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928" r:id="rId2"/>
    <p:sldMasterId id="2147483934" r:id="rId3"/>
  </p:sldMasterIdLst>
  <p:notesMasterIdLst>
    <p:notesMasterId r:id="rId31"/>
  </p:notesMasterIdLst>
  <p:handoutMasterIdLst>
    <p:handoutMasterId r:id="rId32"/>
  </p:handoutMasterIdLst>
  <p:sldIdLst>
    <p:sldId id="292" r:id="rId4"/>
    <p:sldId id="432" r:id="rId5"/>
    <p:sldId id="433" r:id="rId6"/>
    <p:sldId id="476" r:id="rId7"/>
    <p:sldId id="435" r:id="rId8"/>
    <p:sldId id="484" r:id="rId9"/>
    <p:sldId id="491" r:id="rId10"/>
    <p:sldId id="483" r:id="rId11"/>
    <p:sldId id="490" r:id="rId12"/>
    <p:sldId id="492" r:id="rId13"/>
    <p:sldId id="485" r:id="rId14"/>
    <p:sldId id="481" r:id="rId15"/>
    <p:sldId id="487" r:id="rId16"/>
    <p:sldId id="486" r:id="rId17"/>
    <p:sldId id="488" r:id="rId18"/>
    <p:sldId id="493" r:id="rId19"/>
    <p:sldId id="494" r:id="rId20"/>
    <p:sldId id="495" r:id="rId21"/>
    <p:sldId id="496" r:id="rId22"/>
    <p:sldId id="497" r:id="rId23"/>
    <p:sldId id="498" r:id="rId24"/>
    <p:sldId id="499" r:id="rId25"/>
    <p:sldId id="500" r:id="rId26"/>
    <p:sldId id="503" r:id="rId27"/>
    <p:sldId id="501" r:id="rId28"/>
    <p:sldId id="480" r:id="rId29"/>
    <p:sldId id="502" r:id="rId30"/>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Univers 45 Light" pitchFamily="34" charset="0"/>
        <a:ea typeface="+mn-ea"/>
        <a:cs typeface="+mn-cs"/>
      </a:defRPr>
    </a:lvl1pPr>
    <a:lvl2pPr marL="457200" algn="l" rtl="0" eaLnBrk="0" fontAlgn="base" hangingPunct="0">
      <a:spcBef>
        <a:spcPct val="0"/>
      </a:spcBef>
      <a:spcAft>
        <a:spcPct val="0"/>
      </a:spcAft>
      <a:defRPr kern="1200">
        <a:solidFill>
          <a:schemeClr val="tx1"/>
        </a:solidFill>
        <a:latin typeface="Univers 45 Light" pitchFamily="34" charset="0"/>
        <a:ea typeface="+mn-ea"/>
        <a:cs typeface="+mn-cs"/>
      </a:defRPr>
    </a:lvl2pPr>
    <a:lvl3pPr marL="914400" algn="l" rtl="0" eaLnBrk="0" fontAlgn="base" hangingPunct="0">
      <a:spcBef>
        <a:spcPct val="0"/>
      </a:spcBef>
      <a:spcAft>
        <a:spcPct val="0"/>
      </a:spcAft>
      <a:defRPr kern="1200">
        <a:solidFill>
          <a:schemeClr val="tx1"/>
        </a:solidFill>
        <a:latin typeface="Univers 45 Light" pitchFamily="34" charset="0"/>
        <a:ea typeface="+mn-ea"/>
        <a:cs typeface="+mn-cs"/>
      </a:defRPr>
    </a:lvl3pPr>
    <a:lvl4pPr marL="1371600" algn="l" rtl="0" eaLnBrk="0" fontAlgn="base" hangingPunct="0">
      <a:spcBef>
        <a:spcPct val="0"/>
      </a:spcBef>
      <a:spcAft>
        <a:spcPct val="0"/>
      </a:spcAft>
      <a:defRPr kern="1200">
        <a:solidFill>
          <a:schemeClr val="tx1"/>
        </a:solidFill>
        <a:latin typeface="Univers 45 Light" pitchFamily="34" charset="0"/>
        <a:ea typeface="+mn-ea"/>
        <a:cs typeface="+mn-cs"/>
      </a:defRPr>
    </a:lvl4pPr>
    <a:lvl5pPr marL="1828800" algn="l" rtl="0" eaLnBrk="0" fontAlgn="base" hangingPunct="0">
      <a:spcBef>
        <a:spcPct val="0"/>
      </a:spcBef>
      <a:spcAft>
        <a:spcPct val="0"/>
      </a:spcAft>
      <a:defRPr kern="1200">
        <a:solidFill>
          <a:schemeClr val="tx1"/>
        </a:solidFill>
        <a:latin typeface="Univers 45 Light" pitchFamily="34" charset="0"/>
        <a:ea typeface="+mn-ea"/>
        <a:cs typeface="+mn-cs"/>
      </a:defRPr>
    </a:lvl5pPr>
    <a:lvl6pPr marL="2286000" algn="l" defTabSz="914400" rtl="0" eaLnBrk="1" latinLnBrk="0" hangingPunct="1">
      <a:defRPr kern="1200">
        <a:solidFill>
          <a:schemeClr val="tx1"/>
        </a:solidFill>
        <a:latin typeface="Univers 45 Light" pitchFamily="34" charset="0"/>
        <a:ea typeface="+mn-ea"/>
        <a:cs typeface="+mn-cs"/>
      </a:defRPr>
    </a:lvl6pPr>
    <a:lvl7pPr marL="2743200" algn="l" defTabSz="914400" rtl="0" eaLnBrk="1" latinLnBrk="0" hangingPunct="1">
      <a:defRPr kern="1200">
        <a:solidFill>
          <a:schemeClr val="tx1"/>
        </a:solidFill>
        <a:latin typeface="Univers 45 Light" pitchFamily="34" charset="0"/>
        <a:ea typeface="+mn-ea"/>
        <a:cs typeface="+mn-cs"/>
      </a:defRPr>
    </a:lvl7pPr>
    <a:lvl8pPr marL="3200400" algn="l" defTabSz="914400" rtl="0" eaLnBrk="1" latinLnBrk="0" hangingPunct="1">
      <a:defRPr kern="1200">
        <a:solidFill>
          <a:schemeClr val="tx1"/>
        </a:solidFill>
        <a:latin typeface="Univers 45 Light" pitchFamily="34" charset="0"/>
        <a:ea typeface="+mn-ea"/>
        <a:cs typeface="+mn-cs"/>
      </a:defRPr>
    </a:lvl8pPr>
    <a:lvl9pPr marL="3657600" algn="l" defTabSz="914400" rtl="0" eaLnBrk="1" latinLnBrk="0" hangingPunct="1">
      <a:defRPr kern="1200">
        <a:solidFill>
          <a:schemeClr val="tx1"/>
        </a:solidFill>
        <a:latin typeface="Univers 45 Light"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3333FF"/>
    <a:srgbClr val="162732"/>
    <a:srgbClr val="FF9933"/>
    <a:srgbClr val="FFFF66"/>
    <a:srgbClr val="DDDDDD"/>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60" autoAdjust="0"/>
    <p:restoredTop sz="93860" autoAdjust="0"/>
  </p:normalViewPr>
  <p:slideViewPr>
    <p:cSldViewPr snapToGrid="0">
      <p:cViewPr varScale="1">
        <p:scale>
          <a:sx n="115" d="100"/>
          <a:sy n="115" d="100"/>
        </p:scale>
        <p:origin x="-171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7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1"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defTabSz="922706">
              <a:defRPr sz="1300"/>
            </a:lvl1pPr>
          </a:lstStyle>
          <a:p>
            <a:pPr>
              <a:defRPr/>
            </a:pPr>
            <a:endParaRPr lang="en-US" dirty="0"/>
          </a:p>
        </p:txBody>
      </p:sp>
      <p:sp>
        <p:nvSpPr>
          <p:cNvPr id="27651" name="Rectangle 3"/>
          <p:cNvSpPr>
            <a:spLocks noGrp="1" noChangeArrowheads="1"/>
          </p:cNvSpPr>
          <p:nvPr>
            <p:ph type="dt" sz="quarter" idx="1"/>
          </p:nvPr>
        </p:nvSpPr>
        <p:spPr bwMode="auto">
          <a:xfrm>
            <a:off x="3969213"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algn="r" defTabSz="922706">
              <a:defRPr sz="1300"/>
            </a:lvl1pPr>
          </a:lstStyle>
          <a:p>
            <a:pPr>
              <a:defRPr/>
            </a:pPr>
            <a:fld id="{6EB42E78-8CA1-4E59-AE77-FF497DDDAB63}" type="datetime4">
              <a:rPr lang="en-US"/>
              <a:pPr>
                <a:defRPr/>
              </a:pPr>
              <a:t>April 16, 2013</a:t>
            </a:fld>
            <a:endParaRPr lang="en-US" dirty="0"/>
          </a:p>
        </p:txBody>
      </p:sp>
      <p:sp>
        <p:nvSpPr>
          <p:cNvPr id="27652" name="Rectangle 4"/>
          <p:cNvSpPr>
            <a:spLocks noGrp="1" noChangeArrowheads="1"/>
          </p:cNvSpPr>
          <p:nvPr>
            <p:ph type="ftr" sz="quarter" idx="2"/>
          </p:nvPr>
        </p:nvSpPr>
        <p:spPr bwMode="auto">
          <a:xfrm>
            <a:off x="1"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defTabSz="922706">
              <a:defRPr sz="1300"/>
            </a:lvl1pPr>
          </a:lstStyle>
          <a:p>
            <a:pPr>
              <a:defRPr/>
            </a:pPr>
            <a:r>
              <a:rPr lang="en-US" dirty="0"/>
              <a:t>© BP presentation name</a:t>
            </a:r>
          </a:p>
        </p:txBody>
      </p:sp>
      <p:sp>
        <p:nvSpPr>
          <p:cNvPr id="27653" name="Rectangle 5"/>
          <p:cNvSpPr>
            <a:spLocks noGrp="1" noChangeArrowheads="1"/>
          </p:cNvSpPr>
          <p:nvPr>
            <p:ph type="sldNum" sz="quarter" idx="3"/>
          </p:nvPr>
        </p:nvSpPr>
        <p:spPr bwMode="auto">
          <a:xfrm>
            <a:off x="3969213"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algn="r" defTabSz="922706">
              <a:defRPr sz="1300"/>
            </a:lvl1pPr>
          </a:lstStyle>
          <a:p>
            <a:pPr>
              <a:defRPr/>
            </a:pPr>
            <a:fld id="{3CEDD498-7441-4785-AFDD-8DE269A7C225}" type="slidenum">
              <a:rPr lang="en-US"/>
              <a:pPr>
                <a:defRPr/>
              </a:pPr>
              <a:t>‹#›</a:t>
            </a:fld>
            <a:endParaRPr lang="en-US" dirty="0"/>
          </a:p>
        </p:txBody>
      </p:sp>
    </p:spTree>
    <p:extLst>
      <p:ext uri="{BB962C8B-B14F-4D97-AF65-F5344CB8AC3E}">
        <p14:creationId xmlns:p14="http://schemas.microsoft.com/office/powerpoint/2010/main" val="211030060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1"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defTabSz="922706">
              <a:defRPr sz="1300"/>
            </a:lvl1pPr>
          </a:lstStyle>
          <a:p>
            <a:pPr>
              <a:defRPr/>
            </a:pPr>
            <a:endParaRPr lang="en-US" dirty="0"/>
          </a:p>
        </p:txBody>
      </p:sp>
      <p:sp>
        <p:nvSpPr>
          <p:cNvPr id="9219" name="Rectangle 3"/>
          <p:cNvSpPr>
            <a:spLocks noGrp="1" noChangeArrowheads="1"/>
          </p:cNvSpPr>
          <p:nvPr>
            <p:ph type="dt" idx="1"/>
          </p:nvPr>
        </p:nvSpPr>
        <p:spPr bwMode="auto">
          <a:xfrm>
            <a:off x="3969213" y="0"/>
            <a:ext cx="3041187" cy="46727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lvl1pPr algn="r" defTabSz="922706">
              <a:defRPr sz="1300"/>
            </a:lvl1pPr>
          </a:lstStyle>
          <a:p>
            <a:pPr>
              <a:defRPr/>
            </a:pPr>
            <a:fld id="{E529281D-2CC3-4D91-BEE5-3D3C525EC35A}" type="datetime4">
              <a:rPr lang="en-US"/>
              <a:pPr>
                <a:defRPr/>
              </a:pPr>
              <a:t>April 16, 2013</a:t>
            </a:fld>
            <a:endParaRPr lang="en-US" dirty="0"/>
          </a:p>
        </p:txBody>
      </p:sp>
      <p:sp>
        <p:nvSpPr>
          <p:cNvPr id="46084" name="Rectangle 4"/>
          <p:cNvSpPr>
            <a:spLocks noGrp="1" noRot="1" noChangeAspect="1" noChangeArrowheads="1" noTextEdit="1"/>
          </p:cNvSpPr>
          <p:nvPr>
            <p:ph type="sldImg" idx="2"/>
          </p:nvPr>
        </p:nvSpPr>
        <p:spPr bwMode="auto">
          <a:xfrm>
            <a:off x="1184275" y="693738"/>
            <a:ext cx="4648200" cy="3486150"/>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34112" y="4414560"/>
            <a:ext cx="5142177" cy="4187069"/>
          </a:xfrm>
          <a:prstGeom prst="rect">
            <a:avLst/>
          </a:prstGeom>
          <a:noFill/>
          <a:ln w="9525">
            <a:noFill/>
            <a:miter lim="800000"/>
            <a:headEnd/>
            <a:tailEnd/>
          </a:ln>
          <a:effectLst/>
        </p:spPr>
        <p:txBody>
          <a:bodyPr vert="horz" wrap="square" lIns="92175" tIns="46085" rIns="92175" bIns="46085"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222" name="Rectangle 6"/>
          <p:cNvSpPr>
            <a:spLocks noGrp="1" noChangeArrowheads="1"/>
          </p:cNvSpPr>
          <p:nvPr>
            <p:ph type="ftr" sz="quarter" idx="4"/>
          </p:nvPr>
        </p:nvSpPr>
        <p:spPr bwMode="auto">
          <a:xfrm>
            <a:off x="1" y="8827584"/>
            <a:ext cx="3041187" cy="468816"/>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defTabSz="922706">
              <a:defRPr sz="1300"/>
            </a:lvl1pPr>
          </a:lstStyle>
          <a:p>
            <a:pPr>
              <a:defRPr/>
            </a:pPr>
            <a:r>
              <a:rPr lang="en-US" dirty="0"/>
              <a:t>© BP presentation name</a:t>
            </a:r>
          </a:p>
        </p:txBody>
      </p:sp>
      <p:sp>
        <p:nvSpPr>
          <p:cNvPr id="9223" name="Rectangle 7"/>
          <p:cNvSpPr>
            <a:spLocks noGrp="1" noChangeArrowheads="1"/>
          </p:cNvSpPr>
          <p:nvPr>
            <p:ph type="sldNum" sz="quarter" idx="5"/>
          </p:nvPr>
        </p:nvSpPr>
        <p:spPr bwMode="auto">
          <a:xfrm>
            <a:off x="3969214" y="8827584"/>
            <a:ext cx="2717139" cy="233640"/>
          </a:xfrm>
          <a:prstGeom prst="rect">
            <a:avLst/>
          </a:prstGeom>
          <a:noFill/>
          <a:ln w="9525">
            <a:noFill/>
            <a:miter lim="800000"/>
            <a:headEnd/>
            <a:tailEnd/>
          </a:ln>
          <a:effectLst/>
        </p:spPr>
        <p:txBody>
          <a:bodyPr vert="horz" wrap="square" lIns="92175" tIns="46085" rIns="92175" bIns="46085" numCol="1" anchor="b" anchorCtr="0" compatLnSpc="1">
            <a:prstTxWarp prst="textNoShape">
              <a:avLst/>
            </a:prstTxWarp>
          </a:bodyPr>
          <a:lstStyle>
            <a:lvl1pPr algn="r" defTabSz="922706">
              <a:defRPr sz="1300"/>
            </a:lvl1pPr>
          </a:lstStyle>
          <a:p>
            <a:pPr>
              <a:defRPr/>
            </a:pPr>
            <a:fld id="{BF1886AB-9C92-4065-B7EE-54E423D8A06C}" type="slidenum">
              <a:rPr lang="en-US"/>
              <a:pPr>
                <a:defRPr/>
              </a:pPr>
              <a:t>‹#›</a:t>
            </a:fld>
            <a:endParaRPr lang="en-US" dirty="0"/>
          </a:p>
        </p:txBody>
      </p:sp>
    </p:spTree>
    <p:extLst>
      <p:ext uri="{BB962C8B-B14F-4D97-AF65-F5344CB8AC3E}">
        <p14:creationId xmlns:p14="http://schemas.microsoft.com/office/powerpoint/2010/main" val="34508078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Univers 45 Light"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Univers 45 Light"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Univers 45 Light"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Univers 45 Light"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Univers 45 Light"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blackWhite">
      <p:bgPr>
        <a:solidFill>
          <a:schemeClr val="bg1"/>
        </a:solidFill>
        <a:effectLst/>
      </p:bgPr>
    </p:bg>
    <p:spTree>
      <p:nvGrpSpPr>
        <p:cNvPr id="1" name=""/>
        <p:cNvGrpSpPr/>
        <p:nvPr/>
      </p:nvGrpSpPr>
      <p:grpSpPr>
        <a:xfrm>
          <a:off x="0" y="0"/>
          <a:ext cx="0" cy="0"/>
          <a:chOff x="0" y="0"/>
          <a:chExt cx="0" cy="0"/>
        </a:xfrm>
      </p:grpSpPr>
      <p:sp>
        <p:nvSpPr>
          <p:cNvPr id="3" name="Rectangle 13"/>
          <p:cNvSpPr>
            <a:spLocks noChangeArrowheads="1"/>
          </p:cNvSpPr>
          <p:nvPr userDrawn="1"/>
        </p:nvSpPr>
        <p:spPr bwMode="auto">
          <a:xfrm>
            <a:off x="6151563" y="0"/>
            <a:ext cx="2992437" cy="981075"/>
          </a:xfrm>
          <a:prstGeom prst="rect">
            <a:avLst/>
          </a:prstGeom>
          <a:gradFill rotWithShape="1">
            <a:gsLst>
              <a:gs pos="0">
                <a:srgbClr val="9EA0A3"/>
              </a:gs>
              <a:gs pos="50000">
                <a:srgbClr val="C5C6C7"/>
              </a:gs>
              <a:gs pos="100000">
                <a:srgbClr val="E3E3E4"/>
              </a:gs>
            </a:gsLst>
            <a:lin ang="0" scaled="1"/>
          </a:gradFill>
          <a:ln>
            <a:noFill/>
          </a:ln>
          <a:extLst/>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
        <p:nvSpPr>
          <p:cNvPr id="4" name="Line 14"/>
          <p:cNvSpPr>
            <a:spLocks noChangeShapeType="1"/>
          </p:cNvSpPr>
          <p:nvPr userDrawn="1"/>
        </p:nvSpPr>
        <p:spPr bwMode="auto">
          <a:xfrm flipH="1">
            <a:off x="0" y="987425"/>
            <a:ext cx="9144000" cy="0"/>
          </a:xfrm>
          <a:prstGeom prst="line">
            <a:avLst/>
          </a:prstGeom>
          <a:noFill/>
          <a:ln w="19050">
            <a:solidFill>
              <a:schemeClr val="bg2"/>
            </a:solidFill>
            <a:round/>
            <a:headEnd/>
            <a:tailEnd/>
          </a:ln>
        </p:spPr>
        <p:txBody>
          <a:bodyPr/>
          <a:lstStyle/>
          <a:p>
            <a:pPr>
              <a:defRPr/>
            </a:pPr>
            <a:endParaRPr lang="en-US" dirty="0"/>
          </a:p>
        </p:txBody>
      </p:sp>
      <p:sp>
        <p:nvSpPr>
          <p:cNvPr id="5" name="Line 15"/>
          <p:cNvSpPr>
            <a:spLocks noChangeShapeType="1"/>
          </p:cNvSpPr>
          <p:nvPr userDrawn="1"/>
        </p:nvSpPr>
        <p:spPr bwMode="auto">
          <a:xfrm flipH="1" flipV="1">
            <a:off x="711200" y="0"/>
            <a:ext cx="0" cy="6858000"/>
          </a:xfrm>
          <a:prstGeom prst="line">
            <a:avLst/>
          </a:prstGeom>
          <a:noFill/>
          <a:ln w="19050">
            <a:solidFill>
              <a:schemeClr val="bg2"/>
            </a:solidFill>
            <a:round/>
            <a:headEnd/>
            <a:tailEnd/>
          </a:ln>
        </p:spPr>
        <p:txBody>
          <a:bodyPr/>
          <a:lstStyle/>
          <a:p>
            <a:pPr>
              <a:defRPr/>
            </a:pPr>
            <a:endParaRPr lang="en-US" dirty="0"/>
          </a:p>
        </p:txBody>
      </p:sp>
      <p:sp>
        <p:nvSpPr>
          <p:cNvPr id="6" name="Rectangle 16"/>
          <p:cNvSpPr>
            <a:spLocks noChangeArrowheads="1"/>
          </p:cNvSpPr>
          <p:nvPr userDrawn="1"/>
        </p:nvSpPr>
        <p:spPr bwMode="auto">
          <a:xfrm>
            <a:off x="0" y="989013"/>
            <a:ext cx="708025" cy="3932237"/>
          </a:xfrm>
          <a:prstGeom prst="rect">
            <a:avLst/>
          </a:prstGeom>
          <a:gradFill rotWithShape="1">
            <a:gsLst>
              <a:gs pos="0">
                <a:srgbClr val="FFBC86"/>
              </a:gs>
              <a:gs pos="50000">
                <a:srgbClr val="FFD4B6"/>
              </a:gs>
              <a:gs pos="100000">
                <a:srgbClr val="FFE9DB"/>
              </a:gs>
            </a:gsLst>
            <a:lin ang="0" scaled="1"/>
          </a:gradFill>
          <a:ln w="9525">
            <a:solidFill>
              <a:schemeClr val="accent1"/>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pic>
        <p:nvPicPr>
          <p:cNvPr id="7" name="Picture 19" descr="Q:\Marketing\Promotional\Graphics\Accel official Artwork\Accel Biotech Logo 2010.jpg"/>
          <p:cNvPicPr>
            <a:picLocks noChangeAspect="1" noChangeArrowheads="1"/>
          </p:cNvPicPr>
          <p:nvPr userDrawn="1"/>
        </p:nvPicPr>
        <p:blipFill>
          <a:blip r:embed="rId2" cstate="print"/>
          <a:srcRect/>
          <a:stretch>
            <a:fillRect/>
          </a:stretch>
        </p:blipFill>
        <p:spPr bwMode="auto">
          <a:xfrm>
            <a:off x="1020763" y="227013"/>
            <a:ext cx="4805362" cy="620712"/>
          </a:xfrm>
          <a:prstGeom prst="rect">
            <a:avLst/>
          </a:prstGeom>
          <a:noFill/>
          <a:ln w="9525">
            <a:noFill/>
            <a:miter lim="800000"/>
            <a:headEnd/>
            <a:tailEnd/>
          </a:ln>
        </p:spPr>
      </p:pic>
      <p:sp>
        <p:nvSpPr>
          <p:cNvPr id="8" name="Rectangle 18"/>
          <p:cNvSpPr>
            <a:spLocks noChangeArrowheads="1"/>
          </p:cNvSpPr>
          <p:nvPr userDrawn="1"/>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
        <p:nvSpPr>
          <p:cNvPr id="3075" name="Rectangle 3"/>
          <p:cNvSpPr>
            <a:spLocks noGrp="1" noChangeArrowheads="1"/>
          </p:cNvSpPr>
          <p:nvPr>
            <p:ph type="subTitle" idx="1"/>
          </p:nvPr>
        </p:nvSpPr>
        <p:spPr>
          <a:xfrm>
            <a:off x="1243013" y="2439988"/>
            <a:ext cx="6324600" cy="914400"/>
          </a:xfrm>
        </p:spPr>
        <p:txBody>
          <a:bodyPr rIns="0"/>
          <a:lstStyle>
            <a:lvl1pPr marL="0" indent="0">
              <a:buFont typeface="Wingdings" pitchFamily="2" charset="2"/>
              <a:buNone/>
              <a:defRPr sz="1600" b="1">
                <a:solidFill>
                  <a:schemeClr val="bg1"/>
                </a:solidFill>
              </a:defRPr>
            </a:lvl1pPr>
          </a:lstStyle>
          <a:p>
            <a:r>
              <a:rPr lang="en-US"/>
              <a:t>Click to edit Master subtitle style</a:t>
            </a:r>
          </a:p>
        </p:txBody>
      </p:sp>
      <p:sp>
        <p:nvSpPr>
          <p:cNvPr id="9" name="Slide Number Placeholder 3"/>
          <p:cNvSpPr>
            <a:spLocks noGrp="1"/>
          </p:cNvSpPr>
          <p:nvPr>
            <p:ph type="sldNum" sz="quarter" idx="10"/>
          </p:nvPr>
        </p:nvSpPr>
        <p:spPr/>
        <p:txBody>
          <a:bodyPr/>
          <a:lstStyle>
            <a:lvl1pPr>
              <a:defRPr/>
            </a:lvl1pPr>
          </a:lstStyle>
          <a:p>
            <a:pPr>
              <a:defRPr/>
            </a:pPr>
            <a:r>
              <a:rPr lang="en-US" dirty="0"/>
              <a:t> </a:t>
            </a:r>
            <a:r>
              <a:rPr lang="en-US" i="0" dirty="0">
                <a:latin typeface="Trebuchet MS" pitchFamily="34" charset="0"/>
              </a:rPr>
              <a:t>page </a:t>
            </a:r>
            <a:fld id="{BF6C5A48-A587-476A-8E86-E0B348A7FC95}" type="slidenum">
              <a:rPr lang="en-US" i="0">
                <a:latin typeface="Trebuchet MS" pitchFamily="34" charset="0"/>
              </a:rPr>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291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E53C2C61-F2C3-4861-BD69-74EFF45EE2A7}"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1447574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0F0C49E9-FA3F-434A-A55A-077FE912E248}"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2092716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blackWhite">
      <p:bgPr>
        <a:solidFill>
          <a:schemeClr val="bg1"/>
        </a:solidFill>
        <a:effectLst/>
      </p:bgPr>
    </p:bg>
    <p:spTree>
      <p:nvGrpSpPr>
        <p:cNvPr id="1" name=""/>
        <p:cNvGrpSpPr/>
        <p:nvPr/>
      </p:nvGrpSpPr>
      <p:grpSpPr>
        <a:xfrm>
          <a:off x="0" y="0"/>
          <a:ext cx="0" cy="0"/>
          <a:chOff x="0" y="0"/>
          <a:chExt cx="0" cy="0"/>
        </a:xfrm>
      </p:grpSpPr>
      <p:sp>
        <p:nvSpPr>
          <p:cNvPr id="3" name="Rectangle 13"/>
          <p:cNvSpPr>
            <a:spLocks noChangeArrowheads="1"/>
          </p:cNvSpPr>
          <p:nvPr userDrawn="1"/>
        </p:nvSpPr>
        <p:spPr bwMode="auto">
          <a:xfrm>
            <a:off x="6151563" y="0"/>
            <a:ext cx="2992437" cy="981075"/>
          </a:xfrm>
          <a:prstGeom prst="rect">
            <a:avLst/>
          </a:prstGeom>
          <a:gradFill rotWithShape="1">
            <a:gsLst>
              <a:gs pos="0">
                <a:srgbClr val="9EA0A3"/>
              </a:gs>
              <a:gs pos="50000">
                <a:srgbClr val="C5C6C7"/>
              </a:gs>
              <a:gs pos="100000">
                <a:srgbClr val="E3E3E4"/>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000000"/>
              </a:solidFill>
            </a:endParaRPr>
          </a:p>
        </p:txBody>
      </p:sp>
      <p:sp>
        <p:nvSpPr>
          <p:cNvPr id="4" name="Line 14"/>
          <p:cNvSpPr>
            <a:spLocks noChangeShapeType="1"/>
          </p:cNvSpPr>
          <p:nvPr userDrawn="1"/>
        </p:nvSpPr>
        <p:spPr bwMode="auto">
          <a:xfrm flipH="1">
            <a:off x="0" y="987425"/>
            <a:ext cx="914400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5" name="Line 15"/>
          <p:cNvSpPr>
            <a:spLocks noChangeShapeType="1"/>
          </p:cNvSpPr>
          <p:nvPr userDrawn="1"/>
        </p:nvSpPr>
        <p:spPr bwMode="auto">
          <a:xfrm flipH="1" flipV="1">
            <a:off x="711200" y="0"/>
            <a:ext cx="0" cy="685800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6" name="Rectangle 16"/>
          <p:cNvSpPr>
            <a:spLocks noChangeArrowheads="1"/>
          </p:cNvSpPr>
          <p:nvPr userDrawn="1"/>
        </p:nvSpPr>
        <p:spPr bwMode="auto">
          <a:xfrm>
            <a:off x="0" y="989013"/>
            <a:ext cx="708025" cy="3932237"/>
          </a:xfrm>
          <a:prstGeom prst="rect">
            <a:avLst/>
          </a:prstGeom>
          <a:gradFill rotWithShape="1">
            <a:gsLst>
              <a:gs pos="0">
                <a:srgbClr val="FFBC86"/>
              </a:gs>
              <a:gs pos="50000">
                <a:srgbClr val="FFD4B6"/>
              </a:gs>
              <a:gs pos="100000">
                <a:srgbClr val="FFE9DB"/>
              </a:gs>
            </a:gsLst>
            <a:lin ang="0" scaled="1"/>
          </a:gradFill>
          <a:ln w="9525">
            <a:solidFill>
              <a:schemeClr val="accent1"/>
            </a:solidFill>
            <a:miter lim="800000"/>
            <a:headEnd/>
            <a:tailEnd/>
          </a:ln>
        </p:spPr>
        <p:txBody>
          <a:bodyPr wrap="none" anchor="ctr"/>
          <a:lstStyle/>
          <a:p>
            <a:endParaRPr lang="en-US">
              <a:solidFill>
                <a:srgbClr val="000000"/>
              </a:solidFill>
            </a:endParaRPr>
          </a:p>
        </p:txBody>
      </p:sp>
      <p:pic>
        <p:nvPicPr>
          <p:cNvPr id="7" name="Picture 19" descr="Q:\Marketing\Promotional\Graphics\Accel official Artwork\Accel Biotech Logo 2010.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20763" y="227013"/>
            <a:ext cx="4805362"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8"/>
          <p:cNvSpPr>
            <a:spLocks noChangeArrowheads="1"/>
          </p:cNvSpPr>
          <p:nvPr userDrawn="1"/>
        </p:nvSpPr>
        <p:spPr bwMode="auto">
          <a:xfrm>
            <a:off x="0" y="0"/>
            <a:ext cx="9144000" cy="685800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075" name="Rectangle 3"/>
          <p:cNvSpPr>
            <a:spLocks noGrp="1" noChangeArrowheads="1"/>
          </p:cNvSpPr>
          <p:nvPr>
            <p:ph type="subTitle" idx="1"/>
          </p:nvPr>
        </p:nvSpPr>
        <p:spPr>
          <a:xfrm>
            <a:off x="1243013" y="2439988"/>
            <a:ext cx="6324600" cy="914400"/>
          </a:xfrm>
        </p:spPr>
        <p:txBody>
          <a:bodyPr rIns="0"/>
          <a:lstStyle>
            <a:lvl1pPr marL="0" indent="0">
              <a:buFont typeface="Wingdings" pitchFamily="2" charset="2"/>
              <a:buNone/>
              <a:defRPr sz="1600" b="1">
                <a:solidFill>
                  <a:schemeClr val="bg1"/>
                </a:solidFill>
              </a:defRPr>
            </a:lvl1pPr>
          </a:lstStyle>
          <a:p>
            <a:r>
              <a:rPr lang="en-US" smtClean="0"/>
              <a:t>Click to edit Master subtitle style</a:t>
            </a:r>
            <a:endParaRPr lang="en-US"/>
          </a:p>
        </p:txBody>
      </p:sp>
      <p:sp>
        <p:nvSpPr>
          <p:cNvPr id="9" name="Slide Number Placeholder 3"/>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DF583551-61ED-4B68-998E-9EEEEEE85BBE}"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14373000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0674" y="252009"/>
            <a:ext cx="5770620" cy="439737"/>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Aft>
                <a:spcPts val="600"/>
              </a:spcAft>
              <a:defRPr/>
            </a:lvl1pPr>
            <a:lvl2pPr>
              <a:spcBef>
                <a:spcPts val="200"/>
              </a:spcBef>
              <a:spcAft>
                <a:spcPts val="0"/>
              </a:spcAft>
              <a:defRPr/>
            </a:lvl2pPr>
            <a:lvl3pPr>
              <a:spcBef>
                <a:spcPts val="200"/>
              </a:spcBef>
              <a:spcAft>
                <a:spcPts val="0"/>
              </a:spcAft>
              <a:defRPr/>
            </a:lvl3pPr>
            <a:lvl4pPr>
              <a:spcBef>
                <a:spcPts val="200"/>
              </a:spcBef>
              <a:defRPr/>
            </a:lvl4pPr>
            <a:lvl5pPr>
              <a:spcBef>
                <a:spcPts val="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C82C4355-B2E2-4FDE-A92F-D76E69FC2C0B}"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19885297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984885"/>
          </a:xfrm>
        </p:spPr>
        <p:txBody>
          <a:bodyPr anchor="t"/>
          <a:lstStyle>
            <a:lvl1pPr algn="l">
              <a:defRPr sz="4000" b="1" cap="all">
                <a:solidFill>
                  <a:srgbClr val="FF9933"/>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B3DEE75F-1578-46ED-AEC7-177183DFC869}"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1858173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291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E53C2C61-F2C3-4861-BD69-74EFF45EE2A7}"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17924052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0F0C49E9-FA3F-434A-A55A-077FE912E248}"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2710679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0674" y="252009"/>
            <a:ext cx="5770620" cy="439737"/>
          </a:xfrm>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spcAft>
                <a:spcPts val="600"/>
              </a:spcAft>
              <a:defRPr/>
            </a:lvl1pPr>
            <a:lvl2pPr>
              <a:spcBef>
                <a:spcPts val="200"/>
              </a:spcBef>
              <a:spcAft>
                <a:spcPts val="0"/>
              </a:spcAft>
              <a:defRPr/>
            </a:lvl2pPr>
            <a:lvl3pPr>
              <a:spcBef>
                <a:spcPts val="200"/>
              </a:spcBef>
              <a:spcAft>
                <a:spcPts val="0"/>
              </a:spcAft>
              <a:defRPr/>
            </a:lvl3pPr>
            <a:lvl4pPr>
              <a:spcBef>
                <a:spcPts val="200"/>
              </a:spcBef>
              <a:defRPr/>
            </a:lvl4pPr>
            <a:lvl5pPr>
              <a:spcBef>
                <a:spcPts val="20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pPr>
              <a:defRPr/>
            </a:pPr>
            <a:r>
              <a:rPr lang="en-US" dirty="0"/>
              <a:t> </a:t>
            </a:r>
            <a:r>
              <a:rPr lang="en-US" i="0" dirty="0">
                <a:latin typeface="Trebuchet MS" pitchFamily="34" charset="0"/>
              </a:rPr>
              <a:t>page </a:t>
            </a:r>
            <a:fld id="{2A717988-AC46-4D8C-B875-49741272C1A6}" type="slidenum">
              <a:rPr lang="en-US" i="0">
                <a:latin typeface="Trebuchet MS" pitchFamily="34" charset="0"/>
              </a:rPr>
              <a:pPr>
                <a:defRPr/>
              </a:pPr>
              <a:t>‹#›</a:t>
            </a:fld>
            <a:endParaRPr lang="en-US" dirty="0"/>
          </a:p>
        </p:txBody>
      </p:sp>
      <p:pic>
        <p:nvPicPr>
          <p:cNvPr id="5" name="Picture 7" descr="ESP Logo"/>
          <p:cNvPicPr>
            <a:picLocks noChangeAspect="1" noChangeArrowheads="1"/>
          </p:cNvPicPr>
          <p:nvPr userDrawn="1"/>
        </p:nvPicPr>
        <p:blipFill>
          <a:blip cstate="print"/>
          <a:srcRect/>
          <a:stretch>
            <a:fillRect/>
          </a:stretch>
        </p:blipFill>
        <p:spPr bwMode="auto">
          <a:xfrm>
            <a:off x="249341" y="6352854"/>
            <a:ext cx="2277550" cy="455986"/>
          </a:xfrm>
          <a:prstGeom prst="rect">
            <a:avLst/>
          </a:prstGeom>
          <a:noFill/>
          <a:ln w="9525">
            <a:noFill/>
            <a:miter lim="800000"/>
            <a:headEnd/>
            <a:tailEnd/>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984885"/>
          </a:xfrm>
        </p:spPr>
        <p:txBody>
          <a:bodyPr anchor="t"/>
          <a:lstStyle>
            <a:lvl1pPr algn="l">
              <a:defRPr sz="4000" b="1" cap="all">
                <a:solidFill>
                  <a:srgbClr val="FF9933"/>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r>
              <a:rPr lang="en-US" dirty="0"/>
              <a:t> </a:t>
            </a:r>
            <a:r>
              <a:rPr lang="en-US" i="0" dirty="0">
                <a:latin typeface="Trebuchet MS" pitchFamily="34" charset="0"/>
              </a:rPr>
              <a:t>page </a:t>
            </a:r>
            <a:fld id="{CCA7163F-D6B8-4D35-847B-A70B53B49225}" type="slidenum">
              <a:rPr lang="en-US" i="0">
                <a:latin typeface="Trebuchet MS" pitchFamily="34" charset="0"/>
              </a:rPr>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229100" y="1219200"/>
            <a:ext cx="3695700" cy="3733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4"/>
          <p:cNvSpPr>
            <a:spLocks noGrp="1"/>
          </p:cNvSpPr>
          <p:nvPr>
            <p:ph type="sldNum" sz="quarter" idx="10"/>
          </p:nvPr>
        </p:nvSpPr>
        <p:spPr/>
        <p:txBody>
          <a:bodyPr/>
          <a:lstStyle>
            <a:lvl1pPr>
              <a:defRPr/>
            </a:lvl1pPr>
          </a:lstStyle>
          <a:p>
            <a:pPr>
              <a:defRPr/>
            </a:pPr>
            <a:r>
              <a:rPr lang="en-US" dirty="0"/>
              <a:t> </a:t>
            </a:r>
            <a:r>
              <a:rPr lang="en-US" i="0" dirty="0">
                <a:latin typeface="Trebuchet MS" pitchFamily="34" charset="0"/>
              </a:rPr>
              <a:t>page </a:t>
            </a:r>
            <a:fld id="{CDC01D43-F64A-4889-BEFF-52BE970D7E77}" type="slidenum">
              <a:rPr lang="en-US" i="0">
                <a:latin typeface="Trebuchet MS" pitchFamily="34" charset="0"/>
              </a:rPr>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lvl1pPr>
              <a:defRPr/>
            </a:lvl1pPr>
          </a:lstStyle>
          <a:p>
            <a:pPr>
              <a:defRPr/>
            </a:pPr>
            <a:r>
              <a:rPr lang="en-US" dirty="0"/>
              <a:t> </a:t>
            </a:r>
            <a:r>
              <a:rPr lang="en-US" i="0" dirty="0">
                <a:latin typeface="Trebuchet MS" pitchFamily="34" charset="0"/>
              </a:rPr>
              <a:t>page </a:t>
            </a:r>
            <a:fld id="{E96A6755-DD78-4BD2-A853-0FF9038FD51C}" type="slidenum">
              <a:rPr lang="en-US" i="0">
                <a:latin typeface="Trebuchet MS" pitchFamily="34" charset="0"/>
              </a:rPr>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8081249A-4765-411D-93F0-04993C581FB8}" type="datetimeFigureOut">
              <a:rPr lang="en-US"/>
              <a:pPr>
                <a:defRPr/>
              </a:pPr>
              <a:t>4/16/2013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F3000750-654C-4E5B-A4C9-F3DDBCF79A7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blackWhite">
      <p:bgPr>
        <a:solidFill>
          <a:schemeClr val="bg1"/>
        </a:solidFill>
        <a:effectLst/>
      </p:bgPr>
    </p:bg>
    <p:spTree>
      <p:nvGrpSpPr>
        <p:cNvPr id="1" name=""/>
        <p:cNvGrpSpPr/>
        <p:nvPr/>
      </p:nvGrpSpPr>
      <p:grpSpPr>
        <a:xfrm>
          <a:off x="0" y="0"/>
          <a:ext cx="0" cy="0"/>
          <a:chOff x="0" y="0"/>
          <a:chExt cx="0" cy="0"/>
        </a:xfrm>
      </p:grpSpPr>
      <p:sp>
        <p:nvSpPr>
          <p:cNvPr id="3" name="Rectangle 13"/>
          <p:cNvSpPr>
            <a:spLocks noChangeArrowheads="1"/>
          </p:cNvSpPr>
          <p:nvPr userDrawn="1"/>
        </p:nvSpPr>
        <p:spPr bwMode="auto">
          <a:xfrm>
            <a:off x="6151563" y="0"/>
            <a:ext cx="2992437" cy="981075"/>
          </a:xfrm>
          <a:prstGeom prst="rect">
            <a:avLst/>
          </a:prstGeom>
          <a:gradFill rotWithShape="1">
            <a:gsLst>
              <a:gs pos="0">
                <a:srgbClr val="9EA0A3"/>
              </a:gs>
              <a:gs pos="50000">
                <a:srgbClr val="C5C6C7"/>
              </a:gs>
              <a:gs pos="100000">
                <a:srgbClr val="E3E3E4"/>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rgbClr val="000000"/>
              </a:solidFill>
            </a:endParaRPr>
          </a:p>
        </p:txBody>
      </p:sp>
      <p:sp>
        <p:nvSpPr>
          <p:cNvPr id="4" name="Line 14"/>
          <p:cNvSpPr>
            <a:spLocks noChangeShapeType="1"/>
          </p:cNvSpPr>
          <p:nvPr userDrawn="1"/>
        </p:nvSpPr>
        <p:spPr bwMode="auto">
          <a:xfrm flipH="1">
            <a:off x="0" y="987425"/>
            <a:ext cx="914400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5" name="Line 15"/>
          <p:cNvSpPr>
            <a:spLocks noChangeShapeType="1"/>
          </p:cNvSpPr>
          <p:nvPr userDrawn="1"/>
        </p:nvSpPr>
        <p:spPr bwMode="auto">
          <a:xfrm flipH="1" flipV="1">
            <a:off x="711200" y="0"/>
            <a:ext cx="0" cy="685800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6" name="Rectangle 16"/>
          <p:cNvSpPr>
            <a:spLocks noChangeArrowheads="1"/>
          </p:cNvSpPr>
          <p:nvPr userDrawn="1"/>
        </p:nvSpPr>
        <p:spPr bwMode="auto">
          <a:xfrm>
            <a:off x="0" y="989013"/>
            <a:ext cx="708025" cy="3932237"/>
          </a:xfrm>
          <a:prstGeom prst="rect">
            <a:avLst/>
          </a:prstGeom>
          <a:gradFill rotWithShape="1">
            <a:gsLst>
              <a:gs pos="0">
                <a:srgbClr val="FFBC86"/>
              </a:gs>
              <a:gs pos="50000">
                <a:srgbClr val="FFD4B6"/>
              </a:gs>
              <a:gs pos="100000">
                <a:srgbClr val="FFE9DB"/>
              </a:gs>
            </a:gsLst>
            <a:lin ang="0" scaled="1"/>
          </a:gradFill>
          <a:ln w="9525">
            <a:solidFill>
              <a:schemeClr val="accent1"/>
            </a:solidFill>
            <a:miter lim="800000"/>
            <a:headEnd/>
            <a:tailEnd/>
          </a:ln>
        </p:spPr>
        <p:txBody>
          <a:bodyPr wrap="none" anchor="ctr"/>
          <a:lstStyle/>
          <a:p>
            <a:endParaRPr lang="en-US">
              <a:solidFill>
                <a:srgbClr val="000000"/>
              </a:solidFill>
            </a:endParaRPr>
          </a:p>
        </p:txBody>
      </p:sp>
      <p:pic>
        <p:nvPicPr>
          <p:cNvPr id="7" name="Picture 19" descr="Q:\Marketing\Promotional\Graphics\Accel official Artwork\Accel Biotech Logo 2010.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020763" y="227013"/>
            <a:ext cx="4805362" cy="62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18"/>
          <p:cNvSpPr>
            <a:spLocks noChangeArrowheads="1"/>
          </p:cNvSpPr>
          <p:nvPr userDrawn="1"/>
        </p:nvSpPr>
        <p:spPr bwMode="auto">
          <a:xfrm>
            <a:off x="0" y="0"/>
            <a:ext cx="9144000" cy="685800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
        <p:nvSpPr>
          <p:cNvPr id="3075" name="Rectangle 3"/>
          <p:cNvSpPr>
            <a:spLocks noGrp="1" noChangeArrowheads="1"/>
          </p:cNvSpPr>
          <p:nvPr>
            <p:ph type="subTitle" idx="1"/>
          </p:nvPr>
        </p:nvSpPr>
        <p:spPr>
          <a:xfrm>
            <a:off x="1243013" y="2439988"/>
            <a:ext cx="6324600" cy="914400"/>
          </a:xfrm>
        </p:spPr>
        <p:txBody>
          <a:bodyPr rIns="0"/>
          <a:lstStyle>
            <a:lvl1pPr marL="0" indent="0">
              <a:buFont typeface="Wingdings" pitchFamily="2" charset="2"/>
              <a:buNone/>
              <a:defRPr sz="1600" b="1">
                <a:solidFill>
                  <a:schemeClr val="bg1"/>
                </a:solidFill>
              </a:defRPr>
            </a:lvl1pPr>
          </a:lstStyle>
          <a:p>
            <a:r>
              <a:rPr lang="en-US" smtClean="0"/>
              <a:t>Click to edit Master subtitle style</a:t>
            </a:r>
            <a:endParaRPr lang="en-US"/>
          </a:p>
        </p:txBody>
      </p:sp>
      <p:sp>
        <p:nvSpPr>
          <p:cNvPr id="9" name="Slide Number Placeholder 3"/>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DF583551-61ED-4B68-998E-9EEEEEE85BBE}"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31820120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30674" y="252009"/>
            <a:ext cx="5770620" cy="439737"/>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spcAft>
                <a:spcPts val="600"/>
              </a:spcAft>
              <a:defRPr/>
            </a:lvl1pPr>
            <a:lvl2pPr>
              <a:spcBef>
                <a:spcPts val="200"/>
              </a:spcBef>
              <a:spcAft>
                <a:spcPts val="0"/>
              </a:spcAft>
              <a:defRPr/>
            </a:lvl2pPr>
            <a:lvl3pPr>
              <a:spcBef>
                <a:spcPts val="200"/>
              </a:spcBef>
              <a:spcAft>
                <a:spcPts val="0"/>
              </a:spcAft>
              <a:defRPr/>
            </a:lvl3pPr>
            <a:lvl4pPr>
              <a:spcBef>
                <a:spcPts val="200"/>
              </a:spcBef>
              <a:defRPr/>
            </a:lvl4pPr>
            <a:lvl5pPr>
              <a:spcBef>
                <a:spcPts val="2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Slide Number Placeholder 3"/>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C82C4355-B2E2-4FDE-A92F-D76E69FC2C0B}"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391327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984885"/>
          </a:xfrm>
        </p:spPr>
        <p:txBody>
          <a:bodyPr anchor="t"/>
          <a:lstStyle>
            <a:lvl1pPr algn="l">
              <a:defRPr sz="4000" b="1" cap="all">
                <a:solidFill>
                  <a:srgbClr val="FF9933"/>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r>
              <a:rPr lang="en-US">
                <a:solidFill>
                  <a:srgbClr val="FFFFFF"/>
                </a:solidFill>
              </a:rPr>
              <a:t> </a:t>
            </a:r>
            <a:r>
              <a:rPr lang="en-US" i="0">
                <a:solidFill>
                  <a:srgbClr val="FFFFFF"/>
                </a:solidFill>
                <a:latin typeface="Trebuchet MS"/>
              </a:rPr>
              <a:t>page </a:t>
            </a:r>
            <a:fld id="{B3DEE75F-1578-46ED-AEC7-177183DFC869}" type="slidenum">
              <a:rPr lang="en-US" i="0">
                <a:solidFill>
                  <a:srgbClr val="FFFFFF"/>
                </a:solidFill>
                <a:latin typeface="Trebuchet MS"/>
              </a:rPr>
              <a:pPr>
                <a:defRPr/>
              </a:pPr>
              <a:t>‹#›</a:t>
            </a:fld>
            <a:endParaRPr lang="en-US">
              <a:solidFill>
                <a:srgbClr val="FFFFFF"/>
              </a:solidFill>
            </a:endParaRPr>
          </a:p>
        </p:txBody>
      </p:sp>
    </p:spTree>
    <p:extLst>
      <p:ext uri="{BB962C8B-B14F-4D97-AF65-F5344CB8AC3E}">
        <p14:creationId xmlns:p14="http://schemas.microsoft.com/office/powerpoint/2010/main" val="37202485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9.xml"/><Relationship Id="rId7" Type="http://schemas.openxmlformats.org/officeDocument/2006/relationships/image" Target="../media/image1.jpeg"/><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theme" Target="../theme/theme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3.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81000" y="1219200"/>
            <a:ext cx="7543800" cy="3733800"/>
          </a:xfrm>
          <a:prstGeom prst="rect">
            <a:avLst/>
          </a:prstGeom>
          <a:noFill/>
          <a:ln w="9525">
            <a:noFill/>
            <a:miter lim="800000"/>
            <a:headEnd/>
            <a:tailEnd/>
          </a:ln>
        </p:spPr>
        <p:txBody>
          <a:bodyPr vert="horz" wrap="square" lIns="0" tIns="0" rIns="22860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2"/>
          <p:cNvSpPr>
            <a:spLocks noGrp="1" noChangeArrowheads="1"/>
          </p:cNvSpPr>
          <p:nvPr>
            <p:ph type="title"/>
          </p:nvPr>
        </p:nvSpPr>
        <p:spPr bwMode="auto">
          <a:xfrm>
            <a:off x="430213" y="252413"/>
            <a:ext cx="5770562" cy="439737"/>
          </a:xfrm>
          <a:prstGeom prst="rect">
            <a:avLst/>
          </a:prstGeom>
          <a:noFill/>
          <a:ln w="9525">
            <a:noFill/>
            <a:miter lim="800000"/>
            <a:headEnd/>
            <a:tailEnd/>
          </a:ln>
        </p:spPr>
        <p:txBody>
          <a:bodyPr vert="horz" wrap="square" lIns="0" tIns="0" rIns="0" bIns="0" numCol="1" anchor="b" anchorCtr="0" compatLnSpc="1">
            <a:prstTxWarp prst="textNoShape">
              <a:avLst/>
            </a:prstTxWarp>
            <a:spAutoFit/>
          </a:bodyPr>
          <a:lstStyle/>
          <a:p>
            <a:pPr lvl="0"/>
            <a:r>
              <a:rPr lang="en-US" smtClean="0"/>
              <a:t>Click to edit Master title style</a:t>
            </a:r>
          </a:p>
        </p:txBody>
      </p:sp>
      <p:sp>
        <p:nvSpPr>
          <p:cNvPr id="1073" name="Rectangle 49"/>
          <p:cNvSpPr>
            <a:spLocks noGrp="1" noChangeArrowheads="1"/>
          </p:cNvSpPr>
          <p:nvPr>
            <p:ph type="sldNum" sz="quarter" idx="4"/>
          </p:nvPr>
        </p:nvSpPr>
        <p:spPr bwMode="auto">
          <a:xfrm>
            <a:off x="8297863" y="6604000"/>
            <a:ext cx="846137" cy="279400"/>
          </a:xfrm>
          <a:prstGeom prst="rect">
            <a:avLst/>
          </a:prstGeom>
          <a:solidFill>
            <a:schemeClr val="bg2"/>
          </a:solidFill>
          <a:ln w="9525">
            <a:solidFill>
              <a:schemeClr val="bg2"/>
            </a:solid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a:solidFill>
                  <a:schemeClr val="bg1"/>
                </a:solidFill>
                <a:latin typeface="Tahoma" pitchFamily="34" charset="0"/>
              </a:defRPr>
            </a:lvl1pPr>
          </a:lstStyle>
          <a:p>
            <a:pPr>
              <a:defRPr/>
            </a:pPr>
            <a:r>
              <a:rPr lang="en-US" dirty="0"/>
              <a:t> </a:t>
            </a:r>
            <a:r>
              <a:rPr lang="en-US" dirty="0">
                <a:latin typeface="Trebuchet MS" pitchFamily="34" charset="0"/>
              </a:rPr>
              <a:t>page </a:t>
            </a:r>
            <a:fld id="{3058DDF0-CEF9-4E47-8BC8-B05B6EA0473F}" type="slidenum">
              <a:rPr lang="en-US">
                <a:latin typeface="Trebuchet MS" pitchFamily="34" charset="0"/>
              </a:rPr>
              <a:pPr>
                <a:defRPr/>
              </a:pPr>
              <a:t>‹#›</a:t>
            </a:fld>
            <a:endParaRPr lang="en-US" dirty="0"/>
          </a:p>
        </p:txBody>
      </p:sp>
      <p:sp>
        <p:nvSpPr>
          <p:cNvPr id="1029" name="Rectangle 55"/>
          <p:cNvSpPr>
            <a:spLocks noChangeArrowheads="1"/>
          </p:cNvSpPr>
          <p:nvPr userDrawn="1"/>
        </p:nvSpPr>
        <p:spPr bwMode="auto">
          <a:xfrm>
            <a:off x="4229100" y="0"/>
            <a:ext cx="4914900" cy="109538"/>
          </a:xfrm>
          <a:prstGeom prst="rect">
            <a:avLst/>
          </a:prstGeom>
          <a:gradFill rotWithShape="1">
            <a:gsLst>
              <a:gs pos="0">
                <a:srgbClr val="9EA0A3"/>
              </a:gs>
              <a:gs pos="50000">
                <a:srgbClr val="C5C6C7"/>
              </a:gs>
              <a:gs pos="100000">
                <a:srgbClr val="E3E3E4"/>
              </a:gs>
            </a:gsLst>
            <a:lin ang="0" scaled="1"/>
          </a:gradFill>
          <a:ln w="9525">
            <a:solidFill>
              <a:schemeClr val="bg2"/>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
        <p:nvSpPr>
          <p:cNvPr id="1030" name="Rectangle 56"/>
          <p:cNvSpPr>
            <a:spLocks noChangeArrowheads="1"/>
          </p:cNvSpPr>
          <p:nvPr userDrawn="1"/>
        </p:nvSpPr>
        <p:spPr bwMode="auto">
          <a:xfrm>
            <a:off x="0" y="112713"/>
            <a:ext cx="161925" cy="650875"/>
          </a:xfrm>
          <a:prstGeom prst="rect">
            <a:avLst/>
          </a:prstGeom>
          <a:gradFill rotWithShape="1">
            <a:gsLst>
              <a:gs pos="0">
                <a:srgbClr val="FFBC86"/>
              </a:gs>
              <a:gs pos="50000">
                <a:srgbClr val="FFD4B6"/>
              </a:gs>
              <a:gs pos="100000">
                <a:srgbClr val="FFE9DB"/>
              </a:gs>
            </a:gsLst>
            <a:lin ang="0" scaled="1"/>
          </a:gradFill>
          <a:ln w="9525">
            <a:solidFill>
              <a:schemeClr val="bg2"/>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
        <p:nvSpPr>
          <p:cNvPr id="1031" name="Line 58"/>
          <p:cNvSpPr>
            <a:spLocks noChangeShapeType="1"/>
          </p:cNvSpPr>
          <p:nvPr userDrawn="1"/>
        </p:nvSpPr>
        <p:spPr bwMode="auto">
          <a:xfrm>
            <a:off x="0" y="114300"/>
            <a:ext cx="9144000" cy="0"/>
          </a:xfrm>
          <a:prstGeom prst="line">
            <a:avLst/>
          </a:prstGeom>
          <a:noFill/>
          <a:ln w="19050">
            <a:solidFill>
              <a:schemeClr val="bg2"/>
            </a:solidFill>
            <a:round/>
            <a:headEnd/>
            <a:tailEnd/>
          </a:ln>
        </p:spPr>
        <p:txBody>
          <a:bodyPr/>
          <a:lstStyle/>
          <a:p>
            <a:pPr>
              <a:defRPr/>
            </a:pPr>
            <a:endParaRPr lang="en-US" dirty="0"/>
          </a:p>
        </p:txBody>
      </p:sp>
      <p:sp>
        <p:nvSpPr>
          <p:cNvPr id="1032" name="Line 59"/>
          <p:cNvSpPr>
            <a:spLocks noChangeShapeType="1"/>
          </p:cNvSpPr>
          <p:nvPr userDrawn="1"/>
        </p:nvSpPr>
        <p:spPr bwMode="auto">
          <a:xfrm>
            <a:off x="155575" y="0"/>
            <a:ext cx="0" cy="6858000"/>
          </a:xfrm>
          <a:prstGeom prst="line">
            <a:avLst/>
          </a:prstGeom>
          <a:noFill/>
          <a:ln w="19050">
            <a:solidFill>
              <a:schemeClr val="bg2"/>
            </a:solidFill>
            <a:round/>
            <a:headEnd/>
            <a:tailEnd/>
          </a:ln>
        </p:spPr>
        <p:txBody>
          <a:bodyPr/>
          <a:lstStyle/>
          <a:p>
            <a:pPr>
              <a:defRPr/>
            </a:pPr>
            <a:endParaRPr lang="en-US" dirty="0"/>
          </a:p>
        </p:txBody>
      </p:sp>
      <p:sp>
        <p:nvSpPr>
          <p:cNvPr id="1033" name="Line 61"/>
          <p:cNvSpPr>
            <a:spLocks noChangeShapeType="1"/>
          </p:cNvSpPr>
          <p:nvPr userDrawn="1"/>
        </p:nvSpPr>
        <p:spPr bwMode="auto">
          <a:xfrm>
            <a:off x="0" y="776288"/>
            <a:ext cx="9144000" cy="0"/>
          </a:xfrm>
          <a:prstGeom prst="line">
            <a:avLst/>
          </a:prstGeom>
          <a:noFill/>
          <a:ln w="19050">
            <a:solidFill>
              <a:schemeClr val="bg2"/>
            </a:solidFill>
            <a:round/>
            <a:headEnd/>
            <a:tailEnd/>
          </a:ln>
        </p:spPr>
        <p:txBody>
          <a:bodyPr/>
          <a:lstStyle/>
          <a:p>
            <a:pPr>
              <a:defRPr/>
            </a:pPr>
            <a:endParaRPr lang="en-US" dirty="0"/>
          </a:p>
        </p:txBody>
      </p:sp>
      <p:pic>
        <p:nvPicPr>
          <p:cNvPr id="1034" name="Picture 64" descr="Q:\Marketing\Promotional\Graphics\Accel official Artwork\Accel Biotech Logo 2010.jpg"/>
          <p:cNvPicPr>
            <a:picLocks noChangeAspect="1" noChangeArrowheads="1"/>
          </p:cNvPicPr>
          <p:nvPr userDrawn="1"/>
        </p:nvPicPr>
        <p:blipFill>
          <a:blip r:embed="rId8" cstate="print"/>
          <a:srcRect/>
          <a:stretch>
            <a:fillRect/>
          </a:stretch>
        </p:blipFill>
        <p:spPr bwMode="auto">
          <a:xfrm>
            <a:off x="6873875" y="312738"/>
            <a:ext cx="2103438" cy="273050"/>
          </a:xfrm>
          <a:prstGeom prst="rect">
            <a:avLst/>
          </a:prstGeom>
          <a:noFill/>
          <a:ln w="9525">
            <a:noFill/>
            <a:miter lim="800000"/>
            <a:headEnd/>
            <a:tailEnd/>
          </a:ln>
        </p:spPr>
      </p:pic>
      <p:sp>
        <p:nvSpPr>
          <p:cNvPr id="1035" name="Rectangle 56"/>
          <p:cNvSpPr>
            <a:spLocks noChangeArrowheads="1"/>
          </p:cNvSpPr>
          <p:nvPr userDrawn="1"/>
        </p:nvSpPr>
        <p:spPr bwMode="auto">
          <a:xfrm>
            <a:off x="6619875" y="117475"/>
            <a:ext cx="44450" cy="649288"/>
          </a:xfrm>
          <a:prstGeom prst="rect">
            <a:avLst/>
          </a:prstGeom>
          <a:solidFill>
            <a:schemeClr val="bg2"/>
          </a:solidFill>
          <a:ln w="9525">
            <a:solidFill>
              <a:schemeClr val="bg2"/>
            </a:solidFill>
            <a:miter lim="800000"/>
            <a:headEnd/>
            <a:tailEnd/>
          </a:ln>
        </p:spPr>
        <p:txBody>
          <a:bodyPr wrap="none" anchor="ct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
        <p:nvSpPr>
          <p:cNvPr id="1036" name="Rectangle 11"/>
          <p:cNvSpPr>
            <a:spLocks noChangeArrowheads="1"/>
          </p:cNvSpPr>
          <p:nvPr userDrawn="1"/>
        </p:nvSpPr>
        <p:spPr bwMode="auto">
          <a:xfrm>
            <a:off x="0" y="0"/>
            <a:ext cx="9144000" cy="6858000"/>
          </a:xfrm>
          <a:prstGeom prst="rect">
            <a:avLst/>
          </a:prstGeom>
          <a:noFill/>
          <a:ln w="9525" algn="ctr">
            <a:solidFill>
              <a:schemeClr val="tx1"/>
            </a:solidFill>
            <a:round/>
            <a:headEnd/>
            <a:tailEnd/>
          </a:ln>
          <a:extLst/>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pPr>
              <a:defRPr/>
            </a:pPr>
            <a:endParaRPr lang="en-US" dirty="0" smtClean="0"/>
          </a:p>
        </p:txBody>
      </p:sp>
    </p:spTree>
  </p:cSld>
  <p:clrMap bg1="lt1" tx1="dk1" bg2="lt2" tx2="dk2" accent1="accent1" accent2="accent2" accent3="accent3" accent4="accent4" accent5="accent5" accent6="accent6" hlink="hlink" folHlink="folHlink"/>
  <p:sldLayoutIdLst>
    <p:sldLayoutId id="2147483922" r:id="rId1"/>
    <p:sldLayoutId id="2147483923" r:id="rId2"/>
    <p:sldLayoutId id="2147483924" r:id="rId3"/>
    <p:sldLayoutId id="2147483925" r:id="rId4"/>
    <p:sldLayoutId id="2147483926" r:id="rId5"/>
    <p:sldLayoutId id="2147483927" r:id="rId6"/>
  </p:sldLayoutIdLst>
  <p:hf hdr="0" ftr="0" dt="0"/>
  <p:txStyles>
    <p:titleStyle>
      <a:lvl1pPr algn="l" rtl="0" eaLnBrk="0" fontAlgn="base" hangingPunct="0">
        <a:lnSpc>
          <a:spcPct val="80000"/>
        </a:lnSpc>
        <a:spcBef>
          <a:spcPct val="0"/>
        </a:spcBef>
        <a:spcAft>
          <a:spcPct val="0"/>
        </a:spcAft>
        <a:defRPr sz="3600">
          <a:solidFill>
            <a:srgbClr val="FF9933"/>
          </a:solidFill>
          <a:latin typeface="Myriad Pro" pitchFamily="34" charset="0"/>
          <a:ea typeface="+mj-ea"/>
          <a:cs typeface="+mj-cs"/>
        </a:defRPr>
      </a:lvl1pPr>
      <a:lvl2pPr algn="l" rtl="0" eaLnBrk="0" fontAlgn="base" hangingPunct="0">
        <a:lnSpc>
          <a:spcPct val="80000"/>
        </a:lnSpc>
        <a:spcBef>
          <a:spcPct val="0"/>
        </a:spcBef>
        <a:spcAft>
          <a:spcPct val="0"/>
        </a:spcAft>
        <a:defRPr sz="3600">
          <a:solidFill>
            <a:srgbClr val="FF9933"/>
          </a:solidFill>
          <a:latin typeface="Myriad Pro" pitchFamily="34" charset="0"/>
        </a:defRPr>
      </a:lvl2pPr>
      <a:lvl3pPr algn="l" rtl="0" eaLnBrk="0" fontAlgn="base" hangingPunct="0">
        <a:lnSpc>
          <a:spcPct val="80000"/>
        </a:lnSpc>
        <a:spcBef>
          <a:spcPct val="0"/>
        </a:spcBef>
        <a:spcAft>
          <a:spcPct val="0"/>
        </a:spcAft>
        <a:defRPr sz="3600">
          <a:solidFill>
            <a:srgbClr val="FF9933"/>
          </a:solidFill>
          <a:latin typeface="Myriad Pro" pitchFamily="34" charset="0"/>
        </a:defRPr>
      </a:lvl3pPr>
      <a:lvl4pPr algn="l" rtl="0" eaLnBrk="0" fontAlgn="base" hangingPunct="0">
        <a:lnSpc>
          <a:spcPct val="80000"/>
        </a:lnSpc>
        <a:spcBef>
          <a:spcPct val="0"/>
        </a:spcBef>
        <a:spcAft>
          <a:spcPct val="0"/>
        </a:spcAft>
        <a:defRPr sz="3600">
          <a:solidFill>
            <a:srgbClr val="FF9933"/>
          </a:solidFill>
          <a:latin typeface="Myriad Pro" pitchFamily="34" charset="0"/>
        </a:defRPr>
      </a:lvl4pPr>
      <a:lvl5pPr algn="l" rtl="0" eaLnBrk="0" fontAlgn="base" hangingPunct="0">
        <a:lnSpc>
          <a:spcPct val="80000"/>
        </a:lnSpc>
        <a:spcBef>
          <a:spcPct val="0"/>
        </a:spcBef>
        <a:spcAft>
          <a:spcPct val="0"/>
        </a:spcAft>
        <a:defRPr sz="3600">
          <a:solidFill>
            <a:srgbClr val="FF9933"/>
          </a:solidFill>
          <a:latin typeface="Myriad Pro" pitchFamily="34" charset="0"/>
        </a:defRPr>
      </a:lvl5pPr>
      <a:lvl6pPr marL="457200" algn="l" rtl="0" eaLnBrk="0" fontAlgn="base" hangingPunct="0">
        <a:lnSpc>
          <a:spcPct val="80000"/>
        </a:lnSpc>
        <a:spcBef>
          <a:spcPct val="0"/>
        </a:spcBef>
        <a:spcAft>
          <a:spcPct val="0"/>
        </a:spcAft>
        <a:defRPr sz="3600">
          <a:solidFill>
            <a:srgbClr val="FF3300"/>
          </a:solidFill>
          <a:latin typeface="Trebuchet MS" pitchFamily="34" charset="0"/>
        </a:defRPr>
      </a:lvl6pPr>
      <a:lvl7pPr marL="914400" algn="l" rtl="0" eaLnBrk="0" fontAlgn="base" hangingPunct="0">
        <a:lnSpc>
          <a:spcPct val="80000"/>
        </a:lnSpc>
        <a:spcBef>
          <a:spcPct val="0"/>
        </a:spcBef>
        <a:spcAft>
          <a:spcPct val="0"/>
        </a:spcAft>
        <a:defRPr sz="3600">
          <a:solidFill>
            <a:srgbClr val="FF3300"/>
          </a:solidFill>
          <a:latin typeface="Trebuchet MS" pitchFamily="34" charset="0"/>
        </a:defRPr>
      </a:lvl7pPr>
      <a:lvl8pPr marL="1371600" algn="l" rtl="0" eaLnBrk="0" fontAlgn="base" hangingPunct="0">
        <a:lnSpc>
          <a:spcPct val="80000"/>
        </a:lnSpc>
        <a:spcBef>
          <a:spcPct val="0"/>
        </a:spcBef>
        <a:spcAft>
          <a:spcPct val="0"/>
        </a:spcAft>
        <a:defRPr sz="3600">
          <a:solidFill>
            <a:srgbClr val="FF3300"/>
          </a:solidFill>
          <a:latin typeface="Trebuchet MS" pitchFamily="34" charset="0"/>
        </a:defRPr>
      </a:lvl8pPr>
      <a:lvl9pPr marL="1828800" algn="l" rtl="0" eaLnBrk="0" fontAlgn="base" hangingPunct="0">
        <a:lnSpc>
          <a:spcPct val="80000"/>
        </a:lnSpc>
        <a:spcBef>
          <a:spcPct val="0"/>
        </a:spcBef>
        <a:spcAft>
          <a:spcPct val="0"/>
        </a:spcAft>
        <a:defRPr sz="3600">
          <a:solidFill>
            <a:srgbClr val="FF3300"/>
          </a:solidFill>
          <a:latin typeface="Trebuchet MS" pitchFamily="34" charset="0"/>
        </a:defRPr>
      </a:lvl9pPr>
    </p:titleStyle>
    <p:bodyStyle>
      <a:lvl1pPr marL="342900" indent="-342900" algn="l" rtl="0" eaLnBrk="0" fontAlgn="base" hangingPunct="0">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0" fontAlgn="base" hangingPunct="0">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0" fontAlgn="base" hangingPunct="0">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0" fontAlgn="base" hangingPunct="0">
        <a:spcBef>
          <a:spcPct val="20000"/>
        </a:spcBef>
        <a:spcAft>
          <a:spcPct val="0"/>
        </a:spcAft>
        <a:buFont typeface="Courier New" pitchFamily="49" charset="0"/>
        <a:buChar char="o"/>
        <a:defRPr sz="1600">
          <a:solidFill>
            <a:schemeClr val="tx1"/>
          </a:solidFill>
          <a:latin typeface="Myriad Pro" pitchFamily="34" charset="0"/>
        </a:defRPr>
      </a:lvl4pPr>
      <a:lvl5pPr marL="2057400" indent="-228600" algn="l" rtl="0" eaLnBrk="0" fontAlgn="base" hangingPunct="0">
        <a:spcBef>
          <a:spcPct val="20000"/>
        </a:spcBef>
        <a:spcAft>
          <a:spcPct val="0"/>
        </a:spcAft>
        <a:buFont typeface="Arial" charset="0"/>
        <a:buChar char="•"/>
        <a:defRPr sz="1600">
          <a:solidFill>
            <a:schemeClr val="tx1"/>
          </a:solidFill>
          <a:latin typeface="Myriad Pro" pitchFamily="34" charset="0"/>
        </a:defRPr>
      </a:lvl5pPr>
      <a:lvl6pPr marL="2514600" indent="-228600" algn="l" rtl="0" eaLnBrk="0" fontAlgn="base" hangingPunct="0">
        <a:spcBef>
          <a:spcPct val="20000"/>
        </a:spcBef>
        <a:spcAft>
          <a:spcPct val="0"/>
        </a:spcAft>
        <a:buChar char="»"/>
        <a:defRPr sz="1600">
          <a:solidFill>
            <a:schemeClr val="tx1"/>
          </a:solidFill>
          <a:latin typeface="Univers 45 Light" pitchFamily="34" charset="0"/>
        </a:defRPr>
      </a:lvl6pPr>
      <a:lvl7pPr marL="2971800" indent="-228600" algn="l" rtl="0" eaLnBrk="0" fontAlgn="base" hangingPunct="0">
        <a:spcBef>
          <a:spcPct val="20000"/>
        </a:spcBef>
        <a:spcAft>
          <a:spcPct val="0"/>
        </a:spcAft>
        <a:buChar char="»"/>
        <a:defRPr sz="1600">
          <a:solidFill>
            <a:schemeClr val="tx1"/>
          </a:solidFill>
          <a:latin typeface="Univers 45 Light" pitchFamily="34" charset="0"/>
        </a:defRPr>
      </a:lvl7pPr>
      <a:lvl8pPr marL="3429000" indent="-228600" algn="l" rtl="0" eaLnBrk="0" fontAlgn="base" hangingPunct="0">
        <a:spcBef>
          <a:spcPct val="20000"/>
        </a:spcBef>
        <a:spcAft>
          <a:spcPct val="0"/>
        </a:spcAft>
        <a:buChar char="»"/>
        <a:defRPr sz="1600">
          <a:solidFill>
            <a:schemeClr val="tx1"/>
          </a:solidFill>
          <a:latin typeface="Univers 45 Light" pitchFamily="34" charset="0"/>
        </a:defRPr>
      </a:lvl8pPr>
      <a:lvl9pPr marL="3886200" indent="-228600" algn="l" rtl="0" eaLnBrk="0" fontAlgn="base" hangingPunct="0">
        <a:spcBef>
          <a:spcPct val="20000"/>
        </a:spcBef>
        <a:spcAft>
          <a:spcPct val="0"/>
        </a:spcAft>
        <a:buChar char="»"/>
        <a:defRPr sz="1600">
          <a:solidFill>
            <a:schemeClr val="tx1"/>
          </a:solidFill>
          <a:latin typeface="Univers 45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81000" y="1219200"/>
            <a:ext cx="754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2860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2"/>
          <p:cNvSpPr>
            <a:spLocks noGrp="1" noChangeArrowheads="1"/>
          </p:cNvSpPr>
          <p:nvPr>
            <p:ph type="title"/>
          </p:nvPr>
        </p:nvSpPr>
        <p:spPr bwMode="auto">
          <a:xfrm>
            <a:off x="430213" y="252413"/>
            <a:ext cx="577056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p>
            <a:pPr lvl="0"/>
            <a:r>
              <a:rPr lang="en-US" smtClean="0"/>
              <a:t>Click to edit Master title style</a:t>
            </a:r>
          </a:p>
        </p:txBody>
      </p:sp>
      <p:sp>
        <p:nvSpPr>
          <p:cNvPr id="1073" name="Rectangle 49"/>
          <p:cNvSpPr>
            <a:spLocks noGrp="1" noChangeArrowheads="1"/>
          </p:cNvSpPr>
          <p:nvPr>
            <p:ph type="sldNum" sz="quarter" idx="4"/>
          </p:nvPr>
        </p:nvSpPr>
        <p:spPr bwMode="auto">
          <a:xfrm>
            <a:off x="8297863" y="6604000"/>
            <a:ext cx="846137" cy="279400"/>
          </a:xfrm>
          <a:prstGeom prst="rect">
            <a:avLst/>
          </a:prstGeom>
          <a:solidFill>
            <a:schemeClr val="bg2"/>
          </a:solidFill>
          <a:ln w="9525">
            <a:solidFill>
              <a:schemeClr val="bg2"/>
            </a:solid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a:solidFill>
                  <a:schemeClr val="bg1"/>
                </a:solidFill>
                <a:latin typeface="Tahoma" pitchFamily="34" charset="0"/>
              </a:defRPr>
            </a:lvl1pPr>
          </a:lstStyle>
          <a:p>
            <a:pPr>
              <a:defRPr/>
            </a:pPr>
            <a:r>
              <a:rPr lang="en-US">
                <a:solidFill>
                  <a:srgbClr val="FFFFFF"/>
                </a:solidFill>
              </a:rPr>
              <a:t> </a:t>
            </a:r>
            <a:r>
              <a:rPr lang="en-US">
                <a:solidFill>
                  <a:srgbClr val="FFFFFF"/>
                </a:solidFill>
                <a:latin typeface="Trebuchet MS"/>
              </a:rPr>
              <a:t>page </a:t>
            </a:r>
            <a:fld id="{CC716518-444C-40F5-9905-1E9085A9C34A}" type="slidenum">
              <a:rPr lang="en-US">
                <a:solidFill>
                  <a:srgbClr val="FFFFFF"/>
                </a:solidFill>
                <a:latin typeface="Trebuchet MS"/>
              </a:rPr>
              <a:pPr>
                <a:defRPr/>
              </a:pPr>
              <a:t>‹#›</a:t>
            </a:fld>
            <a:endParaRPr lang="en-US">
              <a:solidFill>
                <a:srgbClr val="FFFFFF"/>
              </a:solidFill>
            </a:endParaRPr>
          </a:p>
        </p:txBody>
      </p:sp>
      <p:sp>
        <p:nvSpPr>
          <p:cNvPr id="1029" name="Rectangle 55"/>
          <p:cNvSpPr>
            <a:spLocks noChangeArrowheads="1"/>
          </p:cNvSpPr>
          <p:nvPr/>
        </p:nvSpPr>
        <p:spPr bwMode="auto">
          <a:xfrm>
            <a:off x="4229100" y="0"/>
            <a:ext cx="4914900" cy="109538"/>
          </a:xfrm>
          <a:prstGeom prst="rect">
            <a:avLst/>
          </a:prstGeom>
          <a:gradFill rotWithShape="1">
            <a:gsLst>
              <a:gs pos="0">
                <a:srgbClr val="9EA0A3"/>
              </a:gs>
              <a:gs pos="50000">
                <a:srgbClr val="C5C6C7"/>
              </a:gs>
              <a:gs pos="100000">
                <a:srgbClr val="E3E3E4"/>
              </a:gs>
            </a:gsLst>
            <a:lin ang="0" scaled="1"/>
          </a:gradFill>
          <a:ln w="9525">
            <a:solidFill>
              <a:schemeClr val="bg2"/>
            </a:solidFill>
            <a:miter lim="800000"/>
            <a:headEnd/>
            <a:tailEnd/>
          </a:ln>
        </p:spPr>
        <p:txBody>
          <a:bodyPr wrap="none" anchor="ctr"/>
          <a:lstStyle/>
          <a:p>
            <a:endParaRPr lang="en-US">
              <a:solidFill>
                <a:srgbClr val="000000"/>
              </a:solidFill>
            </a:endParaRPr>
          </a:p>
        </p:txBody>
      </p:sp>
      <p:sp>
        <p:nvSpPr>
          <p:cNvPr id="1030" name="Rectangle 56"/>
          <p:cNvSpPr>
            <a:spLocks noChangeArrowheads="1"/>
          </p:cNvSpPr>
          <p:nvPr/>
        </p:nvSpPr>
        <p:spPr bwMode="auto">
          <a:xfrm>
            <a:off x="0" y="112713"/>
            <a:ext cx="161925" cy="650875"/>
          </a:xfrm>
          <a:prstGeom prst="rect">
            <a:avLst/>
          </a:prstGeom>
          <a:gradFill rotWithShape="1">
            <a:gsLst>
              <a:gs pos="0">
                <a:srgbClr val="FFBC86"/>
              </a:gs>
              <a:gs pos="50000">
                <a:srgbClr val="FFD4B6"/>
              </a:gs>
              <a:gs pos="100000">
                <a:srgbClr val="FFE9DB"/>
              </a:gs>
            </a:gsLst>
            <a:lin ang="0" scaled="1"/>
          </a:gradFill>
          <a:ln w="9525">
            <a:solidFill>
              <a:schemeClr val="bg2"/>
            </a:solidFill>
            <a:miter lim="800000"/>
            <a:headEnd/>
            <a:tailEnd/>
          </a:ln>
        </p:spPr>
        <p:txBody>
          <a:bodyPr wrap="none" anchor="ctr"/>
          <a:lstStyle/>
          <a:p>
            <a:endParaRPr lang="en-US">
              <a:solidFill>
                <a:srgbClr val="000000"/>
              </a:solidFill>
            </a:endParaRPr>
          </a:p>
        </p:txBody>
      </p:sp>
      <p:sp>
        <p:nvSpPr>
          <p:cNvPr id="1031" name="Line 58"/>
          <p:cNvSpPr>
            <a:spLocks noChangeShapeType="1"/>
          </p:cNvSpPr>
          <p:nvPr/>
        </p:nvSpPr>
        <p:spPr bwMode="auto">
          <a:xfrm>
            <a:off x="0" y="114300"/>
            <a:ext cx="914400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1032" name="Line 59"/>
          <p:cNvSpPr>
            <a:spLocks noChangeShapeType="1"/>
          </p:cNvSpPr>
          <p:nvPr/>
        </p:nvSpPr>
        <p:spPr bwMode="auto">
          <a:xfrm>
            <a:off x="155575" y="0"/>
            <a:ext cx="0" cy="685800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1033" name="Line 61"/>
          <p:cNvSpPr>
            <a:spLocks noChangeShapeType="1"/>
          </p:cNvSpPr>
          <p:nvPr/>
        </p:nvSpPr>
        <p:spPr bwMode="auto">
          <a:xfrm>
            <a:off x="0" y="776288"/>
            <a:ext cx="914400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pic>
        <p:nvPicPr>
          <p:cNvPr id="1034" name="Picture 64" descr="Q:\Marketing\Promotional\Graphics\Accel official Artwork\Accel Biotech Logo 201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73875" y="312738"/>
            <a:ext cx="2103438"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56"/>
          <p:cNvSpPr>
            <a:spLocks noChangeArrowheads="1"/>
          </p:cNvSpPr>
          <p:nvPr/>
        </p:nvSpPr>
        <p:spPr bwMode="auto">
          <a:xfrm>
            <a:off x="6619875" y="117475"/>
            <a:ext cx="44450" cy="649288"/>
          </a:xfrm>
          <a:prstGeom prst="rect">
            <a:avLst/>
          </a:prstGeom>
          <a:solidFill>
            <a:schemeClr val="bg2"/>
          </a:solidFill>
          <a:ln w="9525">
            <a:solidFill>
              <a:schemeClr val="bg2"/>
            </a:solidFill>
            <a:miter lim="800000"/>
            <a:headEnd/>
            <a:tailEnd/>
          </a:ln>
        </p:spPr>
        <p:txBody>
          <a:bodyPr wrap="none" anchor="ctr"/>
          <a:lstStyle/>
          <a:p>
            <a:endParaRPr lang="en-US">
              <a:solidFill>
                <a:srgbClr val="000000"/>
              </a:solidFill>
            </a:endParaRPr>
          </a:p>
        </p:txBody>
      </p:sp>
      <p:sp>
        <p:nvSpPr>
          <p:cNvPr id="1036" name="Rectangle 11"/>
          <p:cNvSpPr>
            <a:spLocks noChangeArrowheads="1"/>
          </p:cNvSpPr>
          <p:nvPr/>
        </p:nvSpPr>
        <p:spPr bwMode="auto">
          <a:xfrm>
            <a:off x="0" y="0"/>
            <a:ext cx="9144000" cy="685800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Tree>
    <p:extLst>
      <p:ext uri="{BB962C8B-B14F-4D97-AF65-F5344CB8AC3E}">
        <p14:creationId xmlns:p14="http://schemas.microsoft.com/office/powerpoint/2010/main" val="1660144111"/>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Lst>
  <p:hf hdr="0" ftr="0" dt="0"/>
  <p:txStyles>
    <p:titleStyle>
      <a:lvl1pPr algn="l" rtl="0" eaLnBrk="1" fontAlgn="base" hangingPunct="1">
        <a:lnSpc>
          <a:spcPct val="80000"/>
        </a:lnSpc>
        <a:spcBef>
          <a:spcPct val="0"/>
        </a:spcBef>
        <a:spcAft>
          <a:spcPct val="0"/>
        </a:spcAft>
        <a:defRPr sz="3600">
          <a:solidFill>
            <a:srgbClr val="FF9933"/>
          </a:solidFill>
          <a:latin typeface="Myriad Pro" pitchFamily="34" charset="0"/>
          <a:ea typeface="+mj-ea"/>
          <a:cs typeface="+mj-cs"/>
        </a:defRPr>
      </a:lvl1pPr>
      <a:lvl2pPr algn="l" rtl="0" eaLnBrk="1" fontAlgn="base" hangingPunct="1">
        <a:lnSpc>
          <a:spcPct val="80000"/>
        </a:lnSpc>
        <a:spcBef>
          <a:spcPct val="0"/>
        </a:spcBef>
        <a:spcAft>
          <a:spcPct val="0"/>
        </a:spcAft>
        <a:defRPr sz="3600">
          <a:solidFill>
            <a:srgbClr val="FF9933"/>
          </a:solidFill>
          <a:latin typeface="Myriad Pro" pitchFamily="34" charset="0"/>
        </a:defRPr>
      </a:lvl2pPr>
      <a:lvl3pPr algn="l" rtl="0" eaLnBrk="1" fontAlgn="base" hangingPunct="1">
        <a:lnSpc>
          <a:spcPct val="80000"/>
        </a:lnSpc>
        <a:spcBef>
          <a:spcPct val="0"/>
        </a:spcBef>
        <a:spcAft>
          <a:spcPct val="0"/>
        </a:spcAft>
        <a:defRPr sz="3600">
          <a:solidFill>
            <a:srgbClr val="FF9933"/>
          </a:solidFill>
          <a:latin typeface="Myriad Pro" pitchFamily="34" charset="0"/>
        </a:defRPr>
      </a:lvl3pPr>
      <a:lvl4pPr algn="l" rtl="0" eaLnBrk="1" fontAlgn="base" hangingPunct="1">
        <a:lnSpc>
          <a:spcPct val="80000"/>
        </a:lnSpc>
        <a:spcBef>
          <a:spcPct val="0"/>
        </a:spcBef>
        <a:spcAft>
          <a:spcPct val="0"/>
        </a:spcAft>
        <a:defRPr sz="3600">
          <a:solidFill>
            <a:srgbClr val="FF9933"/>
          </a:solidFill>
          <a:latin typeface="Myriad Pro" pitchFamily="34" charset="0"/>
        </a:defRPr>
      </a:lvl4pPr>
      <a:lvl5pPr algn="l" rtl="0" eaLnBrk="1" fontAlgn="base" hangingPunct="1">
        <a:lnSpc>
          <a:spcPct val="80000"/>
        </a:lnSpc>
        <a:spcBef>
          <a:spcPct val="0"/>
        </a:spcBef>
        <a:spcAft>
          <a:spcPct val="0"/>
        </a:spcAft>
        <a:defRPr sz="3600">
          <a:solidFill>
            <a:srgbClr val="FF9933"/>
          </a:solidFill>
          <a:latin typeface="Myriad Pro" pitchFamily="34" charset="0"/>
        </a:defRPr>
      </a:lvl5pPr>
      <a:lvl6pPr marL="457200" algn="l" rtl="0" eaLnBrk="1" fontAlgn="base" hangingPunct="1">
        <a:lnSpc>
          <a:spcPct val="80000"/>
        </a:lnSpc>
        <a:spcBef>
          <a:spcPct val="0"/>
        </a:spcBef>
        <a:spcAft>
          <a:spcPct val="0"/>
        </a:spcAft>
        <a:defRPr sz="3600">
          <a:solidFill>
            <a:srgbClr val="FF3300"/>
          </a:solidFill>
          <a:latin typeface="Trebuchet MS" pitchFamily="34" charset="0"/>
        </a:defRPr>
      </a:lvl6pPr>
      <a:lvl7pPr marL="914400" algn="l" rtl="0" eaLnBrk="1" fontAlgn="base" hangingPunct="1">
        <a:lnSpc>
          <a:spcPct val="80000"/>
        </a:lnSpc>
        <a:spcBef>
          <a:spcPct val="0"/>
        </a:spcBef>
        <a:spcAft>
          <a:spcPct val="0"/>
        </a:spcAft>
        <a:defRPr sz="3600">
          <a:solidFill>
            <a:srgbClr val="FF3300"/>
          </a:solidFill>
          <a:latin typeface="Trebuchet MS" pitchFamily="34" charset="0"/>
        </a:defRPr>
      </a:lvl7pPr>
      <a:lvl8pPr marL="1371600" algn="l" rtl="0" eaLnBrk="1" fontAlgn="base" hangingPunct="1">
        <a:lnSpc>
          <a:spcPct val="80000"/>
        </a:lnSpc>
        <a:spcBef>
          <a:spcPct val="0"/>
        </a:spcBef>
        <a:spcAft>
          <a:spcPct val="0"/>
        </a:spcAft>
        <a:defRPr sz="3600">
          <a:solidFill>
            <a:srgbClr val="FF3300"/>
          </a:solidFill>
          <a:latin typeface="Trebuchet MS" pitchFamily="34" charset="0"/>
        </a:defRPr>
      </a:lvl8pPr>
      <a:lvl9pPr marL="1828800" algn="l" rtl="0" eaLnBrk="1" fontAlgn="base" hangingPunct="1">
        <a:lnSpc>
          <a:spcPct val="80000"/>
        </a:lnSpc>
        <a:spcBef>
          <a:spcPct val="0"/>
        </a:spcBef>
        <a:spcAft>
          <a:spcPct val="0"/>
        </a:spcAft>
        <a:defRPr sz="3600">
          <a:solidFill>
            <a:srgbClr val="FF3300"/>
          </a:solidFill>
          <a:latin typeface="Trebuchet MS" pitchFamily="34" charset="0"/>
        </a:defRPr>
      </a:lvl9pPr>
    </p:titleStyle>
    <p:bodyStyle>
      <a:lvl1pPr marL="342900" indent="-342900" algn="l" rtl="0" eaLnBrk="1" fontAlgn="base" hangingPunct="1">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1" fontAlgn="base" hangingPunct="1">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1" fontAlgn="base" hangingPunct="1">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1" fontAlgn="base" hangingPunct="1">
        <a:spcBef>
          <a:spcPct val="20000"/>
        </a:spcBef>
        <a:spcAft>
          <a:spcPct val="0"/>
        </a:spcAft>
        <a:buFont typeface="Courier New" pitchFamily="49" charset="0"/>
        <a:buChar char="o"/>
        <a:defRPr sz="1600">
          <a:solidFill>
            <a:schemeClr val="tx1"/>
          </a:solidFill>
          <a:latin typeface="Myriad Pro" pitchFamily="34" charset="0"/>
        </a:defRPr>
      </a:lvl4pPr>
      <a:lvl5pPr marL="2057400" indent="-228600" algn="l" rtl="0" eaLnBrk="1" fontAlgn="base" hangingPunct="1">
        <a:spcBef>
          <a:spcPct val="20000"/>
        </a:spcBef>
        <a:spcAft>
          <a:spcPct val="0"/>
        </a:spcAft>
        <a:buFont typeface="Arial" charset="0"/>
        <a:buChar char="•"/>
        <a:defRPr sz="1600">
          <a:solidFill>
            <a:schemeClr val="tx1"/>
          </a:solidFill>
          <a:latin typeface="Myriad Pro" pitchFamily="34" charset="0"/>
        </a:defRPr>
      </a:lvl5pPr>
      <a:lvl6pPr marL="2514600" indent="-228600" algn="l" rtl="0" eaLnBrk="1" fontAlgn="base" hangingPunct="1">
        <a:spcBef>
          <a:spcPct val="20000"/>
        </a:spcBef>
        <a:spcAft>
          <a:spcPct val="0"/>
        </a:spcAft>
        <a:buChar char="»"/>
        <a:defRPr sz="1600">
          <a:solidFill>
            <a:schemeClr val="tx1"/>
          </a:solidFill>
          <a:latin typeface="Univers 45 Light" pitchFamily="34" charset="0"/>
        </a:defRPr>
      </a:lvl6pPr>
      <a:lvl7pPr marL="2971800" indent="-228600" algn="l" rtl="0" eaLnBrk="1" fontAlgn="base" hangingPunct="1">
        <a:spcBef>
          <a:spcPct val="20000"/>
        </a:spcBef>
        <a:spcAft>
          <a:spcPct val="0"/>
        </a:spcAft>
        <a:buChar char="»"/>
        <a:defRPr sz="1600">
          <a:solidFill>
            <a:schemeClr val="tx1"/>
          </a:solidFill>
          <a:latin typeface="Univers 45 Light" pitchFamily="34" charset="0"/>
        </a:defRPr>
      </a:lvl7pPr>
      <a:lvl8pPr marL="3429000" indent="-228600" algn="l" rtl="0" eaLnBrk="1" fontAlgn="base" hangingPunct="1">
        <a:spcBef>
          <a:spcPct val="20000"/>
        </a:spcBef>
        <a:spcAft>
          <a:spcPct val="0"/>
        </a:spcAft>
        <a:buChar char="»"/>
        <a:defRPr sz="1600">
          <a:solidFill>
            <a:schemeClr val="tx1"/>
          </a:solidFill>
          <a:latin typeface="Univers 45 Light" pitchFamily="34" charset="0"/>
        </a:defRPr>
      </a:lvl8pPr>
      <a:lvl9pPr marL="3886200" indent="-228600" algn="l" rtl="0" eaLnBrk="1" fontAlgn="base" hangingPunct="1">
        <a:spcBef>
          <a:spcPct val="20000"/>
        </a:spcBef>
        <a:spcAft>
          <a:spcPct val="0"/>
        </a:spcAft>
        <a:buChar char="»"/>
        <a:defRPr sz="1600">
          <a:solidFill>
            <a:schemeClr val="tx1"/>
          </a:solidFill>
          <a:latin typeface="Univers 45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81000" y="1219200"/>
            <a:ext cx="7543800" cy="373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22860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7" name="Rectangle 2"/>
          <p:cNvSpPr>
            <a:spLocks noGrp="1" noChangeArrowheads="1"/>
          </p:cNvSpPr>
          <p:nvPr>
            <p:ph type="title"/>
          </p:nvPr>
        </p:nvSpPr>
        <p:spPr bwMode="auto">
          <a:xfrm>
            <a:off x="430213" y="252413"/>
            <a:ext cx="5770562"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spAutoFit/>
          </a:bodyPr>
          <a:lstStyle/>
          <a:p>
            <a:pPr lvl="0"/>
            <a:r>
              <a:rPr lang="en-US" smtClean="0"/>
              <a:t>Click to edit Master title style</a:t>
            </a:r>
          </a:p>
        </p:txBody>
      </p:sp>
      <p:sp>
        <p:nvSpPr>
          <p:cNvPr id="1073" name="Rectangle 49"/>
          <p:cNvSpPr>
            <a:spLocks noGrp="1" noChangeArrowheads="1"/>
          </p:cNvSpPr>
          <p:nvPr>
            <p:ph type="sldNum" sz="quarter" idx="4"/>
          </p:nvPr>
        </p:nvSpPr>
        <p:spPr bwMode="auto">
          <a:xfrm>
            <a:off x="8297863" y="6604000"/>
            <a:ext cx="846137" cy="279400"/>
          </a:xfrm>
          <a:prstGeom prst="rect">
            <a:avLst/>
          </a:prstGeom>
          <a:solidFill>
            <a:schemeClr val="bg2"/>
          </a:solidFill>
          <a:ln w="9525">
            <a:solidFill>
              <a:schemeClr val="bg2"/>
            </a:solid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i="1">
                <a:solidFill>
                  <a:schemeClr val="bg1"/>
                </a:solidFill>
                <a:latin typeface="Tahoma" pitchFamily="34" charset="0"/>
              </a:defRPr>
            </a:lvl1pPr>
          </a:lstStyle>
          <a:p>
            <a:pPr>
              <a:defRPr/>
            </a:pPr>
            <a:r>
              <a:rPr lang="en-US">
                <a:solidFill>
                  <a:srgbClr val="FFFFFF"/>
                </a:solidFill>
              </a:rPr>
              <a:t> </a:t>
            </a:r>
            <a:r>
              <a:rPr lang="en-US">
                <a:solidFill>
                  <a:srgbClr val="FFFFFF"/>
                </a:solidFill>
                <a:latin typeface="Trebuchet MS"/>
              </a:rPr>
              <a:t>page </a:t>
            </a:r>
            <a:fld id="{CC716518-444C-40F5-9905-1E9085A9C34A}" type="slidenum">
              <a:rPr lang="en-US">
                <a:solidFill>
                  <a:srgbClr val="FFFFFF"/>
                </a:solidFill>
                <a:latin typeface="Trebuchet MS"/>
              </a:rPr>
              <a:pPr>
                <a:defRPr/>
              </a:pPr>
              <a:t>‹#›</a:t>
            </a:fld>
            <a:endParaRPr lang="en-US">
              <a:solidFill>
                <a:srgbClr val="FFFFFF"/>
              </a:solidFill>
            </a:endParaRPr>
          </a:p>
        </p:txBody>
      </p:sp>
      <p:sp>
        <p:nvSpPr>
          <p:cNvPr id="1029" name="Rectangle 55"/>
          <p:cNvSpPr>
            <a:spLocks noChangeArrowheads="1"/>
          </p:cNvSpPr>
          <p:nvPr/>
        </p:nvSpPr>
        <p:spPr bwMode="auto">
          <a:xfrm>
            <a:off x="4229100" y="0"/>
            <a:ext cx="4914900" cy="109538"/>
          </a:xfrm>
          <a:prstGeom prst="rect">
            <a:avLst/>
          </a:prstGeom>
          <a:gradFill rotWithShape="1">
            <a:gsLst>
              <a:gs pos="0">
                <a:srgbClr val="9EA0A3"/>
              </a:gs>
              <a:gs pos="50000">
                <a:srgbClr val="C5C6C7"/>
              </a:gs>
              <a:gs pos="100000">
                <a:srgbClr val="E3E3E4"/>
              </a:gs>
            </a:gsLst>
            <a:lin ang="0" scaled="1"/>
          </a:gradFill>
          <a:ln w="9525">
            <a:solidFill>
              <a:schemeClr val="bg2"/>
            </a:solidFill>
            <a:miter lim="800000"/>
            <a:headEnd/>
            <a:tailEnd/>
          </a:ln>
        </p:spPr>
        <p:txBody>
          <a:bodyPr wrap="none" anchor="ctr"/>
          <a:lstStyle/>
          <a:p>
            <a:endParaRPr lang="en-US">
              <a:solidFill>
                <a:srgbClr val="000000"/>
              </a:solidFill>
            </a:endParaRPr>
          </a:p>
        </p:txBody>
      </p:sp>
      <p:sp>
        <p:nvSpPr>
          <p:cNvPr id="1030" name="Rectangle 56"/>
          <p:cNvSpPr>
            <a:spLocks noChangeArrowheads="1"/>
          </p:cNvSpPr>
          <p:nvPr/>
        </p:nvSpPr>
        <p:spPr bwMode="auto">
          <a:xfrm>
            <a:off x="0" y="112713"/>
            <a:ext cx="161925" cy="650875"/>
          </a:xfrm>
          <a:prstGeom prst="rect">
            <a:avLst/>
          </a:prstGeom>
          <a:gradFill rotWithShape="1">
            <a:gsLst>
              <a:gs pos="0">
                <a:srgbClr val="FFBC86"/>
              </a:gs>
              <a:gs pos="50000">
                <a:srgbClr val="FFD4B6"/>
              </a:gs>
              <a:gs pos="100000">
                <a:srgbClr val="FFE9DB"/>
              </a:gs>
            </a:gsLst>
            <a:lin ang="0" scaled="1"/>
          </a:gradFill>
          <a:ln w="9525">
            <a:solidFill>
              <a:schemeClr val="bg2"/>
            </a:solidFill>
            <a:miter lim="800000"/>
            <a:headEnd/>
            <a:tailEnd/>
          </a:ln>
        </p:spPr>
        <p:txBody>
          <a:bodyPr wrap="none" anchor="ctr"/>
          <a:lstStyle/>
          <a:p>
            <a:endParaRPr lang="en-US">
              <a:solidFill>
                <a:srgbClr val="000000"/>
              </a:solidFill>
            </a:endParaRPr>
          </a:p>
        </p:txBody>
      </p:sp>
      <p:sp>
        <p:nvSpPr>
          <p:cNvPr id="1031" name="Line 58"/>
          <p:cNvSpPr>
            <a:spLocks noChangeShapeType="1"/>
          </p:cNvSpPr>
          <p:nvPr/>
        </p:nvSpPr>
        <p:spPr bwMode="auto">
          <a:xfrm>
            <a:off x="0" y="114300"/>
            <a:ext cx="914400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1032" name="Line 59"/>
          <p:cNvSpPr>
            <a:spLocks noChangeShapeType="1"/>
          </p:cNvSpPr>
          <p:nvPr/>
        </p:nvSpPr>
        <p:spPr bwMode="auto">
          <a:xfrm>
            <a:off x="155575" y="0"/>
            <a:ext cx="0" cy="685800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sp>
        <p:nvSpPr>
          <p:cNvPr id="1033" name="Line 61"/>
          <p:cNvSpPr>
            <a:spLocks noChangeShapeType="1"/>
          </p:cNvSpPr>
          <p:nvPr/>
        </p:nvSpPr>
        <p:spPr bwMode="auto">
          <a:xfrm>
            <a:off x="0" y="776288"/>
            <a:ext cx="9144000" cy="0"/>
          </a:xfrm>
          <a:prstGeom prst="line">
            <a:avLst/>
          </a:prstGeom>
          <a:noFill/>
          <a:ln w="19050">
            <a:solidFill>
              <a:schemeClr val="bg2"/>
            </a:solidFill>
            <a:round/>
            <a:headEnd/>
            <a:tailEnd/>
          </a:ln>
          <a:extLst>
            <a:ext uri="{909E8E84-426E-40DD-AFC4-6F175D3DCCD1}">
              <a14:hiddenFill xmlns:a14="http://schemas.microsoft.com/office/drawing/2010/main">
                <a:noFill/>
              </a14:hiddenFill>
            </a:ext>
          </a:extLst>
        </p:spPr>
        <p:txBody>
          <a:bodyPr/>
          <a:lstStyle/>
          <a:p>
            <a:endParaRPr lang="en-US">
              <a:solidFill>
                <a:srgbClr val="000000"/>
              </a:solidFill>
            </a:endParaRPr>
          </a:p>
        </p:txBody>
      </p:sp>
      <p:pic>
        <p:nvPicPr>
          <p:cNvPr id="1034" name="Picture 64" descr="Q:\Marketing\Promotional\Graphics\Accel official Artwork\Accel Biotech Logo 201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73875" y="312738"/>
            <a:ext cx="2103438" cy="27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5" name="Rectangle 56"/>
          <p:cNvSpPr>
            <a:spLocks noChangeArrowheads="1"/>
          </p:cNvSpPr>
          <p:nvPr/>
        </p:nvSpPr>
        <p:spPr bwMode="auto">
          <a:xfrm>
            <a:off x="6619875" y="117475"/>
            <a:ext cx="44450" cy="649288"/>
          </a:xfrm>
          <a:prstGeom prst="rect">
            <a:avLst/>
          </a:prstGeom>
          <a:solidFill>
            <a:schemeClr val="bg2"/>
          </a:solidFill>
          <a:ln w="9525">
            <a:solidFill>
              <a:schemeClr val="bg2"/>
            </a:solidFill>
            <a:miter lim="800000"/>
            <a:headEnd/>
            <a:tailEnd/>
          </a:ln>
        </p:spPr>
        <p:txBody>
          <a:bodyPr wrap="none" anchor="ctr"/>
          <a:lstStyle/>
          <a:p>
            <a:endParaRPr lang="en-US">
              <a:solidFill>
                <a:srgbClr val="000000"/>
              </a:solidFill>
            </a:endParaRPr>
          </a:p>
        </p:txBody>
      </p:sp>
      <p:sp>
        <p:nvSpPr>
          <p:cNvPr id="1036" name="Rectangle 11"/>
          <p:cNvSpPr>
            <a:spLocks noChangeArrowheads="1"/>
          </p:cNvSpPr>
          <p:nvPr/>
        </p:nvSpPr>
        <p:spPr bwMode="auto">
          <a:xfrm>
            <a:off x="0" y="0"/>
            <a:ext cx="9144000" cy="6858000"/>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solidFill>
                <a:srgbClr val="000000"/>
              </a:solidFill>
            </a:endParaRPr>
          </a:p>
        </p:txBody>
      </p:sp>
    </p:spTree>
    <p:extLst>
      <p:ext uri="{BB962C8B-B14F-4D97-AF65-F5344CB8AC3E}">
        <p14:creationId xmlns:p14="http://schemas.microsoft.com/office/powerpoint/2010/main" val="903997147"/>
      </p:ext>
    </p:extLst>
  </p:cSld>
  <p:clrMap bg1="lt1" tx1="dk1" bg2="lt2" tx2="dk2" accent1="accent1" accent2="accent2" accent3="accent3" accent4="accent4" accent5="accent5" accent6="accent6" hlink="hlink" folHlink="folHlink"/>
  <p:sldLayoutIdLst>
    <p:sldLayoutId id="2147483935" r:id="rId1"/>
    <p:sldLayoutId id="2147483936" r:id="rId2"/>
    <p:sldLayoutId id="2147483937" r:id="rId3"/>
    <p:sldLayoutId id="2147483938" r:id="rId4"/>
    <p:sldLayoutId id="2147483939" r:id="rId5"/>
  </p:sldLayoutIdLst>
  <p:hf hdr="0" ftr="0" dt="0"/>
  <p:txStyles>
    <p:titleStyle>
      <a:lvl1pPr algn="l" rtl="0" eaLnBrk="1" fontAlgn="base" hangingPunct="1">
        <a:lnSpc>
          <a:spcPct val="80000"/>
        </a:lnSpc>
        <a:spcBef>
          <a:spcPct val="0"/>
        </a:spcBef>
        <a:spcAft>
          <a:spcPct val="0"/>
        </a:spcAft>
        <a:defRPr sz="3600">
          <a:solidFill>
            <a:srgbClr val="FF9933"/>
          </a:solidFill>
          <a:latin typeface="Myriad Pro" pitchFamily="34" charset="0"/>
          <a:ea typeface="+mj-ea"/>
          <a:cs typeface="+mj-cs"/>
        </a:defRPr>
      </a:lvl1pPr>
      <a:lvl2pPr algn="l" rtl="0" eaLnBrk="1" fontAlgn="base" hangingPunct="1">
        <a:lnSpc>
          <a:spcPct val="80000"/>
        </a:lnSpc>
        <a:spcBef>
          <a:spcPct val="0"/>
        </a:spcBef>
        <a:spcAft>
          <a:spcPct val="0"/>
        </a:spcAft>
        <a:defRPr sz="3600">
          <a:solidFill>
            <a:srgbClr val="FF9933"/>
          </a:solidFill>
          <a:latin typeface="Myriad Pro" pitchFamily="34" charset="0"/>
        </a:defRPr>
      </a:lvl2pPr>
      <a:lvl3pPr algn="l" rtl="0" eaLnBrk="1" fontAlgn="base" hangingPunct="1">
        <a:lnSpc>
          <a:spcPct val="80000"/>
        </a:lnSpc>
        <a:spcBef>
          <a:spcPct val="0"/>
        </a:spcBef>
        <a:spcAft>
          <a:spcPct val="0"/>
        </a:spcAft>
        <a:defRPr sz="3600">
          <a:solidFill>
            <a:srgbClr val="FF9933"/>
          </a:solidFill>
          <a:latin typeface="Myriad Pro" pitchFamily="34" charset="0"/>
        </a:defRPr>
      </a:lvl3pPr>
      <a:lvl4pPr algn="l" rtl="0" eaLnBrk="1" fontAlgn="base" hangingPunct="1">
        <a:lnSpc>
          <a:spcPct val="80000"/>
        </a:lnSpc>
        <a:spcBef>
          <a:spcPct val="0"/>
        </a:spcBef>
        <a:spcAft>
          <a:spcPct val="0"/>
        </a:spcAft>
        <a:defRPr sz="3600">
          <a:solidFill>
            <a:srgbClr val="FF9933"/>
          </a:solidFill>
          <a:latin typeface="Myriad Pro" pitchFamily="34" charset="0"/>
        </a:defRPr>
      </a:lvl4pPr>
      <a:lvl5pPr algn="l" rtl="0" eaLnBrk="1" fontAlgn="base" hangingPunct="1">
        <a:lnSpc>
          <a:spcPct val="80000"/>
        </a:lnSpc>
        <a:spcBef>
          <a:spcPct val="0"/>
        </a:spcBef>
        <a:spcAft>
          <a:spcPct val="0"/>
        </a:spcAft>
        <a:defRPr sz="3600">
          <a:solidFill>
            <a:srgbClr val="FF9933"/>
          </a:solidFill>
          <a:latin typeface="Myriad Pro" pitchFamily="34" charset="0"/>
        </a:defRPr>
      </a:lvl5pPr>
      <a:lvl6pPr marL="457200" algn="l" rtl="0" eaLnBrk="1" fontAlgn="base" hangingPunct="1">
        <a:lnSpc>
          <a:spcPct val="80000"/>
        </a:lnSpc>
        <a:spcBef>
          <a:spcPct val="0"/>
        </a:spcBef>
        <a:spcAft>
          <a:spcPct val="0"/>
        </a:spcAft>
        <a:defRPr sz="3600">
          <a:solidFill>
            <a:srgbClr val="FF3300"/>
          </a:solidFill>
          <a:latin typeface="Trebuchet MS" pitchFamily="34" charset="0"/>
        </a:defRPr>
      </a:lvl6pPr>
      <a:lvl7pPr marL="914400" algn="l" rtl="0" eaLnBrk="1" fontAlgn="base" hangingPunct="1">
        <a:lnSpc>
          <a:spcPct val="80000"/>
        </a:lnSpc>
        <a:spcBef>
          <a:spcPct val="0"/>
        </a:spcBef>
        <a:spcAft>
          <a:spcPct val="0"/>
        </a:spcAft>
        <a:defRPr sz="3600">
          <a:solidFill>
            <a:srgbClr val="FF3300"/>
          </a:solidFill>
          <a:latin typeface="Trebuchet MS" pitchFamily="34" charset="0"/>
        </a:defRPr>
      </a:lvl7pPr>
      <a:lvl8pPr marL="1371600" algn="l" rtl="0" eaLnBrk="1" fontAlgn="base" hangingPunct="1">
        <a:lnSpc>
          <a:spcPct val="80000"/>
        </a:lnSpc>
        <a:spcBef>
          <a:spcPct val="0"/>
        </a:spcBef>
        <a:spcAft>
          <a:spcPct val="0"/>
        </a:spcAft>
        <a:defRPr sz="3600">
          <a:solidFill>
            <a:srgbClr val="FF3300"/>
          </a:solidFill>
          <a:latin typeface="Trebuchet MS" pitchFamily="34" charset="0"/>
        </a:defRPr>
      </a:lvl8pPr>
      <a:lvl9pPr marL="1828800" algn="l" rtl="0" eaLnBrk="1" fontAlgn="base" hangingPunct="1">
        <a:lnSpc>
          <a:spcPct val="80000"/>
        </a:lnSpc>
        <a:spcBef>
          <a:spcPct val="0"/>
        </a:spcBef>
        <a:spcAft>
          <a:spcPct val="0"/>
        </a:spcAft>
        <a:defRPr sz="3600">
          <a:solidFill>
            <a:srgbClr val="FF3300"/>
          </a:solidFill>
          <a:latin typeface="Trebuchet MS" pitchFamily="34" charset="0"/>
        </a:defRPr>
      </a:lvl9pPr>
    </p:titleStyle>
    <p:bodyStyle>
      <a:lvl1pPr marL="342900" indent="-342900" algn="l" rtl="0" eaLnBrk="1" fontAlgn="base" hangingPunct="1">
        <a:spcBef>
          <a:spcPct val="0"/>
        </a:spcBef>
        <a:spcAft>
          <a:spcPct val="40000"/>
        </a:spcAft>
        <a:buClr>
          <a:schemeClr val="tx1"/>
        </a:buClr>
        <a:buSzPct val="70000"/>
        <a:buFont typeface="Wingdings" pitchFamily="2" charset="2"/>
        <a:buChar char="n"/>
        <a:defRPr sz="2600">
          <a:solidFill>
            <a:schemeClr val="tx1"/>
          </a:solidFill>
          <a:latin typeface="Myriad Pro" pitchFamily="34" charset="0"/>
          <a:ea typeface="+mn-ea"/>
          <a:cs typeface="+mn-cs"/>
        </a:defRPr>
      </a:lvl1pPr>
      <a:lvl2pPr marL="742950" indent="-285750" algn="l" rtl="0" eaLnBrk="1" fontAlgn="base" hangingPunct="1">
        <a:spcBef>
          <a:spcPct val="0"/>
        </a:spcBef>
        <a:spcAft>
          <a:spcPct val="40000"/>
        </a:spcAft>
        <a:buClr>
          <a:schemeClr val="folHlink"/>
        </a:buClr>
        <a:buSzPct val="70000"/>
        <a:buFont typeface="Wingdings" pitchFamily="2" charset="2"/>
        <a:buChar char="n"/>
        <a:defRPr sz="2400">
          <a:solidFill>
            <a:schemeClr val="tx1"/>
          </a:solidFill>
          <a:latin typeface="Myriad Pro" pitchFamily="34" charset="0"/>
        </a:defRPr>
      </a:lvl2pPr>
      <a:lvl3pPr marL="1143000" indent="-228600" algn="l" rtl="0" eaLnBrk="1" fontAlgn="base" hangingPunct="1">
        <a:spcBef>
          <a:spcPct val="40000"/>
        </a:spcBef>
        <a:spcAft>
          <a:spcPct val="40000"/>
        </a:spcAft>
        <a:buClr>
          <a:schemeClr val="bg2"/>
        </a:buClr>
        <a:buSzPct val="70000"/>
        <a:buFont typeface="Wingdings" pitchFamily="2" charset="2"/>
        <a:buChar char="n"/>
        <a:defRPr sz="2000">
          <a:solidFill>
            <a:schemeClr val="tx1"/>
          </a:solidFill>
          <a:latin typeface="Myriad Pro" pitchFamily="34" charset="0"/>
        </a:defRPr>
      </a:lvl3pPr>
      <a:lvl4pPr marL="1600200" indent="-228600" algn="l" rtl="0" eaLnBrk="1" fontAlgn="base" hangingPunct="1">
        <a:spcBef>
          <a:spcPct val="20000"/>
        </a:spcBef>
        <a:spcAft>
          <a:spcPct val="0"/>
        </a:spcAft>
        <a:buFont typeface="Courier New" pitchFamily="49" charset="0"/>
        <a:buChar char="o"/>
        <a:defRPr sz="1600">
          <a:solidFill>
            <a:schemeClr val="tx1"/>
          </a:solidFill>
          <a:latin typeface="Myriad Pro" pitchFamily="34" charset="0"/>
        </a:defRPr>
      </a:lvl4pPr>
      <a:lvl5pPr marL="2057400" indent="-228600" algn="l" rtl="0" eaLnBrk="1" fontAlgn="base" hangingPunct="1">
        <a:spcBef>
          <a:spcPct val="20000"/>
        </a:spcBef>
        <a:spcAft>
          <a:spcPct val="0"/>
        </a:spcAft>
        <a:buFont typeface="Arial" charset="0"/>
        <a:buChar char="•"/>
        <a:defRPr sz="1600">
          <a:solidFill>
            <a:schemeClr val="tx1"/>
          </a:solidFill>
          <a:latin typeface="Myriad Pro" pitchFamily="34" charset="0"/>
        </a:defRPr>
      </a:lvl5pPr>
      <a:lvl6pPr marL="2514600" indent="-228600" algn="l" rtl="0" eaLnBrk="1" fontAlgn="base" hangingPunct="1">
        <a:spcBef>
          <a:spcPct val="20000"/>
        </a:spcBef>
        <a:spcAft>
          <a:spcPct val="0"/>
        </a:spcAft>
        <a:buChar char="»"/>
        <a:defRPr sz="1600">
          <a:solidFill>
            <a:schemeClr val="tx1"/>
          </a:solidFill>
          <a:latin typeface="Univers 45 Light" pitchFamily="34" charset="0"/>
        </a:defRPr>
      </a:lvl6pPr>
      <a:lvl7pPr marL="2971800" indent="-228600" algn="l" rtl="0" eaLnBrk="1" fontAlgn="base" hangingPunct="1">
        <a:spcBef>
          <a:spcPct val="20000"/>
        </a:spcBef>
        <a:spcAft>
          <a:spcPct val="0"/>
        </a:spcAft>
        <a:buChar char="»"/>
        <a:defRPr sz="1600">
          <a:solidFill>
            <a:schemeClr val="tx1"/>
          </a:solidFill>
          <a:latin typeface="Univers 45 Light" pitchFamily="34" charset="0"/>
        </a:defRPr>
      </a:lvl7pPr>
      <a:lvl8pPr marL="3429000" indent="-228600" algn="l" rtl="0" eaLnBrk="1" fontAlgn="base" hangingPunct="1">
        <a:spcBef>
          <a:spcPct val="20000"/>
        </a:spcBef>
        <a:spcAft>
          <a:spcPct val="0"/>
        </a:spcAft>
        <a:buChar char="»"/>
        <a:defRPr sz="1600">
          <a:solidFill>
            <a:schemeClr val="tx1"/>
          </a:solidFill>
          <a:latin typeface="Univers 45 Light" pitchFamily="34" charset="0"/>
        </a:defRPr>
      </a:lvl8pPr>
      <a:lvl9pPr marL="3886200" indent="-228600" algn="l" rtl="0" eaLnBrk="1" fontAlgn="base" hangingPunct="1">
        <a:spcBef>
          <a:spcPct val="20000"/>
        </a:spcBef>
        <a:spcAft>
          <a:spcPct val="0"/>
        </a:spcAft>
        <a:buChar char="»"/>
        <a:defRPr sz="1600">
          <a:solidFill>
            <a:schemeClr val="tx1"/>
          </a:solidFill>
          <a:latin typeface="Univers 45 Light"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4"/>
          <p:cNvSpPr>
            <a:spLocks noChangeArrowheads="1"/>
          </p:cNvSpPr>
          <p:nvPr/>
        </p:nvSpPr>
        <p:spPr bwMode="auto">
          <a:xfrm>
            <a:off x="1103313" y="1389881"/>
            <a:ext cx="7467600" cy="443198"/>
          </a:xfrm>
          <a:prstGeom prst="rect">
            <a:avLst/>
          </a:prstGeom>
          <a:noFill/>
          <a:ln w="9525">
            <a:noFill/>
            <a:miter lim="800000"/>
            <a:headEnd/>
            <a:tailEnd/>
          </a:ln>
        </p:spPr>
        <p:txBody>
          <a:bodyPr lIns="0" tIns="0" rIns="0" bIns="0" anchor="b">
            <a:spAutoFit/>
          </a:bodyPr>
          <a:lstStyle/>
          <a:p>
            <a:pPr>
              <a:lnSpc>
                <a:spcPct val="80000"/>
              </a:lnSpc>
            </a:pPr>
            <a:r>
              <a:rPr lang="en-US" sz="3600" dirty="0" smtClean="0">
                <a:latin typeface="Trebuchet MS" pitchFamily="34" charset="0"/>
              </a:rPr>
              <a:t>Cartridge </a:t>
            </a:r>
            <a:r>
              <a:rPr lang="en-US" sz="3600" dirty="0">
                <a:latin typeface="Trebuchet MS" pitchFamily="34" charset="0"/>
              </a:rPr>
              <a:t>and Filter </a:t>
            </a:r>
            <a:r>
              <a:rPr lang="en-US" sz="3600" dirty="0" smtClean="0">
                <a:latin typeface="Trebuchet MS" pitchFamily="34" charset="0"/>
              </a:rPr>
              <a:t>Project</a:t>
            </a:r>
          </a:p>
        </p:txBody>
      </p:sp>
      <p:sp>
        <p:nvSpPr>
          <p:cNvPr id="7171" name="Rectangle 6"/>
          <p:cNvSpPr>
            <a:spLocks noChangeArrowheads="1"/>
          </p:cNvSpPr>
          <p:nvPr/>
        </p:nvSpPr>
        <p:spPr bwMode="auto">
          <a:xfrm>
            <a:off x="3244850" y="5470525"/>
            <a:ext cx="3624263" cy="730250"/>
          </a:xfrm>
          <a:prstGeom prst="rect">
            <a:avLst/>
          </a:prstGeom>
          <a:noFill/>
          <a:ln w="9525">
            <a:noFill/>
            <a:miter lim="800000"/>
            <a:headEnd/>
            <a:tailEnd/>
          </a:ln>
        </p:spPr>
        <p:txBody>
          <a:bodyPr lIns="0" tIns="0" rIns="228600" bIns="0"/>
          <a:lstStyle/>
          <a:p>
            <a:pPr>
              <a:spcAft>
                <a:spcPct val="40000"/>
              </a:spcAft>
              <a:buClr>
                <a:schemeClr val="tx1"/>
              </a:buClr>
              <a:buSzPct val="70000"/>
              <a:buFont typeface="Wingdings" pitchFamily="2" charset="2"/>
              <a:buNone/>
            </a:pPr>
            <a:r>
              <a:rPr lang="en-US" sz="1600" dirty="0">
                <a:latin typeface="Arial" charset="0"/>
              </a:rPr>
              <a:t>Date: </a:t>
            </a:r>
            <a:r>
              <a:rPr lang="en-US" sz="1600" dirty="0" smtClean="0">
                <a:latin typeface="Arial" charset="0"/>
              </a:rPr>
              <a:t>04-12-13</a:t>
            </a:r>
            <a:endParaRPr lang="en-US" sz="1600" dirty="0">
              <a:latin typeface="Arial" charset="0"/>
            </a:endParaRPr>
          </a:p>
          <a:p>
            <a:pPr>
              <a:spcAft>
                <a:spcPct val="40000"/>
              </a:spcAft>
              <a:buClr>
                <a:schemeClr val="tx1"/>
              </a:buClr>
              <a:buSzPct val="70000"/>
              <a:buFont typeface="Wingdings" pitchFamily="2" charset="2"/>
              <a:buNone/>
            </a:pPr>
            <a:r>
              <a:rPr lang="en-US" sz="1600" dirty="0">
                <a:latin typeface="Arial" charset="0"/>
              </a:rPr>
              <a:t>By: Accel Biotech Team</a:t>
            </a:r>
          </a:p>
        </p:txBody>
      </p:sp>
      <p:sp>
        <p:nvSpPr>
          <p:cNvPr id="7172" name="Rectangle 9"/>
          <p:cNvSpPr>
            <a:spLocks noChangeArrowheads="1"/>
          </p:cNvSpPr>
          <p:nvPr/>
        </p:nvSpPr>
        <p:spPr bwMode="auto">
          <a:xfrm>
            <a:off x="1103313" y="3338513"/>
            <a:ext cx="6099175" cy="1657350"/>
          </a:xfrm>
          <a:prstGeom prst="rect">
            <a:avLst/>
          </a:prstGeom>
          <a:noFill/>
          <a:ln w="9525">
            <a:noFill/>
            <a:miter lim="800000"/>
            <a:headEnd/>
            <a:tailEnd/>
          </a:ln>
        </p:spPr>
        <p:txBody>
          <a:bodyPr lIns="0" tIns="152352" rIns="0" bIns="38088" anchor="ctr">
            <a:spAutoFit/>
          </a:bodyPr>
          <a:lstStyle/>
          <a:p>
            <a:r>
              <a:rPr lang="en-US" sz="1600" b="1" i="1" dirty="0">
                <a:solidFill>
                  <a:schemeClr val="bg2"/>
                </a:solidFill>
              </a:rPr>
              <a:t>Mission</a:t>
            </a:r>
          </a:p>
          <a:p>
            <a:r>
              <a:rPr lang="en-US" sz="1600" dirty="0">
                <a:solidFill>
                  <a:schemeClr val="bg2"/>
                </a:solidFill>
              </a:rPr>
              <a:t>Our mission is to provide clients throughout the world with product development for medical, diagnostic, biodefense and biotech products.  Accel’s skilled team of engineers, designers and technicians will work together to provide services from concept to development to manufacturing support</a:t>
            </a:r>
          </a:p>
        </p:txBody>
      </p:sp>
      <p:pic>
        <p:nvPicPr>
          <p:cNvPr id="7173" name="Picture 3"/>
          <p:cNvPicPr>
            <a:picLocks noChangeAspect="1" noChangeArrowheads="1"/>
          </p:cNvPicPr>
          <p:nvPr/>
        </p:nvPicPr>
        <p:blipFill>
          <a:blip r:embed="rId3" cstate="print"/>
          <a:srcRect t="6705" b="11787"/>
          <a:stretch>
            <a:fillRect/>
          </a:stretch>
        </p:blipFill>
        <p:spPr bwMode="auto">
          <a:xfrm>
            <a:off x="1108075" y="5240338"/>
            <a:ext cx="1839913" cy="1120775"/>
          </a:xfrm>
          <a:prstGeom prst="rect">
            <a:avLst/>
          </a:prstGeom>
          <a:noFill/>
          <a:ln w="9525">
            <a:noFill/>
            <a:miter lim="800000"/>
            <a:headEnd/>
            <a:tailEnd/>
          </a:ln>
        </p:spPr>
      </p:pic>
      <p:pic>
        <p:nvPicPr>
          <p:cNvPr id="7174" name="Picture 7" descr="ESP Logo"/>
          <p:cNvPicPr>
            <a:picLocks noChangeAspect="1" noChangeArrowheads="1"/>
          </p:cNvPicPr>
          <p:nvPr/>
        </p:nvPicPr>
        <p:blipFill>
          <a:blip r:embed="rId4" cstate="print"/>
          <a:srcRect/>
          <a:stretch>
            <a:fillRect/>
          </a:stretch>
        </p:blipFill>
        <p:spPr bwMode="auto">
          <a:xfrm>
            <a:off x="1071563" y="2579688"/>
            <a:ext cx="3480923" cy="6969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Overall Requirements</a:t>
            </a:r>
            <a:endParaRPr lang="en-US" dirty="0"/>
          </a:p>
        </p:txBody>
      </p:sp>
      <p:sp>
        <p:nvSpPr>
          <p:cNvPr id="3" name="Content Placeholder 2"/>
          <p:cNvSpPr>
            <a:spLocks noGrp="1"/>
          </p:cNvSpPr>
          <p:nvPr>
            <p:ph idx="1"/>
          </p:nvPr>
        </p:nvSpPr>
        <p:spPr>
          <a:xfrm>
            <a:off x="380999" y="1003069"/>
            <a:ext cx="8763001" cy="5131724"/>
          </a:xfrm>
        </p:spPr>
        <p:txBody>
          <a:bodyPr/>
          <a:lstStyle/>
          <a:p>
            <a:r>
              <a:rPr lang="en-US" dirty="0" smtClean="0"/>
              <a:t>Physical Space Constraints</a:t>
            </a:r>
          </a:p>
          <a:p>
            <a:pPr lvl="1"/>
            <a:r>
              <a:rPr lang="en-US" dirty="0" smtClean="0"/>
              <a:t>General (not including the hook)</a:t>
            </a:r>
          </a:p>
          <a:p>
            <a:pPr lvl="2"/>
            <a:r>
              <a:rPr lang="en-US" dirty="0" smtClean="0"/>
              <a:t>Cartridge Angle – 6 ° (60 total)</a:t>
            </a:r>
          </a:p>
          <a:p>
            <a:pPr lvl="2"/>
            <a:r>
              <a:rPr lang="en-US" dirty="0" smtClean="0"/>
              <a:t>Length: 91.25mm</a:t>
            </a:r>
          </a:p>
          <a:p>
            <a:pPr lvl="2"/>
            <a:r>
              <a:rPr lang="en-US" dirty="0" smtClean="0"/>
              <a:t>Radial Depth: </a:t>
            </a:r>
            <a:r>
              <a:rPr lang="en-US" dirty="0" smtClean="0"/>
              <a:t>68.38mm</a:t>
            </a:r>
            <a:endParaRPr lang="en-US" dirty="0" smtClean="0"/>
          </a:p>
          <a:p>
            <a:pPr lvl="2"/>
            <a:r>
              <a:rPr lang="en-US" dirty="0" smtClean="0"/>
              <a:t>Thickness: 14.48mm</a:t>
            </a:r>
          </a:p>
          <a:p>
            <a:r>
              <a:rPr lang="en-US" dirty="0" smtClean="0"/>
              <a:t>Fluid Volumes</a:t>
            </a:r>
          </a:p>
          <a:p>
            <a:pPr lvl="1"/>
            <a:r>
              <a:rPr lang="en-US" dirty="0" smtClean="0"/>
              <a:t>Filter Receptacle – 1ml +/- </a:t>
            </a:r>
            <a:r>
              <a:rPr lang="en-US" dirty="0"/>
              <a:t>5</a:t>
            </a:r>
            <a:r>
              <a:rPr lang="en-US" dirty="0" smtClean="0"/>
              <a:t>%</a:t>
            </a:r>
          </a:p>
          <a:p>
            <a:pPr lvl="1"/>
            <a:r>
              <a:rPr lang="en-US" dirty="0" smtClean="0"/>
              <a:t>Reagent Volume per 1 Syringe – 1ml +/- 5%</a:t>
            </a:r>
            <a:endParaRPr lang="en-US" dirty="0"/>
          </a:p>
          <a:p>
            <a:r>
              <a:rPr lang="en-US" dirty="0" smtClean="0"/>
              <a:t>Dispense Range</a:t>
            </a:r>
          </a:p>
          <a:p>
            <a:pPr lvl="1"/>
            <a:r>
              <a:rPr lang="en-US" dirty="0" smtClean="0"/>
              <a:t>	0.1 -1 ml target 1% precision		</a:t>
            </a:r>
          </a:p>
          <a:p>
            <a:r>
              <a:rPr lang="en-US" dirty="0" smtClean="0"/>
              <a:t>Port Locations</a:t>
            </a:r>
          </a:p>
          <a:p>
            <a:pPr lvl="1"/>
            <a:r>
              <a:rPr lang="en-US" dirty="0" smtClean="0"/>
              <a:t>See Envelope Drawing</a:t>
            </a:r>
          </a:p>
          <a:p>
            <a:pPr>
              <a:buNone/>
            </a:pPr>
            <a:r>
              <a:rPr lang="en-US" dirty="0" smtClean="0"/>
              <a:t>		</a:t>
            </a:r>
            <a:endParaRPr lang="en-US" dirty="0"/>
          </a:p>
        </p:txBody>
      </p:sp>
      <p:sp>
        <p:nvSpPr>
          <p:cNvPr id="4" name="Slide Number Placeholder 3"/>
          <p:cNvSpPr>
            <a:spLocks noGrp="1"/>
          </p:cNvSpPr>
          <p:nvPr>
            <p:ph type="sldNum" sz="quarter" idx="10"/>
          </p:nvPr>
        </p:nvSpPr>
        <p:spPr/>
        <p:txBody>
          <a:bodyPr/>
          <a:lstStyle/>
          <a:p>
            <a:pPr>
              <a:defRPr/>
            </a:pPr>
            <a:r>
              <a:rPr lang="en-US" smtClean="0">
                <a:solidFill>
                  <a:srgbClr val="FFFFFF"/>
                </a:solidFill>
              </a:rPr>
              <a:t> </a:t>
            </a:r>
            <a:r>
              <a:rPr lang="en-US" i="0" smtClean="0">
                <a:solidFill>
                  <a:srgbClr val="FFFFFF"/>
                </a:solidFill>
                <a:latin typeface="Trebuchet MS" pitchFamily="34" charset="0"/>
              </a:rPr>
              <a:t>page </a:t>
            </a:r>
            <a:fld id="{2A717988-AC46-4D8C-B875-49741272C1A6}" type="slidenum">
              <a:rPr lang="en-US" i="0" smtClean="0">
                <a:solidFill>
                  <a:srgbClr val="FFFFFF"/>
                </a:solidFill>
                <a:latin typeface="Trebuchet MS" pitchFamily="34" charset="0"/>
              </a:rPr>
              <a:pPr>
                <a:defRPr/>
              </a:pPr>
              <a:t>10</a:t>
            </a:fld>
            <a:endParaRPr lang="en-US" dirty="0">
              <a:solidFill>
                <a:srgbClr val="FFFFFF"/>
              </a:solidFill>
            </a:endParaRPr>
          </a:p>
        </p:txBody>
      </p:sp>
    </p:spTree>
    <p:extLst>
      <p:ext uri="{BB962C8B-B14F-4D97-AF65-F5344CB8AC3E}">
        <p14:creationId xmlns:p14="http://schemas.microsoft.com/office/powerpoint/2010/main" val="2978837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Puck Filter Requirements</a:t>
            </a:r>
            <a:endParaRPr lang="en-US" dirty="0"/>
          </a:p>
        </p:txBody>
      </p:sp>
      <p:sp>
        <p:nvSpPr>
          <p:cNvPr id="3" name="Content Placeholder 2"/>
          <p:cNvSpPr>
            <a:spLocks noGrp="1"/>
          </p:cNvSpPr>
          <p:nvPr>
            <p:ph idx="1"/>
          </p:nvPr>
        </p:nvSpPr>
        <p:spPr>
          <a:xfrm>
            <a:off x="389313" y="1144385"/>
            <a:ext cx="7543800" cy="5065222"/>
          </a:xfrm>
        </p:spPr>
        <p:txBody>
          <a:bodyPr/>
          <a:lstStyle/>
          <a:p>
            <a:r>
              <a:rPr lang="en-US" sz="1800" dirty="0" smtClean="0"/>
              <a:t>Envelope for Filter Media</a:t>
            </a:r>
            <a:endParaRPr lang="en-US" sz="1800" dirty="0" smtClean="0"/>
          </a:p>
          <a:p>
            <a:pPr lvl="1"/>
            <a:r>
              <a:rPr lang="en-US" sz="1600" dirty="0" smtClean="0"/>
              <a:t>Thickness: </a:t>
            </a:r>
            <a:r>
              <a:rPr lang="en-US" sz="1600" dirty="0" smtClean="0"/>
              <a:t>2.30mm</a:t>
            </a:r>
            <a:endParaRPr lang="en-US" sz="1600" dirty="0" smtClean="0"/>
          </a:p>
          <a:p>
            <a:pPr lvl="1"/>
            <a:r>
              <a:rPr lang="en-US" sz="1600" dirty="0" smtClean="0"/>
              <a:t>Diameter: 25.40mm</a:t>
            </a:r>
          </a:p>
          <a:p>
            <a:r>
              <a:rPr lang="en-US" sz="1800" dirty="0" smtClean="0"/>
              <a:t>Dead Volume for residual seawater: 5% or less of Lysate</a:t>
            </a:r>
          </a:p>
          <a:p>
            <a:r>
              <a:rPr lang="en-US" sz="1800" dirty="0" smtClean="0"/>
              <a:t>Filter Thicknesses Options:</a:t>
            </a:r>
          </a:p>
          <a:p>
            <a:pPr lvl="1"/>
            <a:r>
              <a:rPr lang="en-US" sz="1600" dirty="0" smtClean="0"/>
              <a:t>1.3</a:t>
            </a:r>
            <a:r>
              <a:rPr lang="en-US" sz="1600" dirty="0" smtClean="0"/>
              <a:t> </a:t>
            </a:r>
            <a:r>
              <a:rPr lang="en-US" sz="1600" dirty="0" smtClean="0"/>
              <a:t>– 1.5 mm?</a:t>
            </a:r>
          </a:p>
          <a:p>
            <a:pPr lvl="1"/>
            <a:r>
              <a:rPr lang="en-US" sz="1600" dirty="0" smtClean="0"/>
              <a:t>.3 </a:t>
            </a:r>
            <a:r>
              <a:rPr lang="en-US" sz="1600" dirty="0"/>
              <a:t>– </a:t>
            </a:r>
            <a:r>
              <a:rPr lang="en-US" sz="1600" dirty="0" smtClean="0"/>
              <a:t>.5 mm?</a:t>
            </a:r>
            <a:endParaRPr lang="en-US" sz="1600" dirty="0"/>
          </a:p>
          <a:p>
            <a:r>
              <a:rPr lang="en-US" sz="1800" dirty="0" smtClean="0"/>
              <a:t>Port Size</a:t>
            </a:r>
          </a:p>
          <a:p>
            <a:pPr lvl="1"/>
            <a:r>
              <a:rPr lang="en-US" sz="1600" dirty="0" smtClean="0"/>
              <a:t>In: 1.59mm</a:t>
            </a:r>
          </a:p>
          <a:p>
            <a:pPr lvl="1"/>
            <a:r>
              <a:rPr lang="en-US" sz="1600" dirty="0" smtClean="0"/>
              <a:t>Out: 1.35mm</a:t>
            </a:r>
          </a:p>
          <a:p>
            <a:r>
              <a:rPr lang="en-US" sz="1800" dirty="0" smtClean="0"/>
              <a:t>Materials</a:t>
            </a:r>
            <a:endParaRPr lang="en-US" sz="1800" dirty="0"/>
          </a:p>
          <a:p>
            <a:pPr lvl="1"/>
            <a:r>
              <a:rPr lang="en-US" sz="1600" dirty="0" smtClean="0"/>
              <a:t>Top: Titanium (</a:t>
            </a:r>
            <a:r>
              <a:rPr lang="en-US" sz="1600" dirty="0" smtClean="0"/>
              <a:t>Grade </a:t>
            </a:r>
            <a:r>
              <a:rPr lang="en-US" sz="1600" dirty="0" smtClean="0"/>
              <a:t>2)</a:t>
            </a:r>
          </a:p>
          <a:p>
            <a:pPr lvl="1"/>
            <a:r>
              <a:rPr lang="en-US" sz="1600" dirty="0" smtClean="0"/>
              <a:t>Base: </a:t>
            </a:r>
            <a:r>
              <a:rPr lang="en-US" sz="1600" dirty="0" smtClean="0"/>
              <a:t>Polycarbonate</a:t>
            </a:r>
            <a:endParaRPr lang="en-US" sz="1600" dirty="0" smtClean="0"/>
          </a:p>
          <a:p>
            <a:pPr lvl="1"/>
            <a:r>
              <a:rPr lang="en-US" sz="1600" dirty="0" smtClean="0"/>
              <a:t>Diaphragm: Silicone Rubber</a:t>
            </a:r>
          </a:p>
          <a:p>
            <a:pPr lvl="1"/>
            <a:r>
              <a:rPr lang="en-US" sz="1600" dirty="0" smtClean="0"/>
              <a:t>Spacer Ring: Titanium (Grade 2)</a:t>
            </a:r>
          </a:p>
          <a:p>
            <a:pPr lvl="1"/>
            <a:r>
              <a:rPr lang="en-US" sz="1600" dirty="0" smtClean="0"/>
              <a:t>O-rings: Buna or Viton</a:t>
            </a:r>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11</a:t>
            </a:fld>
            <a:endParaRPr lang="en-US" dirty="0"/>
          </a:p>
        </p:txBody>
      </p:sp>
    </p:spTree>
    <p:extLst>
      <p:ext uri="{BB962C8B-B14F-4D97-AF65-F5344CB8AC3E}">
        <p14:creationId xmlns:p14="http://schemas.microsoft.com/office/powerpoint/2010/main" val="10836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1" y="-199075"/>
            <a:ext cx="6325924" cy="890821"/>
          </a:xfrm>
        </p:spPr>
        <p:txBody>
          <a:bodyPr/>
          <a:lstStyle/>
          <a:p>
            <a:r>
              <a:rPr lang="en-US" dirty="0" smtClean="0"/>
              <a:t>Cylindrical Filter Requirements</a:t>
            </a:r>
            <a:endParaRPr lang="en-US" dirty="0"/>
          </a:p>
        </p:txBody>
      </p:sp>
      <p:sp>
        <p:nvSpPr>
          <p:cNvPr id="3" name="Content Placeholder 2"/>
          <p:cNvSpPr>
            <a:spLocks noGrp="1"/>
          </p:cNvSpPr>
          <p:nvPr>
            <p:ph idx="1"/>
          </p:nvPr>
        </p:nvSpPr>
        <p:spPr>
          <a:xfrm>
            <a:off x="381000" y="1219200"/>
            <a:ext cx="7543800" cy="5013960"/>
          </a:xfrm>
        </p:spPr>
        <p:txBody>
          <a:bodyPr/>
          <a:lstStyle/>
          <a:p>
            <a:r>
              <a:rPr lang="en-US" sz="2000" dirty="0" smtClean="0"/>
              <a:t>Filter Surface Area: &gt;0.785 in^</a:t>
            </a:r>
            <a:r>
              <a:rPr lang="en-US" sz="1600" dirty="0" smtClean="0"/>
              <a:t>2</a:t>
            </a:r>
          </a:p>
          <a:p>
            <a:r>
              <a:rPr lang="en-US" sz="2000" dirty="0" smtClean="0"/>
              <a:t>Dead </a:t>
            </a:r>
            <a:r>
              <a:rPr lang="en-US" sz="2000" dirty="0"/>
              <a:t>Volume for residual seawater: 5% or less of </a:t>
            </a:r>
            <a:r>
              <a:rPr lang="en-US" sz="2000" dirty="0" smtClean="0"/>
              <a:t>Lysate</a:t>
            </a:r>
            <a:endParaRPr lang="en-US" sz="2000" dirty="0"/>
          </a:p>
          <a:p>
            <a:r>
              <a:rPr lang="en-US" sz="2000" dirty="0" smtClean="0"/>
              <a:t>Filter Thickness: &lt;1mm</a:t>
            </a:r>
          </a:p>
          <a:p>
            <a:r>
              <a:rPr lang="en-US" sz="2000" dirty="0" smtClean="0"/>
              <a:t>Materials</a:t>
            </a:r>
          </a:p>
          <a:p>
            <a:pPr lvl="1"/>
            <a:r>
              <a:rPr lang="en-US" sz="1800" dirty="0" smtClean="0"/>
              <a:t>Body - Stainless Steel 316 (Titanium Grade2)</a:t>
            </a:r>
          </a:p>
          <a:p>
            <a:pPr lvl="1"/>
            <a:r>
              <a:rPr lang="en-US" sz="1800" dirty="0" smtClean="0"/>
              <a:t>End Caps - Stainless Steel </a:t>
            </a:r>
            <a:r>
              <a:rPr lang="en-US" sz="1800" dirty="0"/>
              <a:t>316 (Titanium Grade2</a:t>
            </a:r>
            <a:r>
              <a:rPr lang="en-US" sz="1800" dirty="0" smtClean="0"/>
              <a:t>)</a:t>
            </a:r>
          </a:p>
          <a:p>
            <a:pPr lvl="1"/>
            <a:r>
              <a:rPr lang="en-US" sz="1800" dirty="0" smtClean="0"/>
              <a:t>Filter Frame - Stainless Steel </a:t>
            </a:r>
            <a:r>
              <a:rPr lang="en-US" sz="1800" dirty="0"/>
              <a:t>316 (Titanium Grade2</a:t>
            </a:r>
            <a:r>
              <a:rPr lang="en-US" sz="1800" dirty="0" smtClean="0"/>
              <a:t>)</a:t>
            </a:r>
          </a:p>
          <a:p>
            <a:pPr lvl="1"/>
            <a:r>
              <a:rPr lang="en-US" sz="1800" dirty="0" smtClean="0"/>
              <a:t>Filter Media – Varies</a:t>
            </a:r>
          </a:p>
          <a:p>
            <a:pPr lvl="1"/>
            <a:r>
              <a:rPr lang="en-US" sz="1800" dirty="0" smtClean="0"/>
              <a:t>Balloon - Silicone Rubber</a:t>
            </a:r>
          </a:p>
          <a:p>
            <a:pPr lvl="1"/>
            <a:r>
              <a:rPr lang="en-US" sz="1800" dirty="0" smtClean="0"/>
              <a:t>O-rings: Buna or Viton</a:t>
            </a:r>
          </a:p>
          <a:p>
            <a:endParaRPr lang="en-US" sz="2000" dirty="0" smtClean="0"/>
          </a:p>
          <a:p>
            <a:endParaRPr lang="en-US" sz="2000" dirty="0" smtClean="0"/>
          </a:p>
          <a:p>
            <a:endParaRPr lang="en-US" sz="2000" dirty="0" smtClean="0"/>
          </a:p>
          <a:p>
            <a:endParaRPr lang="en-US" sz="2000"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12</a:t>
            </a:fld>
            <a:endParaRPr lang="en-US" dirty="0"/>
          </a:p>
        </p:txBody>
      </p:sp>
    </p:spTree>
    <p:extLst>
      <p:ext uri="{BB962C8B-B14F-4D97-AF65-F5344CB8AC3E}">
        <p14:creationId xmlns:p14="http://schemas.microsoft.com/office/powerpoint/2010/main" val="22664560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Archive Cartridge </a:t>
            </a:r>
            <a:r>
              <a:rPr lang="en-US" dirty="0" err="1" smtClean="0"/>
              <a:t>Reqs</a:t>
            </a:r>
            <a:r>
              <a:rPr lang="en-US" dirty="0" smtClean="0"/>
              <a:t>.</a:t>
            </a:r>
            <a:endParaRPr lang="en-US" dirty="0"/>
          </a:p>
        </p:txBody>
      </p:sp>
      <p:sp>
        <p:nvSpPr>
          <p:cNvPr id="3" name="Content Placeholder 2"/>
          <p:cNvSpPr>
            <a:spLocks noGrp="1"/>
          </p:cNvSpPr>
          <p:nvPr>
            <p:ph idx="1"/>
          </p:nvPr>
        </p:nvSpPr>
        <p:spPr/>
        <p:txBody>
          <a:bodyPr/>
          <a:lstStyle/>
          <a:p>
            <a:r>
              <a:rPr lang="en-US" dirty="0" smtClean="0"/>
              <a:t>Separate from </a:t>
            </a:r>
            <a:r>
              <a:rPr lang="en-US" dirty="0" err="1" smtClean="0"/>
              <a:t>lysis</a:t>
            </a:r>
            <a:endParaRPr lang="en-US" dirty="0" smtClean="0"/>
          </a:p>
          <a:p>
            <a:r>
              <a:rPr lang="en-US" dirty="0" smtClean="0"/>
              <a:t>1 out port</a:t>
            </a:r>
          </a:p>
          <a:p>
            <a:r>
              <a:rPr lang="en-US" dirty="0"/>
              <a:t>3</a:t>
            </a:r>
            <a:r>
              <a:rPr lang="en-US" dirty="0" smtClean="0"/>
              <a:t> Reagents</a:t>
            </a:r>
          </a:p>
          <a:p>
            <a:r>
              <a:rPr lang="en-US" dirty="0" smtClean="0"/>
              <a:t>Waste on board option</a:t>
            </a:r>
          </a:p>
          <a:p>
            <a:pPr marL="0" indent="0">
              <a:buNone/>
            </a:pPr>
            <a:endParaRPr lang="en-US" dirty="0" smtClean="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13</a:t>
            </a:fld>
            <a:endParaRPr lang="en-US" dirty="0"/>
          </a:p>
        </p:txBody>
      </p:sp>
    </p:spTree>
    <p:extLst>
      <p:ext uri="{BB962C8B-B14F-4D97-AF65-F5344CB8AC3E}">
        <p14:creationId xmlns:p14="http://schemas.microsoft.com/office/powerpoint/2010/main" val="35874863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err="1" smtClean="0"/>
              <a:t>Lyse’NGo</a:t>
            </a:r>
            <a:r>
              <a:rPr lang="en-US" dirty="0" smtClean="0"/>
              <a:t> Cartridge </a:t>
            </a:r>
            <a:r>
              <a:rPr lang="en-US" dirty="0" err="1" smtClean="0"/>
              <a:t>Reqs</a:t>
            </a:r>
            <a:r>
              <a:rPr lang="en-US" dirty="0" smtClean="0"/>
              <a:t>.</a:t>
            </a:r>
            <a:endParaRPr lang="en-US" dirty="0"/>
          </a:p>
        </p:txBody>
      </p:sp>
      <p:sp>
        <p:nvSpPr>
          <p:cNvPr id="3" name="Content Placeholder 2"/>
          <p:cNvSpPr>
            <a:spLocks noGrp="1"/>
          </p:cNvSpPr>
          <p:nvPr>
            <p:ph idx="1"/>
          </p:nvPr>
        </p:nvSpPr>
        <p:spPr/>
        <p:txBody>
          <a:bodyPr/>
          <a:lstStyle/>
          <a:p>
            <a:r>
              <a:rPr lang="en-US" dirty="0" smtClean="0"/>
              <a:t>Heating</a:t>
            </a:r>
          </a:p>
          <a:p>
            <a:pPr lvl="1"/>
            <a:r>
              <a:rPr lang="en-US" dirty="0" smtClean="0"/>
              <a:t>Reach 85 </a:t>
            </a:r>
            <a:r>
              <a:rPr lang="en-US" dirty="0"/>
              <a:t>°C </a:t>
            </a:r>
            <a:r>
              <a:rPr lang="en-US" dirty="0" smtClean="0"/>
              <a:t>in less than X min? Preheat?</a:t>
            </a:r>
          </a:p>
          <a:p>
            <a:pPr lvl="1"/>
            <a:r>
              <a:rPr lang="en-US" dirty="0" err="1" smtClean="0"/>
              <a:t>Watlow</a:t>
            </a:r>
            <a:r>
              <a:rPr lang="en-US" dirty="0" smtClean="0"/>
              <a:t> Polyimide Heater</a:t>
            </a:r>
          </a:p>
          <a:p>
            <a:pPr lvl="2"/>
            <a:r>
              <a:rPr lang="en-US" dirty="0" smtClean="0"/>
              <a:t>5W/in^2 </a:t>
            </a:r>
          </a:p>
          <a:p>
            <a:pPr lvl="2"/>
            <a:r>
              <a:rPr lang="en-US" dirty="0" smtClean="0"/>
              <a:t>0.2mm Thick</a:t>
            </a:r>
            <a:endParaRPr lang="en-US" dirty="0"/>
          </a:p>
          <a:p>
            <a:r>
              <a:rPr lang="en-US" dirty="0" smtClean="0"/>
              <a:t>PCB Mounting</a:t>
            </a:r>
          </a:p>
          <a:p>
            <a:r>
              <a:rPr lang="en-US" dirty="0" smtClean="0"/>
              <a:t>3 Reagent Syringes</a:t>
            </a:r>
          </a:p>
          <a:p>
            <a:r>
              <a:rPr lang="en-US" dirty="0" smtClean="0"/>
              <a:t>1 Diaphragm Actuation Syringe</a:t>
            </a:r>
          </a:p>
          <a:p>
            <a:pPr lvl="1"/>
            <a:endParaRPr lang="en-US" dirty="0" smtClean="0"/>
          </a:p>
          <a:p>
            <a:endParaRPr lang="en-US" dirty="0" smtClean="0"/>
          </a:p>
          <a:p>
            <a:pPr marL="457200" lvl="1" indent="0">
              <a:buNone/>
            </a:pPr>
            <a:endParaRPr lang="en-US" dirty="0" smtClean="0"/>
          </a:p>
          <a:p>
            <a:endParaRPr lang="en-US" dirty="0" smtClean="0"/>
          </a:p>
          <a:p>
            <a:endParaRPr lang="en-US" dirty="0" smtClean="0"/>
          </a:p>
          <a:p>
            <a:endParaRPr lang="en-US" dirty="0" smtClean="0"/>
          </a:p>
          <a:p>
            <a:endParaRPr lang="en-US" dirty="0" smtClean="0"/>
          </a:p>
          <a:p>
            <a:endParaRPr lang="en-US" dirty="0"/>
          </a:p>
          <a:p>
            <a:endParaRPr lang="en-US" dirty="0" smtClean="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14</a:t>
            </a:fld>
            <a:endParaRPr lang="en-US" dirty="0"/>
          </a:p>
        </p:txBody>
      </p:sp>
      <p:pic>
        <p:nvPicPr>
          <p:cNvPr id="1026" name="Picture 2" descr="http://www.ovenind.com/bv/images/products/1-Sensor.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r="59218"/>
          <a:stretch/>
        </p:blipFill>
        <p:spPr bwMode="auto">
          <a:xfrm>
            <a:off x="6423372" y="4577108"/>
            <a:ext cx="1748039" cy="161925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688378" y="5550026"/>
            <a:ext cx="1338348" cy="276999"/>
          </a:xfrm>
          <a:prstGeom prst="rect">
            <a:avLst/>
          </a:prstGeom>
          <a:noFill/>
        </p:spPr>
        <p:txBody>
          <a:bodyPr wrap="square" rtlCol="0">
            <a:spAutoFit/>
          </a:bodyPr>
          <a:lstStyle/>
          <a:p>
            <a:r>
              <a:rPr lang="en-US" sz="1200" dirty="0" smtClean="0"/>
              <a:t>Bead Thermistor</a:t>
            </a:r>
            <a:endParaRPr lang="en-US" sz="1200" dirty="0"/>
          </a:p>
        </p:txBody>
      </p:sp>
      <p:cxnSp>
        <p:nvCxnSpPr>
          <p:cNvPr id="8" name="Straight Arrow Connector 7"/>
          <p:cNvCxnSpPr>
            <a:stCxn id="6" idx="3"/>
          </p:cNvCxnSpPr>
          <p:nvPr/>
        </p:nvCxnSpPr>
        <p:spPr bwMode="auto">
          <a:xfrm flipV="1">
            <a:off x="6026726" y="5178829"/>
            <a:ext cx="781398" cy="509697"/>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1" name="TextBox 10"/>
          <p:cNvSpPr txBox="1"/>
          <p:nvPr/>
        </p:nvSpPr>
        <p:spPr>
          <a:xfrm>
            <a:off x="5702530" y="3775585"/>
            <a:ext cx="648392" cy="276999"/>
          </a:xfrm>
          <a:prstGeom prst="rect">
            <a:avLst/>
          </a:prstGeom>
          <a:noFill/>
        </p:spPr>
        <p:txBody>
          <a:bodyPr wrap="square" rtlCol="0">
            <a:spAutoFit/>
          </a:bodyPr>
          <a:lstStyle/>
          <a:p>
            <a:r>
              <a:rPr lang="en-US" sz="1200" dirty="0" smtClean="0"/>
              <a:t>Heater</a:t>
            </a:r>
            <a:endParaRPr lang="en-US" sz="1200" dirty="0"/>
          </a:p>
        </p:txBody>
      </p:sp>
      <p:pic>
        <p:nvPicPr>
          <p:cNvPr id="1028" name="Picture 4" descr="http://www.watlow.com/img1/products/heaters/polyimide3_24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66807" y="2171419"/>
            <a:ext cx="2286000" cy="2286001"/>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Arrow Connector 11"/>
          <p:cNvCxnSpPr>
            <a:stCxn id="11" idx="3"/>
          </p:cNvCxnSpPr>
          <p:nvPr/>
        </p:nvCxnSpPr>
        <p:spPr bwMode="auto">
          <a:xfrm flipV="1">
            <a:off x="6350922" y="3337885"/>
            <a:ext cx="989216" cy="5762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7761245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Test Bed </a:t>
            </a:r>
            <a:r>
              <a:rPr lang="en-US" dirty="0" err="1" smtClean="0"/>
              <a:t>Reqs</a:t>
            </a:r>
            <a:r>
              <a:rPr lang="en-US" dirty="0" smtClean="0"/>
              <a:t>.</a:t>
            </a:r>
            <a:endParaRPr lang="en-US" dirty="0"/>
          </a:p>
        </p:txBody>
      </p:sp>
      <p:sp>
        <p:nvSpPr>
          <p:cNvPr id="3" name="Content Placeholder 2"/>
          <p:cNvSpPr>
            <a:spLocks noGrp="1"/>
          </p:cNvSpPr>
          <p:nvPr>
            <p:ph idx="1"/>
          </p:nvPr>
        </p:nvSpPr>
        <p:spPr/>
        <p:txBody>
          <a:bodyPr/>
          <a:lstStyle/>
          <a:p>
            <a:r>
              <a:rPr lang="en-US" dirty="0" smtClean="0"/>
              <a:t>Connection Types</a:t>
            </a:r>
          </a:p>
          <a:p>
            <a:pPr lvl="1"/>
            <a:r>
              <a:rPr lang="en-US" dirty="0" smtClean="0"/>
              <a:t>Upchurch ¼-28 Flat Bottom</a:t>
            </a:r>
          </a:p>
          <a:p>
            <a:r>
              <a:rPr lang="en-US" dirty="0" smtClean="0"/>
              <a:t>Manual Fluid Metering</a:t>
            </a:r>
          </a:p>
          <a:p>
            <a:r>
              <a:rPr lang="en-US" dirty="0" smtClean="0"/>
              <a:t>Manual Evacuation</a:t>
            </a:r>
          </a:p>
          <a:p>
            <a:r>
              <a:rPr lang="en-US" dirty="0" smtClean="0"/>
              <a:t>Heating</a:t>
            </a:r>
          </a:p>
          <a:p>
            <a:pPr lvl="1"/>
            <a:r>
              <a:rPr lang="en-US" dirty="0" smtClean="0"/>
              <a:t>Heater and sensor </a:t>
            </a:r>
            <a:r>
              <a:rPr lang="en-US" dirty="0" smtClean="0"/>
              <a:t>onboard</a:t>
            </a:r>
          </a:p>
          <a:p>
            <a:pPr lvl="2"/>
            <a:r>
              <a:rPr lang="en-US" dirty="0" smtClean="0"/>
              <a:t>Heater: </a:t>
            </a:r>
            <a:r>
              <a:rPr lang="en-US" dirty="0" err="1" smtClean="0"/>
              <a:t>Watlow</a:t>
            </a:r>
            <a:r>
              <a:rPr lang="en-US" dirty="0" smtClean="0"/>
              <a:t> #K010010C5-0009B</a:t>
            </a:r>
          </a:p>
          <a:p>
            <a:pPr lvl="2"/>
            <a:r>
              <a:rPr lang="en-US" dirty="0" smtClean="0"/>
              <a:t>Sensor: Oven Industries# TR91-1</a:t>
            </a:r>
          </a:p>
          <a:p>
            <a:pPr lvl="1"/>
            <a:r>
              <a:rPr lang="en-US" dirty="0" smtClean="0"/>
              <a:t>External </a:t>
            </a:r>
            <a:r>
              <a:rPr lang="en-US" dirty="0" smtClean="0"/>
              <a:t>controller (provided by MBARI</a:t>
            </a:r>
            <a:r>
              <a:rPr lang="en-US" dirty="0" smtClean="0"/>
              <a:t>)</a:t>
            </a:r>
          </a:p>
          <a:p>
            <a:pPr lvl="2"/>
            <a:r>
              <a:rPr lang="en-US" dirty="0" smtClean="0"/>
              <a:t>Recommended Controller</a:t>
            </a:r>
            <a:r>
              <a:rPr lang="en-US" dirty="0"/>
              <a:t>: Oven Industries# </a:t>
            </a:r>
            <a:r>
              <a:rPr lang="en-US" dirty="0" smtClean="0"/>
              <a:t>5R7-001</a:t>
            </a:r>
            <a:endParaRPr lang="en-US" dirty="0" smtClean="0"/>
          </a:p>
          <a:p>
            <a:r>
              <a:rPr lang="en-US" dirty="0" smtClean="0"/>
              <a:t>Pressure Limit = 90psi (</a:t>
            </a:r>
            <a:r>
              <a:rPr lang="en-US" dirty="0" err="1" smtClean="0"/>
              <a:t>Accel</a:t>
            </a:r>
            <a:r>
              <a:rPr lang="en-US" dirty="0"/>
              <a:t>)</a:t>
            </a:r>
            <a:r>
              <a:rPr lang="en-US" dirty="0" smtClean="0"/>
              <a:t>, 450psi (MBARI)</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15</a:t>
            </a:fld>
            <a:endParaRPr lang="en-US" dirty="0"/>
          </a:p>
        </p:txBody>
      </p:sp>
      <p:pic>
        <p:nvPicPr>
          <p:cNvPr id="2050" name="Picture 2" descr="C:\Users\DAVIDB~1\AppData\Local\Temp\FlatBottomFittings_250px.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30883" y="952038"/>
            <a:ext cx="2564245" cy="2564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9105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Mechanical Design Review</a:t>
            </a:r>
            <a:endParaRPr lang="en-US" dirty="0"/>
          </a:p>
        </p:txBody>
      </p:sp>
      <p:sp>
        <p:nvSpPr>
          <p:cNvPr id="3" name="Content Placeholder 2"/>
          <p:cNvSpPr>
            <a:spLocks noGrp="1"/>
          </p:cNvSpPr>
          <p:nvPr>
            <p:ph idx="1"/>
          </p:nvPr>
        </p:nvSpPr>
        <p:spPr/>
        <p:txBody>
          <a:bodyPr/>
          <a:lstStyle/>
          <a:p>
            <a:r>
              <a:rPr lang="en-US" dirty="0" smtClean="0"/>
              <a:t>Cylindrical Filter</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16</a:t>
            </a:fld>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8132" y="1727809"/>
            <a:ext cx="4122363" cy="4639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16527" y="1649507"/>
            <a:ext cx="3714117" cy="4795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116988" y="2027803"/>
            <a:ext cx="1249060" cy="369332"/>
          </a:xfrm>
          <a:prstGeom prst="rect">
            <a:avLst/>
          </a:prstGeom>
          <a:noFill/>
        </p:spPr>
        <p:txBody>
          <a:bodyPr wrap="none" rtlCol="0">
            <a:spAutoFit/>
          </a:bodyPr>
          <a:lstStyle/>
          <a:p>
            <a:r>
              <a:rPr lang="en-US" dirty="0" smtClean="0"/>
              <a:t>Front Plug</a:t>
            </a:r>
            <a:endParaRPr lang="en-US" dirty="0"/>
          </a:p>
        </p:txBody>
      </p:sp>
      <p:sp>
        <p:nvSpPr>
          <p:cNvPr id="9" name="TextBox 8"/>
          <p:cNvSpPr txBox="1"/>
          <p:nvPr/>
        </p:nvSpPr>
        <p:spPr>
          <a:xfrm>
            <a:off x="3396279" y="2624880"/>
            <a:ext cx="2326278" cy="369332"/>
          </a:xfrm>
          <a:prstGeom prst="rect">
            <a:avLst/>
          </a:prstGeom>
          <a:noFill/>
        </p:spPr>
        <p:txBody>
          <a:bodyPr wrap="none" rtlCol="0">
            <a:spAutoFit/>
          </a:bodyPr>
          <a:lstStyle/>
          <a:p>
            <a:r>
              <a:rPr lang="en-US" dirty="0" smtClean="0"/>
              <a:t>Balloon Clamp RING</a:t>
            </a:r>
            <a:endParaRPr lang="en-US" dirty="0"/>
          </a:p>
        </p:txBody>
      </p:sp>
      <p:sp>
        <p:nvSpPr>
          <p:cNvPr id="10" name="TextBox 9"/>
          <p:cNvSpPr txBox="1"/>
          <p:nvPr/>
        </p:nvSpPr>
        <p:spPr>
          <a:xfrm>
            <a:off x="7710569" y="2397135"/>
            <a:ext cx="954107" cy="369332"/>
          </a:xfrm>
          <a:prstGeom prst="rect">
            <a:avLst/>
          </a:prstGeom>
          <a:noFill/>
        </p:spPr>
        <p:txBody>
          <a:bodyPr wrap="none" rtlCol="0">
            <a:spAutoFit/>
          </a:bodyPr>
          <a:lstStyle/>
          <a:p>
            <a:r>
              <a:rPr lang="en-US" dirty="0" smtClean="0"/>
              <a:t>Balloon</a:t>
            </a:r>
            <a:endParaRPr lang="en-US" dirty="0"/>
          </a:p>
        </p:txBody>
      </p:sp>
      <p:sp>
        <p:nvSpPr>
          <p:cNvPr id="11" name="TextBox 10"/>
          <p:cNvSpPr txBox="1"/>
          <p:nvPr/>
        </p:nvSpPr>
        <p:spPr>
          <a:xfrm>
            <a:off x="7710569" y="3060557"/>
            <a:ext cx="915635" cy="369332"/>
          </a:xfrm>
          <a:prstGeom prst="rect">
            <a:avLst/>
          </a:prstGeom>
          <a:noFill/>
        </p:spPr>
        <p:txBody>
          <a:bodyPr wrap="none" rtlCol="0">
            <a:spAutoFit/>
          </a:bodyPr>
          <a:lstStyle/>
          <a:p>
            <a:r>
              <a:rPr lang="en-US" dirty="0" smtClean="0"/>
              <a:t>O-Ring</a:t>
            </a:r>
            <a:endParaRPr lang="en-US" dirty="0"/>
          </a:p>
        </p:txBody>
      </p:sp>
      <p:sp>
        <p:nvSpPr>
          <p:cNvPr id="12" name="TextBox 11"/>
          <p:cNvSpPr txBox="1"/>
          <p:nvPr/>
        </p:nvSpPr>
        <p:spPr>
          <a:xfrm>
            <a:off x="4440495" y="4993341"/>
            <a:ext cx="1556836" cy="369332"/>
          </a:xfrm>
          <a:prstGeom prst="rect">
            <a:avLst/>
          </a:prstGeom>
          <a:noFill/>
        </p:spPr>
        <p:txBody>
          <a:bodyPr wrap="none" rtlCol="0">
            <a:spAutoFit/>
          </a:bodyPr>
          <a:lstStyle/>
          <a:p>
            <a:r>
              <a:rPr lang="en-US" dirty="0" smtClean="0"/>
              <a:t>Screw Clamp</a:t>
            </a:r>
            <a:endParaRPr lang="en-US" dirty="0"/>
          </a:p>
        </p:txBody>
      </p:sp>
      <p:sp>
        <p:nvSpPr>
          <p:cNvPr id="13" name="TextBox 12"/>
          <p:cNvSpPr txBox="1"/>
          <p:nvPr/>
        </p:nvSpPr>
        <p:spPr>
          <a:xfrm>
            <a:off x="7742628" y="4645497"/>
            <a:ext cx="889987" cy="369332"/>
          </a:xfrm>
          <a:prstGeom prst="rect">
            <a:avLst/>
          </a:prstGeom>
          <a:noFill/>
        </p:spPr>
        <p:txBody>
          <a:bodyPr wrap="none" rtlCol="0">
            <a:spAutoFit/>
          </a:bodyPr>
          <a:lstStyle/>
          <a:p>
            <a:r>
              <a:rPr lang="en-US" dirty="0" smtClean="0"/>
              <a:t>Filter 1</a:t>
            </a:r>
            <a:endParaRPr lang="en-US" dirty="0"/>
          </a:p>
        </p:txBody>
      </p:sp>
      <p:cxnSp>
        <p:nvCxnSpPr>
          <p:cNvPr id="7" name="Straight Arrow Connector 6"/>
          <p:cNvCxnSpPr>
            <a:stCxn id="5" idx="3"/>
          </p:cNvCxnSpPr>
          <p:nvPr/>
        </p:nvCxnSpPr>
        <p:spPr bwMode="auto">
          <a:xfrm flipV="1">
            <a:off x="5366048" y="2132694"/>
            <a:ext cx="1166586" cy="7977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4" name="Straight Arrow Connector 13"/>
          <p:cNvCxnSpPr>
            <a:stCxn id="9" idx="3"/>
          </p:cNvCxnSpPr>
          <p:nvPr/>
        </p:nvCxnSpPr>
        <p:spPr bwMode="auto">
          <a:xfrm flipV="1">
            <a:off x="5722557" y="2522676"/>
            <a:ext cx="830025" cy="28687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6" name="Straight Arrow Connector 15"/>
          <p:cNvCxnSpPr>
            <a:stCxn id="10" idx="1"/>
          </p:cNvCxnSpPr>
          <p:nvPr/>
        </p:nvCxnSpPr>
        <p:spPr bwMode="auto">
          <a:xfrm flipH="1">
            <a:off x="6849036" y="2581801"/>
            <a:ext cx="861533" cy="41241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8" name="Straight Arrow Connector 17"/>
          <p:cNvCxnSpPr>
            <a:stCxn id="11" idx="1"/>
          </p:cNvCxnSpPr>
          <p:nvPr/>
        </p:nvCxnSpPr>
        <p:spPr bwMode="auto">
          <a:xfrm flipH="1">
            <a:off x="6956612" y="3245223"/>
            <a:ext cx="753957" cy="18466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2" name="TextBox 21"/>
          <p:cNvSpPr txBox="1"/>
          <p:nvPr/>
        </p:nvSpPr>
        <p:spPr>
          <a:xfrm>
            <a:off x="4225993" y="3440206"/>
            <a:ext cx="1031051" cy="369332"/>
          </a:xfrm>
          <a:prstGeom prst="rect">
            <a:avLst/>
          </a:prstGeom>
          <a:noFill/>
        </p:spPr>
        <p:txBody>
          <a:bodyPr wrap="none" rtlCol="0">
            <a:spAutoFit/>
          </a:bodyPr>
          <a:lstStyle/>
          <a:p>
            <a:r>
              <a:rPr lang="en-US" dirty="0" smtClean="0"/>
              <a:t>Housing</a:t>
            </a:r>
            <a:endParaRPr lang="en-US" dirty="0"/>
          </a:p>
        </p:txBody>
      </p:sp>
      <p:sp>
        <p:nvSpPr>
          <p:cNvPr id="23" name="TextBox 22"/>
          <p:cNvSpPr txBox="1"/>
          <p:nvPr/>
        </p:nvSpPr>
        <p:spPr>
          <a:xfrm>
            <a:off x="7521388" y="4276164"/>
            <a:ext cx="1544012" cy="369332"/>
          </a:xfrm>
          <a:prstGeom prst="rect">
            <a:avLst/>
          </a:prstGeom>
          <a:noFill/>
        </p:spPr>
        <p:txBody>
          <a:bodyPr wrap="none" rtlCol="0">
            <a:spAutoFit/>
          </a:bodyPr>
          <a:lstStyle/>
          <a:p>
            <a:r>
              <a:rPr lang="en-US" dirty="0" smtClean="0"/>
              <a:t>Mesh Screen</a:t>
            </a:r>
            <a:endParaRPr lang="en-US" dirty="0"/>
          </a:p>
        </p:txBody>
      </p:sp>
      <p:cxnSp>
        <p:nvCxnSpPr>
          <p:cNvPr id="29" name="Straight Arrow Connector 28"/>
          <p:cNvCxnSpPr/>
          <p:nvPr/>
        </p:nvCxnSpPr>
        <p:spPr bwMode="auto">
          <a:xfrm>
            <a:off x="5257044" y="3624872"/>
            <a:ext cx="1275590" cy="65129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3" name="TextBox 32"/>
          <p:cNvSpPr txBox="1"/>
          <p:nvPr/>
        </p:nvSpPr>
        <p:spPr>
          <a:xfrm>
            <a:off x="7742628" y="5047061"/>
            <a:ext cx="889987" cy="369332"/>
          </a:xfrm>
          <a:prstGeom prst="rect">
            <a:avLst/>
          </a:prstGeom>
          <a:noFill/>
        </p:spPr>
        <p:txBody>
          <a:bodyPr wrap="none" rtlCol="0">
            <a:spAutoFit/>
          </a:bodyPr>
          <a:lstStyle/>
          <a:p>
            <a:r>
              <a:rPr lang="en-US" dirty="0" smtClean="0"/>
              <a:t>Filter 2</a:t>
            </a:r>
            <a:endParaRPr lang="en-US" dirty="0"/>
          </a:p>
        </p:txBody>
      </p:sp>
      <p:cxnSp>
        <p:nvCxnSpPr>
          <p:cNvPr id="31" name="Straight Arrow Connector 30"/>
          <p:cNvCxnSpPr>
            <a:stCxn id="23" idx="1"/>
          </p:cNvCxnSpPr>
          <p:nvPr/>
        </p:nvCxnSpPr>
        <p:spPr bwMode="auto">
          <a:xfrm flipH="1">
            <a:off x="6849036" y="4460830"/>
            <a:ext cx="672352" cy="53251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4" name="Straight Arrow Connector 33"/>
          <p:cNvCxnSpPr>
            <a:stCxn id="13" idx="1"/>
          </p:cNvCxnSpPr>
          <p:nvPr/>
        </p:nvCxnSpPr>
        <p:spPr bwMode="auto">
          <a:xfrm flipH="1">
            <a:off x="6849036" y="4830163"/>
            <a:ext cx="893592" cy="21689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6" name="Straight Arrow Connector 35"/>
          <p:cNvCxnSpPr>
            <a:stCxn id="33" idx="1"/>
          </p:cNvCxnSpPr>
          <p:nvPr/>
        </p:nvCxnSpPr>
        <p:spPr bwMode="auto">
          <a:xfrm flipH="1" flipV="1">
            <a:off x="6849036" y="5124451"/>
            <a:ext cx="893592" cy="10727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43" name="TextBox 42"/>
          <p:cNvSpPr txBox="1"/>
          <p:nvPr/>
        </p:nvSpPr>
        <p:spPr>
          <a:xfrm>
            <a:off x="4242665" y="5606431"/>
            <a:ext cx="1479892" cy="369332"/>
          </a:xfrm>
          <a:prstGeom prst="rect">
            <a:avLst/>
          </a:prstGeom>
          <a:noFill/>
        </p:spPr>
        <p:txBody>
          <a:bodyPr wrap="none" rtlCol="0">
            <a:spAutoFit/>
          </a:bodyPr>
          <a:lstStyle/>
          <a:p>
            <a:r>
              <a:rPr lang="en-US" dirty="0" smtClean="0"/>
              <a:t>Rubber Ring</a:t>
            </a:r>
            <a:endParaRPr lang="en-US" dirty="0"/>
          </a:p>
        </p:txBody>
      </p:sp>
      <p:sp>
        <p:nvSpPr>
          <p:cNvPr id="44" name="TextBox 43"/>
          <p:cNvSpPr txBox="1"/>
          <p:nvPr/>
        </p:nvSpPr>
        <p:spPr>
          <a:xfrm>
            <a:off x="4036840" y="6088536"/>
            <a:ext cx="1210588" cy="369332"/>
          </a:xfrm>
          <a:prstGeom prst="rect">
            <a:avLst/>
          </a:prstGeom>
          <a:noFill/>
        </p:spPr>
        <p:txBody>
          <a:bodyPr wrap="none" rtlCol="0">
            <a:spAutoFit/>
          </a:bodyPr>
          <a:lstStyle/>
          <a:p>
            <a:r>
              <a:rPr lang="en-US" dirty="0" smtClean="0"/>
              <a:t>Rear Plug</a:t>
            </a:r>
            <a:endParaRPr lang="en-US" dirty="0"/>
          </a:p>
        </p:txBody>
      </p:sp>
      <p:cxnSp>
        <p:nvCxnSpPr>
          <p:cNvPr id="41" name="Straight Arrow Connector 40"/>
          <p:cNvCxnSpPr/>
          <p:nvPr/>
        </p:nvCxnSpPr>
        <p:spPr bwMode="auto">
          <a:xfrm>
            <a:off x="5997331" y="5178089"/>
            <a:ext cx="676254" cy="184584"/>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46" name="Straight Arrow Connector 45"/>
          <p:cNvCxnSpPr>
            <a:stCxn id="43" idx="3"/>
          </p:cNvCxnSpPr>
          <p:nvPr/>
        </p:nvCxnSpPr>
        <p:spPr bwMode="auto">
          <a:xfrm flipV="1">
            <a:off x="5722557" y="5513294"/>
            <a:ext cx="830025" cy="27780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48" name="Straight Arrow Connector 47"/>
          <p:cNvCxnSpPr>
            <a:stCxn id="44" idx="3"/>
          </p:cNvCxnSpPr>
          <p:nvPr/>
        </p:nvCxnSpPr>
        <p:spPr bwMode="auto">
          <a:xfrm flipV="1">
            <a:off x="5247428" y="5975763"/>
            <a:ext cx="1285206" cy="29743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52" name="TextBox 51"/>
          <p:cNvSpPr txBox="1"/>
          <p:nvPr/>
        </p:nvSpPr>
        <p:spPr>
          <a:xfrm>
            <a:off x="7686520" y="5513294"/>
            <a:ext cx="915635" cy="369332"/>
          </a:xfrm>
          <a:prstGeom prst="rect">
            <a:avLst/>
          </a:prstGeom>
          <a:noFill/>
        </p:spPr>
        <p:txBody>
          <a:bodyPr wrap="none" rtlCol="0">
            <a:spAutoFit/>
          </a:bodyPr>
          <a:lstStyle/>
          <a:p>
            <a:r>
              <a:rPr lang="en-US" dirty="0" smtClean="0"/>
              <a:t>O-Ring</a:t>
            </a:r>
            <a:endParaRPr lang="en-US" dirty="0"/>
          </a:p>
        </p:txBody>
      </p:sp>
      <p:cxnSp>
        <p:nvCxnSpPr>
          <p:cNvPr id="50" name="Straight Arrow Connector 49"/>
          <p:cNvCxnSpPr>
            <a:stCxn id="52" idx="1"/>
          </p:cNvCxnSpPr>
          <p:nvPr/>
        </p:nvCxnSpPr>
        <p:spPr bwMode="auto">
          <a:xfrm flipH="1">
            <a:off x="6898481" y="5697960"/>
            <a:ext cx="788039" cy="4656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8310205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5549900" cy="3733800"/>
          </a:xfrm>
        </p:spPr>
        <p:txBody>
          <a:bodyPr/>
          <a:lstStyle/>
          <a:p>
            <a:r>
              <a:rPr lang="en-US" dirty="0" smtClean="0"/>
              <a:t>Tighten the screw to expand </a:t>
            </a:r>
          </a:p>
          <a:p>
            <a:pPr marL="0" indent="0">
              <a:buNone/>
            </a:pPr>
            <a:r>
              <a:rPr lang="en-US" dirty="0" smtClean="0"/>
              <a:t>rubber ring to hold filters in place </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17</a:t>
            </a:fld>
            <a:endParaRPr lang="en-US" dirty="0"/>
          </a:p>
        </p:txBody>
      </p:sp>
      <p:sp>
        <p:nvSpPr>
          <p:cNvPr id="5" name="Title 1"/>
          <p:cNvSpPr>
            <a:spLocks noGrp="1"/>
          </p:cNvSpPr>
          <p:nvPr>
            <p:ph type="title"/>
          </p:nvPr>
        </p:nvSpPr>
        <p:spPr/>
        <p:txBody>
          <a:bodyPr/>
          <a:lstStyle/>
          <a:p>
            <a:r>
              <a:rPr lang="en-US" dirty="0" smtClean="0"/>
              <a:t>Mechanical Design Review</a:t>
            </a:r>
            <a:endParaRPr lang="en-US" dirty="0"/>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700" y="2647158"/>
            <a:ext cx="4940300" cy="35707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6068" y="1009612"/>
            <a:ext cx="2755900" cy="2438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76068" y="4432514"/>
            <a:ext cx="2755900" cy="2316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376068" y="3428116"/>
            <a:ext cx="2984500" cy="830997"/>
          </a:xfrm>
          <a:prstGeom prst="rect">
            <a:avLst/>
          </a:prstGeom>
          <a:noFill/>
        </p:spPr>
        <p:txBody>
          <a:bodyPr wrap="square" rtlCol="0">
            <a:spAutoFit/>
          </a:bodyPr>
          <a:lstStyle/>
          <a:p>
            <a:r>
              <a:rPr lang="en-US" sz="2400" dirty="0" smtClean="0"/>
              <a:t>Modified 8/32 screw hex on the bottom</a:t>
            </a:r>
            <a:endParaRPr lang="en-US" sz="2400" dirty="0"/>
          </a:p>
        </p:txBody>
      </p:sp>
    </p:spTree>
    <p:extLst>
      <p:ext uri="{BB962C8B-B14F-4D97-AF65-F5344CB8AC3E}">
        <p14:creationId xmlns:p14="http://schemas.microsoft.com/office/powerpoint/2010/main" val="3138453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Proposed Assembly</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18</a:t>
            </a:fld>
            <a:endParaRPr lang="en-US" dirty="0"/>
          </a:p>
        </p:txBody>
      </p:sp>
      <p:sp>
        <p:nvSpPr>
          <p:cNvPr id="6" name="Title 1"/>
          <p:cNvSpPr>
            <a:spLocks noGrp="1"/>
          </p:cNvSpPr>
          <p:nvPr>
            <p:ph type="title"/>
          </p:nvPr>
        </p:nvSpPr>
        <p:spPr/>
        <p:txBody>
          <a:bodyPr/>
          <a:lstStyle/>
          <a:p>
            <a:r>
              <a:rPr lang="en-US" dirty="0" smtClean="0"/>
              <a:t>Mechanical Design Review</a:t>
            </a:r>
            <a:endParaRPr lang="en-US" dirty="0"/>
          </a:p>
        </p:txBody>
      </p:sp>
      <p:pic>
        <p:nvPicPr>
          <p:cNvPr id="307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b="41782"/>
          <a:stretch/>
        </p:blipFill>
        <p:spPr bwMode="auto">
          <a:xfrm>
            <a:off x="157164" y="1912938"/>
            <a:ext cx="2298700" cy="1338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37958"/>
          <a:stretch/>
        </p:blipFill>
        <p:spPr bwMode="auto">
          <a:xfrm>
            <a:off x="1935164" y="1954213"/>
            <a:ext cx="2398226" cy="1398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63490" y="2015670"/>
            <a:ext cx="2689710" cy="2648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00750" y="2054273"/>
            <a:ext cx="2400300" cy="2571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bwMode="auto">
          <a:xfrm>
            <a:off x="1935164" y="3251200"/>
            <a:ext cx="520700" cy="203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Univers 45 Light" pitchFamily="34" charset="0"/>
            </a:endParaRPr>
          </a:p>
        </p:txBody>
      </p:sp>
      <p:sp>
        <p:nvSpPr>
          <p:cNvPr id="13" name="Right Arrow 12"/>
          <p:cNvSpPr/>
          <p:nvPr/>
        </p:nvSpPr>
        <p:spPr bwMode="auto">
          <a:xfrm>
            <a:off x="3863490" y="3251200"/>
            <a:ext cx="520700" cy="203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Univers 45 Light" pitchFamily="34" charset="0"/>
            </a:endParaRPr>
          </a:p>
        </p:txBody>
      </p:sp>
      <p:sp>
        <p:nvSpPr>
          <p:cNvPr id="14" name="Right Arrow 13"/>
          <p:cNvSpPr/>
          <p:nvPr/>
        </p:nvSpPr>
        <p:spPr bwMode="auto">
          <a:xfrm>
            <a:off x="5967414" y="3238548"/>
            <a:ext cx="520700" cy="203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Univers 45 Light" pitchFamily="34" charset="0"/>
            </a:endParaRPr>
          </a:p>
        </p:txBody>
      </p:sp>
      <p:sp>
        <p:nvSpPr>
          <p:cNvPr id="2" name="TextBox 1"/>
          <p:cNvSpPr txBox="1"/>
          <p:nvPr/>
        </p:nvSpPr>
        <p:spPr>
          <a:xfrm>
            <a:off x="522102" y="3576917"/>
            <a:ext cx="1568824" cy="646331"/>
          </a:xfrm>
          <a:prstGeom prst="rect">
            <a:avLst/>
          </a:prstGeom>
          <a:noFill/>
        </p:spPr>
        <p:txBody>
          <a:bodyPr wrap="square" rtlCol="0">
            <a:spAutoFit/>
          </a:bodyPr>
          <a:lstStyle/>
          <a:p>
            <a:pPr algn="ctr"/>
            <a:r>
              <a:rPr lang="en-US" dirty="0" smtClean="0"/>
              <a:t>Start with Front Plug</a:t>
            </a:r>
            <a:endParaRPr lang="en-US" dirty="0"/>
          </a:p>
        </p:txBody>
      </p:sp>
    </p:spTree>
    <p:extLst>
      <p:ext uri="{BB962C8B-B14F-4D97-AF65-F5344CB8AC3E}">
        <p14:creationId xmlns:p14="http://schemas.microsoft.com/office/powerpoint/2010/main" val="3773826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5607" r="22886"/>
          <a:stretch/>
        </p:blipFill>
        <p:spPr bwMode="auto">
          <a:xfrm>
            <a:off x="533401" y="2012156"/>
            <a:ext cx="1401764" cy="2884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p:txBody>
          <a:bodyPr/>
          <a:lstStyle/>
          <a:p>
            <a:r>
              <a:rPr lang="en-US" dirty="0" smtClean="0"/>
              <a:t>Proposed Assembly</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19</a:t>
            </a:fld>
            <a:endParaRPr lang="en-US" dirty="0"/>
          </a:p>
        </p:txBody>
      </p:sp>
      <p:sp>
        <p:nvSpPr>
          <p:cNvPr id="6" name="Title 1"/>
          <p:cNvSpPr>
            <a:spLocks noGrp="1"/>
          </p:cNvSpPr>
          <p:nvPr>
            <p:ph type="title"/>
          </p:nvPr>
        </p:nvSpPr>
        <p:spPr/>
        <p:txBody>
          <a:bodyPr/>
          <a:lstStyle/>
          <a:p>
            <a:r>
              <a:rPr lang="en-US" dirty="0" smtClean="0"/>
              <a:t>Mechanical Design Review</a:t>
            </a:r>
            <a:endParaRPr lang="en-US" dirty="0"/>
          </a:p>
        </p:txBody>
      </p:sp>
      <p:sp>
        <p:nvSpPr>
          <p:cNvPr id="5" name="Right Arrow 4"/>
          <p:cNvSpPr/>
          <p:nvPr/>
        </p:nvSpPr>
        <p:spPr bwMode="auto">
          <a:xfrm>
            <a:off x="1935164" y="3251200"/>
            <a:ext cx="520700" cy="203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Univers 45 Light" pitchFamily="34" charset="0"/>
            </a:endParaRPr>
          </a:p>
        </p:txBody>
      </p:sp>
      <p:sp>
        <p:nvSpPr>
          <p:cNvPr id="13" name="Right Arrow 12"/>
          <p:cNvSpPr/>
          <p:nvPr/>
        </p:nvSpPr>
        <p:spPr bwMode="auto">
          <a:xfrm>
            <a:off x="3863490" y="3251200"/>
            <a:ext cx="520700" cy="203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Univers 45 Light" pitchFamily="34" charset="0"/>
            </a:endParaRPr>
          </a:p>
        </p:txBody>
      </p:sp>
      <p:sp>
        <p:nvSpPr>
          <p:cNvPr id="14" name="Right Arrow 13"/>
          <p:cNvSpPr/>
          <p:nvPr/>
        </p:nvSpPr>
        <p:spPr bwMode="auto">
          <a:xfrm>
            <a:off x="5967414" y="3238548"/>
            <a:ext cx="520700" cy="2032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Univers 45 Light" pitchFamily="34" charset="0"/>
            </a:endParaRPr>
          </a:p>
        </p:txBody>
      </p:sp>
      <p:sp>
        <p:nvSpPr>
          <p:cNvPr id="2" name="TextBox 1"/>
          <p:cNvSpPr txBox="1"/>
          <p:nvPr/>
        </p:nvSpPr>
        <p:spPr>
          <a:xfrm>
            <a:off x="288133" y="4579144"/>
            <a:ext cx="1892299" cy="923330"/>
          </a:xfrm>
          <a:prstGeom prst="rect">
            <a:avLst/>
          </a:prstGeom>
          <a:noFill/>
        </p:spPr>
        <p:txBody>
          <a:bodyPr wrap="square" rtlCol="0">
            <a:spAutoFit/>
          </a:bodyPr>
          <a:lstStyle/>
          <a:p>
            <a:pPr algn="ctr"/>
            <a:r>
              <a:rPr lang="en-US" dirty="0" smtClean="0"/>
              <a:t>Pre-Assemble Mesh Screen with Filters</a:t>
            </a:r>
            <a:endParaRPr lang="en-US" dirty="0"/>
          </a:p>
        </p:txBody>
      </p:sp>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0953" r="29259"/>
          <a:stretch/>
        </p:blipFill>
        <p:spPr bwMode="auto">
          <a:xfrm>
            <a:off x="2455864" y="1639935"/>
            <a:ext cx="1193800" cy="340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9581" r="35209"/>
          <a:stretch/>
        </p:blipFill>
        <p:spPr bwMode="auto">
          <a:xfrm>
            <a:off x="4498490" y="1493297"/>
            <a:ext cx="1051962" cy="3585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22785" y="5388608"/>
            <a:ext cx="1644615" cy="827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a:stCxn id="4102" idx="0"/>
          </p:cNvCxnSpPr>
          <p:nvPr/>
        </p:nvCxnSpPr>
        <p:spPr bwMode="auto">
          <a:xfrm flipV="1">
            <a:off x="5045093" y="4749800"/>
            <a:ext cx="0" cy="638808"/>
          </a:xfrm>
          <a:prstGeom prst="straightConnector1">
            <a:avLst/>
          </a:prstGeom>
          <a:solidFill>
            <a:schemeClr val="accent1"/>
          </a:solidFill>
          <a:ln w="38100" cap="flat" cmpd="sng" algn="ctr">
            <a:solidFill>
              <a:schemeClr val="tx1"/>
            </a:solidFill>
            <a:prstDash val="solid"/>
            <a:round/>
            <a:headEnd type="none" w="med" len="med"/>
            <a:tailEnd type="arrow"/>
          </a:ln>
          <a:effectLst/>
        </p:spPr>
      </p:cxnSp>
      <p:pic>
        <p:nvPicPr>
          <p:cNvPr id="4103" name="Picture 7"/>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20177" r="25526"/>
          <a:stretch/>
        </p:blipFill>
        <p:spPr bwMode="auto">
          <a:xfrm>
            <a:off x="6488113" y="2174844"/>
            <a:ext cx="1909127" cy="25681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TextBox 22"/>
          <p:cNvSpPr txBox="1"/>
          <p:nvPr/>
        </p:nvSpPr>
        <p:spPr>
          <a:xfrm>
            <a:off x="6719413" y="4156012"/>
            <a:ext cx="1892299" cy="1200329"/>
          </a:xfrm>
          <a:prstGeom prst="rect">
            <a:avLst/>
          </a:prstGeom>
          <a:noFill/>
        </p:spPr>
        <p:txBody>
          <a:bodyPr wrap="square" rtlCol="0">
            <a:spAutoFit/>
          </a:bodyPr>
          <a:lstStyle/>
          <a:p>
            <a:pPr algn="ctr"/>
            <a:r>
              <a:rPr lang="en-US" dirty="0" smtClean="0"/>
              <a:t>Tighten the hex screw to expand and seal rubber ring</a:t>
            </a:r>
            <a:endParaRPr lang="en-US" dirty="0"/>
          </a:p>
        </p:txBody>
      </p:sp>
    </p:spTree>
    <p:extLst>
      <p:ext uri="{BB962C8B-B14F-4D97-AF65-F5344CB8AC3E}">
        <p14:creationId xmlns:p14="http://schemas.microsoft.com/office/powerpoint/2010/main" val="8812160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30213" y="252413"/>
            <a:ext cx="5770562" cy="439737"/>
          </a:xfrm>
        </p:spPr>
        <p:txBody>
          <a:bodyPr/>
          <a:lstStyle/>
          <a:p>
            <a:r>
              <a:rPr lang="en-US" dirty="0" smtClean="0"/>
              <a:t>Agenda</a:t>
            </a:r>
          </a:p>
        </p:txBody>
      </p:sp>
      <p:sp>
        <p:nvSpPr>
          <p:cNvPr id="8195" name="Content Placeholder 2"/>
          <p:cNvSpPr>
            <a:spLocks noGrp="1"/>
          </p:cNvSpPr>
          <p:nvPr>
            <p:ph idx="1"/>
          </p:nvPr>
        </p:nvSpPr>
        <p:spPr>
          <a:xfrm>
            <a:off x="700178" y="1209614"/>
            <a:ext cx="6540500" cy="3733800"/>
          </a:xfrm>
        </p:spPr>
        <p:txBody>
          <a:bodyPr/>
          <a:lstStyle/>
          <a:p>
            <a:r>
              <a:rPr lang="en-US" dirty="0" smtClean="0"/>
              <a:t>Action Items Review</a:t>
            </a:r>
          </a:p>
          <a:p>
            <a:r>
              <a:rPr lang="en-US" dirty="0" smtClean="0"/>
              <a:t>Phase 2 Review</a:t>
            </a:r>
          </a:p>
          <a:p>
            <a:r>
              <a:rPr lang="en-US" dirty="0" smtClean="0"/>
              <a:t>Requirements</a:t>
            </a:r>
          </a:p>
          <a:p>
            <a:r>
              <a:rPr lang="en-US" dirty="0" smtClean="0"/>
              <a:t>Design Review</a:t>
            </a:r>
          </a:p>
          <a:p>
            <a:r>
              <a:rPr lang="en-US" dirty="0" smtClean="0"/>
              <a:t>Materials Requested</a:t>
            </a:r>
          </a:p>
          <a:p>
            <a:r>
              <a:rPr lang="en-US" dirty="0" smtClean="0"/>
              <a:t>Schedule Review</a:t>
            </a:r>
          </a:p>
          <a:p>
            <a:endParaRPr lang="en-US" dirty="0" smtClean="0"/>
          </a:p>
        </p:txBody>
      </p:sp>
      <p:sp>
        <p:nvSpPr>
          <p:cNvPr id="8196" name="Slide Number Placeholder 3"/>
          <p:cNvSpPr>
            <a:spLocks noGrp="1"/>
          </p:cNvSpPr>
          <p:nvPr>
            <p:ph type="sldNum" sz="quarter" idx="10"/>
          </p:nvPr>
        </p:nvSpPr>
        <p:spPr/>
        <p:txBody>
          <a:bodyPr/>
          <a:lstStyle/>
          <a:p>
            <a:r>
              <a:rPr lang="en-US" dirty="0" smtClean="0"/>
              <a:t> </a:t>
            </a:r>
            <a:r>
              <a:rPr lang="en-US" i="0" dirty="0" smtClean="0">
                <a:latin typeface="Trebuchet MS" pitchFamily="34" charset="0"/>
              </a:rPr>
              <a:t>page </a:t>
            </a:r>
            <a:fld id="{80F6B913-B8DF-4574-9583-5D9E47BE1193}" type="slidenum">
              <a:rPr lang="en-US" i="0" smtClean="0">
                <a:latin typeface="Trebuchet MS" pitchFamily="34" charset="0"/>
              </a:rPr>
              <a:pPr/>
              <a:t>2</a:t>
            </a:fld>
            <a:endParaRPr lang="en-US" dirty="0" smtClean="0"/>
          </a:p>
        </p:txBody>
      </p:sp>
    </p:spTree>
    <p:extLst>
      <p:ext uri="{BB962C8B-B14F-4D97-AF65-F5344CB8AC3E}">
        <p14:creationId xmlns:p14="http://schemas.microsoft.com/office/powerpoint/2010/main" val="10109878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Bed -Cylinder</a:t>
            </a:r>
            <a:endParaRPr lang="en-US" dirty="0"/>
          </a:p>
        </p:txBody>
      </p:sp>
      <p:sp>
        <p:nvSpPr>
          <p:cNvPr id="3" name="Content Placeholder 2"/>
          <p:cNvSpPr>
            <a:spLocks noGrp="1"/>
          </p:cNvSpPr>
          <p:nvPr>
            <p:ph idx="1"/>
          </p:nvPr>
        </p:nvSpPr>
        <p:spPr/>
        <p:txBody>
          <a:bodyPr/>
          <a:lstStyle/>
          <a:p>
            <a:r>
              <a:rPr lang="en-US" dirty="0" smtClean="0"/>
              <a:t>Upchurch ¼-28 fitting for balloon expansion, inlet and outlet</a:t>
            </a:r>
          </a:p>
          <a:p>
            <a:r>
              <a:rPr lang="en-US" dirty="0" smtClean="0"/>
              <a:t>Buna O-rings for sealing</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20</a:t>
            </a:fld>
            <a:endParaRPr lang="en-US"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688" y="2730501"/>
            <a:ext cx="3967161" cy="3234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85460" y="2753688"/>
            <a:ext cx="4304276" cy="31677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082988" y="2730501"/>
            <a:ext cx="1146532" cy="369332"/>
          </a:xfrm>
          <a:prstGeom prst="rect">
            <a:avLst/>
          </a:prstGeom>
          <a:noFill/>
        </p:spPr>
        <p:txBody>
          <a:bodyPr wrap="none" rtlCol="0">
            <a:spAutoFit/>
          </a:bodyPr>
          <a:lstStyle/>
          <a:p>
            <a:r>
              <a:rPr lang="en-US" dirty="0" smtClean="0"/>
              <a:t>Top Plate</a:t>
            </a:r>
            <a:endParaRPr lang="en-US" dirty="0"/>
          </a:p>
        </p:txBody>
      </p:sp>
      <p:sp>
        <p:nvSpPr>
          <p:cNvPr id="8" name="TextBox 7"/>
          <p:cNvSpPr txBox="1"/>
          <p:nvPr/>
        </p:nvSpPr>
        <p:spPr>
          <a:xfrm>
            <a:off x="4774925" y="5898223"/>
            <a:ext cx="1505540" cy="369332"/>
          </a:xfrm>
          <a:prstGeom prst="rect">
            <a:avLst/>
          </a:prstGeom>
          <a:noFill/>
        </p:spPr>
        <p:txBody>
          <a:bodyPr wrap="none" rtlCol="0">
            <a:spAutoFit/>
          </a:bodyPr>
          <a:lstStyle/>
          <a:p>
            <a:r>
              <a:rPr lang="en-US" dirty="0" smtClean="0"/>
              <a:t>Bottom Plate</a:t>
            </a:r>
            <a:endParaRPr lang="en-US" dirty="0"/>
          </a:p>
        </p:txBody>
      </p:sp>
      <p:sp>
        <p:nvSpPr>
          <p:cNvPr id="9" name="TextBox 8"/>
          <p:cNvSpPr txBox="1"/>
          <p:nvPr/>
        </p:nvSpPr>
        <p:spPr>
          <a:xfrm>
            <a:off x="8139951" y="3167465"/>
            <a:ext cx="800219" cy="369332"/>
          </a:xfrm>
          <a:prstGeom prst="rect">
            <a:avLst/>
          </a:prstGeom>
          <a:noFill/>
        </p:spPr>
        <p:txBody>
          <a:bodyPr wrap="none" rtlCol="0">
            <a:spAutoFit/>
          </a:bodyPr>
          <a:lstStyle/>
          <a:p>
            <a:r>
              <a:rPr lang="en-US" dirty="0" smtClean="0"/>
              <a:t>Cover</a:t>
            </a:r>
            <a:endParaRPr lang="en-US" dirty="0"/>
          </a:p>
        </p:txBody>
      </p:sp>
      <p:sp>
        <p:nvSpPr>
          <p:cNvPr id="10" name="TextBox 9"/>
          <p:cNvSpPr txBox="1"/>
          <p:nvPr/>
        </p:nvSpPr>
        <p:spPr>
          <a:xfrm>
            <a:off x="4469550" y="4849340"/>
            <a:ext cx="1659429" cy="369332"/>
          </a:xfrm>
          <a:prstGeom prst="rect">
            <a:avLst/>
          </a:prstGeom>
          <a:noFill/>
        </p:spPr>
        <p:txBody>
          <a:bodyPr wrap="none" rtlCol="0">
            <a:spAutoFit/>
          </a:bodyPr>
          <a:lstStyle/>
          <a:p>
            <a:r>
              <a:rPr lang="en-US" dirty="0" smtClean="0"/>
              <a:t>Cylinder Block</a:t>
            </a:r>
            <a:endParaRPr lang="en-US" dirty="0"/>
          </a:p>
        </p:txBody>
      </p:sp>
      <p:cxnSp>
        <p:nvCxnSpPr>
          <p:cNvPr id="7" name="Straight Arrow Connector 6"/>
          <p:cNvCxnSpPr>
            <a:stCxn id="5" idx="3"/>
          </p:cNvCxnSpPr>
          <p:nvPr/>
        </p:nvCxnSpPr>
        <p:spPr bwMode="auto">
          <a:xfrm>
            <a:off x="6229520" y="2915167"/>
            <a:ext cx="502974" cy="12124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2" name="Straight Arrow Connector 11"/>
          <p:cNvCxnSpPr>
            <a:stCxn id="8" idx="0"/>
          </p:cNvCxnSpPr>
          <p:nvPr/>
        </p:nvCxnSpPr>
        <p:spPr bwMode="auto">
          <a:xfrm flipV="1">
            <a:off x="5527695" y="5123052"/>
            <a:ext cx="1043434" cy="77517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4" name="Straight Arrow Connector 13"/>
          <p:cNvCxnSpPr>
            <a:stCxn id="10" idx="0"/>
          </p:cNvCxnSpPr>
          <p:nvPr/>
        </p:nvCxnSpPr>
        <p:spPr bwMode="auto">
          <a:xfrm flipV="1">
            <a:off x="5299265" y="4402558"/>
            <a:ext cx="268467" cy="44678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16" name="Straight Arrow Connector 15"/>
          <p:cNvCxnSpPr>
            <a:stCxn id="9" idx="2"/>
          </p:cNvCxnSpPr>
          <p:nvPr/>
        </p:nvCxnSpPr>
        <p:spPr bwMode="auto">
          <a:xfrm flipH="1">
            <a:off x="7996518" y="3536797"/>
            <a:ext cx="543543" cy="398709"/>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349384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Puck Filter</a:t>
            </a:r>
            <a:endParaRPr lang="en-US" dirty="0"/>
          </a:p>
        </p:txBody>
      </p:sp>
      <p:pic>
        <p:nvPicPr>
          <p:cNvPr id="5" name="Content Placeholder 4" descr="Screen Clipp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62000" y="1143000"/>
            <a:ext cx="3189143" cy="5089410"/>
          </a:xfrm>
        </p:spPr>
      </p:pic>
      <p:sp>
        <p:nvSpPr>
          <p:cNvPr id="4" name="Slide Number Placeholder 3"/>
          <p:cNvSpPr>
            <a:spLocks noGrp="1"/>
          </p:cNvSpPr>
          <p:nvPr>
            <p:ph type="sldNum" sz="quarter" idx="10"/>
          </p:nvPr>
        </p:nvSpPr>
        <p:spPr/>
        <p:txBody>
          <a:bodyPr/>
          <a:lstStyle/>
          <a:p>
            <a:pPr>
              <a:defRPr/>
            </a:pPr>
            <a:r>
              <a:rPr lang="en-US" smtClean="0"/>
              <a:t> </a:t>
            </a:r>
            <a:r>
              <a:rPr lang="en-US" i="0" smtClean="0">
                <a:latin typeface="+mj-lt"/>
              </a:rPr>
              <a:t>page </a:t>
            </a:r>
            <a:fld id="{C82C4355-B2E2-4FDE-A92F-D76E69FC2C0B}" type="slidenum">
              <a:rPr lang="en-US" i="0" smtClean="0">
                <a:latin typeface="+mj-lt"/>
              </a:rPr>
              <a:pPr>
                <a:defRPr/>
              </a:pPr>
              <a:t>21</a:t>
            </a:fld>
            <a:endParaRPr lang="en-US"/>
          </a:p>
        </p:txBody>
      </p:sp>
      <p:pic>
        <p:nvPicPr>
          <p:cNvPr id="6" name="Picture 5"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5986" y="1447800"/>
            <a:ext cx="4310742" cy="1905000"/>
          </a:xfrm>
          <a:prstGeom prst="rect">
            <a:avLst/>
          </a:prstGeom>
        </p:spPr>
      </p:pic>
      <p:sp>
        <p:nvSpPr>
          <p:cNvPr id="7" name="TextBox 6"/>
          <p:cNvSpPr txBox="1"/>
          <p:nvPr/>
        </p:nvSpPr>
        <p:spPr>
          <a:xfrm>
            <a:off x="4000500" y="3352800"/>
            <a:ext cx="1066800" cy="461665"/>
          </a:xfrm>
          <a:prstGeom prst="rect">
            <a:avLst/>
          </a:prstGeom>
          <a:noFill/>
        </p:spPr>
        <p:txBody>
          <a:bodyPr wrap="square" rtlCol="0">
            <a:spAutoFit/>
          </a:bodyPr>
          <a:lstStyle/>
          <a:p>
            <a:r>
              <a:rPr lang="en-US" sz="1200" dirty="0" smtClean="0"/>
              <a:t>Filter Media Space</a:t>
            </a:r>
            <a:endParaRPr lang="en-US" sz="1200" dirty="0"/>
          </a:p>
        </p:txBody>
      </p:sp>
      <p:cxnSp>
        <p:nvCxnSpPr>
          <p:cNvPr id="11" name="Straight Arrow Connector 10"/>
          <p:cNvCxnSpPr>
            <a:stCxn id="7" idx="0"/>
          </p:cNvCxnSpPr>
          <p:nvPr/>
        </p:nvCxnSpPr>
        <p:spPr bwMode="auto">
          <a:xfrm flipV="1">
            <a:off x="4533900" y="2504969"/>
            <a:ext cx="381000" cy="84783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3" name="TextBox 12"/>
          <p:cNvSpPr txBox="1"/>
          <p:nvPr/>
        </p:nvSpPr>
        <p:spPr>
          <a:xfrm>
            <a:off x="3453538" y="4664307"/>
            <a:ext cx="1728062" cy="461665"/>
          </a:xfrm>
          <a:prstGeom prst="rect">
            <a:avLst/>
          </a:prstGeom>
          <a:noFill/>
        </p:spPr>
        <p:txBody>
          <a:bodyPr wrap="square" rtlCol="0">
            <a:spAutoFit/>
          </a:bodyPr>
          <a:lstStyle/>
          <a:p>
            <a:r>
              <a:rPr lang="en-US" sz="1200" dirty="0" smtClean="0"/>
              <a:t>Spacer (</a:t>
            </a:r>
            <a:r>
              <a:rPr lang="en-US" sz="1200" dirty="0"/>
              <a:t>m</a:t>
            </a:r>
            <a:r>
              <a:rPr lang="en-US" sz="1200" dirty="0" smtClean="0"/>
              <a:t>ultiple sizes depending on media)</a:t>
            </a:r>
            <a:endParaRPr lang="en-US" sz="1200" dirty="0"/>
          </a:p>
        </p:txBody>
      </p:sp>
      <p:cxnSp>
        <p:nvCxnSpPr>
          <p:cNvPr id="14" name="Straight Arrow Connector 13"/>
          <p:cNvCxnSpPr>
            <a:stCxn id="13" idx="1"/>
          </p:cNvCxnSpPr>
          <p:nvPr/>
        </p:nvCxnSpPr>
        <p:spPr bwMode="auto">
          <a:xfrm flipH="1" flipV="1">
            <a:off x="2895600" y="4724400"/>
            <a:ext cx="557938" cy="17074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pic>
        <p:nvPicPr>
          <p:cNvPr id="19" name="Picture 18" descr="Screen Clipping"/>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62600" y="3814465"/>
            <a:ext cx="2895600" cy="2381230"/>
          </a:xfrm>
          <a:prstGeom prst="rect">
            <a:avLst/>
          </a:prstGeom>
        </p:spPr>
      </p:pic>
      <p:sp>
        <p:nvSpPr>
          <p:cNvPr id="21" name="TextBox 20"/>
          <p:cNvSpPr txBox="1"/>
          <p:nvPr/>
        </p:nvSpPr>
        <p:spPr>
          <a:xfrm>
            <a:off x="3811937" y="6019800"/>
            <a:ext cx="1066800" cy="461665"/>
          </a:xfrm>
          <a:prstGeom prst="rect">
            <a:avLst/>
          </a:prstGeom>
          <a:noFill/>
        </p:spPr>
        <p:txBody>
          <a:bodyPr wrap="square" rtlCol="0">
            <a:spAutoFit/>
          </a:bodyPr>
          <a:lstStyle/>
          <a:p>
            <a:r>
              <a:rPr lang="en-US" sz="1200" dirty="0" smtClean="0"/>
              <a:t>Fluid Exit Path</a:t>
            </a:r>
            <a:endParaRPr lang="en-US" sz="1200" dirty="0"/>
          </a:p>
        </p:txBody>
      </p:sp>
      <p:cxnSp>
        <p:nvCxnSpPr>
          <p:cNvPr id="22" name="Straight Arrow Connector 21"/>
          <p:cNvCxnSpPr>
            <a:stCxn id="21" idx="3"/>
          </p:cNvCxnSpPr>
          <p:nvPr/>
        </p:nvCxnSpPr>
        <p:spPr bwMode="auto">
          <a:xfrm flipV="1">
            <a:off x="4878737" y="5486400"/>
            <a:ext cx="1445863" cy="76423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28" name="Straight Arrow Connector 27"/>
          <p:cNvCxnSpPr/>
          <p:nvPr/>
        </p:nvCxnSpPr>
        <p:spPr bwMode="auto">
          <a:xfrm flipH="1" flipV="1">
            <a:off x="7696200" y="4572000"/>
            <a:ext cx="381000" cy="152400"/>
          </a:xfrm>
          <a:prstGeom prst="straightConnector1">
            <a:avLst/>
          </a:prstGeom>
          <a:solidFill>
            <a:schemeClr val="accent1"/>
          </a:solidFill>
          <a:ln w="25400" cap="flat" cmpd="sng" algn="ctr">
            <a:solidFill>
              <a:srgbClr val="0070C0"/>
            </a:solidFill>
            <a:prstDash val="solid"/>
            <a:round/>
            <a:headEnd type="none" w="med" len="med"/>
            <a:tailEnd type="arrow"/>
          </a:ln>
          <a:effectLst/>
        </p:spPr>
      </p:cxnSp>
      <p:cxnSp>
        <p:nvCxnSpPr>
          <p:cNvPr id="29" name="Straight Arrow Connector 28"/>
          <p:cNvCxnSpPr/>
          <p:nvPr/>
        </p:nvCxnSpPr>
        <p:spPr bwMode="auto">
          <a:xfrm flipH="1" flipV="1">
            <a:off x="7086600" y="4895139"/>
            <a:ext cx="457200" cy="230833"/>
          </a:xfrm>
          <a:prstGeom prst="straightConnector1">
            <a:avLst/>
          </a:prstGeom>
          <a:solidFill>
            <a:schemeClr val="accent1"/>
          </a:solidFill>
          <a:ln w="25400" cap="flat" cmpd="sng" algn="ctr">
            <a:solidFill>
              <a:srgbClr val="0070C0"/>
            </a:solidFill>
            <a:prstDash val="solid"/>
            <a:round/>
            <a:headEnd type="none" w="med" len="med"/>
            <a:tailEnd type="arrow"/>
          </a:ln>
          <a:effectLst/>
        </p:spPr>
      </p:cxnSp>
      <p:cxnSp>
        <p:nvCxnSpPr>
          <p:cNvPr id="33" name="Straight Arrow Connector 32"/>
          <p:cNvCxnSpPr/>
          <p:nvPr/>
        </p:nvCxnSpPr>
        <p:spPr bwMode="auto">
          <a:xfrm flipH="1">
            <a:off x="6477000" y="5292672"/>
            <a:ext cx="228600" cy="193728"/>
          </a:xfrm>
          <a:prstGeom prst="straightConnector1">
            <a:avLst/>
          </a:prstGeom>
          <a:solidFill>
            <a:schemeClr val="accent1"/>
          </a:solidFill>
          <a:ln w="25400" cap="flat" cmpd="sng" algn="ctr">
            <a:solidFill>
              <a:srgbClr val="0070C0"/>
            </a:solidFill>
            <a:prstDash val="solid"/>
            <a:round/>
            <a:headEnd type="none" w="med" len="med"/>
            <a:tailEnd type="arrow"/>
          </a:ln>
          <a:effectLst/>
        </p:spPr>
      </p:cxnSp>
    </p:spTree>
    <p:extLst>
      <p:ext uri="{BB962C8B-B14F-4D97-AF65-F5344CB8AC3E}">
        <p14:creationId xmlns:p14="http://schemas.microsoft.com/office/powerpoint/2010/main" val="15913462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Puck Test Bed</a:t>
            </a:r>
            <a:endParaRPr lang="en-US" dirty="0"/>
          </a:p>
        </p:txBody>
      </p:sp>
      <p:pic>
        <p:nvPicPr>
          <p:cNvPr id="5" name="Content Placeholder 4" descr="Screen Clipp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514600" y="1371600"/>
            <a:ext cx="4191000" cy="4998257"/>
          </a:xfrm>
        </p:spPr>
      </p:pic>
      <p:sp>
        <p:nvSpPr>
          <p:cNvPr id="4" name="Slide Number Placeholder 3"/>
          <p:cNvSpPr>
            <a:spLocks noGrp="1"/>
          </p:cNvSpPr>
          <p:nvPr>
            <p:ph type="sldNum" sz="quarter" idx="10"/>
          </p:nvPr>
        </p:nvSpPr>
        <p:spPr/>
        <p:txBody>
          <a:bodyPr/>
          <a:lstStyle/>
          <a:p>
            <a:pPr>
              <a:defRPr/>
            </a:pPr>
            <a:r>
              <a:rPr lang="en-US" smtClean="0"/>
              <a:t> </a:t>
            </a:r>
            <a:r>
              <a:rPr lang="en-US" i="0" smtClean="0">
                <a:latin typeface="+mj-lt"/>
              </a:rPr>
              <a:t>page </a:t>
            </a:r>
            <a:fld id="{C82C4355-B2E2-4FDE-A92F-D76E69FC2C0B}" type="slidenum">
              <a:rPr lang="en-US" i="0" smtClean="0">
                <a:latin typeface="+mj-lt"/>
              </a:rPr>
              <a:pPr>
                <a:defRPr/>
              </a:pPr>
              <a:t>22</a:t>
            </a:fld>
            <a:endParaRPr lang="en-US"/>
          </a:p>
        </p:txBody>
      </p:sp>
      <p:sp>
        <p:nvSpPr>
          <p:cNvPr id="6" name="TextBox 5"/>
          <p:cNvSpPr txBox="1"/>
          <p:nvPr/>
        </p:nvSpPr>
        <p:spPr>
          <a:xfrm>
            <a:off x="1219200" y="2819400"/>
            <a:ext cx="1143000" cy="461665"/>
          </a:xfrm>
          <a:prstGeom prst="rect">
            <a:avLst/>
          </a:prstGeom>
          <a:noFill/>
        </p:spPr>
        <p:txBody>
          <a:bodyPr wrap="square" rtlCol="0">
            <a:spAutoFit/>
          </a:bodyPr>
          <a:lstStyle/>
          <a:p>
            <a:r>
              <a:rPr lang="en-US" sz="1200" dirty="0" smtClean="0"/>
              <a:t>Puck w/ no modifications</a:t>
            </a:r>
            <a:endParaRPr lang="en-US" sz="1200" dirty="0"/>
          </a:p>
        </p:txBody>
      </p:sp>
      <p:cxnSp>
        <p:nvCxnSpPr>
          <p:cNvPr id="7" name="Straight Arrow Connector 6"/>
          <p:cNvCxnSpPr>
            <a:stCxn id="6" idx="3"/>
          </p:cNvCxnSpPr>
          <p:nvPr/>
        </p:nvCxnSpPr>
        <p:spPr bwMode="auto">
          <a:xfrm>
            <a:off x="2362200" y="3050233"/>
            <a:ext cx="1219200" cy="378767"/>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1" name="TextBox 10"/>
          <p:cNvSpPr txBox="1"/>
          <p:nvPr/>
        </p:nvSpPr>
        <p:spPr>
          <a:xfrm>
            <a:off x="1524000" y="5638800"/>
            <a:ext cx="1066800" cy="276999"/>
          </a:xfrm>
          <a:prstGeom prst="rect">
            <a:avLst/>
          </a:prstGeom>
          <a:noFill/>
        </p:spPr>
        <p:txBody>
          <a:bodyPr wrap="square" rtlCol="0">
            <a:spAutoFit/>
          </a:bodyPr>
          <a:lstStyle/>
          <a:p>
            <a:r>
              <a:rPr lang="en-US" sz="1200" dirty="0" smtClean="0"/>
              <a:t>Clamp</a:t>
            </a:r>
            <a:endParaRPr lang="en-US" sz="1200" dirty="0"/>
          </a:p>
        </p:txBody>
      </p:sp>
      <p:cxnSp>
        <p:nvCxnSpPr>
          <p:cNvPr id="12" name="Straight Arrow Connector 11"/>
          <p:cNvCxnSpPr>
            <a:stCxn id="11" idx="0"/>
          </p:cNvCxnSpPr>
          <p:nvPr/>
        </p:nvCxnSpPr>
        <p:spPr bwMode="auto">
          <a:xfrm flipV="1">
            <a:off x="2057400" y="5214884"/>
            <a:ext cx="609600" cy="423916"/>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4" name="TextBox 13"/>
          <p:cNvSpPr txBox="1"/>
          <p:nvPr/>
        </p:nvSpPr>
        <p:spPr>
          <a:xfrm>
            <a:off x="7010400" y="1570166"/>
            <a:ext cx="1066800" cy="276999"/>
          </a:xfrm>
          <a:prstGeom prst="rect">
            <a:avLst/>
          </a:prstGeom>
          <a:noFill/>
        </p:spPr>
        <p:txBody>
          <a:bodyPr wrap="square" rtlCol="0">
            <a:spAutoFit/>
          </a:bodyPr>
          <a:lstStyle/>
          <a:p>
            <a:r>
              <a:rPr lang="en-US" sz="1200" dirty="0" smtClean="0"/>
              <a:t>Housing</a:t>
            </a:r>
            <a:endParaRPr lang="en-US" sz="1200" dirty="0"/>
          </a:p>
        </p:txBody>
      </p:sp>
      <p:cxnSp>
        <p:nvCxnSpPr>
          <p:cNvPr id="15" name="Straight Arrow Connector 14"/>
          <p:cNvCxnSpPr>
            <a:stCxn id="14" idx="1"/>
          </p:cNvCxnSpPr>
          <p:nvPr/>
        </p:nvCxnSpPr>
        <p:spPr bwMode="auto">
          <a:xfrm flipH="1">
            <a:off x="6400800" y="1708666"/>
            <a:ext cx="609600" cy="9233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9" name="TextBox 18"/>
          <p:cNvSpPr txBox="1"/>
          <p:nvPr/>
        </p:nvSpPr>
        <p:spPr>
          <a:xfrm>
            <a:off x="6934200" y="2680900"/>
            <a:ext cx="1066800" cy="461665"/>
          </a:xfrm>
          <a:prstGeom prst="rect">
            <a:avLst/>
          </a:prstGeom>
          <a:noFill/>
        </p:spPr>
        <p:txBody>
          <a:bodyPr wrap="square" rtlCol="0">
            <a:spAutoFit/>
          </a:bodyPr>
          <a:lstStyle/>
          <a:p>
            <a:r>
              <a:rPr lang="en-US" sz="1200" dirty="0" smtClean="0"/>
              <a:t>¼-28 Upchurch </a:t>
            </a:r>
            <a:endParaRPr lang="en-US" sz="1200" dirty="0"/>
          </a:p>
        </p:txBody>
      </p:sp>
      <p:cxnSp>
        <p:nvCxnSpPr>
          <p:cNvPr id="20" name="Straight Arrow Connector 19"/>
          <p:cNvCxnSpPr>
            <a:stCxn id="19" idx="1"/>
          </p:cNvCxnSpPr>
          <p:nvPr/>
        </p:nvCxnSpPr>
        <p:spPr bwMode="auto">
          <a:xfrm flipH="1">
            <a:off x="6324600" y="2911733"/>
            <a:ext cx="6096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1168957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Cartridge</a:t>
            </a:r>
            <a:endParaRPr lang="en-US" dirty="0"/>
          </a:p>
        </p:txBody>
      </p:sp>
      <p:pic>
        <p:nvPicPr>
          <p:cNvPr id="5" name="Content Placeholder 4" descr="Screen Clipp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43000" y="1145233"/>
            <a:ext cx="4779175" cy="5257799"/>
          </a:xfrm>
        </p:spPr>
      </p:pic>
      <p:sp>
        <p:nvSpPr>
          <p:cNvPr id="4" name="Slide Number Placeholder 3"/>
          <p:cNvSpPr>
            <a:spLocks noGrp="1"/>
          </p:cNvSpPr>
          <p:nvPr>
            <p:ph type="sldNum" sz="quarter" idx="10"/>
          </p:nvPr>
        </p:nvSpPr>
        <p:spPr/>
        <p:txBody>
          <a:bodyPr/>
          <a:lstStyle/>
          <a:p>
            <a:pPr>
              <a:defRPr/>
            </a:pPr>
            <a:r>
              <a:rPr lang="en-US" smtClean="0"/>
              <a:t> </a:t>
            </a:r>
            <a:r>
              <a:rPr lang="en-US" i="0" smtClean="0">
                <a:latin typeface="+mj-lt"/>
              </a:rPr>
              <a:t>page </a:t>
            </a:r>
            <a:fld id="{C82C4355-B2E2-4FDE-A92F-D76E69FC2C0B}" type="slidenum">
              <a:rPr lang="en-US" i="0" smtClean="0">
                <a:latin typeface="+mj-lt"/>
              </a:rPr>
              <a:pPr>
                <a:defRPr/>
              </a:pPr>
              <a:t>23</a:t>
            </a:fld>
            <a:endParaRPr lang="en-US"/>
          </a:p>
        </p:txBody>
      </p:sp>
      <p:sp>
        <p:nvSpPr>
          <p:cNvPr id="7" name="TextBox 6"/>
          <p:cNvSpPr txBox="1"/>
          <p:nvPr/>
        </p:nvSpPr>
        <p:spPr>
          <a:xfrm>
            <a:off x="3733800" y="872951"/>
            <a:ext cx="1066800" cy="461665"/>
          </a:xfrm>
          <a:prstGeom prst="rect">
            <a:avLst/>
          </a:prstGeom>
          <a:noFill/>
        </p:spPr>
        <p:txBody>
          <a:bodyPr wrap="square" rtlCol="0">
            <a:spAutoFit/>
          </a:bodyPr>
          <a:lstStyle/>
          <a:p>
            <a:r>
              <a:rPr lang="en-US" sz="1200" dirty="0" smtClean="0"/>
              <a:t>Push/Pull Plungers</a:t>
            </a:r>
            <a:endParaRPr lang="en-US" sz="1200" dirty="0"/>
          </a:p>
        </p:txBody>
      </p:sp>
      <p:cxnSp>
        <p:nvCxnSpPr>
          <p:cNvPr id="8" name="Straight Arrow Connector 7"/>
          <p:cNvCxnSpPr>
            <a:stCxn id="7" idx="1"/>
          </p:cNvCxnSpPr>
          <p:nvPr/>
        </p:nvCxnSpPr>
        <p:spPr bwMode="auto">
          <a:xfrm flipH="1">
            <a:off x="2971800" y="1103784"/>
            <a:ext cx="762000" cy="378767"/>
          </a:xfrm>
          <a:prstGeom prst="straightConnector1">
            <a:avLst/>
          </a:prstGeom>
          <a:solidFill>
            <a:schemeClr val="accent1"/>
          </a:solidFill>
          <a:ln w="9525" cap="flat" cmpd="sng" algn="ctr">
            <a:solidFill>
              <a:schemeClr val="tx1"/>
            </a:solidFill>
            <a:prstDash val="solid"/>
            <a:round/>
            <a:headEnd type="none" w="med" len="med"/>
            <a:tailEnd type="arrow"/>
          </a:ln>
          <a:effectLst/>
        </p:spPr>
      </p:cxnSp>
      <p:pic>
        <p:nvPicPr>
          <p:cNvPr id="10" name="Picture 9"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56634" y="990601"/>
            <a:ext cx="2124930" cy="1828800"/>
          </a:xfrm>
          <a:prstGeom prst="rect">
            <a:avLst/>
          </a:prstGeom>
          <a:ln>
            <a:solidFill>
              <a:schemeClr val="bg2"/>
            </a:solidFill>
          </a:ln>
        </p:spPr>
      </p:pic>
      <p:sp>
        <p:nvSpPr>
          <p:cNvPr id="11" name="TextBox 10"/>
          <p:cNvSpPr txBox="1"/>
          <p:nvPr/>
        </p:nvSpPr>
        <p:spPr>
          <a:xfrm>
            <a:off x="5481234" y="1241626"/>
            <a:ext cx="838200" cy="461665"/>
          </a:xfrm>
          <a:prstGeom prst="rect">
            <a:avLst/>
          </a:prstGeom>
          <a:noFill/>
        </p:spPr>
        <p:txBody>
          <a:bodyPr wrap="square" rtlCol="0">
            <a:spAutoFit/>
          </a:bodyPr>
          <a:lstStyle/>
          <a:p>
            <a:r>
              <a:rPr lang="en-US" sz="1200" dirty="0" smtClean="0"/>
              <a:t>Actuator Example</a:t>
            </a:r>
            <a:endParaRPr lang="en-US" sz="1200" dirty="0"/>
          </a:p>
        </p:txBody>
      </p:sp>
      <p:cxnSp>
        <p:nvCxnSpPr>
          <p:cNvPr id="12" name="Straight Arrow Connector 11"/>
          <p:cNvCxnSpPr>
            <a:stCxn id="11" idx="3"/>
          </p:cNvCxnSpPr>
          <p:nvPr/>
        </p:nvCxnSpPr>
        <p:spPr bwMode="auto">
          <a:xfrm>
            <a:off x="6319434" y="1472459"/>
            <a:ext cx="462366" cy="230832"/>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6" name="TextBox 15"/>
          <p:cNvSpPr txBox="1"/>
          <p:nvPr/>
        </p:nvSpPr>
        <p:spPr>
          <a:xfrm>
            <a:off x="5334000" y="3738265"/>
            <a:ext cx="1066800" cy="461665"/>
          </a:xfrm>
          <a:prstGeom prst="rect">
            <a:avLst/>
          </a:prstGeom>
          <a:noFill/>
        </p:spPr>
        <p:txBody>
          <a:bodyPr wrap="square" rtlCol="0">
            <a:spAutoFit/>
          </a:bodyPr>
          <a:lstStyle/>
          <a:p>
            <a:r>
              <a:rPr lang="en-US" sz="1200" dirty="0" smtClean="0"/>
              <a:t>Dowel Pins for Location</a:t>
            </a:r>
            <a:endParaRPr lang="en-US" sz="1200" dirty="0"/>
          </a:p>
        </p:txBody>
      </p:sp>
      <p:cxnSp>
        <p:nvCxnSpPr>
          <p:cNvPr id="17" name="Straight Arrow Connector 16"/>
          <p:cNvCxnSpPr>
            <a:stCxn id="16" idx="1"/>
          </p:cNvCxnSpPr>
          <p:nvPr/>
        </p:nvCxnSpPr>
        <p:spPr bwMode="auto">
          <a:xfrm flipH="1">
            <a:off x="4114800" y="3969098"/>
            <a:ext cx="1219200" cy="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19" name="TextBox 18"/>
          <p:cNvSpPr txBox="1"/>
          <p:nvPr/>
        </p:nvSpPr>
        <p:spPr>
          <a:xfrm>
            <a:off x="5503190" y="4909065"/>
            <a:ext cx="1143000" cy="276999"/>
          </a:xfrm>
          <a:prstGeom prst="rect">
            <a:avLst/>
          </a:prstGeom>
          <a:noFill/>
        </p:spPr>
        <p:txBody>
          <a:bodyPr wrap="square" rtlCol="0">
            <a:spAutoFit/>
          </a:bodyPr>
          <a:lstStyle/>
          <a:p>
            <a:r>
              <a:rPr lang="en-US" sz="1200" dirty="0" smtClean="0"/>
              <a:t>Sea Water In</a:t>
            </a:r>
            <a:endParaRPr lang="en-US" sz="1200" dirty="0"/>
          </a:p>
        </p:txBody>
      </p:sp>
      <p:cxnSp>
        <p:nvCxnSpPr>
          <p:cNvPr id="20" name="Straight Arrow Connector 19"/>
          <p:cNvCxnSpPr>
            <a:stCxn id="19" idx="1"/>
          </p:cNvCxnSpPr>
          <p:nvPr/>
        </p:nvCxnSpPr>
        <p:spPr bwMode="auto">
          <a:xfrm flipH="1" flipV="1">
            <a:off x="4893590" y="5000282"/>
            <a:ext cx="609600" cy="47283"/>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4" name="TextBox 23"/>
          <p:cNvSpPr txBox="1"/>
          <p:nvPr/>
        </p:nvSpPr>
        <p:spPr>
          <a:xfrm>
            <a:off x="5467102" y="5338464"/>
            <a:ext cx="1331488" cy="276999"/>
          </a:xfrm>
          <a:prstGeom prst="rect">
            <a:avLst/>
          </a:prstGeom>
          <a:noFill/>
        </p:spPr>
        <p:txBody>
          <a:bodyPr wrap="square" rtlCol="0">
            <a:spAutoFit/>
          </a:bodyPr>
          <a:lstStyle/>
          <a:p>
            <a:r>
              <a:rPr lang="en-US" sz="1200" dirty="0" smtClean="0"/>
              <a:t>Sea Water Out</a:t>
            </a:r>
            <a:endParaRPr lang="en-US" sz="1200" dirty="0"/>
          </a:p>
        </p:txBody>
      </p:sp>
      <p:cxnSp>
        <p:nvCxnSpPr>
          <p:cNvPr id="25" name="Straight Arrow Connector 24"/>
          <p:cNvCxnSpPr>
            <a:stCxn id="24" idx="1"/>
          </p:cNvCxnSpPr>
          <p:nvPr/>
        </p:nvCxnSpPr>
        <p:spPr bwMode="auto">
          <a:xfrm flipH="1" flipV="1">
            <a:off x="4857502" y="5429683"/>
            <a:ext cx="609600" cy="47281"/>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27" name="TextBox 26"/>
          <p:cNvSpPr txBox="1"/>
          <p:nvPr/>
        </p:nvSpPr>
        <p:spPr>
          <a:xfrm>
            <a:off x="4267200" y="6172200"/>
            <a:ext cx="648346" cy="276999"/>
          </a:xfrm>
          <a:prstGeom prst="rect">
            <a:avLst/>
          </a:prstGeom>
          <a:noFill/>
        </p:spPr>
        <p:txBody>
          <a:bodyPr wrap="square" rtlCol="0">
            <a:spAutoFit/>
          </a:bodyPr>
          <a:lstStyle/>
          <a:p>
            <a:r>
              <a:rPr lang="en-US" sz="1200" dirty="0" smtClean="0"/>
              <a:t>Waste</a:t>
            </a:r>
            <a:endParaRPr lang="en-US" sz="1200" dirty="0"/>
          </a:p>
        </p:txBody>
      </p:sp>
      <p:cxnSp>
        <p:nvCxnSpPr>
          <p:cNvPr id="28" name="Straight Arrow Connector 27"/>
          <p:cNvCxnSpPr>
            <a:stCxn id="27" idx="1"/>
          </p:cNvCxnSpPr>
          <p:nvPr/>
        </p:nvCxnSpPr>
        <p:spPr bwMode="auto">
          <a:xfrm flipH="1" flipV="1">
            <a:off x="3657600" y="6172200"/>
            <a:ext cx="609600" cy="138500"/>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
        <p:nvSpPr>
          <p:cNvPr id="34" name="TextBox 33"/>
          <p:cNvSpPr txBox="1"/>
          <p:nvPr/>
        </p:nvSpPr>
        <p:spPr>
          <a:xfrm>
            <a:off x="284671" y="5925870"/>
            <a:ext cx="704850" cy="276999"/>
          </a:xfrm>
          <a:prstGeom prst="rect">
            <a:avLst/>
          </a:prstGeom>
          <a:noFill/>
        </p:spPr>
        <p:txBody>
          <a:bodyPr wrap="square" rtlCol="0">
            <a:spAutoFit/>
          </a:bodyPr>
          <a:lstStyle/>
          <a:p>
            <a:r>
              <a:rPr lang="en-US" sz="1200" dirty="0" smtClean="0"/>
              <a:t>Clamp</a:t>
            </a:r>
            <a:endParaRPr lang="en-US" sz="1200" dirty="0"/>
          </a:p>
        </p:txBody>
      </p:sp>
      <p:cxnSp>
        <p:nvCxnSpPr>
          <p:cNvPr id="35" name="Straight Arrow Connector 34"/>
          <p:cNvCxnSpPr>
            <a:stCxn id="34" idx="3"/>
          </p:cNvCxnSpPr>
          <p:nvPr/>
        </p:nvCxnSpPr>
        <p:spPr bwMode="auto">
          <a:xfrm flipV="1">
            <a:off x="989521" y="5808095"/>
            <a:ext cx="330321" cy="256275"/>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470499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Cartridge</a:t>
            </a:r>
            <a:endParaRPr lang="en-US" dirty="0"/>
          </a:p>
        </p:txBody>
      </p:sp>
      <p:pic>
        <p:nvPicPr>
          <p:cNvPr id="5" name="Content Placeholder 4" descr="Screen Clippin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52424" y="836813"/>
            <a:ext cx="3057678" cy="5564219"/>
          </a:xfrm>
        </p:spPr>
      </p:pic>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24</a:t>
            </a:fld>
            <a:endParaRPr lang="en-US" dirty="0"/>
          </a:p>
        </p:txBody>
      </p:sp>
    </p:spTree>
    <p:extLst>
      <p:ext uri="{BB962C8B-B14F-4D97-AF65-F5344CB8AC3E}">
        <p14:creationId xmlns:p14="http://schemas.microsoft.com/office/powerpoint/2010/main" val="37516130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Valving</a:t>
            </a:r>
            <a:endParaRPr lang="en-US" dirty="0"/>
          </a:p>
        </p:txBody>
      </p:sp>
      <p:pic>
        <p:nvPicPr>
          <p:cNvPr id="5" name="Content Placeholder 4" descr="Screen Clippin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61594" y="1560022"/>
            <a:ext cx="3773900" cy="3733800"/>
          </a:xfrm>
        </p:spPr>
      </p:pic>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25</a:t>
            </a:fld>
            <a:endParaRPr lang="en-US" dirty="0"/>
          </a:p>
        </p:txBody>
      </p:sp>
      <p:pic>
        <p:nvPicPr>
          <p:cNvPr id="6" name="Picture 5" descr="Screen Clippi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8705" y="1527525"/>
            <a:ext cx="3466406" cy="3865156"/>
          </a:xfrm>
          <a:prstGeom prst="rect">
            <a:avLst/>
          </a:prstGeom>
        </p:spPr>
      </p:pic>
      <p:sp>
        <p:nvSpPr>
          <p:cNvPr id="7" name="TextBox 6"/>
          <p:cNvSpPr txBox="1"/>
          <p:nvPr/>
        </p:nvSpPr>
        <p:spPr>
          <a:xfrm>
            <a:off x="1338348" y="1105593"/>
            <a:ext cx="1953491" cy="369332"/>
          </a:xfrm>
          <a:prstGeom prst="rect">
            <a:avLst/>
          </a:prstGeom>
          <a:noFill/>
        </p:spPr>
        <p:txBody>
          <a:bodyPr wrap="square" rtlCol="0">
            <a:spAutoFit/>
          </a:bodyPr>
          <a:lstStyle/>
          <a:p>
            <a:r>
              <a:rPr lang="en-US" dirty="0" smtClean="0"/>
              <a:t>Filtering</a:t>
            </a:r>
            <a:r>
              <a:rPr lang="en-US" dirty="0" smtClean="0"/>
              <a:t> </a:t>
            </a:r>
            <a:r>
              <a:rPr lang="en-US" dirty="0" smtClean="0"/>
              <a:t>Position</a:t>
            </a:r>
            <a:endParaRPr lang="en-US" dirty="0"/>
          </a:p>
        </p:txBody>
      </p:sp>
      <p:sp>
        <p:nvSpPr>
          <p:cNvPr id="8" name="TextBox 7"/>
          <p:cNvSpPr txBox="1"/>
          <p:nvPr/>
        </p:nvSpPr>
        <p:spPr>
          <a:xfrm>
            <a:off x="5916583" y="1105593"/>
            <a:ext cx="2204952" cy="369332"/>
          </a:xfrm>
          <a:prstGeom prst="rect">
            <a:avLst/>
          </a:prstGeom>
          <a:noFill/>
        </p:spPr>
        <p:txBody>
          <a:bodyPr wrap="square" rtlCol="0">
            <a:spAutoFit/>
          </a:bodyPr>
          <a:lstStyle/>
          <a:p>
            <a:r>
              <a:rPr lang="en-US" dirty="0" smtClean="0"/>
              <a:t>Processing </a:t>
            </a:r>
            <a:r>
              <a:rPr lang="en-US" dirty="0" smtClean="0"/>
              <a:t>Position</a:t>
            </a:r>
            <a:endParaRPr lang="en-US" dirty="0"/>
          </a:p>
        </p:txBody>
      </p:sp>
      <p:cxnSp>
        <p:nvCxnSpPr>
          <p:cNvPr id="10" name="Elbow Connector 9"/>
          <p:cNvCxnSpPr/>
          <p:nvPr/>
        </p:nvCxnSpPr>
        <p:spPr bwMode="auto">
          <a:xfrm rot="10800000" flipV="1">
            <a:off x="798024" y="2892828"/>
            <a:ext cx="2951016" cy="257696"/>
          </a:xfrm>
          <a:prstGeom prst="bentConnector3">
            <a:avLst>
              <a:gd name="adj1" fmla="val 51690"/>
            </a:avLst>
          </a:prstGeom>
          <a:solidFill>
            <a:schemeClr val="accent1"/>
          </a:solidFill>
          <a:ln w="22225" cap="flat" cmpd="sng" algn="ctr">
            <a:solidFill>
              <a:srgbClr val="0070C0"/>
            </a:solidFill>
            <a:prstDash val="solid"/>
            <a:round/>
            <a:headEnd type="none" w="med" len="med"/>
            <a:tailEnd type="arrow"/>
          </a:ln>
          <a:effectLst/>
        </p:spPr>
      </p:cxnSp>
      <p:cxnSp>
        <p:nvCxnSpPr>
          <p:cNvPr id="14" name="Elbow Connector 13"/>
          <p:cNvCxnSpPr/>
          <p:nvPr/>
        </p:nvCxnSpPr>
        <p:spPr bwMode="auto">
          <a:xfrm flipV="1">
            <a:off x="739833" y="3757353"/>
            <a:ext cx="3092334" cy="232756"/>
          </a:xfrm>
          <a:prstGeom prst="bentConnector3">
            <a:avLst>
              <a:gd name="adj1" fmla="val 48118"/>
            </a:avLst>
          </a:prstGeom>
          <a:solidFill>
            <a:schemeClr val="accent1"/>
          </a:solidFill>
          <a:ln w="22225" cap="flat" cmpd="sng" algn="ctr">
            <a:solidFill>
              <a:srgbClr val="FF0000"/>
            </a:solidFill>
            <a:prstDash val="solid"/>
            <a:round/>
            <a:headEnd type="none" w="med" len="med"/>
            <a:tailEnd type="arrow"/>
          </a:ln>
          <a:effectLst/>
        </p:spPr>
      </p:cxnSp>
      <p:cxnSp>
        <p:nvCxnSpPr>
          <p:cNvPr id="21" name="Straight Arrow Connector 20"/>
          <p:cNvCxnSpPr/>
          <p:nvPr/>
        </p:nvCxnSpPr>
        <p:spPr bwMode="auto">
          <a:xfrm>
            <a:off x="5785658" y="1712422"/>
            <a:ext cx="0" cy="1014153"/>
          </a:xfrm>
          <a:prstGeom prst="straightConnector1">
            <a:avLst/>
          </a:prstGeom>
          <a:solidFill>
            <a:schemeClr val="accent1"/>
          </a:solidFill>
          <a:ln w="22225" cap="flat" cmpd="sng" algn="ctr">
            <a:solidFill>
              <a:srgbClr val="3333FF"/>
            </a:solidFill>
            <a:prstDash val="solid"/>
            <a:round/>
            <a:headEnd type="none" w="med" len="med"/>
            <a:tailEnd type="arrow"/>
          </a:ln>
          <a:effectLst/>
        </p:spPr>
      </p:cxnSp>
      <p:cxnSp>
        <p:nvCxnSpPr>
          <p:cNvPr id="23" name="Straight Arrow Connector 22"/>
          <p:cNvCxnSpPr/>
          <p:nvPr/>
        </p:nvCxnSpPr>
        <p:spPr bwMode="auto">
          <a:xfrm>
            <a:off x="5785658" y="2726575"/>
            <a:ext cx="847898" cy="733528"/>
          </a:xfrm>
          <a:prstGeom prst="straightConnector1">
            <a:avLst/>
          </a:prstGeom>
          <a:solidFill>
            <a:schemeClr val="accent1"/>
          </a:solidFill>
          <a:ln w="22225" cap="flat" cmpd="sng" algn="ctr">
            <a:solidFill>
              <a:srgbClr val="3333FF"/>
            </a:solidFill>
            <a:prstDash val="solid"/>
            <a:round/>
            <a:headEnd type="none" w="med" len="med"/>
            <a:tailEnd type="arrow"/>
          </a:ln>
          <a:effectLst/>
        </p:spPr>
      </p:cxnSp>
      <p:cxnSp>
        <p:nvCxnSpPr>
          <p:cNvPr id="25" name="Straight Arrow Connector 24"/>
          <p:cNvCxnSpPr/>
          <p:nvPr/>
        </p:nvCxnSpPr>
        <p:spPr bwMode="auto">
          <a:xfrm flipH="1" flipV="1">
            <a:off x="6575367" y="3150525"/>
            <a:ext cx="58189" cy="232755"/>
          </a:xfrm>
          <a:prstGeom prst="straightConnector1">
            <a:avLst/>
          </a:prstGeom>
          <a:solidFill>
            <a:schemeClr val="accent1"/>
          </a:solidFill>
          <a:ln w="22225" cap="flat" cmpd="sng" algn="ctr">
            <a:solidFill>
              <a:srgbClr val="3333FF"/>
            </a:solidFill>
            <a:prstDash val="solid"/>
            <a:round/>
            <a:headEnd type="none" w="med" len="med"/>
            <a:tailEnd type="arrow"/>
          </a:ln>
          <a:effectLst/>
        </p:spPr>
      </p:cxnSp>
      <p:cxnSp>
        <p:nvCxnSpPr>
          <p:cNvPr id="27" name="Straight Arrow Connector 26"/>
          <p:cNvCxnSpPr/>
          <p:nvPr/>
        </p:nvCxnSpPr>
        <p:spPr bwMode="auto">
          <a:xfrm flipH="1">
            <a:off x="5228705" y="3150525"/>
            <a:ext cx="1375756" cy="0"/>
          </a:xfrm>
          <a:prstGeom prst="straightConnector1">
            <a:avLst/>
          </a:prstGeom>
          <a:solidFill>
            <a:schemeClr val="accent1"/>
          </a:solidFill>
          <a:ln w="22225" cap="flat" cmpd="sng" algn="ctr">
            <a:solidFill>
              <a:srgbClr val="3333FF"/>
            </a:solidFill>
            <a:prstDash val="solid"/>
            <a:round/>
            <a:headEnd type="none" w="med" len="med"/>
            <a:tailEnd type="arrow"/>
          </a:ln>
          <a:effectLst/>
        </p:spPr>
      </p:cxnSp>
      <p:cxnSp>
        <p:nvCxnSpPr>
          <p:cNvPr id="29" name="Straight Arrow Connector 28"/>
          <p:cNvCxnSpPr/>
          <p:nvPr/>
        </p:nvCxnSpPr>
        <p:spPr bwMode="auto">
          <a:xfrm>
            <a:off x="5228705" y="3990109"/>
            <a:ext cx="1375756" cy="0"/>
          </a:xfrm>
          <a:prstGeom prst="straightConnector1">
            <a:avLst/>
          </a:prstGeom>
          <a:solidFill>
            <a:schemeClr val="accent1"/>
          </a:solidFill>
          <a:ln w="22225" cap="flat" cmpd="sng" algn="ctr">
            <a:solidFill>
              <a:srgbClr val="C00000"/>
            </a:solidFill>
            <a:prstDash val="solid"/>
            <a:round/>
            <a:headEnd type="none" w="med" len="med"/>
            <a:tailEnd type="arrow"/>
          </a:ln>
          <a:effectLst/>
        </p:spPr>
      </p:cxnSp>
      <p:cxnSp>
        <p:nvCxnSpPr>
          <p:cNvPr id="31" name="Straight Arrow Connector 30"/>
          <p:cNvCxnSpPr/>
          <p:nvPr/>
        </p:nvCxnSpPr>
        <p:spPr bwMode="auto">
          <a:xfrm>
            <a:off x="6604461" y="3990109"/>
            <a:ext cx="0" cy="324196"/>
          </a:xfrm>
          <a:prstGeom prst="straightConnector1">
            <a:avLst/>
          </a:prstGeom>
          <a:solidFill>
            <a:schemeClr val="accent1"/>
          </a:solidFill>
          <a:ln w="22225" cap="flat" cmpd="sng" algn="ctr">
            <a:solidFill>
              <a:srgbClr val="C00000"/>
            </a:solidFill>
            <a:prstDash val="solid"/>
            <a:round/>
            <a:headEnd type="none" w="med" len="med"/>
            <a:tailEnd type="arrow"/>
          </a:ln>
          <a:effectLst/>
        </p:spPr>
      </p:cxnSp>
      <p:cxnSp>
        <p:nvCxnSpPr>
          <p:cNvPr id="33" name="Straight Arrow Connector 32"/>
          <p:cNvCxnSpPr/>
          <p:nvPr/>
        </p:nvCxnSpPr>
        <p:spPr bwMode="auto">
          <a:xfrm flipH="1">
            <a:off x="5916583" y="4280964"/>
            <a:ext cx="687878" cy="0"/>
          </a:xfrm>
          <a:prstGeom prst="straightConnector1">
            <a:avLst/>
          </a:prstGeom>
          <a:solidFill>
            <a:schemeClr val="accent1"/>
          </a:solidFill>
          <a:ln w="22225" cap="flat" cmpd="sng" algn="ctr">
            <a:solidFill>
              <a:srgbClr val="C00000"/>
            </a:solidFill>
            <a:prstDash val="solid"/>
            <a:round/>
            <a:headEnd type="none" w="med" len="med"/>
            <a:tailEnd type="arrow"/>
          </a:ln>
          <a:effectLst/>
        </p:spPr>
      </p:cxnSp>
      <p:cxnSp>
        <p:nvCxnSpPr>
          <p:cNvPr id="35" name="Straight Arrow Connector 34"/>
          <p:cNvCxnSpPr/>
          <p:nvPr/>
        </p:nvCxnSpPr>
        <p:spPr bwMode="auto">
          <a:xfrm>
            <a:off x="5954687" y="4314305"/>
            <a:ext cx="0" cy="1155470"/>
          </a:xfrm>
          <a:prstGeom prst="straightConnector1">
            <a:avLst/>
          </a:prstGeom>
          <a:solidFill>
            <a:schemeClr val="accent1"/>
          </a:solidFill>
          <a:ln w="22225" cap="flat" cmpd="sng" algn="ctr">
            <a:solidFill>
              <a:srgbClr val="C00000"/>
            </a:solidFill>
            <a:prstDash val="solid"/>
            <a:round/>
            <a:headEnd type="none" w="med" len="med"/>
            <a:tailEnd type="arrow"/>
          </a:ln>
          <a:effectLst/>
        </p:spPr>
      </p:cxnSp>
    </p:spTree>
    <p:extLst>
      <p:ext uri="{BB962C8B-B14F-4D97-AF65-F5344CB8AC3E}">
        <p14:creationId xmlns:p14="http://schemas.microsoft.com/office/powerpoint/2010/main" val="40088620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Test Materials</a:t>
            </a:r>
            <a:endParaRPr lang="en-US" dirty="0"/>
          </a:p>
        </p:txBody>
      </p:sp>
      <p:sp>
        <p:nvSpPr>
          <p:cNvPr id="3" name="Content Placeholder 2"/>
          <p:cNvSpPr>
            <a:spLocks noGrp="1"/>
          </p:cNvSpPr>
          <p:nvPr>
            <p:ph idx="1"/>
          </p:nvPr>
        </p:nvSpPr>
        <p:spPr>
          <a:xfrm>
            <a:off x="371061" y="1000539"/>
            <a:ext cx="7543800" cy="3733800"/>
          </a:xfrm>
        </p:spPr>
        <p:txBody>
          <a:bodyPr/>
          <a:lstStyle/>
          <a:p>
            <a:r>
              <a:rPr lang="en-US" dirty="0" smtClean="0"/>
              <a:t>Filters</a:t>
            </a:r>
          </a:p>
          <a:p>
            <a:pPr lvl="1"/>
            <a:r>
              <a:rPr lang="en-US" dirty="0" smtClean="0"/>
              <a:t>Sintered Titanium</a:t>
            </a:r>
          </a:p>
          <a:p>
            <a:pPr lvl="1"/>
            <a:r>
              <a:rPr lang="en-US" dirty="0" smtClean="0"/>
              <a:t>25mm disks of 2G (3 of each)</a:t>
            </a:r>
          </a:p>
          <a:p>
            <a:r>
              <a:rPr lang="en-US" dirty="0" smtClean="0"/>
              <a:t>Salt water </a:t>
            </a:r>
          </a:p>
          <a:p>
            <a:pPr lvl="1"/>
            <a:r>
              <a:rPr lang="en-US" dirty="0" err="1" smtClean="0"/>
              <a:t>Seachem</a:t>
            </a:r>
            <a:r>
              <a:rPr lang="en-US" dirty="0" smtClean="0"/>
              <a:t> or equivalent</a:t>
            </a:r>
            <a:endParaRPr lang="en-US" dirty="0"/>
          </a:p>
          <a:p>
            <a:pPr lvl="1"/>
            <a:r>
              <a:rPr lang="en-US" dirty="0" smtClean="0"/>
              <a:t>Unfiltered seawater</a:t>
            </a:r>
          </a:p>
          <a:p>
            <a:r>
              <a:rPr lang="en-US" dirty="0" smtClean="0"/>
              <a:t>Fresh water</a:t>
            </a:r>
          </a:p>
          <a:p>
            <a:pPr lvl="1"/>
            <a:r>
              <a:rPr lang="en-US" dirty="0" smtClean="0"/>
              <a:t>Tap water</a:t>
            </a:r>
          </a:p>
          <a:p>
            <a:pPr lvl="1"/>
            <a:r>
              <a:rPr lang="en-US" dirty="0" err="1" smtClean="0"/>
              <a:t>Vasona</a:t>
            </a:r>
            <a:r>
              <a:rPr lang="en-US" dirty="0" smtClean="0"/>
              <a:t> Lake algae bloom water sample</a:t>
            </a:r>
          </a:p>
          <a:p>
            <a:pPr lvl="1"/>
            <a:endParaRPr lang="en-US" dirty="0" smtClean="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26</a:t>
            </a:fld>
            <a:endParaRPr lang="en-US" dirty="0"/>
          </a:p>
        </p:txBody>
      </p:sp>
    </p:spTree>
    <p:extLst>
      <p:ext uri="{BB962C8B-B14F-4D97-AF65-F5344CB8AC3E}">
        <p14:creationId xmlns:p14="http://schemas.microsoft.com/office/powerpoint/2010/main" val="40701861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Schedule Review</a:t>
            </a:r>
            <a:endParaRPr lang="en-US" dirty="0"/>
          </a:p>
        </p:txBody>
      </p:sp>
      <p:sp>
        <p:nvSpPr>
          <p:cNvPr id="3" name="Content Placeholder 2"/>
          <p:cNvSpPr>
            <a:spLocks noGrp="1"/>
          </p:cNvSpPr>
          <p:nvPr>
            <p:ph idx="1"/>
          </p:nvPr>
        </p:nvSpPr>
        <p:spPr>
          <a:xfrm>
            <a:off x="360218" y="1125682"/>
            <a:ext cx="7543800" cy="703118"/>
          </a:xfrm>
        </p:spPr>
        <p:txBody>
          <a:bodyPr/>
          <a:lstStyle/>
          <a:p>
            <a:r>
              <a:rPr lang="en-US" sz="2400" dirty="0" smtClean="0"/>
              <a:t>Project Gantt Chart</a:t>
            </a:r>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endParaRPr lang="en-US" sz="2400" dirty="0" smtClean="0"/>
          </a:p>
          <a:p>
            <a:pPr lvl="1"/>
            <a:r>
              <a:rPr lang="en-US" sz="2200" dirty="0" smtClean="0"/>
              <a:t>Project is on schedule</a:t>
            </a:r>
            <a:endParaRPr lang="en-US" sz="2200"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27</a:t>
            </a:fld>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445511" y="1653887"/>
            <a:ext cx="8399121" cy="3157104"/>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30213" y="244475"/>
            <a:ext cx="5770562" cy="447675"/>
          </a:xfrm>
        </p:spPr>
        <p:txBody>
          <a:bodyPr/>
          <a:lstStyle/>
          <a:p>
            <a:r>
              <a:rPr lang="en-US" dirty="0" smtClean="0"/>
              <a:t>Action Items </a:t>
            </a:r>
          </a:p>
        </p:txBody>
      </p:sp>
      <p:sp>
        <p:nvSpPr>
          <p:cNvPr id="9219" name="Slide Number Placeholder 3"/>
          <p:cNvSpPr>
            <a:spLocks noGrp="1"/>
          </p:cNvSpPr>
          <p:nvPr>
            <p:ph type="sldNum" sz="quarter" idx="10"/>
          </p:nvPr>
        </p:nvSpPr>
        <p:spPr/>
        <p:txBody>
          <a:bodyPr/>
          <a:lstStyle/>
          <a:p>
            <a:r>
              <a:rPr lang="en-US" dirty="0" smtClean="0"/>
              <a:t> </a:t>
            </a:r>
            <a:r>
              <a:rPr lang="en-US" i="0" dirty="0" smtClean="0">
                <a:latin typeface="Trebuchet MS" pitchFamily="34" charset="0"/>
              </a:rPr>
              <a:t>page </a:t>
            </a:r>
            <a:fld id="{A5B983EF-0766-4270-8DB5-C82F67432332}" type="slidenum">
              <a:rPr lang="en-US" i="0" smtClean="0">
                <a:latin typeface="Trebuchet MS" pitchFamily="34" charset="0"/>
              </a:rPr>
              <a:pPr/>
              <a:t>3</a:t>
            </a:fld>
            <a:endParaRPr lang="en-US" dirty="0" smtClean="0"/>
          </a:p>
        </p:txBody>
      </p:sp>
      <p:graphicFrame>
        <p:nvGraphicFramePr>
          <p:cNvPr id="3" name="Table 2"/>
          <p:cNvGraphicFramePr>
            <a:graphicFrameLocks noGrp="1"/>
          </p:cNvGraphicFramePr>
          <p:nvPr>
            <p:extLst>
              <p:ext uri="{D42A27DB-BD31-4B8C-83A1-F6EECF244321}">
                <p14:modId xmlns:p14="http://schemas.microsoft.com/office/powerpoint/2010/main" val="901400935"/>
              </p:ext>
            </p:extLst>
          </p:nvPr>
        </p:nvGraphicFramePr>
        <p:xfrm>
          <a:off x="1523999" y="1397000"/>
          <a:ext cx="6506817" cy="1854200"/>
        </p:xfrm>
        <a:graphic>
          <a:graphicData uri="http://schemas.openxmlformats.org/drawingml/2006/table">
            <a:tbl>
              <a:tblPr firstRow="1" bandRow="1">
                <a:tableStyleId>{5C22544A-7EE6-4342-B048-85BDC9FD1C3A}</a:tableStyleId>
              </a:tblPr>
              <a:tblGrid>
                <a:gridCol w="3230070"/>
                <a:gridCol w="3276747"/>
              </a:tblGrid>
              <a:tr h="370840">
                <a:tc>
                  <a:txBody>
                    <a:bodyPr/>
                    <a:lstStyle/>
                    <a:p>
                      <a:r>
                        <a:rPr lang="en-US" dirty="0" smtClean="0"/>
                        <a:t>Accel</a:t>
                      </a:r>
                      <a:endParaRPr lang="en-US" dirty="0"/>
                    </a:p>
                  </a:txBody>
                  <a:tcPr/>
                </a:tc>
                <a:tc>
                  <a:txBody>
                    <a:bodyPr/>
                    <a:lstStyle/>
                    <a:p>
                      <a:r>
                        <a:rPr lang="en-US" dirty="0" smtClean="0"/>
                        <a:t>MBARI</a:t>
                      </a:r>
                      <a:endParaRPr lang="en-US" dirty="0"/>
                    </a:p>
                  </a:txBody>
                  <a:tcPr/>
                </a:tc>
              </a:tr>
              <a:tr h="370840">
                <a:tc>
                  <a:txBody>
                    <a:bodyPr/>
                    <a:lstStyle/>
                    <a:p>
                      <a:r>
                        <a:rPr lang="en-US" sz="1400" dirty="0" smtClean="0"/>
                        <a:t>Generate Requirements</a:t>
                      </a:r>
                      <a:endParaRPr lang="en-US" sz="1400" dirty="0"/>
                    </a:p>
                  </a:txBody>
                  <a:tcPr/>
                </a:tc>
                <a:tc>
                  <a:txBody>
                    <a:bodyPr/>
                    <a:lstStyle/>
                    <a:p>
                      <a:r>
                        <a:rPr lang="en-US" sz="1400" dirty="0" smtClean="0"/>
                        <a:t>Fill In Requirements Gaps</a:t>
                      </a:r>
                      <a:endParaRPr lang="en-US" sz="1400" dirty="0"/>
                    </a:p>
                  </a:txBody>
                  <a:tcPr/>
                </a:tc>
              </a:tr>
              <a:tr h="370840">
                <a:tc>
                  <a:txBody>
                    <a:bodyPr/>
                    <a:lstStyle/>
                    <a:p>
                      <a:r>
                        <a:rPr lang="en-US" sz="1400" dirty="0" smtClean="0"/>
                        <a:t>Send Requirements Questions</a:t>
                      </a:r>
                      <a:endParaRPr lang="en-US" sz="1400" dirty="0"/>
                    </a:p>
                  </a:txBody>
                  <a:tcPr/>
                </a:tc>
                <a:tc>
                  <a:txBody>
                    <a:bodyPr/>
                    <a:lstStyle/>
                    <a:p>
                      <a:r>
                        <a:rPr lang="en-US" sz="1400" dirty="0" smtClean="0"/>
                        <a:t>Deliver Materials</a:t>
                      </a:r>
                      <a:endParaRPr lang="en-US" sz="1400" dirty="0"/>
                    </a:p>
                  </a:txBody>
                  <a:tcPr/>
                </a:tc>
              </a:tr>
              <a:tr h="370840">
                <a:tc>
                  <a:txBody>
                    <a:bodyPr/>
                    <a:lstStyle/>
                    <a:p>
                      <a:r>
                        <a:rPr lang="en-US" sz="1400" dirty="0" smtClean="0"/>
                        <a:t>Send Materials</a:t>
                      </a:r>
                      <a:r>
                        <a:rPr lang="en-US" sz="1400" baseline="0" dirty="0" smtClean="0"/>
                        <a:t> Request</a:t>
                      </a:r>
                      <a:endParaRPr lang="en-US" sz="1400" dirty="0"/>
                    </a:p>
                  </a:txBody>
                  <a:tcPr/>
                </a:tc>
                <a:tc>
                  <a:txBody>
                    <a:bodyPr/>
                    <a:lstStyle/>
                    <a:p>
                      <a:endParaRPr lang="en-US" sz="1400" dirty="0"/>
                    </a:p>
                  </a:txBody>
                  <a:tcPr/>
                </a:tc>
              </a:tr>
              <a:tr h="370840">
                <a:tc>
                  <a:txBody>
                    <a:bodyPr/>
                    <a:lstStyle/>
                    <a:p>
                      <a:endParaRPr lang="en-US" sz="1400" dirty="0"/>
                    </a:p>
                  </a:txBody>
                  <a:tcPr/>
                </a:tc>
                <a:tc>
                  <a:txBody>
                    <a:bodyPr/>
                    <a:lstStyle/>
                    <a:p>
                      <a:endParaRPr lang="en-US" sz="1400" dirty="0"/>
                    </a:p>
                  </a:txBody>
                  <a:tcPr/>
                </a:tc>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68476905"/>
              </p:ext>
            </p:extLst>
          </p:nvPr>
        </p:nvGraphicFramePr>
        <p:xfrm>
          <a:off x="1533938" y="3982270"/>
          <a:ext cx="3276601" cy="1854200"/>
        </p:xfrm>
        <a:graphic>
          <a:graphicData uri="http://schemas.openxmlformats.org/drawingml/2006/table">
            <a:tbl>
              <a:tblPr firstRow="1" bandRow="1">
                <a:tableStyleId>{5C22544A-7EE6-4342-B048-85BDC9FD1C3A}</a:tableStyleId>
              </a:tblPr>
              <a:tblGrid>
                <a:gridCol w="3276601"/>
              </a:tblGrid>
              <a:tr h="370840">
                <a:tc>
                  <a:txBody>
                    <a:bodyPr/>
                    <a:lstStyle/>
                    <a:p>
                      <a:r>
                        <a:rPr lang="en-US" dirty="0" smtClean="0"/>
                        <a:t>Accel</a:t>
                      </a:r>
                      <a:endParaRPr lang="en-US" dirty="0"/>
                    </a:p>
                  </a:txBody>
                  <a:tcPr/>
                </a:tc>
              </a:tr>
              <a:tr h="370840">
                <a:tc>
                  <a:txBody>
                    <a:bodyPr/>
                    <a:lstStyle/>
                    <a:p>
                      <a:r>
                        <a:rPr lang="en-US" dirty="0" smtClean="0"/>
                        <a:t>Phase 1</a:t>
                      </a:r>
                      <a:endParaRPr lang="en-US" dirty="0"/>
                    </a:p>
                  </a:txBody>
                  <a:tcPr/>
                </a:tc>
              </a:tr>
              <a:tr h="370840">
                <a:tc>
                  <a:txBody>
                    <a:bodyPr/>
                    <a:lstStyle/>
                    <a:p>
                      <a:endParaRPr lang="en-US" dirty="0"/>
                    </a:p>
                  </a:txBody>
                  <a:tcPr/>
                </a:tc>
              </a:tr>
              <a:tr h="370840">
                <a:tc>
                  <a:txBody>
                    <a:bodyPr/>
                    <a:lstStyle/>
                    <a:p>
                      <a:endParaRPr lang="en-US"/>
                    </a:p>
                  </a:txBody>
                  <a:tcPr/>
                </a:tc>
              </a:tr>
              <a:tr h="370840">
                <a:tc>
                  <a:txBody>
                    <a:bodyPr/>
                    <a:lstStyle/>
                    <a:p>
                      <a:endParaRPr lang="en-US" dirty="0"/>
                    </a:p>
                  </a:txBody>
                  <a:tcPr/>
                </a:tc>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4140009451"/>
              </p:ext>
            </p:extLst>
          </p:nvPr>
        </p:nvGraphicFramePr>
        <p:xfrm>
          <a:off x="4777408" y="3985583"/>
          <a:ext cx="3223591" cy="1854200"/>
        </p:xfrm>
        <a:graphic>
          <a:graphicData uri="http://schemas.openxmlformats.org/drawingml/2006/table">
            <a:tbl>
              <a:tblPr firstRow="1" bandRow="1">
                <a:tableStyleId>{5C22544A-7EE6-4342-B048-85BDC9FD1C3A}</a:tableStyleId>
              </a:tblPr>
              <a:tblGrid>
                <a:gridCol w="3223591"/>
              </a:tblGrid>
              <a:tr h="370840">
                <a:tc>
                  <a:txBody>
                    <a:bodyPr/>
                    <a:lstStyle/>
                    <a:p>
                      <a:r>
                        <a:rPr lang="en-US" dirty="0" smtClean="0"/>
                        <a:t>MBARI</a:t>
                      </a:r>
                      <a:endParaRPr lang="en-US" dirty="0"/>
                    </a:p>
                  </a:txBody>
                  <a:tcPr/>
                </a:tc>
              </a:tr>
              <a:tr h="370840">
                <a:tc>
                  <a:txBody>
                    <a:bodyPr/>
                    <a:lstStyle/>
                    <a:p>
                      <a:r>
                        <a:rPr lang="en-US" dirty="0" smtClean="0"/>
                        <a:t>Phase 1</a:t>
                      </a:r>
                      <a:endParaRPr lang="en-US" dirty="0"/>
                    </a:p>
                  </a:txBody>
                  <a:tcPr/>
                </a:tc>
              </a:tr>
              <a:tr h="370840">
                <a:tc>
                  <a:txBody>
                    <a:bodyPr/>
                    <a:lstStyle/>
                    <a:p>
                      <a:endParaRPr lang="en-US"/>
                    </a:p>
                  </a:txBody>
                  <a:tcPr/>
                </a:tc>
              </a:tr>
              <a:tr h="370840">
                <a:tc>
                  <a:txBody>
                    <a:bodyPr/>
                    <a:lstStyle/>
                    <a:p>
                      <a:endParaRPr lang="en-US"/>
                    </a:p>
                  </a:txBody>
                  <a:tcPr/>
                </a:tc>
              </a:tr>
              <a:tr h="370840">
                <a:tc>
                  <a:txBody>
                    <a:bodyPr/>
                    <a:lstStyle/>
                    <a:p>
                      <a:endParaRPr lang="en-US" dirty="0"/>
                    </a:p>
                  </a:txBody>
                  <a:tcPr/>
                </a:tc>
              </a:tr>
            </a:tbl>
          </a:graphicData>
        </a:graphic>
      </p:graphicFrame>
      <p:sp>
        <p:nvSpPr>
          <p:cNvPr id="11" name="TextBox 10"/>
          <p:cNvSpPr txBox="1"/>
          <p:nvPr/>
        </p:nvSpPr>
        <p:spPr>
          <a:xfrm>
            <a:off x="1600200" y="924339"/>
            <a:ext cx="3846444" cy="369332"/>
          </a:xfrm>
          <a:prstGeom prst="rect">
            <a:avLst/>
          </a:prstGeom>
          <a:noFill/>
        </p:spPr>
        <p:txBody>
          <a:bodyPr wrap="square" rtlCol="0">
            <a:spAutoFit/>
          </a:bodyPr>
          <a:lstStyle/>
          <a:p>
            <a:r>
              <a:rPr lang="en-US" dirty="0"/>
              <a:t>Open Items</a:t>
            </a:r>
          </a:p>
        </p:txBody>
      </p:sp>
      <p:sp>
        <p:nvSpPr>
          <p:cNvPr id="13" name="Rectangle 12"/>
          <p:cNvSpPr/>
          <p:nvPr/>
        </p:nvSpPr>
        <p:spPr>
          <a:xfrm>
            <a:off x="1610139" y="3532569"/>
            <a:ext cx="4482548" cy="369332"/>
          </a:xfrm>
          <a:prstGeom prst="rect">
            <a:avLst/>
          </a:prstGeom>
        </p:spPr>
        <p:txBody>
          <a:bodyPr wrap="square">
            <a:spAutoFit/>
          </a:bodyPr>
          <a:lstStyle/>
          <a:p>
            <a:r>
              <a:rPr lang="en-US" dirty="0" smtClean="0"/>
              <a:t>Closed Items</a:t>
            </a:r>
            <a:endParaRPr lang="en-US" dirty="0"/>
          </a:p>
        </p:txBody>
      </p:sp>
    </p:spTree>
    <p:extLst>
      <p:ext uri="{BB962C8B-B14F-4D97-AF65-F5344CB8AC3E}">
        <p14:creationId xmlns:p14="http://schemas.microsoft.com/office/powerpoint/2010/main" val="869787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30213" y="244475"/>
            <a:ext cx="5770562" cy="447675"/>
          </a:xfrm>
        </p:spPr>
        <p:txBody>
          <a:bodyPr/>
          <a:lstStyle/>
          <a:p>
            <a:r>
              <a:rPr lang="en-US" smtClean="0"/>
              <a:t>MBARI ESP G3 Concept</a:t>
            </a:r>
          </a:p>
        </p:txBody>
      </p:sp>
      <p:sp>
        <p:nvSpPr>
          <p:cNvPr id="12291" name="Slide Number Placeholder 3"/>
          <p:cNvSpPr>
            <a:spLocks noGrp="1"/>
          </p:cNvSpPr>
          <p:nvPr>
            <p:ph type="sldNum" sz="quarter" idx="10"/>
          </p:nvPr>
        </p:nvSpPr>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r>
              <a:rPr lang="en-US" smtClean="0">
                <a:solidFill>
                  <a:schemeClr val="bg1"/>
                </a:solidFill>
                <a:latin typeface="Tahoma" pitchFamily="34" charset="0"/>
              </a:rPr>
              <a:t> </a:t>
            </a:r>
            <a:r>
              <a:rPr lang="en-US" i="0" smtClean="0">
                <a:solidFill>
                  <a:schemeClr val="bg1"/>
                </a:solidFill>
                <a:latin typeface="Trebuchet MS" pitchFamily="34" charset="0"/>
              </a:rPr>
              <a:t>page </a:t>
            </a:r>
            <a:fld id="{1A5BF3B3-D616-4DEE-9ADD-AA6D038DDC62}" type="slidenum">
              <a:rPr lang="en-US" i="0" smtClean="0">
                <a:solidFill>
                  <a:schemeClr val="bg1"/>
                </a:solidFill>
                <a:latin typeface="Trebuchet MS" pitchFamily="34" charset="0"/>
              </a:rPr>
              <a:pPr/>
              <a:t>4</a:t>
            </a:fld>
            <a:endParaRPr lang="en-US" smtClean="0">
              <a:solidFill>
                <a:schemeClr val="bg1"/>
              </a:solidFill>
              <a:latin typeface="Tahoma" pitchFamily="34" charset="0"/>
            </a:endParaRPr>
          </a:p>
        </p:txBody>
      </p:sp>
      <p:pic>
        <p:nvPicPr>
          <p:cNvPr id="12292" name="Picture 7" descr="Q:\Projects\MBARI\Transfer Import\Init Docs\TurbineConcept.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016000" y="1219200"/>
            <a:ext cx="6273800" cy="3733800"/>
          </a:xfrm>
          <a:noFill/>
        </p:spPr>
      </p:pic>
    </p:spTree>
    <p:extLst>
      <p:ext uri="{BB962C8B-B14F-4D97-AF65-F5344CB8AC3E}">
        <p14:creationId xmlns:p14="http://schemas.microsoft.com/office/powerpoint/2010/main" val="9371776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Phase 2 – Key Tasks</a:t>
            </a:r>
            <a:endParaRPr lang="en-US" dirty="0"/>
          </a:p>
        </p:txBody>
      </p:sp>
      <p:sp>
        <p:nvSpPr>
          <p:cNvPr id="4" name="Slide Number Placeholder 3"/>
          <p:cNvSpPr>
            <a:spLocks noGrp="1"/>
          </p:cNvSpPr>
          <p:nvPr>
            <p:ph type="sldNum" sz="quarter" idx="10"/>
          </p:nvPr>
        </p:nvSpPr>
        <p:spPr/>
        <p:txBody>
          <a:bodyPr/>
          <a:lstStyle/>
          <a:p>
            <a:pPr>
              <a:defRPr/>
            </a:pPr>
            <a:r>
              <a:rPr lang="en-US" dirty="0" smtClean="0"/>
              <a:t> </a:t>
            </a:r>
            <a:r>
              <a:rPr lang="en-US" i="0" dirty="0" smtClean="0">
                <a:latin typeface="Trebuchet MS" pitchFamily="34" charset="0"/>
              </a:rPr>
              <a:t>page </a:t>
            </a:r>
            <a:fld id="{2A717988-AC46-4D8C-B875-49741272C1A6}" type="slidenum">
              <a:rPr lang="en-US" i="0" smtClean="0">
                <a:latin typeface="Trebuchet MS" pitchFamily="34" charset="0"/>
              </a:rPr>
              <a:pPr>
                <a:defRPr/>
              </a:pPr>
              <a:t>5</a:t>
            </a:fld>
            <a:endParaRPr lang="en-US" dirty="0"/>
          </a:p>
        </p:txBody>
      </p:sp>
      <p:sp>
        <p:nvSpPr>
          <p:cNvPr id="12" name="Content Placeholder 11"/>
          <p:cNvSpPr>
            <a:spLocks noGrp="1"/>
          </p:cNvSpPr>
          <p:nvPr>
            <p:ph idx="1"/>
          </p:nvPr>
        </p:nvSpPr>
        <p:spPr>
          <a:xfrm>
            <a:off x="512619" y="972127"/>
            <a:ext cx="7543800" cy="1430482"/>
          </a:xfrm>
        </p:spPr>
        <p:txBody>
          <a:bodyPr/>
          <a:lstStyle/>
          <a:p>
            <a:pPr lvl="1"/>
            <a:r>
              <a:rPr lang="en-US" sz="1800" dirty="0" smtClean="0"/>
              <a:t>Specifications</a:t>
            </a:r>
          </a:p>
          <a:p>
            <a:pPr lvl="1"/>
            <a:r>
              <a:rPr lang="en-US" sz="1800" dirty="0" smtClean="0"/>
              <a:t>Mechanical</a:t>
            </a:r>
          </a:p>
          <a:p>
            <a:pPr lvl="2"/>
            <a:r>
              <a:rPr lang="en-US" sz="1600" dirty="0" smtClean="0"/>
              <a:t>Puck Filter Design</a:t>
            </a:r>
          </a:p>
          <a:p>
            <a:pPr lvl="2"/>
            <a:r>
              <a:rPr lang="en-US" sz="1600" dirty="0" smtClean="0"/>
              <a:t>Cartridge Filter Interface</a:t>
            </a:r>
          </a:p>
          <a:p>
            <a:pPr lvl="2"/>
            <a:r>
              <a:rPr lang="en-US" sz="1600" dirty="0" smtClean="0"/>
              <a:t>Cylindrical Filter Design</a:t>
            </a:r>
          </a:p>
          <a:p>
            <a:pPr lvl="1"/>
            <a:r>
              <a:rPr lang="en-US" sz="1800" dirty="0" smtClean="0"/>
              <a:t>FEA Analysis</a:t>
            </a:r>
          </a:p>
          <a:p>
            <a:pPr lvl="1"/>
            <a:r>
              <a:rPr lang="en-US" sz="1800" dirty="0" smtClean="0"/>
              <a:t>Drawings</a:t>
            </a:r>
          </a:p>
          <a:p>
            <a:pPr lvl="1"/>
            <a:r>
              <a:rPr lang="en-US" sz="1800" dirty="0" smtClean="0"/>
              <a:t>Design Review</a:t>
            </a:r>
          </a:p>
          <a:p>
            <a:pPr lvl="1"/>
            <a:r>
              <a:rPr lang="en-US" sz="1800" dirty="0" smtClean="0"/>
              <a:t>Procure Parts</a:t>
            </a:r>
          </a:p>
          <a:p>
            <a:pPr lvl="1"/>
            <a:r>
              <a:rPr lang="en-US" sz="1800" dirty="0" smtClean="0"/>
              <a:t>Assembly and Test</a:t>
            </a:r>
          </a:p>
          <a:p>
            <a:pPr lvl="1"/>
            <a:r>
              <a:rPr lang="en-US" sz="1800" dirty="0" smtClean="0"/>
              <a:t>Iterate Design</a:t>
            </a:r>
          </a:p>
          <a:p>
            <a:pPr lvl="1"/>
            <a:r>
              <a:rPr lang="en-US" sz="1800" dirty="0" smtClean="0"/>
              <a:t>Final Assemble and Test</a:t>
            </a:r>
          </a:p>
          <a:p>
            <a:pPr lvl="1"/>
            <a:r>
              <a:rPr lang="en-US" sz="1800" dirty="0" smtClean="0"/>
              <a:t>Review Meetings</a:t>
            </a:r>
          </a:p>
        </p:txBody>
      </p:sp>
      <p:pic>
        <p:nvPicPr>
          <p:cNvPr id="7" name="Picture 2"/>
          <p:cNvPicPr>
            <a:picLocks noChangeAspect="1" noChangeArrowheads="1"/>
          </p:cNvPicPr>
          <p:nvPr/>
        </p:nvPicPr>
        <p:blipFill>
          <a:blip r:embed="rId2" cstate="print"/>
          <a:srcRect t="6874" b="7225"/>
          <a:stretch>
            <a:fillRect/>
          </a:stretch>
        </p:blipFill>
        <p:spPr bwMode="auto">
          <a:xfrm>
            <a:off x="4936988" y="2762158"/>
            <a:ext cx="3667124" cy="2553068"/>
          </a:xfrm>
          <a:prstGeom prst="rect">
            <a:avLst/>
          </a:prstGeom>
          <a:noFill/>
          <a:ln w="9525">
            <a:noFill/>
            <a:miter lim="800000"/>
            <a:headEnd/>
            <a:tailEnd/>
          </a:ln>
        </p:spPr>
      </p:pic>
    </p:spTree>
    <p:extLst>
      <p:ext uri="{BB962C8B-B14F-4D97-AF65-F5344CB8AC3E}">
        <p14:creationId xmlns:p14="http://schemas.microsoft.com/office/powerpoint/2010/main" val="24686620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Phase 2 - Deliverables</a:t>
            </a:r>
            <a:endParaRPr lang="en-US" dirty="0"/>
          </a:p>
        </p:txBody>
      </p:sp>
      <p:sp>
        <p:nvSpPr>
          <p:cNvPr id="3" name="Content Placeholder 2"/>
          <p:cNvSpPr>
            <a:spLocks noGrp="1"/>
          </p:cNvSpPr>
          <p:nvPr>
            <p:ph idx="1"/>
          </p:nvPr>
        </p:nvSpPr>
        <p:spPr>
          <a:xfrm>
            <a:off x="381000" y="911090"/>
            <a:ext cx="7543800" cy="3978965"/>
          </a:xfrm>
        </p:spPr>
        <p:txBody>
          <a:bodyPr/>
          <a:lstStyle/>
          <a:p>
            <a:r>
              <a:rPr lang="en-US" dirty="0" smtClean="0"/>
              <a:t>Mechanical </a:t>
            </a:r>
            <a:r>
              <a:rPr lang="en-US" dirty="0"/>
              <a:t>CAD Design and Drawings </a:t>
            </a:r>
          </a:p>
          <a:p>
            <a:pPr lvl="1"/>
            <a:r>
              <a:rPr lang="en-US" dirty="0" smtClean="0"/>
              <a:t>Filter </a:t>
            </a:r>
            <a:r>
              <a:rPr lang="en-US" dirty="0"/>
              <a:t>Puck Design &amp; Test Fixture </a:t>
            </a:r>
          </a:p>
          <a:p>
            <a:pPr lvl="1"/>
            <a:r>
              <a:rPr lang="en-US" dirty="0" smtClean="0"/>
              <a:t>Cartridge </a:t>
            </a:r>
            <a:r>
              <a:rPr lang="en-US" dirty="0"/>
              <a:t>Design using the Filter Puck </a:t>
            </a:r>
          </a:p>
          <a:p>
            <a:pPr lvl="1"/>
            <a:r>
              <a:rPr lang="en-US" dirty="0" smtClean="0"/>
              <a:t>Cylindrical Filter Design &amp; Test Fixture </a:t>
            </a:r>
          </a:p>
          <a:p>
            <a:r>
              <a:rPr lang="en-US" dirty="0" smtClean="0"/>
              <a:t>BOM </a:t>
            </a:r>
            <a:r>
              <a:rPr lang="en-US" dirty="0"/>
              <a:t>– A Bill of Materials for the filters and cartridge </a:t>
            </a:r>
          </a:p>
          <a:p>
            <a:r>
              <a:rPr lang="en-US" dirty="0" smtClean="0"/>
              <a:t>5 </a:t>
            </a:r>
            <a:r>
              <a:rPr lang="en-US" dirty="0"/>
              <a:t>Puck Prototypes w/ test fixture </a:t>
            </a:r>
          </a:p>
          <a:p>
            <a:r>
              <a:rPr lang="en-US" dirty="0" smtClean="0"/>
              <a:t>5 </a:t>
            </a:r>
            <a:r>
              <a:rPr lang="en-US" dirty="0"/>
              <a:t>Cartridges (used with the puck) </a:t>
            </a:r>
          </a:p>
          <a:p>
            <a:r>
              <a:rPr lang="en-US" dirty="0" smtClean="0"/>
              <a:t>5 </a:t>
            </a:r>
            <a:r>
              <a:rPr lang="en-US" dirty="0"/>
              <a:t>Cylindrical Filters w/ test fixture </a:t>
            </a:r>
          </a:p>
          <a:p>
            <a:pPr marL="1371600" lvl="3" indent="0">
              <a:buNone/>
            </a:pPr>
            <a:endParaRPr lang="en-US" dirty="0"/>
          </a:p>
          <a:p>
            <a:pPr marL="1371600" lvl="3" indent="0">
              <a:buNone/>
            </a:pPr>
            <a:endParaRPr lang="en-US" dirty="0" smtClean="0"/>
          </a:p>
          <a:p>
            <a:pPr marL="2286000" lvl="5" indent="0">
              <a:buNone/>
            </a:pPr>
            <a:r>
              <a:rPr lang="en-US" sz="2400" dirty="0" smtClean="0"/>
              <a:t>ETD: 5-8 Weeks </a:t>
            </a:r>
            <a:endParaRPr lang="en-US" sz="2400"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6</a:t>
            </a:fld>
            <a:endParaRPr lang="en-US" dirty="0"/>
          </a:p>
        </p:txBody>
      </p:sp>
      <p:pic>
        <p:nvPicPr>
          <p:cNvPr id="6" name="Picture 2"/>
          <p:cNvPicPr>
            <a:picLocks noChangeAspect="1" noChangeArrowheads="1"/>
          </p:cNvPicPr>
          <p:nvPr/>
        </p:nvPicPr>
        <p:blipFill>
          <a:blip r:embed="rId2" cstate="print"/>
          <a:srcRect l="17715" t="4048" r="21810" b="6216"/>
          <a:stretch>
            <a:fillRect/>
          </a:stretch>
        </p:blipFill>
        <p:spPr bwMode="auto">
          <a:xfrm>
            <a:off x="7110880" y="3696251"/>
            <a:ext cx="1848142" cy="2359723"/>
          </a:xfrm>
          <a:prstGeom prst="rect">
            <a:avLst/>
          </a:prstGeom>
          <a:noFill/>
          <a:ln w="9525">
            <a:noFill/>
            <a:miter lim="800000"/>
            <a:headEnd/>
            <a:tailEnd/>
          </a:ln>
        </p:spPr>
      </p:pic>
    </p:spTree>
    <p:extLst>
      <p:ext uri="{BB962C8B-B14F-4D97-AF65-F5344CB8AC3E}">
        <p14:creationId xmlns:p14="http://schemas.microsoft.com/office/powerpoint/2010/main" val="1158493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430213" y="244475"/>
            <a:ext cx="5770562" cy="447675"/>
          </a:xfrm>
        </p:spPr>
        <p:txBody>
          <a:bodyPr/>
          <a:lstStyle/>
          <a:p>
            <a:r>
              <a:rPr lang="en-US" dirty="0" smtClean="0"/>
              <a:t>MBARI Tech Specifications</a:t>
            </a:r>
          </a:p>
        </p:txBody>
      </p:sp>
      <p:sp>
        <p:nvSpPr>
          <p:cNvPr id="13315" name="Content Placeholder 2"/>
          <p:cNvSpPr>
            <a:spLocks noGrp="1"/>
          </p:cNvSpPr>
          <p:nvPr>
            <p:ph idx="1"/>
          </p:nvPr>
        </p:nvSpPr>
        <p:spPr>
          <a:xfrm>
            <a:off x="298450" y="836613"/>
            <a:ext cx="7543800" cy="3733800"/>
          </a:xfrm>
        </p:spPr>
        <p:txBody>
          <a:bodyPr/>
          <a:lstStyle/>
          <a:p>
            <a:r>
              <a:rPr lang="en-US" dirty="0" smtClean="0"/>
              <a:t>ESP Platform in a Nose Cone for deployment</a:t>
            </a:r>
          </a:p>
          <a:p>
            <a:pPr lvl="1">
              <a:spcAft>
                <a:spcPct val="0"/>
              </a:spcAft>
            </a:pPr>
            <a:r>
              <a:rPr lang="en-US" dirty="0" smtClean="0"/>
              <a:t>11.125” x 24” (the total system) but scalable, modular</a:t>
            </a:r>
          </a:p>
          <a:p>
            <a:pPr lvl="1">
              <a:spcAft>
                <a:spcPct val="0"/>
              </a:spcAft>
            </a:pPr>
            <a:r>
              <a:rPr lang="en-US" dirty="0" smtClean="0"/>
              <a:t>30 degree deviations from normal</a:t>
            </a:r>
          </a:p>
          <a:p>
            <a:pPr lvl="1">
              <a:spcAft>
                <a:spcPct val="0"/>
              </a:spcAft>
            </a:pPr>
            <a:r>
              <a:rPr lang="en-US" dirty="0" smtClean="0"/>
              <a:t>14v, ?amp, ?watts -&gt;</a:t>
            </a:r>
            <a:r>
              <a:rPr lang="en-US" dirty="0" smtClean="0">
                <a:solidFill>
                  <a:srgbClr val="FF3300"/>
                </a:solidFill>
              </a:rPr>
              <a:t>Will be a power budget</a:t>
            </a:r>
          </a:p>
          <a:p>
            <a:pPr lvl="1">
              <a:spcAft>
                <a:spcPct val="0"/>
              </a:spcAft>
            </a:pPr>
            <a:r>
              <a:rPr lang="en-US" dirty="0" smtClean="0"/>
              <a:t>0-300m depths, 15psi-450psi plus pump pressure</a:t>
            </a:r>
          </a:p>
          <a:p>
            <a:pPr lvl="1">
              <a:spcAft>
                <a:spcPct val="0"/>
              </a:spcAft>
            </a:pPr>
            <a:r>
              <a:rPr lang="en-US" dirty="0" smtClean="0"/>
              <a:t>0 -50 C inactive, 2-40 C active</a:t>
            </a:r>
          </a:p>
          <a:p>
            <a:pPr lvl="1">
              <a:spcAft>
                <a:spcPct val="0"/>
              </a:spcAft>
            </a:pPr>
            <a:r>
              <a:rPr lang="en-US" dirty="0" smtClean="0"/>
              <a:t>3g acceleration inactive, 0.5g active (plus 1g rolls)</a:t>
            </a:r>
            <a:endParaRPr lang="en-US" dirty="0"/>
          </a:p>
          <a:p>
            <a:pPr>
              <a:spcAft>
                <a:spcPct val="0"/>
              </a:spcAft>
            </a:pPr>
            <a:r>
              <a:rPr lang="en-US" dirty="0"/>
              <a:t>Interface Specifications -TBD</a:t>
            </a:r>
          </a:p>
          <a:p>
            <a:pPr lvl="1">
              <a:spcAft>
                <a:spcPct val="0"/>
              </a:spcAft>
            </a:pPr>
            <a:r>
              <a:rPr lang="en-US" dirty="0"/>
              <a:t>Port Size</a:t>
            </a:r>
          </a:p>
          <a:p>
            <a:pPr lvl="1">
              <a:spcAft>
                <a:spcPct val="0"/>
              </a:spcAft>
            </a:pPr>
            <a:r>
              <a:rPr lang="en-US" dirty="0"/>
              <a:t>Etc</a:t>
            </a:r>
            <a:r>
              <a:rPr lang="en-US" dirty="0" smtClean="0"/>
              <a:t>.</a:t>
            </a:r>
          </a:p>
          <a:p>
            <a:pPr lvl="1">
              <a:spcAft>
                <a:spcPct val="0"/>
              </a:spcAft>
            </a:pPr>
            <a:r>
              <a:rPr lang="en-US" dirty="0" smtClean="0">
                <a:solidFill>
                  <a:srgbClr val="FF3300"/>
                </a:solidFill>
              </a:rPr>
              <a:t>PCB Could be the Cartridge Mount</a:t>
            </a:r>
            <a:endParaRPr lang="en-US" dirty="0">
              <a:solidFill>
                <a:srgbClr val="FF3300"/>
              </a:solidFill>
            </a:endParaRPr>
          </a:p>
          <a:p>
            <a:pPr lvl="1">
              <a:spcAft>
                <a:spcPct val="0"/>
              </a:spcAft>
            </a:pPr>
            <a:endParaRPr lang="en-US" dirty="0" smtClean="0"/>
          </a:p>
          <a:p>
            <a:pPr lvl="1">
              <a:spcAft>
                <a:spcPct val="0"/>
              </a:spcAft>
            </a:pPr>
            <a:endParaRPr lang="en-US" dirty="0" smtClean="0"/>
          </a:p>
        </p:txBody>
      </p:sp>
      <p:sp>
        <p:nvSpPr>
          <p:cNvPr id="13316" name="Slide Number Placeholder 3"/>
          <p:cNvSpPr>
            <a:spLocks noGrp="1"/>
          </p:cNvSpPr>
          <p:nvPr>
            <p:ph type="sldNum" sz="quarter" idx="10"/>
          </p:nvPr>
        </p:nvSpPr>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r>
              <a:rPr lang="en-US" smtClean="0">
                <a:solidFill>
                  <a:srgbClr val="FFFFFF"/>
                </a:solidFill>
                <a:latin typeface="Tahoma" pitchFamily="34" charset="0"/>
              </a:rPr>
              <a:t> </a:t>
            </a:r>
            <a:r>
              <a:rPr lang="en-US" i="0" smtClean="0">
                <a:solidFill>
                  <a:srgbClr val="FFFFFF"/>
                </a:solidFill>
                <a:latin typeface="Trebuchet MS" pitchFamily="34" charset="0"/>
              </a:rPr>
              <a:t>page </a:t>
            </a:r>
            <a:fld id="{791D6C9A-E52C-4269-9600-2516ADB3C59D}" type="slidenum">
              <a:rPr lang="en-US" i="0" smtClean="0">
                <a:solidFill>
                  <a:srgbClr val="FFFFFF"/>
                </a:solidFill>
                <a:latin typeface="Trebuchet MS" pitchFamily="34" charset="0"/>
              </a:rPr>
              <a:pPr/>
              <a:t>7</a:t>
            </a:fld>
            <a:endParaRPr lang="en-US" smtClean="0">
              <a:solidFill>
                <a:srgbClr val="FFFFFF"/>
              </a:solidFill>
              <a:latin typeface="Tahoma" pitchFamily="34" charset="0"/>
            </a:endParaRPr>
          </a:p>
        </p:txBody>
      </p:sp>
    </p:spTree>
    <p:extLst>
      <p:ext uri="{BB962C8B-B14F-4D97-AF65-F5344CB8AC3E}">
        <p14:creationId xmlns:p14="http://schemas.microsoft.com/office/powerpoint/2010/main" val="12364831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30213" y="244475"/>
            <a:ext cx="5770562" cy="447675"/>
          </a:xfrm>
        </p:spPr>
        <p:txBody>
          <a:bodyPr/>
          <a:lstStyle/>
          <a:p>
            <a:r>
              <a:rPr lang="en-US" dirty="0" smtClean="0"/>
              <a:t>MBARI Tech Specifications</a:t>
            </a:r>
          </a:p>
        </p:txBody>
      </p:sp>
      <p:sp>
        <p:nvSpPr>
          <p:cNvPr id="14339" name="Content Placeholder 2"/>
          <p:cNvSpPr>
            <a:spLocks noGrp="1"/>
          </p:cNvSpPr>
          <p:nvPr>
            <p:ph idx="1"/>
          </p:nvPr>
        </p:nvSpPr>
        <p:spPr>
          <a:xfrm>
            <a:off x="339725" y="919163"/>
            <a:ext cx="7543800" cy="3733800"/>
          </a:xfrm>
        </p:spPr>
        <p:txBody>
          <a:bodyPr/>
          <a:lstStyle/>
          <a:p>
            <a:r>
              <a:rPr lang="en-US" dirty="0" smtClean="0"/>
              <a:t>Genetic Marker Classification (algae, bacteria, viruses, invertebrate larvae, </a:t>
            </a:r>
            <a:r>
              <a:rPr lang="en-US" dirty="0" err="1" smtClean="0"/>
              <a:t>biotoxins</a:t>
            </a:r>
            <a:r>
              <a:rPr lang="en-US" dirty="0" smtClean="0"/>
              <a:t>) – Nucleic Acid Prep</a:t>
            </a:r>
          </a:p>
          <a:p>
            <a:pPr lvl="1">
              <a:spcAft>
                <a:spcPct val="0"/>
              </a:spcAft>
            </a:pPr>
            <a:r>
              <a:rPr lang="en-US" dirty="0" smtClean="0"/>
              <a:t>30 Samples, 30 Archive</a:t>
            </a:r>
          </a:p>
          <a:p>
            <a:pPr lvl="1">
              <a:spcAft>
                <a:spcPct val="0"/>
              </a:spcAft>
            </a:pPr>
            <a:r>
              <a:rPr lang="en-US" dirty="0" smtClean="0"/>
              <a:t>Save sample before and after lysis</a:t>
            </a:r>
          </a:p>
          <a:p>
            <a:pPr lvl="1">
              <a:spcAft>
                <a:spcPct val="0"/>
              </a:spcAft>
            </a:pPr>
            <a:r>
              <a:rPr lang="en-US" dirty="0" smtClean="0"/>
              <a:t>Expression and translation of specific genes</a:t>
            </a:r>
          </a:p>
          <a:p>
            <a:pPr lvl="1">
              <a:spcAft>
                <a:spcPct val="0"/>
              </a:spcAft>
            </a:pPr>
            <a:r>
              <a:rPr lang="en-US" dirty="0" smtClean="0"/>
              <a:t>mRNA, DNA</a:t>
            </a:r>
          </a:p>
          <a:p>
            <a:pPr lvl="1">
              <a:spcAft>
                <a:spcPct val="0"/>
              </a:spcAft>
            </a:pPr>
            <a:r>
              <a:rPr lang="en-US" dirty="0" smtClean="0"/>
              <a:t>2ml-2L of raw seawater @ rates of 1L/</a:t>
            </a:r>
            <a:r>
              <a:rPr lang="en-US" dirty="0" err="1" smtClean="0"/>
              <a:t>hr</a:t>
            </a:r>
            <a:r>
              <a:rPr lang="en-US" dirty="0" smtClean="0"/>
              <a:t> using 0.2 um filters</a:t>
            </a:r>
          </a:p>
          <a:p>
            <a:pPr lvl="1">
              <a:spcAft>
                <a:spcPct val="0"/>
              </a:spcAft>
            </a:pPr>
            <a:r>
              <a:rPr lang="en-US" dirty="0" smtClean="0"/>
              <a:t>Exclude particles larger than 0.5mm</a:t>
            </a:r>
          </a:p>
          <a:p>
            <a:pPr lvl="1">
              <a:spcAft>
                <a:spcPct val="0"/>
              </a:spcAft>
            </a:pPr>
            <a:r>
              <a:rPr lang="en-US" dirty="0" smtClean="0"/>
              <a:t>Variable filter (two types)</a:t>
            </a:r>
          </a:p>
          <a:p>
            <a:pPr lvl="1">
              <a:spcAft>
                <a:spcPct val="0"/>
              </a:spcAft>
            </a:pPr>
            <a:r>
              <a:rPr lang="en-US" dirty="0" smtClean="0"/>
              <a:t>300-500 </a:t>
            </a:r>
            <a:r>
              <a:rPr lang="en-US" dirty="0" err="1" smtClean="0"/>
              <a:t>ul</a:t>
            </a:r>
            <a:r>
              <a:rPr lang="en-US" dirty="0" smtClean="0"/>
              <a:t> lysate (30 minute processing)</a:t>
            </a:r>
          </a:p>
          <a:p>
            <a:pPr lvl="1">
              <a:spcAft>
                <a:spcPct val="0"/>
              </a:spcAft>
            </a:pPr>
            <a:r>
              <a:rPr lang="en-US" dirty="0" smtClean="0"/>
              <a:t>6 Reagents (max 4 per cartridge)</a:t>
            </a:r>
          </a:p>
          <a:p>
            <a:endParaRPr lang="en-US" dirty="0" smtClean="0"/>
          </a:p>
        </p:txBody>
      </p:sp>
      <p:sp>
        <p:nvSpPr>
          <p:cNvPr id="14340" name="Slide Number Placeholder 3"/>
          <p:cNvSpPr>
            <a:spLocks noGrp="1"/>
          </p:cNvSpPr>
          <p:nvPr>
            <p:ph type="sldNum" sz="quarter" idx="10"/>
          </p:nvPr>
        </p:nvSpPr>
        <p:spPr/>
        <p:txBody>
          <a:bodyPr/>
          <a:lstStyle>
            <a:lvl1pPr>
              <a:defRPr>
                <a:solidFill>
                  <a:schemeClr val="tx1"/>
                </a:solidFill>
                <a:latin typeface="Univers 45 Light" pitchFamily="34" charset="0"/>
              </a:defRPr>
            </a:lvl1pPr>
            <a:lvl2pPr marL="742950" indent="-285750">
              <a:defRPr>
                <a:solidFill>
                  <a:schemeClr val="tx1"/>
                </a:solidFill>
                <a:latin typeface="Univers 45 Light" pitchFamily="34" charset="0"/>
              </a:defRPr>
            </a:lvl2pPr>
            <a:lvl3pPr marL="1143000" indent="-228600">
              <a:defRPr>
                <a:solidFill>
                  <a:schemeClr val="tx1"/>
                </a:solidFill>
                <a:latin typeface="Univers 45 Light" pitchFamily="34" charset="0"/>
              </a:defRPr>
            </a:lvl3pPr>
            <a:lvl4pPr marL="1600200" indent="-228600">
              <a:defRPr>
                <a:solidFill>
                  <a:schemeClr val="tx1"/>
                </a:solidFill>
                <a:latin typeface="Univers 45 Light" pitchFamily="34" charset="0"/>
              </a:defRPr>
            </a:lvl4pPr>
            <a:lvl5pPr marL="2057400" indent="-228600">
              <a:defRPr>
                <a:solidFill>
                  <a:schemeClr val="tx1"/>
                </a:solidFill>
                <a:latin typeface="Univers 45 Light" pitchFamily="34" charset="0"/>
              </a:defRPr>
            </a:lvl5pPr>
            <a:lvl6pPr marL="2514600" indent="-228600" eaLnBrk="0" fontAlgn="base" hangingPunct="0">
              <a:spcBef>
                <a:spcPct val="0"/>
              </a:spcBef>
              <a:spcAft>
                <a:spcPct val="0"/>
              </a:spcAft>
              <a:defRPr>
                <a:solidFill>
                  <a:schemeClr val="tx1"/>
                </a:solidFill>
                <a:latin typeface="Univers 45 Light" pitchFamily="34" charset="0"/>
              </a:defRPr>
            </a:lvl6pPr>
            <a:lvl7pPr marL="2971800" indent="-228600" eaLnBrk="0" fontAlgn="base" hangingPunct="0">
              <a:spcBef>
                <a:spcPct val="0"/>
              </a:spcBef>
              <a:spcAft>
                <a:spcPct val="0"/>
              </a:spcAft>
              <a:defRPr>
                <a:solidFill>
                  <a:schemeClr val="tx1"/>
                </a:solidFill>
                <a:latin typeface="Univers 45 Light" pitchFamily="34" charset="0"/>
              </a:defRPr>
            </a:lvl7pPr>
            <a:lvl8pPr marL="3429000" indent="-228600" eaLnBrk="0" fontAlgn="base" hangingPunct="0">
              <a:spcBef>
                <a:spcPct val="0"/>
              </a:spcBef>
              <a:spcAft>
                <a:spcPct val="0"/>
              </a:spcAft>
              <a:defRPr>
                <a:solidFill>
                  <a:schemeClr val="tx1"/>
                </a:solidFill>
                <a:latin typeface="Univers 45 Light" pitchFamily="34" charset="0"/>
              </a:defRPr>
            </a:lvl8pPr>
            <a:lvl9pPr marL="3886200" indent="-228600" eaLnBrk="0" fontAlgn="base" hangingPunct="0">
              <a:spcBef>
                <a:spcPct val="0"/>
              </a:spcBef>
              <a:spcAft>
                <a:spcPct val="0"/>
              </a:spcAft>
              <a:defRPr>
                <a:solidFill>
                  <a:schemeClr val="tx1"/>
                </a:solidFill>
                <a:latin typeface="Univers 45 Light" pitchFamily="34" charset="0"/>
              </a:defRPr>
            </a:lvl9pPr>
          </a:lstStyle>
          <a:p>
            <a:r>
              <a:rPr lang="en-US" smtClean="0">
                <a:solidFill>
                  <a:schemeClr val="bg1"/>
                </a:solidFill>
                <a:latin typeface="Tahoma" pitchFamily="34" charset="0"/>
              </a:rPr>
              <a:t> </a:t>
            </a:r>
            <a:r>
              <a:rPr lang="en-US" i="0" smtClean="0">
                <a:solidFill>
                  <a:schemeClr val="bg1"/>
                </a:solidFill>
                <a:latin typeface="Trebuchet MS" pitchFamily="34" charset="0"/>
              </a:rPr>
              <a:t>page </a:t>
            </a:r>
            <a:fld id="{92FE611A-FA83-4679-8BC0-EE2376947F32}" type="slidenum">
              <a:rPr lang="en-US" i="0" smtClean="0">
                <a:solidFill>
                  <a:schemeClr val="bg1"/>
                </a:solidFill>
                <a:latin typeface="Trebuchet MS" pitchFamily="34" charset="0"/>
              </a:rPr>
              <a:pPr/>
              <a:t>8</a:t>
            </a:fld>
            <a:endParaRPr lang="en-US" smtClean="0">
              <a:solidFill>
                <a:schemeClr val="bg1"/>
              </a:solidFill>
              <a:latin typeface="Tahoma" pitchFamily="34" charset="0"/>
            </a:endParaRPr>
          </a:p>
        </p:txBody>
      </p:sp>
    </p:spTree>
    <p:extLst>
      <p:ext uri="{BB962C8B-B14F-4D97-AF65-F5344CB8AC3E}">
        <p14:creationId xmlns:p14="http://schemas.microsoft.com/office/powerpoint/2010/main" val="1245083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674" y="244123"/>
            <a:ext cx="5770620" cy="447623"/>
          </a:xfrm>
        </p:spPr>
        <p:txBody>
          <a:bodyPr/>
          <a:lstStyle/>
          <a:p>
            <a:r>
              <a:rPr lang="en-US" dirty="0" smtClean="0"/>
              <a:t>Definitions</a:t>
            </a:r>
            <a:endParaRPr lang="en-US" dirty="0"/>
          </a:p>
        </p:txBody>
      </p:sp>
      <p:sp>
        <p:nvSpPr>
          <p:cNvPr id="4" name="Slide Number Placeholder 3"/>
          <p:cNvSpPr>
            <a:spLocks noGrp="1"/>
          </p:cNvSpPr>
          <p:nvPr>
            <p:ph type="sldNum" sz="quarter" idx="10"/>
          </p:nvPr>
        </p:nvSpPr>
        <p:spPr/>
        <p:txBody>
          <a:bodyPr/>
          <a:lstStyle/>
          <a:p>
            <a:pPr>
              <a:defRPr/>
            </a:pPr>
            <a:r>
              <a:rPr lang="en-US" smtClean="0"/>
              <a:t> </a:t>
            </a:r>
            <a:r>
              <a:rPr lang="en-US" i="0" smtClean="0">
                <a:latin typeface="Trebuchet MS" pitchFamily="34" charset="0"/>
              </a:rPr>
              <a:t>page </a:t>
            </a:r>
            <a:fld id="{2A717988-AC46-4D8C-B875-49741272C1A6}" type="slidenum">
              <a:rPr lang="en-US" i="0" smtClean="0">
                <a:latin typeface="Trebuchet MS" pitchFamily="34" charset="0"/>
              </a:rPr>
              <a:pPr>
                <a:defRPr/>
              </a:pPr>
              <a:t>9</a:t>
            </a:fld>
            <a:endParaRPr lang="en-US" dirty="0"/>
          </a:p>
        </p:txBody>
      </p:sp>
      <p:sp>
        <p:nvSpPr>
          <p:cNvPr id="5" name="Content Placeholder 4"/>
          <p:cNvSpPr>
            <a:spLocks noGrp="1"/>
          </p:cNvSpPr>
          <p:nvPr>
            <p:ph idx="1"/>
          </p:nvPr>
        </p:nvSpPr>
        <p:spPr>
          <a:xfrm>
            <a:off x="372688" y="1028007"/>
            <a:ext cx="7543800" cy="5029200"/>
          </a:xfrm>
        </p:spPr>
        <p:txBody>
          <a:bodyPr/>
          <a:lstStyle/>
          <a:p>
            <a:r>
              <a:rPr lang="en-US" sz="1600" dirty="0" smtClean="0"/>
              <a:t>Cassette: See Cartridge</a:t>
            </a:r>
          </a:p>
          <a:p>
            <a:r>
              <a:rPr lang="en-US" sz="1600" dirty="0" smtClean="0"/>
              <a:t>Cartridge: The removable collection device comprised of a selection of: filter holders, media, reagents, heater, and associated items </a:t>
            </a:r>
          </a:p>
          <a:p>
            <a:r>
              <a:rPr lang="en-US" sz="1600" dirty="0" smtClean="0"/>
              <a:t>Filter: The filter assembly including the media support and pressure vessel </a:t>
            </a:r>
          </a:p>
          <a:p>
            <a:r>
              <a:rPr lang="en-US" sz="1600" dirty="0" smtClean="0"/>
              <a:t>Spool Valve:  Seawater valve outboard of the Cartridge</a:t>
            </a:r>
          </a:p>
          <a:p>
            <a:r>
              <a:rPr lang="en-US" sz="1600" dirty="0" smtClean="0"/>
              <a:t>Plunge Valve: Selector valve onboard the cartridge</a:t>
            </a:r>
          </a:p>
          <a:p>
            <a:r>
              <a:rPr lang="en-US" sz="1600" dirty="0" smtClean="0"/>
              <a:t>Filter Media: Any material inserted into a filter for the purpose of isolating sample material</a:t>
            </a:r>
          </a:p>
          <a:p>
            <a:r>
              <a:rPr lang="en-US" sz="1600" dirty="0" smtClean="0"/>
              <a:t>Archive: A filter or cartridge designed exclusively to collect and preserve sample material at ambient temperature</a:t>
            </a:r>
          </a:p>
          <a:p>
            <a:r>
              <a:rPr lang="en-US" sz="1600" dirty="0" smtClean="0"/>
              <a:t>Lyse N’ Go: A filter or cartridge designed to perform real-time sample prep on collected  material. </a:t>
            </a:r>
          </a:p>
          <a:p>
            <a:r>
              <a:rPr lang="en-US" sz="1600" dirty="0" smtClean="0"/>
              <a:t>Length – The distance from the top of the cartridge at the piston-actuator interface to the waste port</a:t>
            </a:r>
          </a:p>
          <a:p>
            <a:r>
              <a:rPr lang="en-US" sz="1600" dirty="0" smtClean="0"/>
              <a:t>Thickness – The width of the cartridge (dependent on 6 degree angle and radial distance)</a:t>
            </a:r>
          </a:p>
          <a:p>
            <a:r>
              <a:rPr lang="en-US" sz="1600" dirty="0" smtClean="0"/>
              <a:t>Radial Depth – The height from cartridge turret interface out normal to the turret interface</a:t>
            </a:r>
          </a:p>
          <a:p>
            <a:endParaRPr lang="en-US" sz="1600" dirty="0" smtClean="0"/>
          </a:p>
          <a:p>
            <a:endParaRPr lang="en-US" sz="1400" dirty="0" smtClean="0"/>
          </a:p>
          <a:p>
            <a:endParaRPr lang="en-US" sz="1600" dirty="0"/>
          </a:p>
        </p:txBody>
      </p:sp>
    </p:spTree>
    <p:extLst>
      <p:ext uri="{BB962C8B-B14F-4D97-AF65-F5344CB8AC3E}">
        <p14:creationId xmlns:p14="http://schemas.microsoft.com/office/powerpoint/2010/main" val="3039810205"/>
      </p:ext>
    </p:extLst>
  </p:cSld>
  <p:clrMapOvr>
    <a:masterClrMapping/>
  </p:clrMapOvr>
</p:sld>
</file>

<file path=ppt/theme/theme1.xml><?xml version="1.0" encoding="utf-8"?>
<a:theme xmlns:a="http://schemas.openxmlformats.org/drawingml/2006/main" name="Default Design">
  <a:themeElements>
    <a:clrScheme name="Custom 1">
      <a:dk1>
        <a:srgbClr val="000000"/>
      </a:dk1>
      <a:lt1>
        <a:srgbClr val="FFFFFF"/>
      </a:lt1>
      <a:dk2>
        <a:srgbClr val="000000"/>
      </a:dk2>
      <a:lt2>
        <a:srgbClr val="999999"/>
      </a:lt2>
      <a:accent1>
        <a:srgbClr val="999999"/>
      </a:accent1>
      <a:accent2>
        <a:srgbClr val="F68A33"/>
      </a:accent2>
      <a:accent3>
        <a:srgbClr val="FFFFFF"/>
      </a:accent3>
      <a:accent4>
        <a:srgbClr val="000000"/>
      </a:accent4>
      <a:accent5>
        <a:srgbClr val="595959"/>
      </a:accent5>
      <a:accent6>
        <a:srgbClr val="F68A33"/>
      </a:accent6>
      <a:hlink>
        <a:srgbClr val="AD6700"/>
      </a:hlink>
      <a:folHlink>
        <a:srgbClr val="F68A33"/>
      </a:folHlink>
    </a:clrScheme>
    <a:fontScheme name="Default Design">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lnDef>
  </a:objectDefaults>
  <a:extraClrSchemeLst>
    <a:extraClrScheme>
      <a:clrScheme name="Default Design 1">
        <a:dk1>
          <a:srgbClr val="000000"/>
        </a:dk1>
        <a:lt1>
          <a:srgbClr val="FFFFFF"/>
        </a:lt1>
        <a:dk2>
          <a:srgbClr val="000000"/>
        </a:dk2>
        <a:lt2>
          <a:srgbClr val="999999"/>
        </a:lt2>
        <a:accent1>
          <a:srgbClr val="FF9900"/>
        </a:accent1>
        <a:accent2>
          <a:srgbClr val="009900"/>
        </a:accent2>
        <a:accent3>
          <a:srgbClr val="FFFFFF"/>
        </a:accent3>
        <a:accent4>
          <a:srgbClr val="000000"/>
        </a:accent4>
        <a:accent5>
          <a:srgbClr val="FFCAAA"/>
        </a:accent5>
        <a:accent6>
          <a:srgbClr val="00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99999"/>
        </a:lt2>
        <a:accent1>
          <a:srgbClr val="009900"/>
        </a:accent1>
        <a:accent2>
          <a:srgbClr val="FF9900"/>
        </a:accent2>
        <a:accent3>
          <a:srgbClr val="FFFFFF"/>
        </a:accent3>
        <a:accent4>
          <a:srgbClr val="000000"/>
        </a:accent4>
        <a:accent5>
          <a:srgbClr val="AACAAA"/>
        </a:accent5>
        <a:accent6>
          <a:srgbClr val="E7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Theme">
  <a:themeElements>
    <a:clrScheme name="Custom 1">
      <a:dk1>
        <a:srgbClr val="000000"/>
      </a:dk1>
      <a:lt1>
        <a:srgbClr val="FFFFFF"/>
      </a:lt1>
      <a:dk2>
        <a:srgbClr val="000000"/>
      </a:dk2>
      <a:lt2>
        <a:srgbClr val="999999"/>
      </a:lt2>
      <a:accent1>
        <a:srgbClr val="999999"/>
      </a:accent1>
      <a:accent2>
        <a:srgbClr val="F68A33"/>
      </a:accent2>
      <a:accent3>
        <a:srgbClr val="FFFFFF"/>
      </a:accent3>
      <a:accent4>
        <a:srgbClr val="000000"/>
      </a:accent4>
      <a:accent5>
        <a:srgbClr val="595959"/>
      </a:accent5>
      <a:accent6>
        <a:srgbClr val="F68A33"/>
      </a:accent6>
      <a:hlink>
        <a:srgbClr val="AD6700"/>
      </a:hlink>
      <a:folHlink>
        <a:srgbClr val="F68A33"/>
      </a:folHlink>
    </a:clrScheme>
    <a:fontScheme name="Default Design">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lnDef>
  </a:objectDefaults>
  <a:extraClrSchemeLst>
    <a:extraClrScheme>
      <a:clrScheme name="Default Design 1">
        <a:dk1>
          <a:srgbClr val="000000"/>
        </a:dk1>
        <a:lt1>
          <a:srgbClr val="FFFFFF"/>
        </a:lt1>
        <a:dk2>
          <a:srgbClr val="000000"/>
        </a:dk2>
        <a:lt2>
          <a:srgbClr val="999999"/>
        </a:lt2>
        <a:accent1>
          <a:srgbClr val="FF9900"/>
        </a:accent1>
        <a:accent2>
          <a:srgbClr val="009900"/>
        </a:accent2>
        <a:accent3>
          <a:srgbClr val="FFFFFF"/>
        </a:accent3>
        <a:accent4>
          <a:srgbClr val="000000"/>
        </a:accent4>
        <a:accent5>
          <a:srgbClr val="FFCAAA"/>
        </a:accent5>
        <a:accent6>
          <a:srgbClr val="00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99999"/>
        </a:lt2>
        <a:accent1>
          <a:srgbClr val="009900"/>
        </a:accent1>
        <a:accent2>
          <a:srgbClr val="FF9900"/>
        </a:accent2>
        <a:accent3>
          <a:srgbClr val="FFFFFF"/>
        </a:accent3>
        <a:accent4>
          <a:srgbClr val="000000"/>
        </a:accent4>
        <a:accent5>
          <a:srgbClr val="AACAAA"/>
        </a:accent5>
        <a:accent6>
          <a:srgbClr val="E7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Theme">
  <a:themeElements>
    <a:clrScheme name="Custom 1">
      <a:dk1>
        <a:srgbClr val="000000"/>
      </a:dk1>
      <a:lt1>
        <a:srgbClr val="FFFFFF"/>
      </a:lt1>
      <a:dk2>
        <a:srgbClr val="000000"/>
      </a:dk2>
      <a:lt2>
        <a:srgbClr val="999999"/>
      </a:lt2>
      <a:accent1>
        <a:srgbClr val="999999"/>
      </a:accent1>
      <a:accent2>
        <a:srgbClr val="F68A33"/>
      </a:accent2>
      <a:accent3>
        <a:srgbClr val="FFFFFF"/>
      </a:accent3>
      <a:accent4>
        <a:srgbClr val="000000"/>
      </a:accent4>
      <a:accent5>
        <a:srgbClr val="595959"/>
      </a:accent5>
      <a:accent6>
        <a:srgbClr val="F68A33"/>
      </a:accent6>
      <a:hlink>
        <a:srgbClr val="AD6700"/>
      </a:hlink>
      <a:folHlink>
        <a:srgbClr val="F68A33"/>
      </a:folHlink>
    </a:clrScheme>
    <a:fontScheme name="Default Design">
      <a:majorFont>
        <a:latin typeface="Trebuchet MS"/>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Univers 45 Light" pitchFamily="34" charset="0"/>
          </a:defRPr>
        </a:defPPr>
      </a:lstStyle>
    </a:lnDef>
  </a:objectDefaults>
  <a:extraClrSchemeLst>
    <a:extraClrScheme>
      <a:clrScheme name="Default Design 1">
        <a:dk1>
          <a:srgbClr val="000000"/>
        </a:dk1>
        <a:lt1>
          <a:srgbClr val="FFFFFF"/>
        </a:lt1>
        <a:dk2>
          <a:srgbClr val="000000"/>
        </a:dk2>
        <a:lt2>
          <a:srgbClr val="999999"/>
        </a:lt2>
        <a:accent1>
          <a:srgbClr val="FF9900"/>
        </a:accent1>
        <a:accent2>
          <a:srgbClr val="009900"/>
        </a:accent2>
        <a:accent3>
          <a:srgbClr val="FFFFFF"/>
        </a:accent3>
        <a:accent4>
          <a:srgbClr val="000000"/>
        </a:accent4>
        <a:accent5>
          <a:srgbClr val="FFCAAA"/>
        </a:accent5>
        <a:accent6>
          <a:srgbClr val="00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99999"/>
        </a:lt2>
        <a:accent1>
          <a:srgbClr val="009900"/>
        </a:accent1>
        <a:accent2>
          <a:srgbClr val="FF9900"/>
        </a:accent2>
        <a:accent3>
          <a:srgbClr val="FFFFFF"/>
        </a:accent3>
        <a:accent4>
          <a:srgbClr val="000000"/>
        </a:accent4>
        <a:accent5>
          <a:srgbClr val="AACAAA"/>
        </a:accent5>
        <a:accent6>
          <a:srgbClr val="E78A00"/>
        </a:accent6>
        <a:hlink>
          <a:srgbClr val="000099"/>
        </a:hlink>
        <a:folHlink>
          <a:srgbClr val="FF66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27937</TotalTime>
  <Words>1106</Words>
  <Application>Microsoft Office PowerPoint</Application>
  <PresentationFormat>On-screen Show (4:3)</PresentationFormat>
  <Paragraphs>269</Paragraphs>
  <Slides>27</Slides>
  <Notes>1</Notes>
  <HiddenSlides>0</HiddenSlides>
  <MMClips>0</MMClips>
  <ScaleCrop>false</ScaleCrop>
  <HeadingPairs>
    <vt:vector size="4" baseType="variant">
      <vt:variant>
        <vt:lpstr>Theme</vt:lpstr>
      </vt:variant>
      <vt:variant>
        <vt:i4>3</vt:i4>
      </vt:variant>
      <vt:variant>
        <vt:lpstr>Slide Titles</vt:lpstr>
      </vt:variant>
      <vt:variant>
        <vt:i4>27</vt:i4>
      </vt:variant>
    </vt:vector>
  </HeadingPairs>
  <TitlesOfParts>
    <vt:vector size="30" baseType="lpstr">
      <vt:lpstr>Default Design</vt:lpstr>
      <vt:lpstr>Default Theme</vt:lpstr>
      <vt:lpstr>1_Default Theme</vt:lpstr>
      <vt:lpstr>PowerPoint Presentation</vt:lpstr>
      <vt:lpstr>Agenda</vt:lpstr>
      <vt:lpstr>Action Items </vt:lpstr>
      <vt:lpstr>MBARI ESP G3 Concept</vt:lpstr>
      <vt:lpstr>Phase 2 – Key Tasks</vt:lpstr>
      <vt:lpstr>Phase 2 - Deliverables</vt:lpstr>
      <vt:lpstr>MBARI Tech Specifications</vt:lpstr>
      <vt:lpstr>MBARI Tech Specifications</vt:lpstr>
      <vt:lpstr>Definitions</vt:lpstr>
      <vt:lpstr>Overall Requirements</vt:lpstr>
      <vt:lpstr>Puck Filter Requirements</vt:lpstr>
      <vt:lpstr>Cylindrical Filter Requirements</vt:lpstr>
      <vt:lpstr>Archive Cartridge Reqs.</vt:lpstr>
      <vt:lpstr>Lyse’NGo Cartridge Reqs.</vt:lpstr>
      <vt:lpstr>Test Bed Reqs.</vt:lpstr>
      <vt:lpstr>Mechanical Design Review</vt:lpstr>
      <vt:lpstr>Mechanical Design Review</vt:lpstr>
      <vt:lpstr>Mechanical Design Review</vt:lpstr>
      <vt:lpstr>Mechanical Design Review</vt:lpstr>
      <vt:lpstr>Test Bed -Cylinder</vt:lpstr>
      <vt:lpstr>Puck Filter</vt:lpstr>
      <vt:lpstr>Puck Test Bed</vt:lpstr>
      <vt:lpstr>Cartridge</vt:lpstr>
      <vt:lpstr>Cartridge</vt:lpstr>
      <vt:lpstr>Valving</vt:lpstr>
      <vt:lpstr>Test Materials</vt:lpstr>
      <vt:lpstr>Schedule Review</vt:lpstr>
    </vt:vector>
  </TitlesOfParts>
  <Company>Nomadics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note</dc:title>
  <dc:creator>bgrigsby@accelbiotech.com</dc:creator>
  <cp:lastModifiedBy>David Boone</cp:lastModifiedBy>
  <cp:revision>1347</cp:revision>
  <cp:lastPrinted>2001-06-03T17:26:21Z</cp:lastPrinted>
  <dcterms:created xsi:type="dcterms:W3CDTF">2004-02-27T23:03:01Z</dcterms:created>
  <dcterms:modified xsi:type="dcterms:W3CDTF">2013-04-16T18:32:11Z</dcterms:modified>
</cp:coreProperties>
</file>