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Univers 45 Ligh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Univers 45 Ligh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Univers 45 Ligh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Univers 45 Ligh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Univers 45 Ligh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Univers 45 Ligh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Univers 45 Ligh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Univers 45 Ligh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Univers 45 Light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54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blackWhite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/>
          <p:cNvSpPr>
            <a:spLocks noChangeArrowheads="1"/>
          </p:cNvSpPr>
          <p:nvPr userDrawn="1"/>
        </p:nvSpPr>
        <p:spPr bwMode="auto">
          <a:xfrm>
            <a:off x="6151563" y="0"/>
            <a:ext cx="2992437" cy="981075"/>
          </a:xfrm>
          <a:prstGeom prst="rect">
            <a:avLst/>
          </a:prstGeom>
          <a:gradFill rotWithShape="1">
            <a:gsLst>
              <a:gs pos="0">
                <a:srgbClr val="9EA0A3"/>
              </a:gs>
              <a:gs pos="50000">
                <a:srgbClr val="C5C6C7"/>
              </a:gs>
              <a:gs pos="100000">
                <a:srgbClr val="E3E3E4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Line 14"/>
          <p:cNvSpPr>
            <a:spLocks noChangeShapeType="1"/>
          </p:cNvSpPr>
          <p:nvPr userDrawn="1"/>
        </p:nvSpPr>
        <p:spPr bwMode="auto">
          <a:xfrm flipH="1">
            <a:off x="0" y="987425"/>
            <a:ext cx="91440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15"/>
          <p:cNvSpPr>
            <a:spLocks noChangeShapeType="1"/>
          </p:cNvSpPr>
          <p:nvPr userDrawn="1"/>
        </p:nvSpPr>
        <p:spPr bwMode="auto">
          <a:xfrm flipH="1" flipV="1">
            <a:off x="711200" y="0"/>
            <a:ext cx="0" cy="68580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Rectangle 16"/>
          <p:cNvSpPr>
            <a:spLocks noChangeArrowheads="1"/>
          </p:cNvSpPr>
          <p:nvPr userDrawn="1"/>
        </p:nvSpPr>
        <p:spPr bwMode="auto">
          <a:xfrm>
            <a:off x="0" y="989013"/>
            <a:ext cx="708025" cy="3932237"/>
          </a:xfrm>
          <a:prstGeom prst="rect">
            <a:avLst/>
          </a:prstGeom>
          <a:gradFill rotWithShape="1">
            <a:gsLst>
              <a:gs pos="0">
                <a:srgbClr val="FFBC86"/>
              </a:gs>
              <a:gs pos="50000">
                <a:srgbClr val="FFD4B6"/>
              </a:gs>
              <a:gs pos="100000">
                <a:srgbClr val="FFE9DB"/>
              </a:gs>
            </a:gsLst>
            <a:lin ang="0" scaled="1"/>
          </a:gra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7" name="Picture 19" descr="Q:\Marketing\Promotional\Graphics\Accel official Artwork\Accel Biotech Logo 2010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63" y="227013"/>
            <a:ext cx="4805362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43013" y="2439988"/>
            <a:ext cx="6324600" cy="914400"/>
          </a:xfrm>
        </p:spPr>
        <p:txBody>
          <a:bodyPr rIns="0"/>
          <a:lstStyle>
            <a:lvl1pPr marL="0" indent="0">
              <a:buFont typeface="Wingdings" pitchFamily="2" charset="2"/>
              <a:buNone/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i="0">
                <a:latin typeface="+mj-lt"/>
              </a:rPr>
              <a:t>page </a:t>
            </a:r>
            <a:fld id="{DF583551-61ED-4B68-998E-9EEEEEE85BBE}" type="slidenum">
              <a:rPr lang="en-US" i="0">
                <a:latin typeface="+mj-lt"/>
              </a:rPr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764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674" y="252009"/>
            <a:ext cx="5770620" cy="439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Aft>
                <a:spcPts val="600"/>
              </a:spcAft>
              <a:defRPr/>
            </a:lvl1pPr>
            <a:lvl2pPr>
              <a:spcBef>
                <a:spcPts val="200"/>
              </a:spcBef>
              <a:spcAft>
                <a:spcPts val="0"/>
              </a:spcAft>
              <a:defRPr/>
            </a:lvl2pPr>
            <a:lvl3pPr>
              <a:spcBef>
                <a:spcPts val="200"/>
              </a:spcBef>
              <a:spcAft>
                <a:spcPts val="0"/>
              </a:spcAft>
              <a:defRPr/>
            </a:lvl3pPr>
            <a:lvl4pPr>
              <a:spcBef>
                <a:spcPts val="200"/>
              </a:spcBef>
              <a:defRPr/>
            </a:lvl4pPr>
            <a:lvl5pPr>
              <a:spcBef>
                <a:spcPts val="20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i="0">
                <a:latin typeface="+mj-lt"/>
              </a:rPr>
              <a:t>page </a:t>
            </a:r>
            <a:fld id="{C82C4355-B2E2-4FDE-A92F-D76E69FC2C0B}" type="slidenum">
              <a:rPr lang="en-US" i="0">
                <a:latin typeface="+mj-lt"/>
              </a:rPr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0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984885"/>
          </a:xfrm>
        </p:spPr>
        <p:txBody>
          <a:bodyPr anchor="t"/>
          <a:lstStyle>
            <a:lvl1pPr algn="l">
              <a:defRPr sz="4000" b="1" cap="all">
                <a:solidFill>
                  <a:srgbClr val="FF993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i="0">
                <a:latin typeface="+mj-lt"/>
              </a:rPr>
              <a:t>page </a:t>
            </a:r>
            <a:fld id="{B3DEE75F-1578-46ED-AEC7-177183DFC869}" type="slidenum">
              <a:rPr lang="en-US" i="0">
                <a:latin typeface="+mj-lt"/>
              </a:rPr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570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219200"/>
            <a:ext cx="36957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29100" y="1219200"/>
            <a:ext cx="36957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i="0">
                <a:latin typeface="+mj-lt"/>
              </a:rPr>
              <a:t>page </a:t>
            </a:r>
            <a:fld id="{E53C2C61-F2C3-4861-BD69-74EFF45EE2A7}" type="slidenum">
              <a:rPr lang="en-US" i="0">
                <a:latin typeface="+mj-lt"/>
              </a:rPr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255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i="0">
                <a:latin typeface="+mj-lt"/>
              </a:rPr>
              <a:t>page </a:t>
            </a:r>
            <a:fld id="{0F0C49E9-FA3F-434A-A55A-077FE912E248}" type="slidenum">
              <a:rPr lang="en-US" i="0">
                <a:latin typeface="+mj-lt"/>
              </a:rPr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930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219200"/>
            <a:ext cx="75438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2286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0213" y="252413"/>
            <a:ext cx="5770562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73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97863" y="6604000"/>
            <a:ext cx="846137" cy="279400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i="1">
                <a:solidFill>
                  <a:schemeClr val="bg1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>
                <a:latin typeface="+mj-lt"/>
              </a:rPr>
              <a:t>page </a:t>
            </a:r>
            <a:fld id="{CC716518-444C-40F5-9905-1E9085A9C34A}" type="slidenum">
              <a:rPr lang="en-US">
                <a:latin typeface="+mj-lt"/>
              </a:rPr>
              <a:pPr>
                <a:defRPr/>
              </a:pPr>
              <a:t>‹#›</a:t>
            </a:fld>
            <a:endParaRPr lang="en-US"/>
          </a:p>
        </p:txBody>
      </p:sp>
      <p:sp>
        <p:nvSpPr>
          <p:cNvPr id="1029" name="Rectangle 55"/>
          <p:cNvSpPr>
            <a:spLocks noChangeArrowheads="1"/>
          </p:cNvSpPr>
          <p:nvPr/>
        </p:nvSpPr>
        <p:spPr bwMode="auto">
          <a:xfrm>
            <a:off x="4229100" y="0"/>
            <a:ext cx="4914900" cy="109538"/>
          </a:xfrm>
          <a:prstGeom prst="rect">
            <a:avLst/>
          </a:prstGeom>
          <a:gradFill rotWithShape="1">
            <a:gsLst>
              <a:gs pos="0">
                <a:srgbClr val="9EA0A3"/>
              </a:gs>
              <a:gs pos="50000">
                <a:srgbClr val="C5C6C7"/>
              </a:gs>
              <a:gs pos="100000">
                <a:srgbClr val="E3E3E4"/>
              </a:gs>
            </a:gsLst>
            <a:lin ang="0" scaled="1"/>
          </a:gra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0" name="Rectangle 56"/>
          <p:cNvSpPr>
            <a:spLocks noChangeArrowheads="1"/>
          </p:cNvSpPr>
          <p:nvPr/>
        </p:nvSpPr>
        <p:spPr bwMode="auto">
          <a:xfrm>
            <a:off x="0" y="112713"/>
            <a:ext cx="161925" cy="650875"/>
          </a:xfrm>
          <a:prstGeom prst="rect">
            <a:avLst/>
          </a:prstGeom>
          <a:gradFill rotWithShape="1">
            <a:gsLst>
              <a:gs pos="0">
                <a:srgbClr val="FFBC86"/>
              </a:gs>
              <a:gs pos="50000">
                <a:srgbClr val="FFD4B6"/>
              </a:gs>
              <a:gs pos="100000">
                <a:srgbClr val="FFE9DB"/>
              </a:gs>
            </a:gsLst>
            <a:lin ang="0" scaled="1"/>
          </a:gra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Line 58"/>
          <p:cNvSpPr>
            <a:spLocks noChangeShapeType="1"/>
          </p:cNvSpPr>
          <p:nvPr/>
        </p:nvSpPr>
        <p:spPr bwMode="auto">
          <a:xfrm>
            <a:off x="0" y="114300"/>
            <a:ext cx="91440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2" name="Line 59"/>
          <p:cNvSpPr>
            <a:spLocks noChangeShapeType="1"/>
          </p:cNvSpPr>
          <p:nvPr/>
        </p:nvSpPr>
        <p:spPr bwMode="auto">
          <a:xfrm>
            <a:off x="155575" y="0"/>
            <a:ext cx="0" cy="68580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3" name="Line 61"/>
          <p:cNvSpPr>
            <a:spLocks noChangeShapeType="1"/>
          </p:cNvSpPr>
          <p:nvPr/>
        </p:nvSpPr>
        <p:spPr bwMode="auto">
          <a:xfrm>
            <a:off x="0" y="776288"/>
            <a:ext cx="91440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4" name="Picture 64" descr="Q:\Marketing\Promotional\Graphics\Accel official Artwork\Accel Biotech Logo 201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875" y="312738"/>
            <a:ext cx="2103438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5" name="Rectangle 56"/>
          <p:cNvSpPr>
            <a:spLocks noChangeArrowheads="1"/>
          </p:cNvSpPr>
          <p:nvPr/>
        </p:nvSpPr>
        <p:spPr bwMode="auto">
          <a:xfrm>
            <a:off x="6619875" y="117475"/>
            <a:ext cx="44450" cy="649288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6" name="Rectangle 1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</p:sldLayoutIdLst>
  <p:hf hdr="0" ftr="0" dt="0"/>
  <p:txStyles>
    <p:titleStyle>
      <a:lvl1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rgbClr val="FF9933"/>
          </a:solidFill>
          <a:latin typeface="Myriad Pro" pitchFamily="34" charset="0"/>
          <a:ea typeface="+mj-ea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rgbClr val="FF9933"/>
          </a:solidFill>
          <a:latin typeface="Myriad Pro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rgbClr val="FF9933"/>
          </a:solidFill>
          <a:latin typeface="Myriad Pro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rgbClr val="FF9933"/>
          </a:solidFill>
          <a:latin typeface="Myriad Pro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rgbClr val="FF9933"/>
          </a:solidFill>
          <a:latin typeface="Myriad Pro" pitchFamily="34" charset="0"/>
        </a:defRPr>
      </a:lvl5pPr>
      <a:lvl6pPr marL="4572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rgbClr val="FF3300"/>
          </a:solidFill>
          <a:latin typeface="Trebuchet MS" pitchFamily="34" charset="0"/>
        </a:defRPr>
      </a:lvl6pPr>
      <a:lvl7pPr marL="9144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rgbClr val="FF3300"/>
          </a:solidFill>
          <a:latin typeface="Trebuchet MS" pitchFamily="34" charset="0"/>
        </a:defRPr>
      </a:lvl7pPr>
      <a:lvl8pPr marL="13716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rgbClr val="FF3300"/>
          </a:solidFill>
          <a:latin typeface="Trebuchet MS" pitchFamily="34" charset="0"/>
        </a:defRPr>
      </a:lvl8pPr>
      <a:lvl9pPr marL="18288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rgbClr val="FF3300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40000"/>
        </a:spcAft>
        <a:buClr>
          <a:schemeClr val="tx1"/>
        </a:buClr>
        <a:buSzPct val="70000"/>
        <a:buFont typeface="Wingdings" pitchFamily="2" charset="2"/>
        <a:buChar char="n"/>
        <a:defRPr sz="2600">
          <a:solidFill>
            <a:schemeClr val="tx1"/>
          </a:solidFill>
          <a:latin typeface="Myriad Pro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0"/>
        </a:spcBef>
        <a:spcAft>
          <a:spcPct val="40000"/>
        </a:spcAft>
        <a:buClr>
          <a:schemeClr val="fol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Myriad Pro" pitchFamily="34" charset="0"/>
        </a:defRPr>
      </a:lvl2pPr>
      <a:lvl3pPr marL="1143000" indent="-228600" algn="l" rtl="0" eaLnBrk="1" fontAlgn="base" hangingPunct="1">
        <a:spcBef>
          <a:spcPct val="40000"/>
        </a:spcBef>
        <a:spcAft>
          <a:spcPct val="40000"/>
        </a:spcAft>
        <a:buClr>
          <a:schemeClr val="bg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Myriad Pro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Courier New" pitchFamily="49" charset="0"/>
        <a:buChar char="o"/>
        <a:defRPr sz="1600">
          <a:solidFill>
            <a:schemeClr val="tx1"/>
          </a:solidFill>
          <a:latin typeface="Myriad Pro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>
          <a:solidFill>
            <a:schemeClr val="tx1"/>
          </a:solidFill>
          <a:latin typeface="Myriad Pro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Univers 45 Light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Univers 45 Light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Univers 45 Light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Univers 45 Light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Archive Cartridge Overview</a:t>
            </a:r>
            <a:endParaRPr lang="en-US" dirty="0"/>
          </a:p>
        </p:txBody>
      </p:sp>
      <p:pic>
        <p:nvPicPr>
          <p:cNvPr id="5" name="Content Placeholder 4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611" y="1385455"/>
            <a:ext cx="4669859" cy="4732712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</a:t>
            </a:r>
            <a:r>
              <a:rPr lang="en-US" i="0" smtClean="0">
                <a:latin typeface="Trebuchet MS" pitchFamily="34" charset="0"/>
              </a:rPr>
              <a:t>page </a:t>
            </a:r>
            <a:fld id="{2A717988-AC46-4D8C-B875-49741272C1A6}" type="slidenum">
              <a:rPr lang="en-US" i="0" smtClean="0">
                <a:latin typeface="Trebuchet MS" pitchFamily="34" charset="0"/>
              </a:rPr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508865" y="1064029"/>
            <a:ext cx="1496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Reagent Syringe</a:t>
            </a:r>
            <a:endParaRPr lang="en-US" dirty="0"/>
          </a:p>
        </p:txBody>
      </p:sp>
      <p:cxnSp>
        <p:nvCxnSpPr>
          <p:cNvPr id="9" name="Straight Arrow Connector 8"/>
          <p:cNvCxnSpPr>
            <a:stCxn id="7" idx="1"/>
          </p:cNvCxnSpPr>
          <p:nvPr/>
        </p:nvCxnSpPr>
        <p:spPr bwMode="auto">
          <a:xfrm flipH="1">
            <a:off x="4904509" y="1387195"/>
            <a:ext cx="1604356" cy="84892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6946828" y="4652856"/>
            <a:ext cx="1511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Sea Water In</a:t>
            </a:r>
            <a:endParaRPr lang="en-US" dirty="0"/>
          </a:p>
        </p:txBody>
      </p:sp>
      <p:cxnSp>
        <p:nvCxnSpPr>
          <p:cNvPr id="12" name="Straight Arrow Connector 11"/>
          <p:cNvCxnSpPr>
            <a:stCxn id="11" idx="1"/>
          </p:cNvCxnSpPr>
          <p:nvPr/>
        </p:nvCxnSpPr>
        <p:spPr bwMode="auto">
          <a:xfrm flipH="1" flipV="1">
            <a:off x="6157122" y="4652856"/>
            <a:ext cx="789706" cy="18466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789709" y="1720790"/>
            <a:ext cx="1418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Evacuation </a:t>
            </a:r>
            <a:r>
              <a:rPr lang="en-US" dirty="0" smtClean="0"/>
              <a:t>Syringe</a:t>
            </a:r>
            <a:endParaRPr lang="en-US" dirty="0"/>
          </a:p>
        </p:txBody>
      </p:sp>
      <p:cxnSp>
        <p:nvCxnSpPr>
          <p:cNvPr id="18" name="Straight Arrow Connector 17"/>
          <p:cNvCxnSpPr>
            <a:stCxn id="17" idx="3"/>
          </p:cNvCxnSpPr>
          <p:nvPr/>
        </p:nvCxnSpPr>
        <p:spPr bwMode="auto">
          <a:xfrm>
            <a:off x="2208416" y="2043956"/>
            <a:ext cx="958733" cy="1921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457200" y="2529840"/>
            <a:ext cx="1963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Storage </a:t>
            </a:r>
            <a:r>
              <a:rPr lang="en-US" dirty="0" smtClean="0"/>
              <a:t>Syringes</a:t>
            </a:r>
            <a:endParaRPr lang="en-US" dirty="0"/>
          </a:p>
        </p:txBody>
      </p:sp>
      <p:cxnSp>
        <p:nvCxnSpPr>
          <p:cNvPr id="23" name="Straight Arrow Connector 22"/>
          <p:cNvCxnSpPr>
            <a:stCxn id="22" idx="3"/>
          </p:cNvCxnSpPr>
          <p:nvPr/>
        </p:nvCxnSpPr>
        <p:spPr bwMode="auto">
          <a:xfrm flipV="1">
            <a:off x="2420389" y="2452256"/>
            <a:ext cx="1361902" cy="2622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22" idx="3"/>
          </p:cNvCxnSpPr>
          <p:nvPr/>
        </p:nvCxnSpPr>
        <p:spPr bwMode="auto">
          <a:xfrm flipV="1">
            <a:off x="2420389" y="2652630"/>
            <a:ext cx="1868978" cy="6187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3" name="TextBox 32"/>
          <p:cNvSpPr txBox="1"/>
          <p:nvPr/>
        </p:nvSpPr>
        <p:spPr>
          <a:xfrm>
            <a:off x="6508865" y="3026312"/>
            <a:ext cx="1496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Syringe </a:t>
            </a:r>
            <a:r>
              <a:rPr lang="en-US" dirty="0" smtClean="0"/>
              <a:t>Manifold</a:t>
            </a:r>
            <a:endParaRPr lang="en-US" dirty="0"/>
          </a:p>
        </p:txBody>
      </p:sp>
      <p:cxnSp>
        <p:nvCxnSpPr>
          <p:cNvPr id="34" name="Straight Arrow Connector 33"/>
          <p:cNvCxnSpPr>
            <a:stCxn id="33" idx="1"/>
          </p:cNvCxnSpPr>
          <p:nvPr/>
        </p:nvCxnSpPr>
        <p:spPr bwMode="auto">
          <a:xfrm flipH="1">
            <a:off x="5843847" y="3349478"/>
            <a:ext cx="665018" cy="42446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TextBox 35"/>
          <p:cNvSpPr txBox="1"/>
          <p:nvPr/>
        </p:nvSpPr>
        <p:spPr>
          <a:xfrm>
            <a:off x="6337601" y="5922413"/>
            <a:ext cx="1080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Manifold </a:t>
            </a:r>
            <a:r>
              <a:rPr lang="en-US" dirty="0" smtClean="0"/>
              <a:t>Plate</a:t>
            </a:r>
            <a:endParaRPr lang="en-US" dirty="0"/>
          </a:p>
        </p:txBody>
      </p:sp>
      <p:cxnSp>
        <p:nvCxnSpPr>
          <p:cNvPr id="37" name="Straight Arrow Connector 36"/>
          <p:cNvCxnSpPr>
            <a:stCxn id="36" idx="1"/>
          </p:cNvCxnSpPr>
          <p:nvPr/>
        </p:nvCxnSpPr>
        <p:spPr bwMode="auto">
          <a:xfrm flipH="1" flipV="1">
            <a:off x="5486400" y="5214618"/>
            <a:ext cx="851201" cy="103096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TextBox 39"/>
          <p:cNvSpPr txBox="1"/>
          <p:nvPr/>
        </p:nvSpPr>
        <p:spPr>
          <a:xfrm>
            <a:off x="789709" y="3359632"/>
            <a:ext cx="1179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Cartridge </a:t>
            </a:r>
            <a:r>
              <a:rPr lang="en-US" dirty="0" smtClean="0"/>
              <a:t>Manifold</a:t>
            </a:r>
            <a:endParaRPr lang="en-US" dirty="0"/>
          </a:p>
        </p:txBody>
      </p:sp>
      <p:cxnSp>
        <p:nvCxnSpPr>
          <p:cNvPr id="41" name="Straight Arrow Connector 40"/>
          <p:cNvCxnSpPr>
            <a:stCxn id="40" idx="3"/>
          </p:cNvCxnSpPr>
          <p:nvPr/>
        </p:nvCxnSpPr>
        <p:spPr bwMode="auto">
          <a:xfrm>
            <a:off x="1968732" y="3682798"/>
            <a:ext cx="719051" cy="23249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1143000" y="4706034"/>
            <a:ext cx="858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Filter Puck</a:t>
            </a:r>
            <a:endParaRPr lang="en-US" dirty="0"/>
          </a:p>
        </p:txBody>
      </p:sp>
      <p:cxnSp>
        <p:nvCxnSpPr>
          <p:cNvPr id="24" name="Straight Arrow Connector 23"/>
          <p:cNvCxnSpPr>
            <a:stCxn id="21" idx="3"/>
          </p:cNvCxnSpPr>
          <p:nvPr/>
        </p:nvCxnSpPr>
        <p:spPr bwMode="auto">
          <a:xfrm>
            <a:off x="2001291" y="5029200"/>
            <a:ext cx="1100049" cy="10877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6667498" y="2119510"/>
            <a:ext cx="1179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Plunge Valve</a:t>
            </a:r>
            <a:endParaRPr lang="en-US" dirty="0"/>
          </a:p>
        </p:txBody>
      </p:sp>
      <p:cxnSp>
        <p:nvCxnSpPr>
          <p:cNvPr id="28" name="Straight Arrow Connector 27"/>
          <p:cNvCxnSpPr/>
          <p:nvPr/>
        </p:nvCxnSpPr>
        <p:spPr bwMode="auto">
          <a:xfrm flipH="1">
            <a:off x="5249486" y="2452256"/>
            <a:ext cx="1418012" cy="2622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2133601" y="6096000"/>
            <a:ext cx="1889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Sample Out Port</a:t>
            </a:r>
            <a:endParaRPr lang="en-US" dirty="0"/>
          </a:p>
        </p:txBody>
      </p:sp>
      <p:cxnSp>
        <p:nvCxnSpPr>
          <p:cNvPr id="38" name="Straight Arrow Connector 37"/>
          <p:cNvCxnSpPr>
            <a:stCxn id="35" idx="3"/>
          </p:cNvCxnSpPr>
          <p:nvPr/>
        </p:nvCxnSpPr>
        <p:spPr bwMode="auto">
          <a:xfrm flipV="1">
            <a:off x="4023361" y="6054054"/>
            <a:ext cx="548639" cy="22661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2" name="TextBox 41"/>
          <p:cNvSpPr txBox="1"/>
          <p:nvPr/>
        </p:nvSpPr>
        <p:spPr>
          <a:xfrm>
            <a:off x="6946828" y="5122284"/>
            <a:ext cx="1739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Sea Water Out</a:t>
            </a:r>
            <a:endParaRPr lang="en-US" dirty="0"/>
          </a:p>
        </p:txBody>
      </p:sp>
      <p:cxnSp>
        <p:nvCxnSpPr>
          <p:cNvPr id="43" name="Straight Arrow Connector 42"/>
          <p:cNvCxnSpPr>
            <a:stCxn id="42" idx="1"/>
          </p:cNvCxnSpPr>
          <p:nvPr/>
        </p:nvCxnSpPr>
        <p:spPr bwMode="auto">
          <a:xfrm flipH="1" flipV="1">
            <a:off x="6157120" y="5122286"/>
            <a:ext cx="789708" cy="18466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745673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48548"/>
            <a:ext cx="6324600" cy="443198"/>
          </a:xfrm>
        </p:spPr>
        <p:txBody>
          <a:bodyPr/>
          <a:lstStyle/>
          <a:p>
            <a:r>
              <a:rPr lang="en-US" dirty="0" smtClean="0"/>
              <a:t>Archive Cartridge Overview</a:t>
            </a:r>
            <a:endParaRPr lang="en-US" dirty="0"/>
          </a:p>
        </p:txBody>
      </p:sp>
      <p:pic>
        <p:nvPicPr>
          <p:cNvPr id="5" name="Content Placeholder 4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150" y="1143000"/>
            <a:ext cx="4680641" cy="50292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</a:t>
            </a:r>
            <a:r>
              <a:rPr lang="en-US" i="0" smtClean="0">
                <a:latin typeface="+mj-lt"/>
              </a:rPr>
              <a:t>page </a:t>
            </a:r>
            <a:fld id="{C82C4355-B2E2-4FDE-A92F-D76E69FC2C0B}" type="slidenum">
              <a:rPr lang="en-US" i="0" smtClean="0">
                <a:latin typeface="+mj-lt"/>
              </a:rPr>
              <a:pPr>
                <a:defRPr/>
              </a:pPr>
              <a:t>2</a:t>
            </a:fld>
            <a:endParaRPr lang="en-US"/>
          </a:p>
        </p:txBody>
      </p:sp>
      <p:sp>
        <p:nvSpPr>
          <p:cNvPr id="6" name="Circular Arrow 5"/>
          <p:cNvSpPr/>
          <p:nvPr/>
        </p:nvSpPr>
        <p:spPr bwMode="auto">
          <a:xfrm rot="16200000">
            <a:off x="1676400" y="3810000"/>
            <a:ext cx="1371600" cy="1371600"/>
          </a:xfrm>
          <a:prstGeom prst="circularArrow">
            <a:avLst>
              <a:gd name="adj1" fmla="val 12500"/>
              <a:gd name="adj2" fmla="val 1008108"/>
              <a:gd name="adj3" fmla="val 20457681"/>
              <a:gd name="adj4" fmla="val 9558837"/>
              <a:gd name="adj5" fmla="val 12881"/>
            </a:avLst>
          </a:prstGeom>
          <a:solidFill>
            <a:schemeClr val="accent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Univers 45 Light" pitchFamily="34" charset="0"/>
            </a:endParaRPr>
          </a:p>
        </p:txBody>
      </p:sp>
      <p:sp>
        <p:nvSpPr>
          <p:cNvPr id="8" name="Right Arrow 7"/>
          <p:cNvSpPr/>
          <p:nvPr/>
        </p:nvSpPr>
        <p:spPr bwMode="auto">
          <a:xfrm rot="4058085">
            <a:off x="4104289" y="4951180"/>
            <a:ext cx="753549" cy="381000"/>
          </a:xfrm>
          <a:prstGeom prst="rightArrow">
            <a:avLst/>
          </a:prstGeom>
          <a:solidFill>
            <a:schemeClr val="accent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Univers 45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718626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999999"/>
      </a:lt2>
      <a:accent1>
        <a:srgbClr val="999999"/>
      </a:accent1>
      <a:accent2>
        <a:srgbClr val="F68A33"/>
      </a:accent2>
      <a:accent3>
        <a:srgbClr val="FFFFFF"/>
      </a:accent3>
      <a:accent4>
        <a:srgbClr val="000000"/>
      </a:accent4>
      <a:accent5>
        <a:srgbClr val="595959"/>
      </a:accent5>
      <a:accent6>
        <a:srgbClr val="F68A33"/>
      </a:accent6>
      <a:hlink>
        <a:srgbClr val="AD6700"/>
      </a:hlink>
      <a:folHlink>
        <a:srgbClr val="F68A33"/>
      </a:folHlink>
    </a:clrScheme>
    <a:fontScheme name="Default Design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Univers 45 Light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Univers 45 Light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999999"/>
        </a:lt2>
        <a:accent1>
          <a:srgbClr val="FF9900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008A00"/>
        </a:accent6>
        <a:hlink>
          <a:srgbClr val="000099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99999"/>
        </a:lt2>
        <a:accent1>
          <a:srgbClr val="0099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E78A00"/>
        </a:accent6>
        <a:hlink>
          <a:srgbClr val="000099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200</TotalTime>
  <Words>37</Words>
  <Application>Microsoft Office PowerPoint</Application>
  <PresentationFormat>On-screen Show (4:3)</PresentationFormat>
  <Paragraphs>15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Default Theme</vt:lpstr>
      <vt:lpstr>Archive Cartridge Overview</vt:lpstr>
      <vt:lpstr>Archive Cartridge Overview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Boone</dc:creator>
  <cp:lastModifiedBy>David Boone</cp:lastModifiedBy>
  <cp:revision>8</cp:revision>
  <dcterms:created xsi:type="dcterms:W3CDTF">2013-06-14T19:33:35Z</dcterms:created>
  <dcterms:modified xsi:type="dcterms:W3CDTF">2013-06-14T22:53:40Z</dcterms:modified>
</cp:coreProperties>
</file>