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302" r:id="rId3"/>
    <p:sldId id="303" r:id="rId4"/>
    <p:sldId id="264" r:id="rId5"/>
    <p:sldId id="263" r:id="rId6"/>
    <p:sldId id="265" r:id="rId7"/>
    <p:sldId id="262" r:id="rId8"/>
    <p:sldId id="258" r:id="rId9"/>
    <p:sldId id="259" r:id="rId10"/>
    <p:sldId id="261" r:id="rId11"/>
    <p:sldId id="308" r:id="rId12"/>
    <p:sldId id="309" r:id="rId13"/>
    <p:sldId id="31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67"/>
    <p:restoredTop sz="94632"/>
  </p:normalViewPr>
  <p:slideViewPr>
    <p:cSldViewPr snapToGrid="0" snapToObjects="1">
      <p:cViewPr varScale="1">
        <p:scale>
          <a:sx n="106" d="100"/>
          <a:sy n="106" d="100"/>
        </p:scale>
        <p:origin x="18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77F39-F186-394F-800D-F7772ED633FC}" type="datetimeFigureOut">
              <a:rPr lang="en-US" smtClean="0"/>
              <a:t>5/3/19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8A6D8A-E599-F54A-B7B9-78EEEF7BC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657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Points</a:t>
            </a:r>
          </a:p>
          <a:p>
            <a:r>
              <a:rPr lang="en-US" dirty="0"/>
              <a:t>1.  First part: focus on the cartridge.</a:t>
            </a:r>
            <a:r>
              <a:rPr lang="en-US" baseline="0" dirty="0"/>
              <a:t>  </a:t>
            </a:r>
            <a:endParaRPr lang="en-US" dirty="0"/>
          </a:p>
          <a:p>
            <a:r>
              <a:rPr lang="en-US" dirty="0"/>
              <a:t>2.  Each cartridge is specialized.</a:t>
            </a:r>
            <a:r>
              <a:rPr lang="en-US" baseline="0" dirty="0"/>
              <a:t>  Allows the user to develop own pathway.  Process from encompassing filtration, and processing all on board.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7BFB3-E442-1641-9C7E-FE9A1961D84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792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8A6D8A-E599-F54A-B7B9-78EEEF7BCA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450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6D97A-29D9-9941-AD21-95332CDE1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74259C-9194-5F4C-A49A-432F415333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E51616-A7F2-2F4E-946D-A58028CCD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71C5E-605A-F644-B9C8-C1161CB79158}" type="datetimeFigureOut">
              <a:rPr lang="en-US" smtClean="0"/>
              <a:t>5/3/19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9731B-2318-E84E-9AA7-9198838D4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9E36FF-670A-BD47-9C09-3E94434AA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1415-75B8-A344-A4F7-B49154C4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138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783A2-8A04-C54B-BCDB-5427F4486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EBAF00-DDBF-B744-BCFC-444BE7A804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8E561-471A-1C4E-9E93-8CC51BD5E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71C5E-605A-F644-B9C8-C1161CB79158}" type="datetimeFigureOut">
              <a:rPr lang="en-US" smtClean="0"/>
              <a:t>5/3/19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91795-9A2D-114E-B539-C9453D425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CDA829-4BCB-6B41-BD80-A1A4D63DC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1415-75B8-A344-A4F7-B49154C4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097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F2BD18-A435-5946-A1E6-5E27D5027D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372F9-17BA-EA4C-BE58-7860D2B5A9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8E7A67-05F8-6A4F-ABC4-57D90BA9F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71C5E-605A-F644-B9C8-C1161CB79158}" type="datetimeFigureOut">
              <a:rPr lang="en-US" smtClean="0"/>
              <a:t>5/3/19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75BE76-6CE0-694E-B600-DE2A27CFB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3315B-B4B7-7845-BB35-C8273601E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1415-75B8-A344-A4F7-B49154C4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878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A1A20-3E91-1A4A-A8E0-1D6A41F9B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3D49-F50E-4A47-A9C8-D48A07C67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26FEC9-31F5-D34C-9486-ECFD9D3A3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71C5E-605A-F644-B9C8-C1161CB79158}" type="datetimeFigureOut">
              <a:rPr lang="en-US" smtClean="0"/>
              <a:t>5/3/19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59BA82-7C43-1041-B459-A16B50E6F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26378-7276-F74F-A1A7-509716869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1415-75B8-A344-A4F7-B49154C4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036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96C47-1AEE-3E46-A797-715346950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33532A-7837-5847-A08B-9DA2684E28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D8B6CE-4966-CE4D-B69D-EC4CC5A70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71C5E-605A-F644-B9C8-C1161CB79158}" type="datetimeFigureOut">
              <a:rPr lang="en-US" smtClean="0"/>
              <a:t>5/3/19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FE271-9E39-CF4E-8590-D808CF5F2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80E777-61D1-4047-B68D-B125C6926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1415-75B8-A344-A4F7-B49154C4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47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79D08-F954-8645-958E-7E2F7DF9B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44EE0-1527-B94B-A33C-CB2B1A4B91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76FF59-7177-544D-A03E-0D7979E18B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1B727E-401B-924D-9D21-E6A93AE24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71C5E-605A-F644-B9C8-C1161CB79158}" type="datetimeFigureOut">
              <a:rPr lang="en-US" smtClean="0"/>
              <a:t>5/3/19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C08516-4774-AE43-A9D5-D7657F877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DA1181-4098-C641-AA46-D865AABAD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1415-75B8-A344-A4F7-B49154C4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172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F937C-8D72-334F-B13C-D5625B8BB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D5A85E-4582-BB40-8960-21093E7DBA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CE416F-E3BA-D84C-B279-8F0AC893FB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92DBB9-49FD-504E-B6EC-E400A72CF1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1E2C2E-AFDE-B144-A45A-401CB4A2A3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FD8751-61B0-AE42-AD79-8FA45ED21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71C5E-605A-F644-B9C8-C1161CB79158}" type="datetimeFigureOut">
              <a:rPr lang="en-US" smtClean="0"/>
              <a:t>5/3/19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31BD26-11F5-9C4C-807D-0FF542D07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E38922-7523-044F-8E93-EC31F0859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1415-75B8-A344-A4F7-B49154C4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168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14D3A-7634-2046-AE50-2C43059C8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69B199-5DEA-864C-8BAB-926C6842D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71C5E-605A-F644-B9C8-C1161CB79158}" type="datetimeFigureOut">
              <a:rPr lang="en-US" smtClean="0"/>
              <a:t>5/3/19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E8606A-E41B-4649-B2AC-FEFB2A7B4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077393-FB0D-394C-BF78-BD87A13F5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1415-75B8-A344-A4F7-B49154C4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862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E23E5-D358-8642-AC60-B3B46E12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71C5E-605A-F644-B9C8-C1161CB79158}" type="datetimeFigureOut">
              <a:rPr lang="en-US" smtClean="0"/>
              <a:t>5/3/19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23DA34-8B10-FA4C-A338-E6B4A940B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F58AF1-08B1-6C4A-A1D5-4C3648479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1415-75B8-A344-A4F7-B49154C4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807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76E89-29DD-254B-82D5-8E3B173E8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C19BB2-88A2-5648-B218-53719E0AB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B63572-BB5A-D64A-BFB6-1C8A7DBF24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5470C6-D8D4-5F45-A75E-0A9BA5610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71C5E-605A-F644-B9C8-C1161CB79158}" type="datetimeFigureOut">
              <a:rPr lang="en-US" smtClean="0"/>
              <a:t>5/3/19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47425B-23F2-BD4A-A7F8-2A596B374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C86249-C783-7D46-9B6B-E552E93E9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1415-75B8-A344-A4F7-B49154C4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020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D410F-E951-6044-974A-62FCABCBF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BED792-8163-DA43-B13F-A008C9D73B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17AF09-E08E-D044-B604-0B8D58182A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B274D3-0CBC-CA49-ADBB-BF59AFA41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71C5E-605A-F644-B9C8-C1161CB79158}" type="datetimeFigureOut">
              <a:rPr lang="en-US" smtClean="0"/>
              <a:t>5/3/19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6D457C-1FD4-F841-B9C8-110E346F0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CDE1F3-945F-DA41-A2AA-868EBCBE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1415-75B8-A344-A4F7-B49154C4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65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F2B540-8EDF-9640-BB53-CF28135C6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62D7EC-4126-8240-904C-FE34D377FB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66E0BC-B1D7-8840-B87E-6E95E322E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71C5E-605A-F644-B9C8-C1161CB79158}" type="datetimeFigureOut">
              <a:rPr lang="en-US" smtClean="0"/>
              <a:t>5/3/19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810ADA-746C-874E-B0EF-B5ACB52D09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85804A-0B27-234D-96F7-315978F38D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81415-75B8-A344-A4F7-B49154C4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12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067D5-F27B-5046-A321-4D648315E8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1479" y="202351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3G ESP</a:t>
            </a:r>
            <a:br>
              <a:rPr lang="en-US" dirty="0"/>
            </a:br>
            <a:r>
              <a:rPr lang="en-US" dirty="0"/>
              <a:t>General Overview of Cartridges</a:t>
            </a:r>
            <a:br>
              <a:rPr lang="en-US" dirty="0"/>
            </a:br>
            <a:r>
              <a:rPr lang="en-US" dirty="0"/>
              <a:t>Archive and Lyse-n-Go </a:t>
            </a:r>
            <a:br>
              <a:rPr lang="en-US" dirty="0"/>
            </a:br>
            <a:r>
              <a:rPr lang="en-US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9B26B1-425D-4241-AF98-826A1FAA74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1479" y="4037497"/>
            <a:ext cx="9144000" cy="37361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MBARI, Monterey Bay Aquarium Research Institute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D1C14-481D-5A48-A325-3D1B73680F87}"/>
              </a:ext>
            </a:extLst>
          </p:cNvPr>
          <p:cNvSpPr txBox="1"/>
          <p:nvPr/>
        </p:nvSpPr>
        <p:spPr>
          <a:xfrm>
            <a:off x="8349915" y="6488668"/>
            <a:ext cx="3756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2019 MBARI, Confidential Information</a:t>
            </a:r>
          </a:p>
        </p:txBody>
      </p:sp>
    </p:spTree>
    <p:extLst>
      <p:ext uri="{BB962C8B-B14F-4D97-AF65-F5344CB8AC3E}">
        <p14:creationId xmlns:p14="http://schemas.microsoft.com/office/powerpoint/2010/main" val="729368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79">
            <a:extLst>
              <a:ext uri="{FF2B5EF4-FFF2-40B4-BE49-F238E27FC236}">
                <a16:creationId xmlns:a16="http://schemas.microsoft.com/office/drawing/2014/main" id="{38D2E1F9-F9B9-C546-A5C5-D6A7662A9E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31" t="7191" r="7553" b="8557"/>
          <a:stretch/>
        </p:blipFill>
        <p:spPr>
          <a:xfrm>
            <a:off x="493174" y="908055"/>
            <a:ext cx="4691522" cy="4726903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DEE96326-D9B6-1C43-95B0-14AB2AB5D5CF}"/>
              </a:ext>
            </a:extLst>
          </p:cNvPr>
          <p:cNvGrpSpPr/>
          <p:nvPr/>
        </p:nvGrpSpPr>
        <p:grpSpPr>
          <a:xfrm>
            <a:off x="2175592" y="5572541"/>
            <a:ext cx="4491539" cy="898603"/>
            <a:chOff x="3778531" y="5959397"/>
            <a:chExt cx="4491539" cy="898603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A3EDB164-A772-8141-9704-29A00374341D}"/>
                </a:ext>
              </a:extLst>
            </p:cNvPr>
            <p:cNvSpPr/>
            <p:nvPr/>
          </p:nvSpPr>
          <p:spPr>
            <a:xfrm>
              <a:off x="4489914" y="6072092"/>
              <a:ext cx="1371887" cy="69610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Burkert Valve Tree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589D8DD-35C4-774B-9FD4-5E132611649F}"/>
                </a:ext>
              </a:extLst>
            </p:cNvPr>
            <p:cNvSpPr/>
            <p:nvPr/>
          </p:nvSpPr>
          <p:spPr>
            <a:xfrm>
              <a:off x="3778531" y="5959397"/>
              <a:ext cx="225219" cy="52927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57369B0D-F629-164C-AF04-C8A62FB08244}"/>
                </a:ext>
              </a:extLst>
            </p:cNvPr>
            <p:cNvSpPr/>
            <p:nvPr/>
          </p:nvSpPr>
          <p:spPr>
            <a:xfrm>
              <a:off x="3889873" y="6488668"/>
              <a:ext cx="602614" cy="243436"/>
            </a:xfrm>
            <a:custGeom>
              <a:avLst/>
              <a:gdLst>
                <a:gd name="connsiteX0" fmla="*/ 0 w 609600"/>
                <a:gd name="connsiteY0" fmla="*/ 0 h 185530"/>
                <a:gd name="connsiteX1" fmla="*/ 26504 w 609600"/>
                <a:gd name="connsiteY1" fmla="*/ 106017 h 185530"/>
                <a:gd name="connsiteX2" fmla="*/ 92765 w 609600"/>
                <a:gd name="connsiteY2" fmla="*/ 145774 h 185530"/>
                <a:gd name="connsiteX3" fmla="*/ 145774 w 609600"/>
                <a:gd name="connsiteY3" fmla="*/ 159026 h 185530"/>
                <a:gd name="connsiteX4" fmla="*/ 185530 w 609600"/>
                <a:gd name="connsiteY4" fmla="*/ 172278 h 185530"/>
                <a:gd name="connsiteX5" fmla="*/ 265043 w 609600"/>
                <a:gd name="connsiteY5" fmla="*/ 185530 h 185530"/>
                <a:gd name="connsiteX6" fmla="*/ 556591 w 609600"/>
                <a:gd name="connsiteY6" fmla="*/ 159026 h 185530"/>
                <a:gd name="connsiteX7" fmla="*/ 609600 w 609600"/>
                <a:gd name="connsiteY7" fmla="*/ 132522 h 185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9600" h="185530">
                  <a:moveTo>
                    <a:pt x="0" y="0"/>
                  </a:moveTo>
                  <a:cubicBezTo>
                    <a:pt x="2850" y="14251"/>
                    <a:pt x="14279" y="85642"/>
                    <a:pt x="26504" y="106017"/>
                  </a:cubicBezTo>
                  <a:cubicBezTo>
                    <a:pt x="43731" y="134728"/>
                    <a:pt x="62571" y="137147"/>
                    <a:pt x="92765" y="145774"/>
                  </a:cubicBezTo>
                  <a:cubicBezTo>
                    <a:pt x="110278" y="150778"/>
                    <a:pt x="128261" y="154022"/>
                    <a:pt x="145774" y="159026"/>
                  </a:cubicBezTo>
                  <a:cubicBezTo>
                    <a:pt x="159205" y="162863"/>
                    <a:pt x="171894" y="169248"/>
                    <a:pt x="185530" y="172278"/>
                  </a:cubicBezTo>
                  <a:cubicBezTo>
                    <a:pt x="211760" y="178107"/>
                    <a:pt x="238539" y="181113"/>
                    <a:pt x="265043" y="185530"/>
                  </a:cubicBezTo>
                  <a:cubicBezTo>
                    <a:pt x="390509" y="178150"/>
                    <a:pt x="453187" y="184877"/>
                    <a:pt x="556591" y="159026"/>
                  </a:cubicBezTo>
                  <a:cubicBezTo>
                    <a:pt x="597199" y="148874"/>
                    <a:pt x="588740" y="153382"/>
                    <a:pt x="609600" y="132522"/>
                  </a:cubicBezTo>
                </a:path>
              </a:pathLst>
            </a:custGeom>
            <a:noFill/>
            <a:ln w="222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CC352FBA-865C-4041-A028-3CCD3E2655AE}"/>
                </a:ext>
              </a:extLst>
            </p:cNvPr>
            <p:cNvCxnSpPr/>
            <p:nvPr/>
          </p:nvCxnSpPr>
          <p:spPr>
            <a:xfrm>
              <a:off x="5792401" y="6455832"/>
              <a:ext cx="66140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3A35C72-B728-F74B-BEAB-0C3F4103F310}"/>
                </a:ext>
              </a:extLst>
            </p:cNvPr>
            <p:cNvCxnSpPr>
              <a:cxnSpLocks/>
            </p:cNvCxnSpPr>
            <p:nvPr/>
          </p:nvCxnSpPr>
          <p:spPr>
            <a:xfrm>
              <a:off x="4616418" y="6673334"/>
              <a:ext cx="1837391" cy="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8C8229D-602D-BF4A-BBB8-3CB18A5055D3}"/>
                </a:ext>
              </a:extLst>
            </p:cNvPr>
            <p:cNvSpPr txBox="1"/>
            <p:nvPr/>
          </p:nvSpPr>
          <p:spPr>
            <a:xfrm>
              <a:off x="6388593" y="6488668"/>
              <a:ext cx="7695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Waste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8945FAE-579E-8145-A985-1759B300A120}"/>
                </a:ext>
              </a:extLst>
            </p:cNvPr>
            <p:cNvSpPr txBox="1"/>
            <p:nvPr/>
          </p:nvSpPr>
          <p:spPr>
            <a:xfrm>
              <a:off x="6388593" y="6255777"/>
              <a:ext cx="18814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Analytical Module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8EDEC06-7DF2-724F-B4B4-3C02278CD9D1}"/>
                </a:ext>
              </a:extLst>
            </p:cNvPr>
            <p:cNvSpPr txBox="1"/>
            <p:nvPr/>
          </p:nvSpPr>
          <p:spPr>
            <a:xfrm>
              <a:off x="5788006" y="6006094"/>
              <a:ext cx="9162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Blocked</a:t>
              </a: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0C247ECA-1694-5B45-A82E-70374854308C}"/>
                </a:ext>
              </a:extLst>
            </p:cNvPr>
            <p:cNvSpPr/>
            <p:nvPr/>
          </p:nvSpPr>
          <p:spPr>
            <a:xfrm>
              <a:off x="4402681" y="6509117"/>
              <a:ext cx="197904" cy="23198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7550E8A-54D3-1143-845A-53B4CB7BB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674" y="6745"/>
            <a:ext cx="5068782" cy="1495163"/>
          </a:xfrm>
        </p:spPr>
        <p:txBody>
          <a:bodyPr/>
          <a:lstStyle/>
          <a:p>
            <a:r>
              <a:rPr lang="en-US" b="1" dirty="0"/>
              <a:t>Lyse-n-Go Cartridge – Evacuate Water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F3409B4-CC0E-6644-A00E-A58ED396830E}"/>
              </a:ext>
            </a:extLst>
          </p:cNvPr>
          <p:cNvSpPr/>
          <p:nvPr/>
        </p:nvSpPr>
        <p:spPr>
          <a:xfrm>
            <a:off x="2152931" y="5281936"/>
            <a:ext cx="278729" cy="348918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FCB64B-89D6-D34B-84DE-A13C24BF4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5486" y="1501908"/>
            <a:ext cx="5093969" cy="505791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Refillable air/vent syringe (4) used to push water to waste</a:t>
            </a:r>
          </a:p>
          <a:p>
            <a:pPr lvl="1"/>
            <a:r>
              <a:rPr lang="en-US" dirty="0"/>
              <a:t>All other plungers in syringes backed up with actuator rods</a:t>
            </a:r>
          </a:p>
          <a:p>
            <a:r>
              <a:rPr lang="en-US" dirty="0"/>
              <a:t>To remove remainder of water, must break bubble point of the filter.</a:t>
            </a:r>
          </a:p>
          <a:p>
            <a:pPr lvl="1"/>
            <a:r>
              <a:rPr lang="en-US" dirty="0"/>
              <a:t>Burkert tree at blocked</a:t>
            </a:r>
          </a:p>
          <a:p>
            <a:pPr lvl="1"/>
            <a:r>
              <a:rPr lang="en-US" dirty="0"/>
              <a:t>Repeated cycles with air/vent syringe (4) until reach specified psi </a:t>
            </a:r>
          </a:p>
          <a:p>
            <a:r>
              <a:rPr lang="en-US" dirty="0"/>
              <a:t>Drain Water to waste</a:t>
            </a:r>
          </a:p>
          <a:p>
            <a:r>
              <a:rPr lang="en-US" dirty="0"/>
              <a:t>Vent top of puck</a:t>
            </a:r>
          </a:p>
          <a:p>
            <a:pPr lvl="1"/>
            <a:r>
              <a:rPr lang="en-US" dirty="0"/>
              <a:t>Plunger below bottom vent &amp; boss of plunger displaces check valve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6433F7F-1025-034F-8D00-D3DBC695970B}"/>
              </a:ext>
            </a:extLst>
          </p:cNvPr>
          <p:cNvSpPr txBox="1"/>
          <p:nvPr/>
        </p:nvSpPr>
        <p:spPr>
          <a:xfrm rot="5400000">
            <a:off x="2059331" y="2218866"/>
            <a:ext cx="22160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Valve (Reagent Position)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B9EADE1-1760-0B47-9DC6-72E5DC346481}"/>
              </a:ext>
            </a:extLst>
          </p:cNvPr>
          <p:cNvSpPr/>
          <p:nvPr/>
        </p:nvSpPr>
        <p:spPr>
          <a:xfrm>
            <a:off x="6889181" y="1534902"/>
            <a:ext cx="409074" cy="38818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3DE28BC-43EF-AF48-BA93-62B3A05B896E}"/>
              </a:ext>
            </a:extLst>
          </p:cNvPr>
          <p:cNvSpPr/>
          <p:nvPr/>
        </p:nvSpPr>
        <p:spPr>
          <a:xfrm>
            <a:off x="6834135" y="4840852"/>
            <a:ext cx="409074" cy="38818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AE6754C-ECFB-614A-AEFC-1BF241BC2A8A}"/>
              </a:ext>
            </a:extLst>
          </p:cNvPr>
          <p:cNvSpPr/>
          <p:nvPr/>
        </p:nvSpPr>
        <p:spPr>
          <a:xfrm>
            <a:off x="6841074" y="2896370"/>
            <a:ext cx="409075" cy="44066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DBC35FA-75D8-1244-896F-5D8B85010E8D}"/>
              </a:ext>
            </a:extLst>
          </p:cNvPr>
          <p:cNvSpPr txBox="1"/>
          <p:nvPr/>
        </p:nvSpPr>
        <p:spPr>
          <a:xfrm>
            <a:off x="8300036" y="6460960"/>
            <a:ext cx="3756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2019 MBARI, Confidential Information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81A6F1D-047A-5F4A-9FDD-607EA35807A6}"/>
              </a:ext>
            </a:extLst>
          </p:cNvPr>
          <p:cNvSpPr/>
          <p:nvPr/>
        </p:nvSpPr>
        <p:spPr>
          <a:xfrm>
            <a:off x="878674" y="3846647"/>
            <a:ext cx="1166596" cy="1212349"/>
          </a:xfrm>
          <a:prstGeom prst="ellipse">
            <a:avLst/>
          </a:prstGeom>
          <a:solidFill>
            <a:schemeClr val="accent1">
              <a:alpha val="46000"/>
            </a:schemeClr>
          </a:solidFill>
          <a:ln>
            <a:solidFill>
              <a:schemeClr val="accent1">
                <a:shade val="50000"/>
                <a:alpha val="4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Down Arrow 66">
            <a:extLst>
              <a:ext uri="{FF2B5EF4-FFF2-40B4-BE49-F238E27FC236}">
                <a16:creationId xmlns:a16="http://schemas.microsoft.com/office/drawing/2014/main" id="{FB015353-88D2-1E49-A868-EBDF34F76B45}"/>
              </a:ext>
            </a:extLst>
          </p:cNvPr>
          <p:cNvSpPr/>
          <p:nvPr/>
        </p:nvSpPr>
        <p:spPr>
          <a:xfrm>
            <a:off x="2255914" y="3511464"/>
            <a:ext cx="45719" cy="2557511"/>
          </a:xfrm>
          <a:prstGeom prst="downArrow">
            <a:avLst/>
          </a:prstGeom>
          <a:solidFill>
            <a:srgbClr val="0070C0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Down Arrow 69">
            <a:extLst>
              <a:ext uri="{FF2B5EF4-FFF2-40B4-BE49-F238E27FC236}">
                <a16:creationId xmlns:a16="http://schemas.microsoft.com/office/drawing/2014/main" id="{8CD821B8-247D-0043-83AC-B468B38A6CC4}"/>
              </a:ext>
            </a:extLst>
          </p:cNvPr>
          <p:cNvSpPr/>
          <p:nvPr/>
        </p:nvSpPr>
        <p:spPr>
          <a:xfrm rot="246703" flipH="1">
            <a:off x="1283811" y="3506329"/>
            <a:ext cx="45719" cy="1204578"/>
          </a:xfrm>
          <a:prstGeom prst="downArrow">
            <a:avLst/>
          </a:prstGeom>
          <a:solidFill>
            <a:schemeClr val="tx1">
              <a:lumMod val="65000"/>
              <a:lumOff val="35000"/>
              <a:alpha val="67000"/>
            </a:schemeClr>
          </a:solidFill>
          <a:ln w="44450">
            <a:solidFill>
              <a:schemeClr val="tx1">
                <a:lumMod val="65000"/>
                <a:lumOff val="35000"/>
                <a:alpha val="6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Down Arrow 71">
            <a:extLst>
              <a:ext uri="{FF2B5EF4-FFF2-40B4-BE49-F238E27FC236}">
                <a16:creationId xmlns:a16="http://schemas.microsoft.com/office/drawing/2014/main" id="{E209D950-1853-FE46-A803-3C11F7097CA9}"/>
              </a:ext>
            </a:extLst>
          </p:cNvPr>
          <p:cNvSpPr/>
          <p:nvPr/>
        </p:nvSpPr>
        <p:spPr>
          <a:xfrm rot="16200000" flipH="1">
            <a:off x="1205490" y="3366359"/>
            <a:ext cx="66364" cy="145157"/>
          </a:xfrm>
          <a:prstGeom prst="downArrow">
            <a:avLst/>
          </a:prstGeom>
          <a:solidFill>
            <a:schemeClr val="tx1">
              <a:lumMod val="65000"/>
              <a:lumOff val="35000"/>
              <a:alpha val="67000"/>
            </a:schemeClr>
          </a:solidFill>
          <a:ln w="44450">
            <a:solidFill>
              <a:schemeClr val="tx1">
                <a:lumMod val="65000"/>
                <a:lumOff val="35000"/>
                <a:alpha val="6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Down Arrow 72">
            <a:extLst>
              <a:ext uri="{FF2B5EF4-FFF2-40B4-BE49-F238E27FC236}">
                <a16:creationId xmlns:a16="http://schemas.microsoft.com/office/drawing/2014/main" id="{58454FF0-773F-F545-BBE0-833468E622DF}"/>
              </a:ext>
            </a:extLst>
          </p:cNvPr>
          <p:cNvSpPr/>
          <p:nvPr/>
        </p:nvSpPr>
        <p:spPr>
          <a:xfrm rot="7956673">
            <a:off x="2691182" y="4076848"/>
            <a:ext cx="45719" cy="846589"/>
          </a:xfrm>
          <a:prstGeom prst="downArrow">
            <a:avLst/>
          </a:prstGeom>
          <a:solidFill>
            <a:srgbClr val="FFC000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Up-Down Arrow 76">
            <a:extLst>
              <a:ext uri="{FF2B5EF4-FFF2-40B4-BE49-F238E27FC236}">
                <a16:creationId xmlns:a16="http://schemas.microsoft.com/office/drawing/2014/main" id="{A698E49E-3553-0840-9413-3F20172475B7}"/>
              </a:ext>
            </a:extLst>
          </p:cNvPr>
          <p:cNvSpPr/>
          <p:nvPr/>
        </p:nvSpPr>
        <p:spPr>
          <a:xfrm>
            <a:off x="1046767" y="1157666"/>
            <a:ext cx="192732" cy="31669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CFD1069F-65A1-5C48-8966-DA4F0299D6BE}"/>
              </a:ext>
            </a:extLst>
          </p:cNvPr>
          <p:cNvCxnSpPr>
            <a:cxnSpLocks/>
          </p:cNvCxnSpPr>
          <p:nvPr/>
        </p:nvCxnSpPr>
        <p:spPr>
          <a:xfrm>
            <a:off x="704087" y="2820976"/>
            <a:ext cx="250431" cy="324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D377E4BC-F572-294C-8B48-6AE6F2BFF1F2}"/>
              </a:ext>
            </a:extLst>
          </p:cNvPr>
          <p:cNvSpPr txBox="1"/>
          <p:nvPr/>
        </p:nvSpPr>
        <p:spPr>
          <a:xfrm>
            <a:off x="271988" y="2676537"/>
            <a:ext cx="4826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Vent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F7695DDB-C4F9-BC4E-9514-F376B72E7E4C}"/>
              </a:ext>
            </a:extLst>
          </p:cNvPr>
          <p:cNvSpPr/>
          <p:nvPr/>
        </p:nvSpPr>
        <p:spPr>
          <a:xfrm>
            <a:off x="6841074" y="5340986"/>
            <a:ext cx="409074" cy="38818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A0BE9560-5DC5-2F45-A849-36DFBA42B517}"/>
              </a:ext>
            </a:extLst>
          </p:cNvPr>
          <p:cNvSpPr txBox="1"/>
          <p:nvPr/>
        </p:nvSpPr>
        <p:spPr>
          <a:xfrm>
            <a:off x="4029415" y="5634449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X</a:t>
            </a: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63C6487C-5CCB-A446-9500-506598C3ACE3}"/>
              </a:ext>
            </a:extLst>
          </p:cNvPr>
          <p:cNvSpPr/>
          <p:nvPr/>
        </p:nvSpPr>
        <p:spPr>
          <a:xfrm>
            <a:off x="3026221" y="4788432"/>
            <a:ext cx="210283" cy="186626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Left Arrow 84">
            <a:extLst>
              <a:ext uri="{FF2B5EF4-FFF2-40B4-BE49-F238E27FC236}">
                <a16:creationId xmlns:a16="http://schemas.microsoft.com/office/drawing/2014/main" id="{ED6C6EC6-A69D-BC47-A260-37A5409A979A}"/>
              </a:ext>
            </a:extLst>
          </p:cNvPr>
          <p:cNvSpPr/>
          <p:nvPr/>
        </p:nvSpPr>
        <p:spPr>
          <a:xfrm rot="10800000">
            <a:off x="1978769" y="4738309"/>
            <a:ext cx="1124640" cy="118117"/>
          </a:xfrm>
          <a:prstGeom prst="lef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9F0C274-DE64-F944-9A86-5F27B38F5B44}"/>
              </a:ext>
            </a:extLst>
          </p:cNvPr>
          <p:cNvSpPr txBox="1"/>
          <p:nvPr/>
        </p:nvSpPr>
        <p:spPr>
          <a:xfrm>
            <a:off x="383186" y="1055890"/>
            <a:ext cx="4826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Vent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EAB01851-E3C1-5E41-8226-CA6CD8C90FF7}"/>
              </a:ext>
            </a:extLst>
          </p:cNvPr>
          <p:cNvCxnSpPr>
            <a:cxnSpLocks/>
          </p:cNvCxnSpPr>
          <p:nvPr/>
        </p:nvCxnSpPr>
        <p:spPr>
          <a:xfrm>
            <a:off x="783583" y="1194390"/>
            <a:ext cx="221186" cy="70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>
            <a:extLst>
              <a:ext uri="{FF2B5EF4-FFF2-40B4-BE49-F238E27FC236}">
                <a16:creationId xmlns:a16="http://schemas.microsoft.com/office/drawing/2014/main" id="{A97A3B24-9FB4-8E4A-9D43-C4480D68EB40}"/>
              </a:ext>
            </a:extLst>
          </p:cNvPr>
          <p:cNvSpPr/>
          <p:nvPr/>
        </p:nvSpPr>
        <p:spPr>
          <a:xfrm>
            <a:off x="2741979" y="3042088"/>
            <a:ext cx="108284" cy="1082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BEF10EE3-8F17-DD44-9BCA-2C00459AB416}"/>
              </a:ext>
            </a:extLst>
          </p:cNvPr>
          <p:cNvSpPr/>
          <p:nvPr/>
        </p:nvSpPr>
        <p:spPr>
          <a:xfrm>
            <a:off x="1082310" y="3035934"/>
            <a:ext cx="108284" cy="1082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30F6BA1-47E8-404A-82BB-84A90A58D80C}"/>
              </a:ext>
            </a:extLst>
          </p:cNvPr>
          <p:cNvSpPr/>
          <p:nvPr/>
        </p:nvSpPr>
        <p:spPr>
          <a:xfrm>
            <a:off x="2077688" y="3037472"/>
            <a:ext cx="108284" cy="1082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D22EC7C5-7641-1447-9821-F244DE6315EE}"/>
              </a:ext>
            </a:extLst>
          </p:cNvPr>
          <p:cNvSpPr/>
          <p:nvPr/>
        </p:nvSpPr>
        <p:spPr>
          <a:xfrm flipH="1">
            <a:off x="2738425" y="3140505"/>
            <a:ext cx="119588" cy="91440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6B3B8D6F-D146-BF41-897F-902F568BC6F9}"/>
              </a:ext>
            </a:extLst>
          </p:cNvPr>
          <p:cNvSpPr/>
          <p:nvPr/>
        </p:nvSpPr>
        <p:spPr>
          <a:xfrm flipH="1">
            <a:off x="2072644" y="3148995"/>
            <a:ext cx="106359" cy="83738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D853B097-7A64-4847-9897-F09C102DBAF0}"/>
              </a:ext>
            </a:extLst>
          </p:cNvPr>
          <p:cNvSpPr/>
          <p:nvPr/>
        </p:nvSpPr>
        <p:spPr>
          <a:xfrm flipH="1">
            <a:off x="1075732" y="3147083"/>
            <a:ext cx="114862" cy="88712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69" name="Down Arrow 68">
            <a:extLst>
              <a:ext uri="{FF2B5EF4-FFF2-40B4-BE49-F238E27FC236}">
                <a16:creationId xmlns:a16="http://schemas.microsoft.com/office/drawing/2014/main" id="{E694F23B-E746-D148-8786-71B1003DCF50}"/>
              </a:ext>
            </a:extLst>
          </p:cNvPr>
          <p:cNvSpPr/>
          <p:nvPr/>
        </p:nvSpPr>
        <p:spPr>
          <a:xfrm flipH="1">
            <a:off x="1121522" y="2953069"/>
            <a:ext cx="45719" cy="420758"/>
          </a:xfrm>
          <a:prstGeom prst="downArrow">
            <a:avLst/>
          </a:prstGeom>
          <a:solidFill>
            <a:schemeClr val="tx1">
              <a:lumMod val="65000"/>
              <a:lumOff val="35000"/>
              <a:alpha val="67000"/>
            </a:schemeClr>
          </a:solidFill>
          <a:ln w="44450">
            <a:solidFill>
              <a:schemeClr val="tx1">
                <a:lumMod val="65000"/>
                <a:lumOff val="35000"/>
                <a:alpha val="6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85CC11B6-3776-1346-BE95-19983BE2F172}"/>
              </a:ext>
            </a:extLst>
          </p:cNvPr>
          <p:cNvCxnSpPr>
            <a:cxnSpLocks/>
          </p:cNvCxnSpPr>
          <p:nvPr/>
        </p:nvCxnSpPr>
        <p:spPr>
          <a:xfrm flipV="1">
            <a:off x="4185067" y="5904842"/>
            <a:ext cx="0" cy="39394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val 57">
            <a:extLst>
              <a:ext uri="{FF2B5EF4-FFF2-40B4-BE49-F238E27FC236}">
                <a16:creationId xmlns:a16="http://schemas.microsoft.com/office/drawing/2014/main" id="{CC55EF59-FDB6-1142-8AE4-CF77D4963B37}"/>
              </a:ext>
            </a:extLst>
          </p:cNvPr>
          <p:cNvSpPr/>
          <p:nvPr/>
        </p:nvSpPr>
        <p:spPr>
          <a:xfrm>
            <a:off x="2351587" y="3588721"/>
            <a:ext cx="108284" cy="1082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AE74E282-07A7-AF49-9CAF-979ED1F13C68}"/>
              </a:ext>
            </a:extLst>
          </p:cNvPr>
          <p:cNvSpPr/>
          <p:nvPr/>
        </p:nvSpPr>
        <p:spPr>
          <a:xfrm flipH="1">
            <a:off x="2346749" y="3472942"/>
            <a:ext cx="113121" cy="119653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>
                <a:alpha val="6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riangle 65">
            <a:extLst>
              <a:ext uri="{FF2B5EF4-FFF2-40B4-BE49-F238E27FC236}">
                <a16:creationId xmlns:a16="http://schemas.microsoft.com/office/drawing/2014/main" id="{C2E3E4B7-56A6-1A4E-84A0-3E1C5FC15C6E}"/>
              </a:ext>
            </a:extLst>
          </p:cNvPr>
          <p:cNvSpPr/>
          <p:nvPr/>
        </p:nvSpPr>
        <p:spPr>
          <a:xfrm rot="10800000">
            <a:off x="2487400" y="3541443"/>
            <a:ext cx="111843" cy="135369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18F6702E-90B4-F146-9C59-61343CA113A3}"/>
              </a:ext>
            </a:extLst>
          </p:cNvPr>
          <p:cNvSpPr/>
          <p:nvPr/>
        </p:nvSpPr>
        <p:spPr>
          <a:xfrm>
            <a:off x="2466844" y="3482092"/>
            <a:ext cx="152955" cy="5300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Down Arrow 73">
            <a:extLst>
              <a:ext uri="{FF2B5EF4-FFF2-40B4-BE49-F238E27FC236}">
                <a16:creationId xmlns:a16="http://schemas.microsoft.com/office/drawing/2014/main" id="{3AA7860D-B0E5-2542-AF97-C92EB830251A}"/>
              </a:ext>
            </a:extLst>
          </p:cNvPr>
          <p:cNvSpPr/>
          <p:nvPr/>
        </p:nvSpPr>
        <p:spPr>
          <a:xfrm rot="10800000">
            <a:off x="2381955" y="3482620"/>
            <a:ext cx="45719" cy="678309"/>
          </a:xfrm>
          <a:prstGeom prst="downArrow">
            <a:avLst/>
          </a:prstGeom>
          <a:solidFill>
            <a:srgbClr val="FFC000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9F01A4F9-C61F-DE49-B559-4BDA78B7C160}"/>
              </a:ext>
            </a:extLst>
          </p:cNvPr>
          <p:cNvSpPr/>
          <p:nvPr/>
        </p:nvSpPr>
        <p:spPr>
          <a:xfrm>
            <a:off x="1511493" y="1341936"/>
            <a:ext cx="338661" cy="16381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4ACDD06C-B200-6542-A0C8-0090D8CAE52A}"/>
              </a:ext>
            </a:extLst>
          </p:cNvPr>
          <p:cNvSpPr/>
          <p:nvPr/>
        </p:nvSpPr>
        <p:spPr>
          <a:xfrm>
            <a:off x="2054068" y="1815528"/>
            <a:ext cx="338661" cy="1147831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F8D8D6E-E23B-EC45-BE47-AD4858F73AC2}"/>
              </a:ext>
            </a:extLst>
          </p:cNvPr>
          <p:cNvSpPr/>
          <p:nvPr/>
        </p:nvSpPr>
        <p:spPr>
          <a:xfrm>
            <a:off x="2257522" y="3045569"/>
            <a:ext cx="120227" cy="19403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702B09DA-7D98-6545-8A76-91DD6866F234}"/>
              </a:ext>
            </a:extLst>
          </p:cNvPr>
          <p:cNvSpPr/>
          <p:nvPr/>
        </p:nvSpPr>
        <p:spPr>
          <a:xfrm>
            <a:off x="2295649" y="2963359"/>
            <a:ext cx="45719" cy="91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46089FD7-77E5-6C47-A474-A351D5AEBADE}"/>
              </a:ext>
            </a:extLst>
          </p:cNvPr>
          <p:cNvSpPr/>
          <p:nvPr/>
        </p:nvSpPr>
        <p:spPr>
          <a:xfrm>
            <a:off x="1714223" y="3043365"/>
            <a:ext cx="120227" cy="1940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63B29144-D59E-7940-8F0F-BA3E2EE0F5CD}"/>
              </a:ext>
            </a:extLst>
          </p:cNvPr>
          <p:cNvSpPr/>
          <p:nvPr/>
        </p:nvSpPr>
        <p:spPr>
          <a:xfrm>
            <a:off x="1756225" y="2972585"/>
            <a:ext cx="45719" cy="914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A74CBDE1-B2F7-D243-9FB8-FDE426449FBA}"/>
              </a:ext>
            </a:extLst>
          </p:cNvPr>
          <p:cNvGrpSpPr/>
          <p:nvPr/>
        </p:nvGrpSpPr>
        <p:grpSpPr>
          <a:xfrm>
            <a:off x="975692" y="80016"/>
            <a:ext cx="307777" cy="825709"/>
            <a:chOff x="2607358" y="959552"/>
            <a:chExt cx="307777" cy="825709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DAECA46A-9B20-8845-B157-1AA16D567C13}"/>
                </a:ext>
              </a:extLst>
            </p:cNvPr>
            <p:cNvSpPr/>
            <p:nvPr/>
          </p:nvSpPr>
          <p:spPr>
            <a:xfrm>
              <a:off x="2607358" y="959552"/>
              <a:ext cx="307777" cy="81969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7636D2BC-09FC-D14F-A7A9-9EA542DCDBC4}"/>
                </a:ext>
              </a:extLst>
            </p:cNvPr>
            <p:cNvSpPr/>
            <p:nvPr/>
          </p:nvSpPr>
          <p:spPr>
            <a:xfrm>
              <a:off x="2607358" y="1704641"/>
              <a:ext cx="307777" cy="806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51EEFC7E-6924-2D45-A917-C10795176745}"/>
              </a:ext>
            </a:extLst>
          </p:cNvPr>
          <p:cNvSpPr txBox="1"/>
          <p:nvPr/>
        </p:nvSpPr>
        <p:spPr>
          <a:xfrm rot="5400000">
            <a:off x="690830" y="244837"/>
            <a:ext cx="877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Actuator Rod (magnetic)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4C4A27FC-4DBC-C548-94FF-864121EF57E0}"/>
              </a:ext>
            </a:extLst>
          </p:cNvPr>
          <p:cNvSpPr/>
          <p:nvPr/>
        </p:nvSpPr>
        <p:spPr>
          <a:xfrm>
            <a:off x="973803" y="1494751"/>
            <a:ext cx="338661" cy="1454470"/>
          </a:xfrm>
          <a:prstGeom prst="rect">
            <a:avLst/>
          </a:prstGeom>
          <a:solidFill>
            <a:schemeClr val="tx1">
              <a:lumMod val="65000"/>
              <a:lumOff val="35000"/>
              <a:alpha val="67000"/>
            </a:schemeClr>
          </a:solidFill>
          <a:ln>
            <a:solidFill>
              <a:schemeClr val="tx1">
                <a:lumMod val="65000"/>
                <a:lumOff val="35000"/>
                <a:alpha val="6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1DC4CD2-18D3-844A-9044-A257421518E9}"/>
              </a:ext>
            </a:extLst>
          </p:cNvPr>
          <p:cNvSpPr txBox="1"/>
          <p:nvPr/>
        </p:nvSpPr>
        <p:spPr>
          <a:xfrm rot="5400000">
            <a:off x="425151" y="2199732"/>
            <a:ext cx="1449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4) Air/Vent</a:t>
            </a:r>
          </a:p>
        </p:txBody>
      </p:sp>
    </p:spTree>
    <p:extLst>
      <p:ext uri="{BB962C8B-B14F-4D97-AF65-F5344CB8AC3E}">
        <p14:creationId xmlns:p14="http://schemas.microsoft.com/office/powerpoint/2010/main" val="2223596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79">
            <a:extLst>
              <a:ext uri="{FF2B5EF4-FFF2-40B4-BE49-F238E27FC236}">
                <a16:creationId xmlns:a16="http://schemas.microsoft.com/office/drawing/2014/main" id="{38D2E1F9-F9B9-C546-A5C5-D6A7662A9E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31" t="7191" r="7553" b="8557"/>
          <a:stretch/>
        </p:blipFill>
        <p:spPr>
          <a:xfrm>
            <a:off x="493174" y="908055"/>
            <a:ext cx="4691522" cy="4726903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DEE96326-D9B6-1C43-95B0-14AB2AB5D5CF}"/>
              </a:ext>
            </a:extLst>
          </p:cNvPr>
          <p:cNvGrpSpPr/>
          <p:nvPr/>
        </p:nvGrpSpPr>
        <p:grpSpPr>
          <a:xfrm>
            <a:off x="2175592" y="5572541"/>
            <a:ext cx="4491539" cy="898603"/>
            <a:chOff x="3778531" y="5959397"/>
            <a:chExt cx="4491539" cy="898603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A3EDB164-A772-8141-9704-29A00374341D}"/>
                </a:ext>
              </a:extLst>
            </p:cNvPr>
            <p:cNvSpPr/>
            <p:nvPr/>
          </p:nvSpPr>
          <p:spPr>
            <a:xfrm>
              <a:off x="4489914" y="6072092"/>
              <a:ext cx="1371887" cy="69610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Burkert Valve Tree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589D8DD-35C4-774B-9FD4-5E132611649F}"/>
                </a:ext>
              </a:extLst>
            </p:cNvPr>
            <p:cNvSpPr/>
            <p:nvPr/>
          </p:nvSpPr>
          <p:spPr>
            <a:xfrm>
              <a:off x="3778531" y="5959397"/>
              <a:ext cx="225219" cy="52927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57369B0D-F629-164C-AF04-C8A62FB08244}"/>
                </a:ext>
              </a:extLst>
            </p:cNvPr>
            <p:cNvSpPr/>
            <p:nvPr/>
          </p:nvSpPr>
          <p:spPr>
            <a:xfrm>
              <a:off x="3889873" y="6488668"/>
              <a:ext cx="602614" cy="243436"/>
            </a:xfrm>
            <a:custGeom>
              <a:avLst/>
              <a:gdLst>
                <a:gd name="connsiteX0" fmla="*/ 0 w 609600"/>
                <a:gd name="connsiteY0" fmla="*/ 0 h 185530"/>
                <a:gd name="connsiteX1" fmla="*/ 26504 w 609600"/>
                <a:gd name="connsiteY1" fmla="*/ 106017 h 185530"/>
                <a:gd name="connsiteX2" fmla="*/ 92765 w 609600"/>
                <a:gd name="connsiteY2" fmla="*/ 145774 h 185530"/>
                <a:gd name="connsiteX3" fmla="*/ 145774 w 609600"/>
                <a:gd name="connsiteY3" fmla="*/ 159026 h 185530"/>
                <a:gd name="connsiteX4" fmla="*/ 185530 w 609600"/>
                <a:gd name="connsiteY4" fmla="*/ 172278 h 185530"/>
                <a:gd name="connsiteX5" fmla="*/ 265043 w 609600"/>
                <a:gd name="connsiteY5" fmla="*/ 185530 h 185530"/>
                <a:gd name="connsiteX6" fmla="*/ 556591 w 609600"/>
                <a:gd name="connsiteY6" fmla="*/ 159026 h 185530"/>
                <a:gd name="connsiteX7" fmla="*/ 609600 w 609600"/>
                <a:gd name="connsiteY7" fmla="*/ 132522 h 185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9600" h="185530">
                  <a:moveTo>
                    <a:pt x="0" y="0"/>
                  </a:moveTo>
                  <a:cubicBezTo>
                    <a:pt x="2850" y="14251"/>
                    <a:pt x="14279" y="85642"/>
                    <a:pt x="26504" y="106017"/>
                  </a:cubicBezTo>
                  <a:cubicBezTo>
                    <a:pt x="43731" y="134728"/>
                    <a:pt x="62571" y="137147"/>
                    <a:pt x="92765" y="145774"/>
                  </a:cubicBezTo>
                  <a:cubicBezTo>
                    <a:pt x="110278" y="150778"/>
                    <a:pt x="128261" y="154022"/>
                    <a:pt x="145774" y="159026"/>
                  </a:cubicBezTo>
                  <a:cubicBezTo>
                    <a:pt x="159205" y="162863"/>
                    <a:pt x="171894" y="169248"/>
                    <a:pt x="185530" y="172278"/>
                  </a:cubicBezTo>
                  <a:cubicBezTo>
                    <a:pt x="211760" y="178107"/>
                    <a:pt x="238539" y="181113"/>
                    <a:pt x="265043" y="185530"/>
                  </a:cubicBezTo>
                  <a:cubicBezTo>
                    <a:pt x="390509" y="178150"/>
                    <a:pt x="453187" y="184877"/>
                    <a:pt x="556591" y="159026"/>
                  </a:cubicBezTo>
                  <a:cubicBezTo>
                    <a:pt x="597199" y="148874"/>
                    <a:pt x="588740" y="153382"/>
                    <a:pt x="609600" y="132522"/>
                  </a:cubicBezTo>
                </a:path>
              </a:pathLst>
            </a:custGeom>
            <a:noFill/>
            <a:ln w="222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CC352FBA-865C-4041-A028-3CCD3E2655AE}"/>
                </a:ext>
              </a:extLst>
            </p:cNvPr>
            <p:cNvCxnSpPr/>
            <p:nvPr/>
          </p:nvCxnSpPr>
          <p:spPr>
            <a:xfrm>
              <a:off x="5792401" y="6455832"/>
              <a:ext cx="66140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3A35C72-B728-F74B-BEAB-0C3F4103F310}"/>
                </a:ext>
              </a:extLst>
            </p:cNvPr>
            <p:cNvCxnSpPr>
              <a:cxnSpLocks/>
            </p:cNvCxnSpPr>
            <p:nvPr/>
          </p:nvCxnSpPr>
          <p:spPr>
            <a:xfrm>
              <a:off x="4616418" y="6673334"/>
              <a:ext cx="1837391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8C8229D-602D-BF4A-BBB8-3CB18A5055D3}"/>
                </a:ext>
              </a:extLst>
            </p:cNvPr>
            <p:cNvSpPr txBox="1"/>
            <p:nvPr/>
          </p:nvSpPr>
          <p:spPr>
            <a:xfrm>
              <a:off x="6388593" y="6488668"/>
              <a:ext cx="7695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Waste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8945FAE-579E-8145-A985-1759B300A120}"/>
                </a:ext>
              </a:extLst>
            </p:cNvPr>
            <p:cNvSpPr txBox="1"/>
            <p:nvPr/>
          </p:nvSpPr>
          <p:spPr>
            <a:xfrm>
              <a:off x="6388593" y="6255777"/>
              <a:ext cx="18814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Analytical Module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8EDEC06-7DF2-724F-B4B4-3C02278CD9D1}"/>
                </a:ext>
              </a:extLst>
            </p:cNvPr>
            <p:cNvSpPr txBox="1"/>
            <p:nvPr/>
          </p:nvSpPr>
          <p:spPr>
            <a:xfrm>
              <a:off x="5788006" y="6006094"/>
              <a:ext cx="9162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Blocked</a:t>
              </a: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0C247ECA-1694-5B45-A82E-70374854308C}"/>
                </a:ext>
              </a:extLst>
            </p:cNvPr>
            <p:cNvSpPr/>
            <p:nvPr/>
          </p:nvSpPr>
          <p:spPr>
            <a:xfrm>
              <a:off x="4402681" y="6509117"/>
              <a:ext cx="197904" cy="23198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F3409B4-CC0E-6644-A00E-A58ED396830E}"/>
              </a:ext>
            </a:extLst>
          </p:cNvPr>
          <p:cNvSpPr/>
          <p:nvPr/>
        </p:nvSpPr>
        <p:spPr>
          <a:xfrm>
            <a:off x="2152931" y="5281936"/>
            <a:ext cx="278729" cy="348918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DBC35FA-75D8-1244-896F-5D8B85010E8D}"/>
              </a:ext>
            </a:extLst>
          </p:cNvPr>
          <p:cNvSpPr txBox="1"/>
          <p:nvPr/>
        </p:nvSpPr>
        <p:spPr>
          <a:xfrm>
            <a:off x="8300036" y="6460960"/>
            <a:ext cx="3756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2019 MBARI, Confidential Information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81A6F1D-047A-5F4A-9FDD-607EA35807A6}"/>
              </a:ext>
            </a:extLst>
          </p:cNvPr>
          <p:cNvSpPr/>
          <p:nvPr/>
        </p:nvSpPr>
        <p:spPr>
          <a:xfrm>
            <a:off x="878674" y="3846647"/>
            <a:ext cx="1166596" cy="1212349"/>
          </a:xfrm>
          <a:prstGeom prst="ellipse">
            <a:avLst/>
          </a:prstGeom>
          <a:solidFill>
            <a:schemeClr val="bg1">
              <a:alpha val="46000"/>
            </a:schemeClr>
          </a:solidFill>
          <a:ln>
            <a:solidFill>
              <a:schemeClr val="accent1">
                <a:shade val="50000"/>
                <a:alpha val="4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Down Arrow 66">
            <a:extLst>
              <a:ext uri="{FF2B5EF4-FFF2-40B4-BE49-F238E27FC236}">
                <a16:creationId xmlns:a16="http://schemas.microsoft.com/office/drawing/2014/main" id="{FB015353-88D2-1E49-A868-EBDF34F76B45}"/>
              </a:ext>
            </a:extLst>
          </p:cNvPr>
          <p:cNvSpPr/>
          <p:nvPr/>
        </p:nvSpPr>
        <p:spPr>
          <a:xfrm>
            <a:off x="2255914" y="3511464"/>
            <a:ext cx="45719" cy="2557511"/>
          </a:xfrm>
          <a:prstGeom prst="downArrow">
            <a:avLst/>
          </a:prstGeom>
          <a:solidFill>
            <a:srgbClr val="FF0000"/>
          </a:solidFill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Down Arrow 72">
            <a:extLst>
              <a:ext uri="{FF2B5EF4-FFF2-40B4-BE49-F238E27FC236}">
                <a16:creationId xmlns:a16="http://schemas.microsoft.com/office/drawing/2014/main" id="{58454FF0-773F-F545-BBE0-833468E622DF}"/>
              </a:ext>
            </a:extLst>
          </p:cNvPr>
          <p:cNvSpPr/>
          <p:nvPr/>
        </p:nvSpPr>
        <p:spPr>
          <a:xfrm rot="18504213" flipH="1">
            <a:off x="2753601" y="3884342"/>
            <a:ext cx="50574" cy="540761"/>
          </a:xfrm>
          <a:prstGeom prst="downArrow">
            <a:avLst/>
          </a:prstGeom>
          <a:solidFill>
            <a:srgbClr val="FF0000"/>
          </a:solidFill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CFD1069F-65A1-5C48-8966-DA4F0299D6BE}"/>
              </a:ext>
            </a:extLst>
          </p:cNvPr>
          <p:cNvCxnSpPr>
            <a:cxnSpLocks/>
          </p:cNvCxnSpPr>
          <p:nvPr/>
        </p:nvCxnSpPr>
        <p:spPr>
          <a:xfrm>
            <a:off x="704087" y="2820976"/>
            <a:ext cx="250431" cy="324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D377E4BC-F572-294C-8B48-6AE6F2BFF1F2}"/>
              </a:ext>
            </a:extLst>
          </p:cNvPr>
          <p:cNvSpPr txBox="1"/>
          <p:nvPr/>
        </p:nvSpPr>
        <p:spPr>
          <a:xfrm>
            <a:off x="271988" y="2676537"/>
            <a:ext cx="4826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Vent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A0BE9560-5DC5-2F45-A849-36DFBA42B517}"/>
              </a:ext>
            </a:extLst>
          </p:cNvPr>
          <p:cNvSpPr txBox="1"/>
          <p:nvPr/>
        </p:nvSpPr>
        <p:spPr>
          <a:xfrm>
            <a:off x="4029415" y="5634449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X</a:t>
            </a:r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6A5B27B3-3AEE-4647-B9A3-7C1CD18610F0}"/>
              </a:ext>
            </a:extLst>
          </p:cNvPr>
          <p:cNvSpPr/>
          <p:nvPr/>
        </p:nvSpPr>
        <p:spPr>
          <a:xfrm>
            <a:off x="3026221" y="4267788"/>
            <a:ext cx="210283" cy="224882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Left Arrow 84">
            <a:extLst>
              <a:ext uri="{FF2B5EF4-FFF2-40B4-BE49-F238E27FC236}">
                <a16:creationId xmlns:a16="http://schemas.microsoft.com/office/drawing/2014/main" id="{ED6C6EC6-A69D-BC47-A260-37A5409A979A}"/>
              </a:ext>
            </a:extLst>
          </p:cNvPr>
          <p:cNvSpPr/>
          <p:nvPr/>
        </p:nvSpPr>
        <p:spPr>
          <a:xfrm rot="10800000">
            <a:off x="1925079" y="4689468"/>
            <a:ext cx="1124640" cy="118117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9F0C274-DE64-F944-9A86-5F27B38F5B44}"/>
              </a:ext>
            </a:extLst>
          </p:cNvPr>
          <p:cNvSpPr txBox="1"/>
          <p:nvPr/>
        </p:nvSpPr>
        <p:spPr>
          <a:xfrm>
            <a:off x="383186" y="1055890"/>
            <a:ext cx="4826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Vent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EAB01851-E3C1-5E41-8226-CA6CD8C90FF7}"/>
              </a:ext>
            </a:extLst>
          </p:cNvPr>
          <p:cNvCxnSpPr>
            <a:cxnSpLocks/>
          </p:cNvCxnSpPr>
          <p:nvPr/>
        </p:nvCxnSpPr>
        <p:spPr>
          <a:xfrm>
            <a:off x="783583" y="1194390"/>
            <a:ext cx="221186" cy="70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>
            <a:extLst>
              <a:ext uri="{FF2B5EF4-FFF2-40B4-BE49-F238E27FC236}">
                <a16:creationId xmlns:a16="http://schemas.microsoft.com/office/drawing/2014/main" id="{A97A3B24-9FB4-8E4A-9D43-C4480D68EB40}"/>
              </a:ext>
            </a:extLst>
          </p:cNvPr>
          <p:cNvSpPr/>
          <p:nvPr/>
        </p:nvSpPr>
        <p:spPr>
          <a:xfrm>
            <a:off x="2741979" y="3042088"/>
            <a:ext cx="108284" cy="1082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BEF10EE3-8F17-DD44-9BCA-2C00459AB416}"/>
              </a:ext>
            </a:extLst>
          </p:cNvPr>
          <p:cNvSpPr/>
          <p:nvPr/>
        </p:nvSpPr>
        <p:spPr>
          <a:xfrm>
            <a:off x="1082310" y="3035934"/>
            <a:ext cx="108284" cy="1082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30F6BA1-47E8-404A-82BB-84A90A58D80C}"/>
              </a:ext>
            </a:extLst>
          </p:cNvPr>
          <p:cNvSpPr/>
          <p:nvPr/>
        </p:nvSpPr>
        <p:spPr>
          <a:xfrm>
            <a:off x="2077688" y="3037472"/>
            <a:ext cx="108284" cy="1082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D22EC7C5-7641-1447-9821-F244DE6315EE}"/>
              </a:ext>
            </a:extLst>
          </p:cNvPr>
          <p:cNvSpPr/>
          <p:nvPr/>
        </p:nvSpPr>
        <p:spPr>
          <a:xfrm flipH="1">
            <a:off x="2738425" y="3140505"/>
            <a:ext cx="119588" cy="91440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6B3B8D6F-D146-BF41-897F-902F568BC6F9}"/>
              </a:ext>
            </a:extLst>
          </p:cNvPr>
          <p:cNvSpPr/>
          <p:nvPr/>
        </p:nvSpPr>
        <p:spPr>
          <a:xfrm flipH="1">
            <a:off x="2072644" y="3148995"/>
            <a:ext cx="106359" cy="83738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D853B097-7A64-4847-9897-F09C102DBAF0}"/>
              </a:ext>
            </a:extLst>
          </p:cNvPr>
          <p:cNvSpPr/>
          <p:nvPr/>
        </p:nvSpPr>
        <p:spPr>
          <a:xfrm flipH="1">
            <a:off x="1075732" y="3147083"/>
            <a:ext cx="114862" cy="88712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69" name="Down Arrow 68">
            <a:extLst>
              <a:ext uri="{FF2B5EF4-FFF2-40B4-BE49-F238E27FC236}">
                <a16:creationId xmlns:a16="http://schemas.microsoft.com/office/drawing/2014/main" id="{E694F23B-E746-D148-8786-71B1003DCF50}"/>
              </a:ext>
            </a:extLst>
          </p:cNvPr>
          <p:cNvSpPr/>
          <p:nvPr/>
        </p:nvSpPr>
        <p:spPr>
          <a:xfrm rot="10800000" flipH="1">
            <a:off x="1112190" y="3228182"/>
            <a:ext cx="52494" cy="256608"/>
          </a:xfrm>
          <a:prstGeom prst="downArrow">
            <a:avLst/>
          </a:prstGeom>
          <a:solidFill>
            <a:srgbClr val="FF0000"/>
          </a:solidFill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85CC11B6-3776-1346-BE95-19983BE2F172}"/>
              </a:ext>
            </a:extLst>
          </p:cNvPr>
          <p:cNvCxnSpPr>
            <a:cxnSpLocks/>
          </p:cNvCxnSpPr>
          <p:nvPr/>
        </p:nvCxnSpPr>
        <p:spPr>
          <a:xfrm flipV="1">
            <a:off x="4185067" y="5904842"/>
            <a:ext cx="0" cy="39394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val 57">
            <a:extLst>
              <a:ext uri="{FF2B5EF4-FFF2-40B4-BE49-F238E27FC236}">
                <a16:creationId xmlns:a16="http://schemas.microsoft.com/office/drawing/2014/main" id="{CC55EF59-FDB6-1142-8AE4-CF77D4963B37}"/>
              </a:ext>
            </a:extLst>
          </p:cNvPr>
          <p:cNvSpPr/>
          <p:nvPr/>
        </p:nvSpPr>
        <p:spPr>
          <a:xfrm>
            <a:off x="2351587" y="3588721"/>
            <a:ext cx="108284" cy="1082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AE74E282-07A7-AF49-9CAF-979ED1F13C68}"/>
              </a:ext>
            </a:extLst>
          </p:cNvPr>
          <p:cNvSpPr/>
          <p:nvPr/>
        </p:nvSpPr>
        <p:spPr>
          <a:xfrm flipH="1">
            <a:off x="2346749" y="3472942"/>
            <a:ext cx="113121" cy="119653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>
                <a:alpha val="6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riangle 65">
            <a:extLst>
              <a:ext uri="{FF2B5EF4-FFF2-40B4-BE49-F238E27FC236}">
                <a16:creationId xmlns:a16="http://schemas.microsoft.com/office/drawing/2014/main" id="{C2E3E4B7-56A6-1A4E-84A0-3E1C5FC15C6E}"/>
              </a:ext>
            </a:extLst>
          </p:cNvPr>
          <p:cNvSpPr/>
          <p:nvPr/>
        </p:nvSpPr>
        <p:spPr>
          <a:xfrm rot="10800000">
            <a:off x="2487400" y="3541443"/>
            <a:ext cx="111843" cy="135369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18F6702E-90B4-F146-9C59-61343CA113A3}"/>
              </a:ext>
            </a:extLst>
          </p:cNvPr>
          <p:cNvSpPr/>
          <p:nvPr/>
        </p:nvSpPr>
        <p:spPr>
          <a:xfrm>
            <a:off x="2466844" y="3482092"/>
            <a:ext cx="152955" cy="5300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Down Arrow 73">
            <a:extLst>
              <a:ext uri="{FF2B5EF4-FFF2-40B4-BE49-F238E27FC236}">
                <a16:creationId xmlns:a16="http://schemas.microsoft.com/office/drawing/2014/main" id="{3AA7860D-B0E5-2542-AF97-C92EB830251A}"/>
              </a:ext>
            </a:extLst>
          </p:cNvPr>
          <p:cNvSpPr/>
          <p:nvPr/>
        </p:nvSpPr>
        <p:spPr>
          <a:xfrm rot="5400000">
            <a:off x="2443262" y="3891125"/>
            <a:ext cx="45719" cy="841704"/>
          </a:xfrm>
          <a:prstGeom prst="downArrow">
            <a:avLst/>
          </a:prstGeom>
          <a:solidFill>
            <a:srgbClr val="FF0000"/>
          </a:solidFill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9F01A4F9-C61F-DE49-B559-4BDA78B7C160}"/>
              </a:ext>
            </a:extLst>
          </p:cNvPr>
          <p:cNvSpPr/>
          <p:nvPr/>
        </p:nvSpPr>
        <p:spPr>
          <a:xfrm>
            <a:off x="1511493" y="1341936"/>
            <a:ext cx="338661" cy="16381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4ACDD06C-B200-6542-A0C8-0090D8CAE52A}"/>
              </a:ext>
            </a:extLst>
          </p:cNvPr>
          <p:cNvSpPr/>
          <p:nvPr/>
        </p:nvSpPr>
        <p:spPr>
          <a:xfrm>
            <a:off x="2054068" y="1815528"/>
            <a:ext cx="338661" cy="1147831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F8D8D6E-E23B-EC45-BE47-AD4858F73AC2}"/>
              </a:ext>
            </a:extLst>
          </p:cNvPr>
          <p:cNvSpPr/>
          <p:nvPr/>
        </p:nvSpPr>
        <p:spPr>
          <a:xfrm>
            <a:off x="2257522" y="3045569"/>
            <a:ext cx="120227" cy="19403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702B09DA-7D98-6545-8A76-91DD6866F234}"/>
              </a:ext>
            </a:extLst>
          </p:cNvPr>
          <p:cNvSpPr/>
          <p:nvPr/>
        </p:nvSpPr>
        <p:spPr>
          <a:xfrm>
            <a:off x="2295649" y="2963359"/>
            <a:ext cx="45719" cy="91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46089FD7-77E5-6C47-A474-A351D5AEBADE}"/>
              </a:ext>
            </a:extLst>
          </p:cNvPr>
          <p:cNvSpPr/>
          <p:nvPr/>
        </p:nvSpPr>
        <p:spPr>
          <a:xfrm>
            <a:off x="1714223" y="3043365"/>
            <a:ext cx="120227" cy="1940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63B29144-D59E-7940-8F0F-BA3E2EE0F5CD}"/>
              </a:ext>
            </a:extLst>
          </p:cNvPr>
          <p:cNvSpPr/>
          <p:nvPr/>
        </p:nvSpPr>
        <p:spPr>
          <a:xfrm>
            <a:off x="1756225" y="2972585"/>
            <a:ext cx="45719" cy="914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A74CBDE1-B2F7-D243-9FB8-FDE426449FBA}"/>
              </a:ext>
            </a:extLst>
          </p:cNvPr>
          <p:cNvGrpSpPr/>
          <p:nvPr/>
        </p:nvGrpSpPr>
        <p:grpSpPr>
          <a:xfrm>
            <a:off x="975692" y="80016"/>
            <a:ext cx="307777" cy="825709"/>
            <a:chOff x="2607358" y="959552"/>
            <a:chExt cx="307777" cy="825709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DAECA46A-9B20-8845-B157-1AA16D567C13}"/>
                </a:ext>
              </a:extLst>
            </p:cNvPr>
            <p:cNvSpPr/>
            <p:nvPr/>
          </p:nvSpPr>
          <p:spPr>
            <a:xfrm>
              <a:off x="2607358" y="959552"/>
              <a:ext cx="307777" cy="81969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7636D2BC-09FC-D14F-A7A9-9EA542DCDBC4}"/>
                </a:ext>
              </a:extLst>
            </p:cNvPr>
            <p:cNvSpPr/>
            <p:nvPr/>
          </p:nvSpPr>
          <p:spPr>
            <a:xfrm>
              <a:off x="2607358" y="1704641"/>
              <a:ext cx="307777" cy="806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51EEFC7E-6924-2D45-A917-C10795176745}"/>
              </a:ext>
            </a:extLst>
          </p:cNvPr>
          <p:cNvSpPr txBox="1"/>
          <p:nvPr/>
        </p:nvSpPr>
        <p:spPr>
          <a:xfrm rot="5400000">
            <a:off x="690830" y="244837"/>
            <a:ext cx="877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Actuator Rod (magnetic)</a:t>
            </a:r>
          </a:p>
        </p:txBody>
      </p:sp>
      <p:sp>
        <p:nvSpPr>
          <p:cNvPr id="90" name="Down Arrow 89">
            <a:extLst>
              <a:ext uri="{FF2B5EF4-FFF2-40B4-BE49-F238E27FC236}">
                <a16:creationId xmlns:a16="http://schemas.microsoft.com/office/drawing/2014/main" id="{D6E82CE7-4C99-F24B-B661-925EB2AEDE5D}"/>
              </a:ext>
            </a:extLst>
          </p:cNvPr>
          <p:cNvSpPr/>
          <p:nvPr/>
        </p:nvSpPr>
        <p:spPr>
          <a:xfrm>
            <a:off x="2088196" y="1572092"/>
            <a:ext cx="270403" cy="23071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Down Arrow 90">
            <a:extLst>
              <a:ext uri="{FF2B5EF4-FFF2-40B4-BE49-F238E27FC236}">
                <a16:creationId xmlns:a16="http://schemas.microsoft.com/office/drawing/2014/main" id="{8F982347-1519-374A-90B9-917AA2800EA2}"/>
              </a:ext>
            </a:extLst>
          </p:cNvPr>
          <p:cNvSpPr/>
          <p:nvPr/>
        </p:nvSpPr>
        <p:spPr>
          <a:xfrm rot="10800000">
            <a:off x="1004769" y="2566034"/>
            <a:ext cx="270403" cy="32894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DCF11A23-6342-224C-B4DF-B1883B1284DB}"/>
              </a:ext>
            </a:extLst>
          </p:cNvPr>
          <p:cNvSpPr txBox="1"/>
          <p:nvPr/>
        </p:nvSpPr>
        <p:spPr>
          <a:xfrm rot="5400000">
            <a:off x="1656028" y="2147106"/>
            <a:ext cx="115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2) Lysis Buffer (</a:t>
            </a:r>
            <a:r>
              <a:rPr lang="en-US" sz="1000" dirty="0"/>
              <a:t>1.4 ml)</a:t>
            </a:r>
          </a:p>
        </p:txBody>
      </p:sp>
      <p:sp>
        <p:nvSpPr>
          <p:cNvPr id="94" name="Down Arrow 93">
            <a:extLst>
              <a:ext uri="{FF2B5EF4-FFF2-40B4-BE49-F238E27FC236}">
                <a16:creationId xmlns:a16="http://schemas.microsoft.com/office/drawing/2014/main" id="{C8CCB1E4-CF6E-3B4F-B7D2-6A5BD69E49F5}"/>
              </a:ext>
            </a:extLst>
          </p:cNvPr>
          <p:cNvSpPr/>
          <p:nvPr/>
        </p:nvSpPr>
        <p:spPr>
          <a:xfrm>
            <a:off x="2290762" y="2987771"/>
            <a:ext cx="45719" cy="464651"/>
          </a:xfrm>
          <a:prstGeom prst="downArrow">
            <a:avLst/>
          </a:prstGeom>
          <a:solidFill>
            <a:srgbClr val="FF0000"/>
          </a:solidFill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104B1FA2-A59B-F84C-A83F-1B9E25AF5968}"/>
              </a:ext>
            </a:extLst>
          </p:cNvPr>
          <p:cNvSpPr/>
          <p:nvPr/>
        </p:nvSpPr>
        <p:spPr>
          <a:xfrm>
            <a:off x="887472" y="3851127"/>
            <a:ext cx="1166596" cy="1212349"/>
          </a:xfrm>
          <a:prstGeom prst="ellipse">
            <a:avLst/>
          </a:prstGeom>
          <a:solidFill>
            <a:srgbClr val="FF0000">
              <a:alpha val="75000"/>
            </a:srgbClr>
          </a:solidFill>
          <a:ln>
            <a:solidFill>
              <a:srgbClr val="FF0000">
                <a:alpha val="8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0" name="Title 1">
            <a:extLst>
              <a:ext uri="{FF2B5EF4-FFF2-40B4-BE49-F238E27FC236}">
                <a16:creationId xmlns:a16="http://schemas.microsoft.com/office/drawing/2014/main" id="{46EB1E73-B237-3A45-AF02-EDB42A4C1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31" y="6745"/>
            <a:ext cx="5402325" cy="14951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Lyse-n-Go Cartridge – Add Lysis Buffer &amp; Heat</a:t>
            </a:r>
          </a:p>
        </p:txBody>
      </p:sp>
      <p:sp>
        <p:nvSpPr>
          <p:cNvPr id="104" name="Content Placeholder 5">
            <a:extLst>
              <a:ext uri="{FF2B5EF4-FFF2-40B4-BE49-F238E27FC236}">
                <a16:creationId xmlns:a16="http://schemas.microsoft.com/office/drawing/2014/main" id="{EDBCE461-A7F4-6046-B6A3-E9FAFCF4C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5486" y="1501908"/>
            <a:ext cx="5093969" cy="505791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Fill off cartridge line with lysis buffer (300 µl)</a:t>
            </a:r>
          </a:p>
          <a:p>
            <a:pPr lvl="1"/>
            <a:r>
              <a:rPr lang="en-US" dirty="0"/>
              <a:t>Puck top vented, open to waste</a:t>
            </a:r>
          </a:p>
          <a:p>
            <a:r>
              <a:rPr lang="en-US" dirty="0"/>
              <a:t>Fill majority of filter chamber with lysis buffer (syringe 2)</a:t>
            </a:r>
          </a:p>
          <a:p>
            <a:pPr lvl="1"/>
            <a:r>
              <a:rPr lang="en-US" dirty="0"/>
              <a:t>Puck top Vented (syringe 4)</a:t>
            </a:r>
          </a:p>
          <a:p>
            <a:pPr lvl="1"/>
            <a:r>
              <a:rPr lang="en-US" dirty="0"/>
              <a:t>Burkert tree at blocked</a:t>
            </a:r>
          </a:p>
          <a:p>
            <a:r>
              <a:rPr lang="en-US" dirty="0"/>
              <a:t>Pressurize filter chamber &amp; Heat</a:t>
            </a:r>
          </a:p>
          <a:p>
            <a:pPr lvl="1"/>
            <a:r>
              <a:rPr lang="en-US" dirty="0"/>
              <a:t>Burkert tree at blocked</a:t>
            </a:r>
          </a:p>
          <a:p>
            <a:pPr lvl="1"/>
            <a:r>
              <a:rPr lang="en-US" dirty="0"/>
              <a:t>Puck top sealed. Plunger moved above vent with pressure balanced move with Syringe 4 &amp; Syringe 2.  </a:t>
            </a:r>
          </a:p>
          <a:p>
            <a:pPr lvl="1"/>
            <a:r>
              <a:rPr lang="en-US" dirty="0"/>
              <a:t>Drive syringe 2 to empty.</a:t>
            </a:r>
          </a:p>
          <a:p>
            <a:pPr lvl="1"/>
            <a:r>
              <a:rPr lang="en-US" dirty="0"/>
              <a:t>No bubble over filter</a:t>
            </a:r>
          </a:p>
          <a:p>
            <a:pPr lvl="1"/>
            <a:r>
              <a:rPr lang="en-US" dirty="0"/>
              <a:t>Heat to 85℃, 14 minutes</a:t>
            </a:r>
          </a:p>
          <a:p>
            <a:pPr marL="0" indent="0">
              <a:buNone/>
            </a:pPr>
            <a:r>
              <a:rPr lang="en-US" dirty="0"/>
              <a:t>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984CC8E2-2FE5-DB4A-8839-C4C70D2B2762}"/>
              </a:ext>
            </a:extLst>
          </p:cNvPr>
          <p:cNvSpPr/>
          <p:nvPr/>
        </p:nvSpPr>
        <p:spPr>
          <a:xfrm>
            <a:off x="6844549" y="3717993"/>
            <a:ext cx="409074" cy="38818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BACF9929-54DA-A044-AB9C-A889F3F62590}"/>
              </a:ext>
            </a:extLst>
          </p:cNvPr>
          <p:cNvSpPr/>
          <p:nvPr/>
        </p:nvSpPr>
        <p:spPr>
          <a:xfrm>
            <a:off x="6844549" y="2473866"/>
            <a:ext cx="396418" cy="38846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25A77735-DAA1-244A-8FB8-384F83BE1885}"/>
              </a:ext>
            </a:extLst>
          </p:cNvPr>
          <p:cNvSpPr/>
          <p:nvPr/>
        </p:nvSpPr>
        <p:spPr>
          <a:xfrm>
            <a:off x="6975486" y="1594700"/>
            <a:ext cx="265481" cy="20834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1BF159D4-98CF-F549-BB62-F22394029A9B}"/>
              </a:ext>
            </a:extLst>
          </p:cNvPr>
          <p:cNvSpPr/>
          <p:nvPr/>
        </p:nvSpPr>
        <p:spPr>
          <a:xfrm>
            <a:off x="6831893" y="1457254"/>
            <a:ext cx="409074" cy="42966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496966D2-8B72-A44F-9E73-BDB3F5DBDD8B}"/>
              </a:ext>
            </a:extLst>
          </p:cNvPr>
          <p:cNvSpPr/>
          <p:nvPr/>
        </p:nvSpPr>
        <p:spPr>
          <a:xfrm>
            <a:off x="2077354" y="58840"/>
            <a:ext cx="307777" cy="81969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0" name="Down Arrow 109">
            <a:extLst>
              <a:ext uri="{FF2B5EF4-FFF2-40B4-BE49-F238E27FC236}">
                <a16:creationId xmlns:a16="http://schemas.microsoft.com/office/drawing/2014/main" id="{69B8E65B-21FF-4347-B361-8B6EDB91C232}"/>
              </a:ext>
            </a:extLst>
          </p:cNvPr>
          <p:cNvSpPr/>
          <p:nvPr/>
        </p:nvSpPr>
        <p:spPr>
          <a:xfrm>
            <a:off x="2528478" y="3456766"/>
            <a:ext cx="45719" cy="464651"/>
          </a:xfrm>
          <a:prstGeom prst="downArrow">
            <a:avLst/>
          </a:prstGeom>
          <a:solidFill>
            <a:srgbClr val="FF0000"/>
          </a:solidFill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1" name="Down Arrow 110">
            <a:extLst>
              <a:ext uri="{FF2B5EF4-FFF2-40B4-BE49-F238E27FC236}">
                <a16:creationId xmlns:a16="http://schemas.microsoft.com/office/drawing/2014/main" id="{E52B234B-859D-EF4F-8324-9118F6398278}"/>
              </a:ext>
            </a:extLst>
          </p:cNvPr>
          <p:cNvSpPr/>
          <p:nvPr/>
        </p:nvSpPr>
        <p:spPr>
          <a:xfrm rot="16200000">
            <a:off x="2431964" y="3379891"/>
            <a:ext cx="45719" cy="124229"/>
          </a:xfrm>
          <a:prstGeom prst="downArrow">
            <a:avLst/>
          </a:prstGeom>
          <a:solidFill>
            <a:srgbClr val="FF0000"/>
          </a:solidFill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" name="Down Arrow 111">
            <a:extLst>
              <a:ext uri="{FF2B5EF4-FFF2-40B4-BE49-F238E27FC236}">
                <a16:creationId xmlns:a16="http://schemas.microsoft.com/office/drawing/2014/main" id="{7B591DAA-F686-4D40-9F2E-EE1316BFA78F}"/>
              </a:ext>
            </a:extLst>
          </p:cNvPr>
          <p:cNvSpPr/>
          <p:nvPr/>
        </p:nvSpPr>
        <p:spPr>
          <a:xfrm rot="5400000">
            <a:off x="1252145" y="3383440"/>
            <a:ext cx="45719" cy="124229"/>
          </a:xfrm>
          <a:prstGeom prst="downArrow">
            <a:avLst/>
          </a:prstGeom>
          <a:solidFill>
            <a:srgbClr val="FF0000"/>
          </a:solidFill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9CB8AC4-E1E7-6D43-886A-F78B4696FD0F}"/>
              </a:ext>
            </a:extLst>
          </p:cNvPr>
          <p:cNvSpPr/>
          <p:nvPr/>
        </p:nvSpPr>
        <p:spPr>
          <a:xfrm>
            <a:off x="929525" y="4261595"/>
            <a:ext cx="524613" cy="642645"/>
          </a:xfrm>
          <a:prstGeom prst="ellipse">
            <a:avLst/>
          </a:prstGeom>
          <a:solidFill>
            <a:schemeClr val="bg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Down Arrow 69">
            <a:extLst>
              <a:ext uri="{FF2B5EF4-FFF2-40B4-BE49-F238E27FC236}">
                <a16:creationId xmlns:a16="http://schemas.microsoft.com/office/drawing/2014/main" id="{8CD821B8-247D-0043-83AC-B468B38A6CC4}"/>
              </a:ext>
            </a:extLst>
          </p:cNvPr>
          <p:cNvSpPr/>
          <p:nvPr/>
        </p:nvSpPr>
        <p:spPr>
          <a:xfrm rot="10995821" flipH="1">
            <a:off x="1283811" y="3506329"/>
            <a:ext cx="45719" cy="1204578"/>
          </a:xfrm>
          <a:prstGeom prst="downArrow">
            <a:avLst/>
          </a:prstGeom>
          <a:solidFill>
            <a:srgbClr val="FF0000"/>
          </a:solidFill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51AF0CF3-FC46-8340-8924-E8AC7AA7D04B}"/>
              </a:ext>
            </a:extLst>
          </p:cNvPr>
          <p:cNvSpPr/>
          <p:nvPr/>
        </p:nvSpPr>
        <p:spPr>
          <a:xfrm>
            <a:off x="881976" y="3845047"/>
            <a:ext cx="1166596" cy="1212349"/>
          </a:xfrm>
          <a:prstGeom prst="ellipse">
            <a:avLst/>
          </a:prstGeom>
          <a:solidFill>
            <a:srgbClr val="FF0000"/>
          </a:solidFill>
          <a:ln>
            <a:solidFill>
              <a:srgbClr val="FF0000">
                <a:alpha val="8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6AD9DBC-98D1-7D42-8FCB-8205E750E122}"/>
              </a:ext>
            </a:extLst>
          </p:cNvPr>
          <p:cNvSpPr txBox="1"/>
          <p:nvPr/>
        </p:nvSpPr>
        <p:spPr>
          <a:xfrm>
            <a:off x="1344725" y="4187460"/>
            <a:ext cx="571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Heat</a:t>
            </a:r>
          </a:p>
        </p:txBody>
      </p:sp>
    </p:spTree>
    <p:extLst>
      <p:ext uri="{BB962C8B-B14F-4D97-AF65-F5344CB8AC3E}">
        <p14:creationId xmlns:p14="http://schemas.microsoft.com/office/powerpoint/2010/main" val="182915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82" grpId="0" animBg="1"/>
      <p:bldP spid="85" grpId="0" animBg="1"/>
      <p:bldP spid="69" grpId="1" animBg="1"/>
      <p:bldP spid="74" grpId="0" animBg="1"/>
      <p:bldP spid="96" grpId="0" animBg="1"/>
      <p:bldP spid="110" grpId="0" animBg="1"/>
      <p:bldP spid="111" grpId="0" animBg="1"/>
      <p:bldP spid="112" grpId="0" animBg="1"/>
      <p:bldP spid="10" grpId="0" animBg="1"/>
      <p:bldP spid="70" grpId="1" animBg="1"/>
      <p:bldP spid="1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79">
            <a:extLst>
              <a:ext uri="{FF2B5EF4-FFF2-40B4-BE49-F238E27FC236}">
                <a16:creationId xmlns:a16="http://schemas.microsoft.com/office/drawing/2014/main" id="{38D2E1F9-F9B9-C546-A5C5-D6A7662A9E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31" t="7191" r="7553" b="8557"/>
          <a:stretch/>
        </p:blipFill>
        <p:spPr>
          <a:xfrm>
            <a:off x="493174" y="908055"/>
            <a:ext cx="4691522" cy="4726903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DEE96326-D9B6-1C43-95B0-14AB2AB5D5CF}"/>
              </a:ext>
            </a:extLst>
          </p:cNvPr>
          <p:cNvGrpSpPr/>
          <p:nvPr/>
        </p:nvGrpSpPr>
        <p:grpSpPr>
          <a:xfrm>
            <a:off x="2175592" y="5572541"/>
            <a:ext cx="4491539" cy="898603"/>
            <a:chOff x="3778531" y="5959397"/>
            <a:chExt cx="4491539" cy="898603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A3EDB164-A772-8141-9704-29A00374341D}"/>
                </a:ext>
              </a:extLst>
            </p:cNvPr>
            <p:cNvSpPr/>
            <p:nvPr/>
          </p:nvSpPr>
          <p:spPr>
            <a:xfrm>
              <a:off x="4489914" y="6072092"/>
              <a:ext cx="1371887" cy="69610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Burkert Valve Tree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589D8DD-35C4-774B-9FD4-5E132611649F}"/>
                </a:ext>
              </a:extLst>
            </p:cNvPr>
            <p:cNvSpPr/>
            <p:nvPr/>
          </p:nvSpPr>
          <p:spPr>
            <a:xfrm>
              <a:off x="3778531" y="5959397"/>
              <a:ext cx="225219" cy="52927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57369B0D-F629-164C-AF04-C8A62FB08244}"/>
                </a:ext>
              </a:extLst>
            </p:cNvPr>
            <p:cNvSpPr/>
            <p:nvPr/>
          </p:nvSpPr>
          <p:spPr>
            <a:xfrm>
              <a:off x="3889873" y="6488668"/>
              <a:ext cx="602614" cy="243436"/>
            </a:xfrm>
            <a:custGeom>
              <a:avLst/>
              <a:gdLst>
                <a:gd name="connsiteX0" fmla="*/ 0 w 609600"/>
                <a:gd name="connsiteY0" fmla="*/ 0 h 185530"/>
                <a:gd name="connsiteX1" fmla="*/ 26504 w 609600"/>
                <a:gd name="connsiteY1" fmla="*/ 106017 h 185530"/>
                <a:gd name="connsiteX2" fmla="*/ 92765 w 609600"/>
                <a:gd name="connsiteY2" fmla="*/ 145774 h 185530"/>
                <a:gd name="connsiteX3" fmla="*/ 145774 w 609600"/>
                <a:gd name="connsiteY3" fmla="*/ 159026 h 185530"/>
                <a:gd name="connsiteX4" fmla="*/ 185530 w 609600"/>
                <a:gd name="connsiteY4" fmla="*/ 172278 h 185530"/>
                <a:gd name="connsiteX5" fmla="*/ 265043 w 609600"/>
                <a:gd name="connsiteY5" fmla="*/ 185530 h 185530"/>
                <a:gd name="connsiteX6" fmla="*/ 556591 w 609600"/>
                <a:gd name="connsiteY6" fmla="*/ 159026 h 185530"/>
                <a:gd name="connsiteX7" fmla="*/ 609600 w 609600"/>
                <a:gd name="connsiteY7" fmla="*/ 132522 h 185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9600" h="185530">
                  <a:moveTo>
                    <a:pt x="0" y="0"/>
                  </a:moveTo>
                  <a:cubicBezTo>
                    <a:pt x="2850" y="14251"/>
                    <a:pt x="14279" y="85642"/>
                    <a:pt x="26504" y="106017"/>
                  </a:cubicBezTo>
                  <a:cubicBezTo>
                    <a:pt x="43731" y="134728"/>
                    <a:pt x="62571" y="137147"/>
                    <a:pt x="92765" y="145774"/>
                  </a:cubicBezTo>
                  <a:cubicBezTo>
                    <a:pt x="110278" y="150778"/>
                    <a:pt x="128261" y="154022"/>
                    <a:pt x="145774" y="159026"/>
                  </a:cubicBezTo>
                  <a:cubicBezTo>
                    <a:pt x="159205" y="162863"/>
                    <a:pt x="171894" y="169248"/>
                    <a:pt x="185530" y="172278"/>
                  </a:cubicBezTo>
                  <a:cubicBezTo>
                    <a:pt x="211760" y="178107"/>
                    <a:pt x="238539" y="181113"/>
                    <a:pt x="265043" y="185530"/>
                  </a:cubicBezTo>
                  <a:cubicBezTo>
                    <a:pt x="390509" y="178150"/>
                    <a:pt x="453187" y="184877"/>
                    <a:pt x="556591" y="159026"/>
                  </a:cubicBezTo>
                  <a:cubicBezTo>
                    <a:pt x="597199" y="148874"/>
                    <a:pt x="588740" y="153382"/>
                    <a:pt x="609600" y="132522"/>
                  </a:cubicBezTo>
                </a:path>
              </a:pathLst>
            </a:cu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CC352FBA-865C-4041-A028-3CCD3E2655AE}"/>
                </a:ext>
              </a:extLst>
            </p:cNvPr>
            <p:cNvCxnSpPr/>
            <p:nvPr/>
          </p:nvCxnSpPr>
          <p:spPr>
            <a:xfrm>
              <a:off x="5792401" y="6455832"/>
              <a:ext cx="66140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3A35C72-B728-F74B-BEAB-0C3F4103F310}"/>
                </a:ext>
              </a:extLst>
            </p:cNvPr>
            <p:cNvCxnSpPr>
              <a:cxnSpLocks/>
            </p:cNvCxnSpPr>
            <p:nvPr/>
          </p:nvCxnSpPr>
          <p:spPr>
            <a:xfrm>
              <a:off x="4616418" y="6673334"/>
              <a:ext cx="183739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8C8229D-602D-BF4A-BBB8-3CB18A5055D3}"/>
                </a:ext>
              </a:extLst>
            </p:cNvPr>
            <p:cNvSpPr txBox="1"/>
            <p:nvPr/>
          </p:nvSpPr>
          <p:spPr>
            <a:xfrm>
              <a:off x="6388593" y="6488668"/>
              <a:ext cx="7695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Waste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8945FAE-579E-8145-A985-1759B300A120}"/>
                </a:ext>
              </a:extLst>
            </p:cNvPr>
            <p:cNvSpPr txBox="1"/>
            <p:nvPr/>
          </p:nvSpPr>
          <p:spPr>
            <a:xfrm>
              <a:off x="6388593" y="6255777"/>
              <a:ext cx="18814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Analytical Module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8EDEC06-7DF2-724F-B4B4-3C02278CD9D1}"/>
                </a:ext>
              </a:extLst>
            </p:cNvPr>
            <p:cNvSpPr txBox="1"/>
            <p:nvPr/>
          </p:nvSpPr>
          <p:spPr>
            <a:xfrm>
              <a:off x="5788006" y="6006094"/>
              <a:ext cx="9162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Blocked</a:t>
              </a: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0C247ECA-1694-5B45-A82E-70374854308C}"/>
                </a:ext>
              </a:extLst>
            </p:cNvPr>
            <p:cNvSpPr/>
            <p:nvPr/>
          </p:nvSpPr>
          <p:spPr>
            <a:xfrm>
              <a:off x="4402681" y="6509117"/>
              <a:ext cx="197904" cy="23198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F3409B4-CC0E-6644-A00E-A58ED396830E}"/>
              </a:ext>
            </a:extLst>
          </p:cNvPr>
          <p:cNvSpPr/>
          <p:nvPr/>
        </p:nvSpPr>
        <p:spPr>
          <a:xfrm>
            <a:off x="2152931" y="5281936"/>
            <a:ext cx="278729" cy="348918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DBC35FA-75D8-1244-896F-5D8B85010E8D}"/>
              </a:ext>
            </a:extLst>
          </p:cNvPr>
          <p:cNvSpPr txBox="1"/>
          <p:nvPr/>
        </p:nvSpPr>
        <p:spPr>
          <a:xfrm>
            <a:off x="8300036" y="6460960"/>
            <a:ext cx="3756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2019 MBARI, Confidential Information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81A6F1D-047A-5F4A-9FDD-607EA35807A6}"/>
              </a:ext>
            </a:extLst>
          </p:cNvPr>
          <p:cNvSpPr/>
          <p:nvPr/>
        </p:nvSpPr>
        <p:spPr>
          <a:xfrm>
            <a:off x="894715" y="3846647"/>
            <a:ext cx="1166596" cy="1212349"/>
          </a:xfrm>
          <a:prstGeom prst="ellipse">
            <a:avLst/>
          </a:prstGeom>
          <a:solidFill>
            <a:srgbClr val="C00000">
              <a:alpha val="95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Down Arrow 69">
            <a:extLst>
              <a:ext uri="{FF2B5EF4-FFF2-40B4-BE49-F238E27FC236}">
                <a16:creationId xmlns:a16="http://schemas.microsoft.com/office/drawing/2014/main" id="{8CD821B8-247D-0043-83AC-B468B38A6CC4}"/>
              </a:ext>
            </a:extLst>
          </p:cNvPr>
          <p:cNvSpPr/>
          <p:nvPr/>
        </p:nvSpPr>
        <p:spPr>
          <a:xfrm rot="246703" flipH="1">
            <a:off x="1283811" y="3506329"/>
            <a:ext cx="45719" cy="1204578"/>
          </a:xfrm>
          <a:prstGeom prst="downArrow">
            <a:avLst/>
          </a:prstGeom>
          <a:solidFill>
            <a:schemeClr val="tx1">
              <a:lumMod val="65000"/>
              <a:lumOff val="35000"/>
              <a:alpha val="59000"/>
            </a:schemeClr>
          </a:solidFill>
          <a:ln w="44450">
            <a:solidFill>
              <a:schemeClr val="tx1">
                <a:lumMod val="65000"/>
                <a:lumOff val="35000"/>
                <a:alpha val="5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Down Arrow 71">
            <a:extLst>
              <a:ext uri="{FF2B5EF4-FFF2-40B4-BE49-F238E27FC236}">
                <a16:creationId xmlns:a16="http://schemas.microsoft.com/office/drawing/2014/main" id="{E209D950-1853-FE46-A803-3C11F7097CA9}"/>
              </a:ext>
            </a:extLst>
          </p:cNvPr>
          <p:cNvSpPr/>
          <p:nvPr/>
        </p:nvSpPr>
        <p:spPr>
          <a:xfrm rot="16200000" flipH="1">
            <a:off x="1205490" y="3366359"/>
            <a:ext cx="66364" cy="145157"/>
          </a:xfrm>
          <a:prstGeom prst="downArrow">
            <a:avLst/>
          </a:prstGeom>
          <a:solidFill>
            <a:schemeClr val="tx1">
              <a:lumMod val="65000"/>
              <a:lumOff val="35000"/>
              <a:alpha val="59000"/>
            </a:schemeClr>
          </a:solidFill>
          <a:ln w="44450">
            <a:solidFill>
              <a:schemeClr val="tx1">
                <a:lumMod val="65000"/>
                <a:lumOff val="35000"/>
                <a:alpha val="5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Down Arrow 72">
            <a:extLst>
              <a:ext uri="{FF2B5EF4-FFF2-40B4-BE49-F238E27FC236}">
                <a16:creationId xmlns:a16="http://schemas.microsoft.com/office/drawing/2014/main" id="{58454FF0-773F-F545-BBE0-833468E622DF}"/>
              </a:ext>
            </a:extLst>
          </p:cNvPr>
          <p:cNvSpPr/>
          <p:nvPr/>
        </p:nvSpPr>
        <p:spPr>
          <a:xfrm rot="7956673">
            <a:off x="2691182" y="4076848"/>
            <a:ext cx="45719" cy="846589"/>
          </a:xfrm>
          <a:prstGeom prst="downArrow">
            <a:avLst/>
          </a:prstGeom>
          <a:solidFill>
            <a:srgbClr val="C00000"/>
          </a:solidFill>
          <a:ln w="444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Up-Down Arrow 76">
            <a:extLst>
              <a:ext uri="{FF2B5EF4-FFF2-40B4-BE49-F238E27FC236}">
                <a16:creationId xmlns:a16="http://schemas.microsoft.com/office/drawing/2014/main" id="{A698E49E-3553-0840-9413-3F20172475B7}"/>
              </a:ext>
            </a:extLst>
          </p:cNvPr>
          <p:cNvSpPr/>
          <p:nvPr/>
        </p:nvSpPr>
        <p:spPr>
          <a:xfrm>
            <a:off x="1046767" y="1157666"/>
            <a:ext cx="192732" cy="31669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CFD1069F-65A1-5C48-8966-DA4F0299D6BE}"/>
              </a:ext>
            </a:extLst>
          </p:cNvPr>
          <p:cNvCxnSpPr>
            <a:cxnSpLocks/>
          </p:cNvCxnSpPr>
          <p:nvPr/>
        </p:nvCxnSpPr>
        <p:spPr>
          <a:xfrm>
            <a:off x="704087" y="2820976"/>
            <a:ext cx="250431" cy="324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D377E4BC-F572-294C-8B48-6AE6F2BFF1F2}"/>
              </a:ext>
            </a:extLst>
          </p:cNvPr>
          <p:cNvSpPr txBox="1"/>
          <p:nvPr/>
        </p:nvSpPr>
        <p:spPr>
          <a:xfrm>
            <a:off x="271988" y="2676537"/>
            <a:ext cx="4826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Vent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A0BE9560-5DC5-2F45-A849-36DFBA42B517}"/>
              </a:ext>
            </a:extLst>
          </p:cNvPr>
          <p:cNvSpPr txBox="1"/>
          <p:nvPr/>
        </p:nvSpPr>
        <p:spPr>
          <a:xfrm>
            <a:off x="4029415" y="5634449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X</a:t>
            </a: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63C6487C-5CCB-A446-9500-506598C3ACE3}"/>
              </a:ext>
            </a:extLst>
          </p:cNvPr>
          <p:cNvSpPr/>
          <p:nvPr/>
        </p:nvSpPr>
        <p:spPr>
          <a:xfrm>
            <a:off x="3026221" y="4788432"/>
            <a:ext cx="210283" cy="186626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Left Arrow 84">
            <a:extLst>
              <a:ext uri="{FF2B5EF4-FFF2-40B4-BE49-F238E27FC236}">
                <a16:creationId xmlns:a16="http://schemas.microsoft.com/office/drawing/2014/main" id="{ED6C6EC6-A69D-BC47-A260-37A5409A979A}"/>
              </a:ext>
            </a:extLst>
          </p:cNvPr>
          <p:cNvSpPr/>
          <p:nvPr/>
        </p:nvSpPr>
        <p:spPr>
          <a:xfrm rot="10800000">
            <a:off x="1835893" y="4738760"/>
            <a:ext cx="1124640" cy="118117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9F0C274-DE64-F944-9A86-5F27B38F5B44}"/>
              </a:ext>
            </a:extLst>
          </p:cNvPr>
          <p:cNvSpPr txBox="1"/>
          <p:nvPr/>
        </p:nvSpPr>
        <p:spPr>
          <a:xfrm>
            <a:off x="383186" y="1055890"/>
            <a:ext cx="4826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Vent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EAB01851-E3C1-5E41-8226-CA6CD8C90FF7}"/>
              </a:ext>
            </a:extLst>
          </p:cNvPr>
          <p:cNvCxnSpPr>
            <a:cxnSpLocks/>
          </p:cNvCxnSpPr>
          <p:nvPr/>
        </p:nvCxnSpPr>
        <p:spPr>
          <a:xfrm>
            <a:off x="783583" y="1194390"/>
            <a:ext cx="221186" cy="70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>
            <a:extLst>
              <a:ext uri="{FF2B5EF4-FFF2-40B4-BE49-F238E27FC236}">
                <a16:creationId xmlns:a16="http://schemas.microsoft.com/office/drawing/2014/main" id="{A97A3B24-9FB4-8E4A-9D43-C4480D68EB40}"/>
              </a:ext>
            </a:extLst>
          </p:cNvPr>
          <p:cNvSpPr/>
          <p:nvPr/>
        </p:nvSpPr>
        <p:spPr>
          <a:xfrm>
            <a:off x="2741979" y="3042088"/>
            <a:ext cx="108284" cy="1082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BEF10EE3-8F17-DD44-9BCA-2C00459AB416}"/>
              </a:ext>
            </a:extLst>
          </p:cNvPr>
          <p:cNvSpPr/>
          <p:nvPr/>
        </p:nvSpPr>
        <p:spPr>
          <a:xfrm>
            <a:off x="1082310" y="3035934"/>
            <a:ext cx="108284" cy="1082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30F6BA1-47E8-404A-82BB-84A90A58D80C}"/>
              </a:ext>
            </a:extLst>
          </p:cNvPr>
          <p:cNvSpPr/>
          <p:nvPr/>
        </p:nvSpPr>
        <p:spPr>
          <a:xfrm>
            <a:off x="2077688" y="3037472"/>
            <a:ext cx="108284" cy="1082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D22EC7C5-7641-1447-9821-F244DE6315EE}"/>
              </a:ext>
            </a:extLst>
          </p:cNvPr>
          <p:cNvSpPr/>
          <p:nvPr/>
        </p:nvSpPr>
        <p:spPr>
          <a:xfrm flipH="1">
            <a:off x="2738425" y="3140505"/>
            <a:ext cx="119588" cy="91440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6B3B8D6F-D146-BF41-897F-902F568BC6F9}"/>
              </a:ext>
            </a:extLst>
          </p:cNvPr>
          <p:cNvSpPr/>
          <p:nvPr/>
        </p:nvSpPr>
        <p:spPr>
          <a:xfrm flipH="1">
            <a:off x="2072644" y="3148995"/>
            <a:ext cx="106359" cy="83738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D853B097-7A64-4847-9897-F09C102DBAF0}"/>
              </a:ext>
            </a:extLst>
          </p:cNvPr>
          <p:cNvSpPr/>
          <p:nvPr/>
        </p:nvSpPr>
        <p:spPr>
          <a:xfrm flipH="1">
            <a:off x="1075732" y="3147083"/>
            <a:ext cx="114862" cy="88712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69" name="Down Arrow 68">
            <a:extLst>
              <a:ext uri="{FF2B5EF4-FFF2-40B4-BE49-F238E27FC236}">
                <a16:creationId xmlns:a16="http://schemas.microsoft.com/office/drawing/2014/main" id="{E694F23B-E746-D148-8786-71B1003DCF50}"/>
              </a:ext>
            </a:extLst>
          </p:cNvPr>
          <p:cNvSpPr/>
          <p:nvPr/>
        </p:nvSpPr>
        <p:spPr>
          <a:xfrm flipH="1">
            <a:off x="1121522" y="2953069"/>
            <a:ext cx="45719" cy="420758"/>
          </a:xfrm>
          <a:prstGeom prst="downArrow">
            <a:avLst/>
          </a:prstGeom>
          <a:solidFill>
            <a:schemeClr val="tx1">
              <a:lumMod val="65000"/>
              <a:lumOff val="35000"/>
              <a:alpha val="59000"/>
            </a:schemeClr>
          </a:solidFill>
          <a:ln w="44450">
            <a:solidFill>
              <a:schemeClr val="tx1">
                <a:lumMod val="65000"/>
                <a:lumOff val="35000"/>
                <a:alpha val="5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85CC11B6-3776-1346-BE95-19983BE2F172}"/>
              </a:ext>
            </a:extLst>
          </p:cNvPr>
          <p:cNvCxnSpPr>
            <a:cxnSpLocks/>
          </p:cNvCxnSpPr>
          <p:nvPr/>
        </p:nvCxnSpPr>
        <p:spPr>
          <a:xfrm flipV="1">
            <a:off x="4185067" y="5904842"/>
            <a:ext cx="0" cy="39394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val 57">
            <a:extLst>
              <a:ext uri="{FF2B5EF4-FFF2-40B4-BE49-F238E27FC236}">
                <a16:creationId xmlns:a16="http://schemas.microsoft.com/office/drawing/2014/main" id="{CC55EF59-FDB6-1142-8AE4-CF77D4963B37}"/>
              </a:ext>
            </a:extLst>
          </p:cNvPr>
          <p:cNvSpPr/>
          <p:nvPr/>
        </p:nvSpPr>
        <p:spPr>
          <a:xfrm>
            <a:off x="2351587" y="3588721"/>
            <a:ext cx="108284" cy="1082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AE74E282-07A7-AF49-9CAF-979ED1F13C68}"/>
              </a:ext>
            </a:extLst>
          </p:cNvPr>
          <p:cNvSpPr/>
          <p:nvPr/>
        </p:nvSpPr>
        <p:spPr>
          <a:xfrm flipH="1">
            <a:off x="2346749" y="3472942"/>
            <a:ext cx="113121" cy="119653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>
                <a:alpha val="6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riangle 65">
            <a:extLst>
              <a:ext uri="{FF2B5EF4-FFF2-40B4-BE49-F238E27FC236}">
                <a16:creationId xmlns:a16="http://schemas.microsoft.com/office/drawing/2014/main" id="{C2E3E4B7-56A6-1A4E-84A0-3E1C5FC15C6E}"/>
              </a:ext>
            </a:extLst>
          </p:cNvPr>
          <p:cNvSpPr/>
          <p:nvPr/>
        </p:nvSpPr>
        <p:spPr>
          <a:xfrm rot="10800000">
            <a:off x="2487400" y="3541443"/>
            <a:ext cx="111843" cy="135369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18F6702E-90B4-F146-9C59-61343CA113A3}"/>
              </a:ext>
            </a:extLst>
          </p:cNvPr>
          <p:cNvSpPr/>
          <p:nvPr/>
        </p:nvSpPr>
        <p:spPr>
          <a:xfrm>
            <a:off x="2466844" y="3482092"/>
            <a:ext cx="152955" cy="5300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Down Arrow 73">
            <a:extLst>
              <a:ext uri="{FF2B5EF4-FFF2-40B4-BE49-F238E27FC236}">
                <a16:creationId xmlns:a16="http://schemas.microsoft.com/office/drawing/2014/main" id="{3AA7860D-B0E5-2542-AF97-C92EB830251A}"/>
              </a:ext>
            </a:extLst>
          </p:cNvPr>
          <p:cNvSpPr/>
          <p:nvPr/>
        </p:nvSpPr>
        <p:spPr>
          <a:xfrm rot="10800000">
            <a:off x="2381955" y="3482620"/>
            <a:ext cx="45719" cy="678309"/>
          </a:xfrm>
          <a:prstGeom prst="downArrow">
            <a:avLst/>
          </a:prstGeom>
          <a:solidFill>
            <a:srgbClr val="C00000"/>
          </a:solidFill>
          <a:ln w="444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9F01A4F9-C61F-DE49-B559-4BDA78B7C160}"/>
              </a:ext>
            </a:extLst>
          </p:cNvPr>
          <p:cNvSpPr/>
          <p:nvPr/>
        </p:nvSpPr>
        <p:spPr>
          <a:xfrm>
            <a:off x="1511493" y="1341936"/>
            <a:ext cx="338661" cy="16381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4ACDD06C-B200-6542-A0C8-0090D8CAE52A}"/>
              </a:ext>
            </a:extLst>
          </p:cNvPr>
          <p:cNvSpPr/>
          <p:nvPr/>
        </p:nvSpPr>
        <p:spPr>
          <a:xfrm>
            <a:off x="2054069" y="2088925"/>
            <a:ext cx="341395" cy="885127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46089FD7-77E5-6C47-A474-A351D5AEBADE}"/>
              </a:ext>
            </a:extLst>
          </p:cNvPr>
          <p:cNvSpPr/>
          <p:nvPr/>
        </p:nvSpPr>
        <p:spPr>
          <a:xfrm>
            <a:off x="1714223" y="3043365"/>
            <a:ext cx="120227" cy="1940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63B29144-D59E-7940-8F0F-BA3E2EE0F5CD}"/>
              </a:ext>
            </a:extLst>
          </p:cNvPr>
          <p:cNvSpPr/>
          <p:nvPr/>
        </p:nvSpPr>
        <p:spPr>
          <a:xfrm>
            <a:off x="1756225" y="2972585"/>
            <a:ext cx="45719" cy="914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A74CBDE1-B2F7-D243-9FB8-FDE426449FBA}"/>
              </a:ext>
            </a:extLst>
          </p:cNvPr>
          <p:cNvGrpSpPr/>
          <p:nvPr/>
        </p:nvGrpSpPr>
        <p:grpSpPr>
          <a:xfrm>
            <a:off x="975692" y="80016"/>
            <a:ext cx="307777" cy="825709"/>
            <a:chOff x="2607358" y="959552"/>
            <a:chExt cx="307777" cy="825709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DAECA46A-9B20-8845-B157-1AA16D567C13}"/>
                </a:ext>
              </a:extLst>
            </p:cNvPr>
            <p:cNvSpPr/>
            <p:nvPr/>
          </p:nvSpPr>
          <p:spPr>
            <a:xfrm>
              <a:off x="2607358" y="959552"/>
              <a:ext cx="307777" cy="81969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7636D2BC-09FC-D14F-A7A9-9EA542DCDBC4}"/>
                </a:ext>
              </a:extLst>
            </p:cNvPr>
            <p:cNvSpPr/>
            <p:nvPr/>
          </p:nvSpPr>
          <p:spPr>
            <a:xfrm>
              <a:off x="2607358" y="1704641"/>
              <a:ext cx="307777" cy="806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51EEFC7E-6924-2D45-A917-C10795176745}"/>
              </a:ext>
            </a:extLst>
          </p:cNvPr>
          <p:cNvSpPr txBox="1"/>
          <p:nvPr/>
        </p:nvSpPr>
        <p:spPr>
          <a:xfrm rot="5400000">
            <a:off x="690830" y="244837"/>
            <a:ext cx="877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Actuator Rod (magnetic)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4C4A27FC-4DBC-C548-94FF-864121EF57E0}"/>
              </a:ext>
            </a:extLst>
          </p:cNvPr>
          <p:cNvSpPr/>
          <p:nvPr/>
        </p:nvSpPr>
        <p:spPr>
          <a:xfrm>
            <a:off x="973803" y="1494751"/>
            <a:ext cx="338661" cy="1454470"/>
          </a:xfrm>
          <a:prstGeom prst="rect">
            <a:avLst/>
          </a:prstGeom>
          <a:solidFill>
            <a:schemeClr val="tx1">
              <a:lumMod val="65000"/>
              <a:lumOff val="35000"/>
              <a:alpha val="59000"/>
            </a:schemeClr>
          </a:solidFill>
          <a:ln>
            <a:solidFill>
              <a:schemeClr val="tx1">
                <a:lumMod val="65000"/>
                <a:lumOff val="35000"/>
                <a:alpha val="5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1DC4CD2-18D3-844A-9044-A257421518E9}"/>
              </a:ext>
            </a:extLst>
          </p:cNvPr>
          <p:cNvSpPr txBox="1"/>
          <p:nvPr/>
        </p:nvSpPr>
        <p:spPr>
          <a:xfrm rot="5400000">
            <a:off x="422886" y="2534613"/>
            <a:ext cx="1449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4) Air/Vent</a:t>
            </a:r>
          </a:p>
        </p:txBody>
      </p:sp>
      <p:sp>
        <p:nvSpPr>
          <p:cNvPr id="90" name="Title 1">
            <a:extLst>
              <a:ext uri="{FF2B5EF4-FFF2-40B4-BE49-F238E27FC236}">
                <a16:creationId xmlns:a16="http://schemas.microsoft.com/office/drawing/2014/main" id="{7E9A1F60-9EE8-6344-B2AB-9839CC8BF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31" y="6745"/>
            <a:ext cx="5402325" cy="1495163"/>
          </a:xfrm>
        </p:spPr>
        <p:txBody>
          <a:bodyPr/>
          <a:lstStyle/>
          <a:p>
            <a:r>
              <a:rPr lang="en-US" b="1" dirty="0"/>
              <a:t>Lyse-n-Go Cartridge – Recover Extract</a:t>
            </a:r>
          </a:p>
        </p:txBody>
      </p:sp>
      <p:sp>
        <p:nvSpPr>
          <p:cNvPr id="91" name="Content Placeholder 5">
            <a:extLst>
              <a:ext uri="{FF2B5EF4-FFF2-40B4-BE49-F238E27FC236}">
                <a16:creationId xmlns:a16="http://schemas.microsoft.com/office/drawing/2014/main" id="{F2779C9D-5B76-B348-B99D-D19A227A6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5486" y="1501908"/>
            <a:ext cx="5093969" cy="5057918"/>
          </a:xfrm>
        </p:spPr>
        <p:txBody>
          <a:bodyPr>
            <a:normAutofit/>
          </a:bodyPr>
          <a:lstStyle/>
          <a:p>
            <a:r>
              <a:rPr lang="en-US" dirty="0"/>
              <a:t>Recover 900 µl of Extract</a:t>
            </a:r>
          </a:p>
          <a:p>
            <a:pPr lvl="1"/>
            <a:r>
              <a:rPr lang="en-US" dirty="0"/>
              <a:t>Pressure filter chamber with Air/Vent Syringe</a:t>
            </a:r>
          </a:p>
          <a:p>
            <a:pPr lvl="1"/>
            <a:r>
              <a:rPr lang="en-US" dirty="0"/>
              <a:t>Draw back on actuator rod (2) when pressure exceeds threshold. Plunger moves due to pressure. </a:t>
            </a:r>
          </a:p>
          <a:p>
            <a:r>
              <a:rPr lang="en-US" dirty="0"/>
              <a:t>Relieve pressure in system</a:t>
            </a:r>
          </a:p>
          <a:p>
            <a:pPr lvl="1"/>
            <a:r>
              <a:rPr lang="en-US" dirty="0"/>
              <a:t>Open to Waste</a:t>
            </a:r>
          </a:p>
          <a:p>
            <a:pPr lvl="1"/>
            <a:r>
              <a:rPr lang="en-US" dirty="0"/>
              <a:t>Vent Puck Top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4408C143-0813-6F48-B44D-CA7E41379EAA}"/>
              </a:ext>
            </a:extLst>
          </p:cNvPr>
          <p:cNvSpPr/>
          <p:nvPr/>
        </p:nvSpPr>
        <p:spPr>
          <a:xfrm>
            <a:off x="6706732" y="1409642"/>
            <a:ext cx="562697" cy="50265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43C6B285-D523-1840-AB24-88850D4808AC}"/>
              </a:ext>
            </a:extLst>
          </p:cNvPr>
          <p:cNvSpPr/>
          <p:nvPr/>
        </p:nvSpPr>
        <p:spPr>
          <a:xfrm>
            <a:off x="6694136" y="3779321"/>
            <a:ext cx="562697" cy="50265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3721DE70-B90C-A94A-B595-034C90A2DB39}"/>
              </a:ext>
            </a:extLst>
          </p:cNvPr>
          <p:cNvSpPr/>
          <p:nvPr/>
        </p:nvSpPr>
        <p:spPr>
          <a:xfrm>
            <a:off x="2077354" y="68465"/>
            <a:ext cx="307777" cy="81969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5" name="Down Arrow 94">
            <a:extLst>
              <a:ext uri="{FF2B5EF4-FFF2-40B4-BE49-F238E27FC236}">
                <a16:creationId xmlns:a16="http://schemas.microsoft.com/office/drawing/2014/main" id="{9D0F2578-E536-8B47-B061-58C2FE68EA3F}"/>
              </a:ext>
            </a:extLst>
          </p:cNvPr>
          <p:cNvSpPr/>
          <p:nvPr/>
        </p:nvSpPr>
        <p:spPr>
          <a:xfrm rot="10800000">
            <a:off x="2089421" y="1817571"/>
            <a:ext cx="270403" cy="230715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7EDB8DC9-37A7-F447-9CB1-AC1330BC2B41}"/>
              </a:ext>
            </a:extLst>
          </p:cNvPr>
          <p:cNvCxnSpPr>
            <a:cxnSpLocks/>
          </p:cNvCxnSpPr>
          <p:nvPr/>
        </p:nvCxnSpPr>
        <p:spPr>
          <a:xfrm flipH="1">
            <a:off x="3007273" y="6298782"/>
            <a:ext cx="1187419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Down Arrow 99">
            <a:extLst>
              <a:ext uri="{FF2B5EF4-FFF2-40B4-BE49-F238E27FC236}">
                <a16:creationId xmlns:a16="http://schemas.microsoft.com/office/drawing/2014/main" id="{7AD44BAA-DE71-AB4F-8107-252FF8910837}"/>
              </a:ext>
            </a:extLst>
          </p:cNvPr>
          <p:cNvSpPr/>
          <p:nvPr/>
        </p:nvSpPr>
        <p:spPr>
          <a:xfrm rot="10800000">
            <a:off x="2294054" y="3014545"/>
            <a:ext cx="47383" cy="431708"/>
          </a:xfrm>
          <a:prstGeom prst="downArrow">
            <a:avLst/>
          </a:prstGeom>
          <a:solidFill>
            <a:srgbClr val="C00000"/>
          </a:solidFill>
          <a:ln w="444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EE16EE-A88F-7D4A-BA82-0A18A552FEE0}"/>
              </a:ext>
            </a:extLst>
          </p:cNvPr>
          <p:cNvSpPr txBox="1"/>
          <p:nvPr/>
        </p:nvSpPr>
        <p:spPr>
          <a:xfrm rot="5400000">
            <a:off x="1873161" y="2356725"/>
            <a:ext cx="7304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2) Lysate</a:t>
            </a:r>
          </a:p>
        </p:txBody>
      </p:sp>
    </p:spTree>
    <p:extLst>
      <p:ext uri="{BB962C8B-B14F-4D97-AF65-F5344CB8AC3E}">
        <p14:creationId xmlns:p14="http://schemas.microsoft.com/office/powerpoint/2010/main" val="2490692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79">
            <a:extLst>
              <a:ext uri="{FF2B5EF4-FFF2-40B4-BE49-F238E27FC236}">
                <a16:creationId xmlns:a16="http://schemas.microsoft.com/office/drawing/2014/main" id="{38D2E1F9-F9B9-C546-A5C5-D6A7662A9E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31" t="7191" r="7553" b="8557"/>
          <a:stretch/>
        </p:blipFill>
        <p:spPr>
          <a:xfrm>
            <a:off x="493174" y="908055"/>
            <a:ext cx="4691522" cy="4726903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DEE96326-D9B6-1C43-95B0-14AB2AB5D5CF}"/>
              </a:ext>
            </a:extLst>
          </p:cNvPr>
          <p:cNvGrpSpPr/>
          <p:nvPr/>
        </p:nvGrpSpPr>
        <p:grpSpPr>
          <a:xfrm>
            <a:off x="2175592" y="5572541"/>
            <a:ext cx="4491539" cy="898603"/>
            <a:chOff x="3778531" y="5959397"/>
            <a:chExt cx="4491539" cy="898603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A3EDB164-A772-8141-9704-29A00374341D}"/>
                </a:ext>
              </a:extLst>
            </p:cNvPr>
            <p:cNvSpPr/>
            <p:nvPr/>
          </p:nvSpPr>
          <p:spPr>
            <a:xfrm>
              <a:off x="4489914" y="6072092"/>
              <a:ext cx="1371887" cy="69610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Burkert Valve Tree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589D8DD-35C4-774B-9FD4-5E132611649F}"/>
                </a:ext>
              </a:extLst>
            </p:cNvPr>
            <p:cNvSpPr/>
            <p:nvPr/>
          </p:nvSpPr>
          <p:spPr>
            <a:xfrm>
              <a:off x="3778531" y="5959397"/>
              <a:ext cx="225219" cy="52927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57369B0D-F629-164C-AF04-C8A62FB08244}"/>
                </a:ext>
              </a:extLst>
            </p:cNvPr>
            <p:cNvSpPr/>
            <p:nvPr/>
          </p:nvSpPr>
          <p:spPr>
            <a:xfrm>
              <a:off x="3889873" y="6488668"/>
              <a:ext cx="602614" cy="243436"/>
            </a:xfrm>
            <a:custGeom>
              <a:avLst/>
              <a:gdLst>
                <a:gd name="connsiteX0" fmla="*/ 0 w 609600"/>
                <a:gd name="connsiteY0" fmla="*/ 0 h 185530"/>
                <a:gd name="connsiteX1" fmla="*/ 26504 w 609600"/>
                <a:gd name="connsiteY1" fmla="*/ 106017 h 185530"/>
                <a:gd name="connsiteX2" fmla="*/ 92765 w 609600"/>
                <a:gd name="connsiteY2" fmla="*/ 145774 h 185530"/>
                <a:gd name="connsiteX3" fmla="*/ 145774 w 609600"/>
                <a:gd name="connsiteY3" fmla="*/ 159026 h 185530"/>
                <a:gd name="connsiteX4" fmla="*/ 185530 w 609600"/>
                <a:gd name="connsiteY4" fmla="*/ 172278 h 185530"/>
                <a:gd name="connsiteX5" fmla="*/ 265043 w 609600"/>
                <a:gd name="connsiteY5" fmla="*/ 185530 h 185530"/>
                <a:gd name="connsiteX6" fmla="*/ 556591 w 609600"/>
                <a:gd name="connsiteY6" fmla="*/ 159026 h 185530"/>
                <a:gd name="connsiteX7" fmla="*/ 609600 w 609600"/>
                <a:gd name="connsiteY7" fmla="*/ 132522 h 185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9600" h="185530">
                  <a:moveTo>
                    <a:pt x="0" y="0"/>
                  </a:moveTo>
                  <a:cubicBezTo>
                    <a:pt x="2850" y="14251"/>
                    <a:pt x="14279" y="85642"/>
                    <a:pt x="26504" y="106017"/>
                  </a:cubicBezTo>
                  <a:cubicBezTo>
                    <a:pt x="43731" y="134728"/>
                    <a:pt x="62571" y="137147"/>
                    <a:pt x="92765" y="145774"/>
                  </a:cubicBezTo>
                  <a:cubicBezTo>
                    <a:pt x="110278" y="150778"/>
                    <a:pt x="128261" y="154022"/>
                    <a:pt x="145774" y="159026"/>
                  </a:cubicBezTo>
                  <a:cubicBezTo>
                    <a:pt x="159205" y="162863"/>
                    <a:pt x="171894" y="169248"/>
                    <a:pt x="185530" y="172278"/>
                  </a:cubicBezTo>
                  <a:cubicBezTo>
                    <a:pt x="211760" y="178107"/>
                    <a:pt x="238539" y="181113"/>
                    <a:pt x="265043" y="185530"/>
                  </a:cubicBezTo>
                  <a:cubicBezTo>
                    <a:pt x="390509" y="178150"/>
                    <a:pt x="453187" y="184877"/>
                    <a:pt x="556591" y="159026"/>
                  </a:cubicBezTo>
                  <a:cubicBezTo>
                    <a:pt x="597199" y="148874"/>
                    <a:pt x="588740" y="153382"/>
                    <a:pt x="609600" y="132522"/>
                  </a:cubicBezTo>
                </a:path>
              </a:pathLst>
            </a:custGeom>
            <a:noFill/>
            <a:ln w="2222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CC352FBA-865C-4041-A028-3CCD3E2655AE}"/>
                </a:ext>
              </a:extLst>
            </p:cNvPr>
            <p:cNvCxnSpPr/>
            <p:nvPr/>
          </p:nvCxnSpPr>
          <p:spPr>
            <a:xfrm>
              <a:off x="5773929" y="6477768"/>
              <a:ext cx="661408" cy="0"/>
            </a:xfrm>
            <a:prstGeom prst="line">
              <a:avLst/>
            </a:prstGeom>
            <a:ln w="254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3A35C72-B728-F74B-BEAB-0C3F4103F310}"/>
                </a:ext>
              </a:extLst>
            </p:cNvPr>
            <p:cNvCxnSpPr>
              <a:cxnSpLocks/>
            </p:cNvCxnSpPr>
            <p:nvPr/>
          </p:nvCxnSpPr>
          <p:spPr>
            <a:xfrm>
              <a:off x="4616418" y="6686034"/>
              <a:ext cx="1837391" cy="0"/>
            </a:xfrm>
            <a:prstGeom prst="line">
              <a:avLst/>
            </a:prstGeom>
            <a:ln w="254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8C8229D-602D-BF4A-BBB8-3CB18A5055D3}"/>
                </a:ext>
              </a:extLst>
            </p:cNvPr>
            <p:cNvSpPr txBox="1"/>
            <p:nvPr/>
          </p:nvSpPr>
          <p:spPr>
            <a:xfrm>
              <a:off x="6388593" y="6488668"/>
              <a:ext cx="7695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Waste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8945FAE-579E-8145-A985-1759B300A120}"/>
                </a:ext>
              </a:extLst>
            </p:cNvPr>
            <p:cNvSpPr txBox="1"/>
            <p:nvPr/>
          </p:nvSpPr>
          <p:spPr>
            <a:xfrm>
              <a:off x="6388593" y="6255777"/>
              <a:ext cx="18814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Analytical Module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8EDEC06-7DF2-724F-B4B4-3C02278CD9D1}"/>
                </a:ext>
              </a:extLst>
            </p:cNvPr>
            <p:cNvSpPr txBox="1"/>
            <p:nvPr/>
          </p:nvSpPr>
          <p:spPr>
            <a:xfrm>
              <a:off x="5788006" y="6006094"/>
              <a:ext cx="9162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Blocked</a:t>
              </a: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0C247ECA-1694-5B45-A82E-70374854308C}"/>
                </a:ext>
              </a:extLst>
            </p:cNvPr>
            <p:cNvSpPr/>
            <p:nvPr/>
          </p:nvSpPr>
          <p:spPr>
            <a:xfrm>
              <a:off x="4402681" y="6509117"/>
              <a:ext cx="197904" cy="23198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F3409B4-CC0E-6644-A00E-A58ED396830E}"/>
              </a:ext>
            </a:extLst>
          </p:cNvPr>
          <p:cNvSpPr/>
          <p:nvPr/>
        </p:nvSpPr>
        <p:spPr>
          <a:xfrm>
            <a:off x="2152931" y="5281936"/>
            <a:ext cx="278729" cy="348918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DBC35FA-75D8-1244-896F-5D8B85010E8D}"/>
              </a:ext>
            </a:extLst>
          </p:cNvPr>
          <p:cNvSpPr txBox="1"/>
          <p:nvPr/>
        </p:nvSpPr>
        <p:spPr>
          <a:xfrm>
            <a:off x="8300036" y="6460960"/>
            <a:ext cx="3756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2019 MBARI, Confidential Information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81A6F1D-047A-5F4A-9FDD-607EA35807A6}"/>
              </a:ext>
            </a:extLst>
          </p:cNvPr>
          <p:cNvSpPr/>
          <p:nvPr/>
        </p:nvSpPr>
        <p:spPr>
          <a:xfrm>
            <a:off x="894715" y="3846647"/>
            <a:ext cx="1166596" cy="1212349"/>
          </a:xfrm>
          <a:prstGeom prst="ellipse">
            <a:avLst/>
          </a:prstGeom>
          <a:solidFill>
            <a:srgbClr val="C00000">
              <a:alpha val="13000"/>
            </a:srgbClr>
          </a:solidFill>
          <a:ln>
            <a:solidFill>
              <a:srgbClr val="C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CFD1069F-65A1-5C48-8966-DA4F0299D6BE}"/>
              </a:ext>
            </a:extLst>
          </p:cNvPr>
          <p:cNvCxnSpPr>
            <a:cxnSpLocks/>
          </p:cNvCxnSpPr>
          <p:nvPr/>
        </p:nvCxnSpPr>
        <p:spPr>
          <a:xfrm>
            <a:off x="704087" y="2820976"/>
            <a:ext cx="250431" cy="324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D377E4BC-F572-294C-8B48-6AE6F2BFF1F2}"/>
              </a:ext>
            </a:extLst>
          </p:cNvPr>
          <p:cNvSpPr txBox="1"/>
          <p:nvPr/>
        </p:nvSpPr>
        <p:spPr>
          <a:xfrm>
            <a:off x="271988" y="2676537"/>
            <a:ext cx="4826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Vent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A0BE9560-5DC5-2F45-A849-36DFBA42B517}"/>
              </a:ext>
            </a:extLst>
          </p:cNvPr>
          <p:cNvSpPr txBox="1"/>
          <p:nvPr/>
        </p:nvSpPr>
        <p:spPr>
          <a:xfrm>
            <a:off x="4029415" y="5634449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X</a:t>
            </a:r>
          </a:p>
        </p:txBody>
      </p:sp>
      <p:sp>
        <p:nvSpPr>
          <p:cNvPr id="85" name="Left Arrow 84">
            <a:extLst>
              <a:ext uri="{FF2B5EF4-FFF2-40B4-BE49-F238E27FC236}">
                <a16:creationId xmlns:a16="http://schemas.microsoft.com/office/drawing/2014/main" id="{ED6C6EC6-A69D-BC47-A260-37A5409A979A}"/>
              </a:ext>
            </a:extLst>
          </p:cNvPr>
          <p:cNvSpPr/>
          <p:nvPr/>
        </p:nvSpPr>
        <p:spPr>
          <a:xfrm rot="16200000">
            <a:off x="1015478" y="4700883"/>
            <a:ext cx="2563138" cy="125555"/>
          </a:xfrm>
          <a:prstGeom prst="lef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9F0C274-DE64-F944-9A86-5F27B38F5B44}"/>
              </a:ext>
            </a:extLst>
          </p:cNvPr>
          <p:cNvSpPr txBox="1"/>
          <p:nvPr/>
        </p:nvSpPr>
        <p:spPr>
          <a:xfrm>
            <a:off x="383186" y="1055890"/>
            <a:ext cx="4826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Vent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EAB01851-E3C1-5E41-8226-CA6CD8C90FF7}"/>
              </a:ext>
            </a:extLst>
          </p:cNvPr>
          <p:cNvCxnSpPr>
            <a:cxnSpLocks/>
          </p:cNvCxnSpPr>
          <p:nvPr/>
        </p:nvCxnSpPr>
        <p:spPr>
          <a:xfrm>
            <a:off x="783583" y="1194390"/>
            <a:ext cx="221186" cy="70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>
            <a:extLst>
              <a:ext uri="{FF2B5EF4-FFF2-40B4-BE49-F238E27FC236}">
                <a16:creationId xmlns:a16="http://schemas.microsoft.com/office/drawing/2014/main" id="{A97A3B24-9FB4-8E4A-9D43-C4480D68EB40}"/>
              </a:ext>
            </a:extLst>
          </p:cNvPr>
          <p:cNvSpPr/>
          <p:nvPr/>
        </p:nvSpPr>
        <p:spPr>
          <a:xfrm>
            <a:off x="2741979" y="3042088"/>
            <a:ext cx="108284" cy="1082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BEF10EE3-8F17-DD44-9BCA-2C00459AB416}"/>
              </a:ext>
            </a:extLst>
          </p:cNvPr>
          <p:cNvSpPr/>
          <p:nvPr/>
        </p:nvSpPr>
        <p:spPr>
          <a:xfrm>
            <a:off x="1082310" y="3035934"/>
            <a:ext cx="108284" cy="1082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30F6BA1-47E8-404A-82BB-84A90A58D80C}"/>
              </a:ext>
            </a:extLst>
          </p:cNvPr>
          <p:cNvSpPr/>
          <p:nvPr/>
        </p:nvSpPr>
        <p:spPr>
          <a:xfrm>
            <a:off x="2077688" y="3037472"/>
            <a:ext cx="108284" cy="1082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D22EC7C5-7641-1447-9821-F244DE6315EE}"/>
              </a:ext>
            </a:extLst>
          </p:cNvPr>
          <p:cNvSpPr/>
          <p:nvPr/>
        </p:nvSpPr>
        <p:spPr>
          <a:xfrm flipH="1">
            <a:off x="2738425" y="3140505"/>
            <a:ext cx="119588" cy="91440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6B3B8D6F-D146-BF41-897F-902F568BC6F9}"/>
              </a:ext>
            </a:extLst>
          </p:cNvPr>
          <p:cNvSpPr/>
          <p:nvPr/>
        </p:nvSpPr>
        <p:spPr>
          <a:xfrm flipH="1">
            <a:off x="2072644" y="3148995"/>
            <a:ext cx="106359" cy="83738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D853B097-7A64-4847-9897-F09C102DBAF0}"/>
              </a:ext>
            </a:extLst>
          </p:cNvPr>
          <p:cNvSpPr/>
          <p:nvPr/>
        </p:nvSpPr>
        <p:spPr>
          <a:xfrm flipH="1">
            <a:off x="1075732" y="3147083"/>
            <a:ext cx="114862" cy="88712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85CC11B6-3776-1346-BE95-19983BE2F172}"/>
              </a:ext>
            </a:extLst>
          </p:cNvPr>
          <p:cNvCxnSpPr>
            <a:cxnSpLocks/>
          </p:cNvCxnSpPr>
          <p:nvPr/>
        </p:nvCxnSpPr>
        <p:spPr>
          <a:xfrm flipV="1">
            <a:off x="4185067" y="6101812"/>
            <a:ext cx="0" cy="196970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val 57">
            <a:extLst>
              <a:ext uri="{FF2B5EF4-FFF2-40B4-BE49-F238E27FC236}">
                <a16:creationId xmlns:a16="http://schemas.microsoft.com/office/drawing/2014/main" id="{CC55EF59-FDB6-1142-8AE4-CF77D4963B37}"/>
              </a:ext>
            </a:extLst>
          </p:cNvPr>
          <p:cNvSpPr/>
          <p:nvPr/>
        </p:nvSpPr>
        <p:spPr>
          <a:xfrm>
            <a:off x="2351587" y="3588721"/>
            <a:ext cx="108284" cy="1082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AE74E282-07A7-AF49-9CAF-979ED1F13C68}"/>
              </a:ext>
            </a:extLst>
          </p:cNvPr>
          <p:cNvSpPr/>
          <p:nvPr/>
        </p:nvSpPr>
        <p:spPr>
          <a:xfrm flipH="1">
            <a:off x="2346749" y="3472942"/>
            <a:ext cx="113121" cy="119653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>
                <a:alpha val="6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riangle 65">
            <a:extLst>
              <a:ext uri="{FF2B5EF4-FFF2-40B4-BE49-F238E27FC236}">
                <a16:creationId xmlns:a16="http://schemas.microsoft.com/office/drawing/2014/main" id="{C2E3E4B7-56A6-1A4E-84A0-3E1C5FC15C6E}"/>
              </a:ext>
            </a:extLst>
          </p:cNvPr>
          <p:cNvSpPr/>
          <p:nvPr/>
        </p:nvSpPr>
        <p:spPr>
          <a:xfrm rot="10800000">
            <a:off x="2487400" y="3541443"/>
            <a:ext cx="111843" cy="135369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18F6702E-90B4-F146-9C59-61343CA113A3}"/>
              </a:ext>
            </a:extLst>
          </p:cNvPr>
          <p:cNvSpPr/>
          <p:nvPr/>
        </p:nvSpPr>
        <p:spPr>
          <a:xfrm>
            <a:off x="2466844" y="3482092"/>
            <a:ext cx="152955" cy="5300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9F01A4F9-C61F-DE49-B559-4BDA78B7C160}"/>
              </a:ext>
            </a:extLst>
          </p:cNvPr>
          <p:cNvSpPr/>
          <p:nvPr/>
        </p:nvSpPr>
        <p:spPr>
          <a:xfrm>
            <a:off x="1511493" y="1341936"/>
            <a:ext cx="338661" cy="16381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4ACDD06C-B200-6542-A0C8-0090D8CAE52A}"/>
              </a:ext>
            </a:extLst>
          </p:cNvPr>
          <p:cNvSpPr/>
          <p:nvPr/>
        </p:nvSpPr>
        <p:spPr>
          <a:xfrm>
            <a:off x="2054069" y="2088925"/>
            <a:ext cx="341395" cy="885127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46089FD7-77E5-6C47-A474-A351D5AEBADE}"/>
              </a:ext>
            </a:extLst>
          </p:cNvPr>
          <p:cNvSpPr/>
          <p:nvPr/>
        </p:nvSpPr>
        <p:spPr>
          <a:xfrm>
            <a:off x="1714223" y="3043365"/>
            <a:ext cx="120227" cy="1940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63B29144-D59E-7940-8F0F-BA3E2EE0F5CD}"/>
              </a:ext>
            </a:extLst>
          </p:cNvPr>
          <p:cNvSpPr/>
          <p:nvPr/>
        </p:nvSpPr>
        <p:spPr>
          <a:xfrm>
            <a:off x="1756225" y="2972585"/>
            <a:ext cx="45719" cy="914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A74CBDE1-B2F7-D243-9FB8-FDE426449FBA}"/>
              </a:ext>
            </a:extLst>
          </p:cNvPr>
          <p:cNvGrpSpPr/>
          <p:nvPr/>
        </p:nvGrpSpPr>
        <p:grpSpPr>
          <a:xfrm>
            <a:off x="975692" y="80016"/>
            <a:ext cx="307777" cy="825709"/>
            <a:chOff x="2607358" y="959552"/>
            <a:chExt cx="307777" cy="825709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DAECA46A-9B20-8845-B157-1AA16D567C13}"/>
                </a:ext>
              </a:extLst>
            </p:cNvPr>
            <p:cNvSpPr/>
            <p:nvPr/>
          </p:nvSpPr>
          <p:spPr>
            <a:xfrm>
              <a:off x="2607358" y="959552"/>
              <a:ext cx="307777" cy="81969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7636D2BC-09FC-D14F-A7A9-9EA542DCDBC4}"/>
                </a:ext>
              </a:extLst>
            </p:cNvPr>
            <p:cNvSpPr/>
            <p:nvPr/>
          </p:nvSpPr>
          <p:spPr>
            <a:xfrm>
              <a:off x="2607358" y="1704641"/>
              <a:ext cx="307777" cy="806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51EEFC7E-6924-2D45-A917-C10795176745}"/>
              </a:ext>
            </a:extLst>
          </p:cNvPr>
          <p:cNvSpPr txBox="1"/>
          <p:nvPr/>
        </p:nvSpPr>
        <p:spPr>
          <a:xfrm rot="5400000">
            <a:off x="690830" y="244837"/>
            <a:ext cx="877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Actuator Rod (magnetic)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3721DE70-B90C-A94A-B595-034C90A2DB39}"/>
              </a:ext>
            </a:extLst>
          </p:cNvPr>
          <p:cNvSpPr/>
          <p:nvPr/>
        </p:nvSpPr>
        <p:spPr>
          <a:xfrm>
            <a:off x="2077354" y="68465"/>
            <a:ext cx="307777" cy="81969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5" name="Down Arrow 94">
            <a:extLst>
              <a:ext uri="{FF2B5EF4-FFF2-40B4-BE49-F238E27FC236}">
                <a16:creationId xmlns:a16="http://schemas.microsoft.com/office/drawing/2014/main" id="{9D0F2578-E536-8B47-B061-58C2FE68EA3F}"/>
              </a:ext>
            </a:extLst>
          </p:cNvPr>
          <p:cNvSpPr/>
          <p:nvPr/>
        </p:nvSpPr>
        <p:spPr>
          <a:xfrm>
            <a:off x="2089421" y="1817571"/>
            <a:ext cx="270403" cy="23071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7EDB8DC9-37A7-F447-9CB1-AC1330BC2B41}"/>
              </a:ext>
            </a:extLst>
          </p:cNvPr>
          <p:cNvCxnSpPr>
            <a:cxnSpLocks/>
          </p:cNvCxnSpPr>
          <p:nvPr/>
        </p:nvCxnSpPr>
        <p:spPr>
          <a:xfrm flipH="1">
            <a:off x="3007273" y="6298782"/>
            <a:ext cx="1187419" cy="0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Down Arrow 99">
            <a:extLst>
              <a:ext uri="{FF2B5EF4-FFF2-40B4-BE49-F238E27FC236}">
                <a16:creationId xmlns:a16="http://schemas.microsoft.com/office/drawing/2014/main" id="{7AD44BAA-DE71-AB4F-8107-252FF8910837}"/>
              </a:ext>
            </a:extLst>
          </p:cNvPr>
          <p:cNvSpPr/>
          <p:nvPr/>
        </p:nvSpPr>
        <p:spPr>
          <a:xfrm>
            <a:off x="2295960" y="2903476"/>
            <a:ext cx="50789" cy="519188"/>
          </a:xfrm>
          <a:prstGeom prst="downArrow">
            <a:avLst/>
          </a:prstGeom>
          <a:solidFill>
            <a:srgbClr val="C00000"/>
          </a:solidFill>
          <a:ln w="444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EE16EE-A88F-7D4A-BA82-0A18A552FEE0}"/>
              </a:ext>
            </a:extLst>
          </p:cNvPr>
          <p:cNvSpPr txBox="1"/>
          <p:nvPr/>
        </p:nvSpPr>
        <p:spPr>
          <a:xfrm rot="5400000">
            <a:off x="1873161" y="2356725"/>
            <a:ext cx="7304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2) Lysate</a:t>
            </a:r>
          </a:p>
        </p:txBody>
      </p:sp>
      <p:sp>
        <p:nvSpPr>
          <p:cNvPr id="67" name="Title 1">
            <a:extLst>
              <a:ext uri="{FF2B5EF4-FFF2-40B4-BE49-F238E27FC236}">
                <a16:creationId xmlns:a16="http://schemas.microsoft.com/office/drawing/2014/main" id="{1874B2D2-6E31-394A-AA89-BA923432C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4600" y="63949"/>
            <a:ext cx="5744856" cy="1437959"/>
          </a:xfrm>
        </p:spPr>
        <p:txBody>
          <a:bodyPr/>
          <a:lstStyle/>
          <a:p>
            <a:r>
              <a:rPr lang="en-US" b="1" dirty="0"/>
              <a:t>Lyse-n-Go Cartridge – Off Cartridge Analysis</a:t>
            </a:r>
          </a:p>
        </p:txBody>
      </p:sp>
      <p:sp>
        <p:nvSpPr>
          <p:cNvPr id="76" name="Content Placeholder 5">
            <a:extLst>
              <a:ext uri="{FF2B5EF4-FFF2-40B4-BE49-F238E27FC236}">
                <a16:creationId xmlns:a16="http://schemas.microsoft.com/office/drawing/2014/main" id="{34671F25-BFB8-5047-B123-AE4D668A1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5486" y="1501908"/>
            <a:ext cx="5093969" cy="5057918"/>
          </a:xfrm>
        </p:spPr>
        <p:txBody>
          <a:bodyPr>
            <a:normAutofit/>
          </a:bodyPr>
          <a:lstStyle/>
          <a:p>
            <a:r>
              <a:rPr lang="en-US" dirty="0"/>
              <a:t>Syringes 2 &amp; 3 push at different rates to “mix” reagents at appropriate dilution </a:t>
            </a:r>
          </a:p>
          <a:p>
            <a:pPr lvl="1"/>
            <a:r>
              <a:rPr lang="en-US" dirty="0"/>
              <a:t>Initial mixture pushed to waste before pushing to analytical module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1E83E27E-89BC-B94E-82E8-454DF30AB0C5}"/>
              </a:ext>
            </a:extLst>
          </p:cNvPr>
          <p:cNvSpPr/>
          <p:nvPr/>
        </p:nvSpPr>
        <p:spPr>
          <a:xfrm>
            <a:off x="6706732" y="1409642"/>
            <a:ext cx="562697" cy="502654"/>
          </a:xfrm>
          <a:prstGeom prst="ellipse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9DD0C4D0-03E3-414D-902B-A9AE9306EDFD}"/>
              </a:ext>
            </a:extLst>
          </p:cNvPr>
          <p:cNvSpPr/>
          <p:nvPr/>
        </p:nvSpPr>
        <p:spPr>
          <a:xfrm>
            <a:off x="1526523" y="63949"/>
            <a:ext cx="307777" cy="81969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4" name="Down Arrow 83">
            <a:extLst>
              <a:ext uri="{FF2B5EF4-FFF2-40B4-BE49-F238E27FC236}">
                <a16:creationId xmlns:a16="http://schemas.microsoft.com/office/drawing/2014/main" id="{7167175A-40BE-F242-845B-464DEB58E26F}"/>
              </a:ext>
            </a:extLst>
          </p:cNvPr>
          <p:cNvSpPr/>
          <p:nvPr/>
        </p:nvSpPr>
        <p:spPr>
          <a:xfrm>
            <a:off x="1531541" y="1107973"/>
            <a:ext cx="270403" cy="23071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Left Arrow 103">
            <a:extLst>
              <a:ext uri="{FF2B5EF4-FFF2-40B4-BE49-F238E27FC236}">
                <a16:creationId xmlns:a16="http://schemas.microsoft.com/office/drawing/2014/main" id="{C6C3991F-693E-F246-9133-5225F85698E7}"/>
              </a:ext>
            </a:extLst>
          </p:cNvPr>
          <p:cNvSpPr/>
          <p:nvPr/>
        </p:nvSpPr>
        <p:spPr>
          <a:xfrm rot="10800000">
            <a:off x="1756225" y="3395411"/>
            <a:ext cx="530709" cy="146032"/>
          </a:xfrm>
          <a:prstGeom prst="lef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Down Arrow 104">
            <a:extLst>
              <a:ext uri="{FF2B5EF4-FFF2-40B4-BE49-F238E27FC236}">
                <a16:creationId xmlns:a16="http://schemas.microsoft.com/office/drawing/2014/main" id="{7498AE1E-9721-444B-844F-1AA399E18E07}"/>
              </a:ext>
            </a:extLst>
          </p:cNvPr>
          <p:cNvSpPr/>
          <p:nvPr/>
        </p:nvSpPr>
        <p:spPr>
          <a:xfrm>
            <a:off x="1746989" y="2944877"/>
            <a:ext cx="47383" cy="431708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 w="444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593ABB2-A132-C642-A9B4-FE5B36BE959F}"/>
              </a:ext>
            </a:extLst>
          </p:cNvPr>
          <p:cNvSpPr txBox="1"/>
          <p:nvPr/>
        </p:nvSpPr>
        <p:spPr>
          <a:xfrm rot="5400000">
            <a:off x="1303765" y="2364916"/>
            <a:ext cx="7972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3) Diluent</a:t>
            </a:r>
          </a:p>
        </p:txBody>
      </p:sp>
    </p:spTree>
    <p:extLst>
      <p:ext uri="{BB962C8B-B14F-4D97-AF65-F5344CB8AC3E}">
        <p14:creationId xmlns:p14="http://schemas.microsoft.com/office/powerpoint/2010/main" val="1157048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11200" y="1397001"/>
            <a:ext cx="5012267" cy="420231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0" name="Title 25"/>
          <p:cNvSpPr txBox="1">
            <a:spLocks/>
          </p:cNvSpPr>
          <p:nvPr/>
        </p:nvSpPr>
        <p:spPr>
          <a:xfrm>
            <a:off x="711201" y="287496"/>
            <a:ext cx="7279212" cy="1109505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US" sz="5467" dirty="0"/>
              <a:t>3G ESP Overview</a:t>
            </a:r>
          </a:p>
        </p:txBody>
      </p:sp>
      <p:grpSp>
        <p:nvGrpSpPr>
          <p:cNvPr id="54" name="Group 53"/>
          <p:cNvGrpSpPr/>
          <p:nvPr/>
        </p:nvGrpSpPr>
        <p:grpSpPr>
          <a:xfrm>
            <a:off x="796201" y="1475227"/>
            <a:ext cx="11042887" cy="3356060"/>
            <a:chOff x="597150" y="1281006"/>
            <a:chExt cx="8282165" cy="2517045"/>
          </a:xfrm>
        </p:grpSpPr>
        <p:cxnSp>
          <p:nvCxnSpPr>
            <p:cNvPr id="2" name="Straight Arrow Connector 1"/>
            <p:cNvCxnSpPr/>
            <p:nvPr/>
          </p:nvCxnSpPr>
          <p:spPr>
            <a:xfrm flipV="1">
              <a:off x="1993900" y="2018521"/>
              <a:ext cx="831849" cy="193488"/>
            </a:xfrm>
            <a:prstGeom prst="straightConnector1">
              <a:avLst/>
            </a:prstGeom>
            <a:ln w="38100">
              <a:solidFill>
                <a:srgbClr val="00482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Oval 6"/>
            <p:cNvSpPr/>
            <p:nvPr/>
          </p:nvSpPr>
          <p:spPr>
            <a:xfrm>
              <a:off x="597150" y="1875532"/>
              <a:ext cx="1453900" cy="1364430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9" tIns="60955" rIns="121909" bIns="60955" rtlCol="0" anchor="ctr"/>
            <a:lstStyle/>
            <a:p>
              <a:pPr algn="ctr"/>
              <a:endParaRPr lang="en-US" sz="2400" dirty="0">
                <a:ln w="12700" cmpd="sng">
                  <a:solidFill>
                    <a:schemeClr val="tx1"/>
                  </a:solidFill>
                </a:ln>
              </a:endParaRPr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735099" y="2212009"/>
              <a:ext cx="1235327" cy="625101"/>
              <a:chOff x="732545" y="1875532"/>
              <a:chExt cx="1235327" cy="625101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732545" y="1875532"/>
                <a:ext cx="1138889" cy="369324"/>
              </a:xfrm>
              <a:prstGeom prst="rect">
                <a:avLst/>
              </a:prstGeom>
              <a:noFill/>
            </p:spPr>
            <p:txBody>
              <a:bodyPr wrap="square" lIns="121909" tIns="60955" rIns="121909" bIns="60955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4821"/>
                    </a:solidFill>
                    <a:latin typeface="Arial"/>
                    <a:cs typeface="Arial"/>
                  </a:rPr>
                  <a:t>Sampling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35099" y="2162134"/>
                <a:ext cx="1232773" cy="338499"/>
              </a:xfrm>
              <a:prstGeom prst="rect">
                <a:avLst/>
              </a:prstGeom>
              <a:noFill/>
            </p:spPr>
            <p:txBody>
              <a:bodyPr wrap="none" lIns="121909" tIns="60955" rIns="121909" bIns="60955" rtlCol="0">
                <a:spAutoFit/>
              </a:bodyPr>
              <a:lstStyle/>
              <a:p>
                <a:r>
                  <a:rPr lang="en-US" sz="2133" dirty="0">
                    <a:solidFill>
                      <a:schemeClr val="tx2">
                        <a:lumMod val="75000"/>
                      </a:schemeClr>
                    </a:solidFill>
                  </a:rPr>
                  <a:t>(filter water)</a:t>
                </a: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2995185" y="1551183"/>
              <a:ext cx="998226" cy="369324"/>
            </a:xfrm>
            <a:prstGeom prst="rect">
              <a:avLst/>
            </a:prstGeom>
            <a:noFill/>
          </p:spPr>
          <p:txBody>
            <a:bodyPr wrap="square" lIns="121909" tIns="60955" rIns="121909" bIns="60955" rtlCol="0">
              <a:spAutoFit/>
            </a:bodyPr>
            <a:lstStyle/>
            <a:p>
              <a:r>
                <a:rPr lang="en-US" sz="2400" dirty="0">
                  <a:solidFill>
                    <a:srgbClr val="004821"/>
                  </a:solidFill>
                  <a:latin typeface="Arial"/>
                  <a:cs typeface="Arial"/>
                </a:rPr>
                <a:t>Archive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475818" y="2919025"/>
              <a:ext cx="736195" cy="276992"/>
            </a:xfrm>
            <a:prstGeom prst="rect">
              <a:avLst/>
            </a:prstGeom>
            <a:noFill/>
          </p:spPr>
          <p:txBody>
            <a:bodyPr wrap="none" lIns="121909" tIns="60955" rIns="121909" bIns="60955" rtlCol="0">
              <a:spAutoFit/>
            </a:bodyPr>
            <a:lstStyle/>
            <a:p>
              <a:r>
                <a:rPr lang="en-US" sz="1600" dirty="0">
                  <a:solidFill>
                    <a:schemeClr val="tx2">
                      <a:lumMod val="75000"/>
                    </a:schemeClr>
                  </a:solidFill>
                </a:rPr>
                <a:t>Hand-off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995185" y="2848700"/>
              <a:ext cx="1050193" cy="369324"/>
            </a:xfrm>
            <a:prstGeom prst="rect">
              <a:avLst/>
            </a:prstGeom>
            <a:noFill/>
          </p:spPr>
          <p:txBody>
            <a:bodyPr wrap="square" lIns="121909" tIns="60955" rIns="121909" bIns="60955" rtlCol="0">
              <a:spAutoFit/>
            </a:bodyPr>
            <a:lstStyle/>
            <a:p>
              <a:r>
                <a:rPr lang="en-US" sz="2400" dirty="0">
                  <a:solidFill>
                    <a:srgbClr val="004821"/>
                  </a:solidFill>
                  <a:latin typeface="Arial"/>
                  <a:cs typeface="Arial"/>
                </a:rPr>
                <a:t>Process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825749" y="3086633"/>
              <a:ext cx="1349083" cy="461657"/>
            </a:xfrm>
            <a:prstGeom prst="rect">
              <a:avLst/>
            </a:prstGeom>
            <a:noFill/>
          </p:spPr>
          <p:txBody>
            <a:bodyPr wrap="square" lIns="121909" tIns="60955" rIns="121909" bIns="60955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2">
                      <a:lumMod val="75000"/>
                    </a:schemeClr>
                  </a:solidFill>
                </a:rPr>
                <a:t>(create </a:t>
              </a:r>
            </a:p>
            <a:p>
              <a:pPr algn="ctr"/>
              <a:r>
                <a:rPr lang="en-US" sz="1600" dirty="0">
                  <a:solidFill>
                    <a:schemeClr val="tx2">
                      <a:lumMod val="75000"/>
                    </a:schemeClr>
                  </a:solidFill>
                </a:rPr>
                <a:t>homogenate)</a:t>
              </a: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>
              <a:off x="2051050" y="2785200"/>
              <a:ext cx="805961" cy="239890"/>
            </a:xfrm>
            <a:prstGeom prst="straightConnector1">
              <a:avLst/>
            </a:prstGeom>
            <a:ln w="38100">
              <a:solidFill>
                <a:srgbClr val="00482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V="1">
              <a:off x="4174832" y="3183316"/>
              <a:ext cx="1413168" cy="1"/>
            </a:xfrm>
            <a:prstGeom prst="straightConnector1">
              <a:avLst/>
            </a:prstGeom>
            <a:ln w="381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Oval 31"/>
            <p:cNvSpPr/>
            <p:nvPr/>
          </p:nvSpPr>
          <p:spPr>
            <a:xfrm>
              <a:off x="2840755" y="1281006"/>
              <a:ext cx="1267022" cy="1189052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9" tIns="60955" rIns="121909" bIns="60955" rtlCol="0" anchor="ctr"/>
            <a:lstStyle/>
            <a:p>
              <a:pPr algn="ctr"/>
              <a:endParaRPr lang="en-US" sz="2400" dirty="0">
                <a:ln w="12700" cmpd="sng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2857011" y="2608999"/>
              <a:ext cx="1267022" cy="1189052"/>
            </a:xfrm>
            <a:prstGeom prst="ellipse">
              <a:avLst/>
            </a:prstGeom>
            <a:noFill/>
            <a:ln w="28575" cmpd="sng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9" tIns="60955" rIns="121909" bIns="60955" rtlCol="0" anchor="ctr"/>
            <a:lstStyle/>
            <a:p>
              <a:pPr algn="ctr"/>
              <a:endParaRPr lang="en-US" sz="2400" dirty="0">
                <a:ln w="12700" cmpd="sng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831098" y="1789921"/>
              <a:ext cx="1312603" cy="276992"/>
            </a:xfrm>
            <a:prstGeom prst="rect">
              <a:avLst/>
            </a:prstGeom>
            <a:noFill/>
          </p:spPr>
          <p:txBody>
            <a:bodyPr wrap="none" lIns="121909" tIns="60955" rIns="121909" bIns="60955" rtlCol="0">
              <a:spAutoFit/>
            </a:bodyPr>
            <a:lstStyle/>
            <a:p>
              <a:r>
                <a:rPr lang="en-US" sz="1600" dirty="0">
                  <a:solidFill>
                    <a:schemeClr val="tx2">
                      <a:lumMod val="75000"/>
                    </a:schemeClr>
                  </a:solidFill>
                </a:rPr>
                <a:t>(add preservative,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983498" y="1942321"/>
              <a:ext cx="950484" cy="276992"/>
            </a:xfrm>
            <a:prstGeom prst="rect">
              <a:avLst/>
            </a:prstGeom>
            <a:noFill/>
          </p:spPr>
          <p:txBody>
            <a:bodyPr wrap="none" lIns="121909" tIns="60955" rIns="121909" bIns="60955" rtlCol="0">
              <a:spAutoFit/>
            </a:bodyPr>
            <a:lstStyle/>
            <a:p>
              <a:r>
                <a:rPr lang="en-US" sz="1600" dirty="0">
                  <a:solidFill>
                    <a:schemeClr val="tx2">
                      <a:lumMod val="75000"/>
                    </a:schemeClr>
                  </a:solidFill>
                </a:rPr>
                <a:t>bring home)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102600" y="2826688"/>
              <a:ext cx="776715" cy="738801"/>
            </a:xfrm>
            <a:prstGeom prst="rect">
              <a:avLst/>
            </a:prstGeom>
            <a:noFill/>
          </p:spPr>
          <p:txBody>
            <a:bodyPr wrap="square" lIns="121909" tIns="60955" rIns="121909" bIns="60955" rtlCol="0">
              <a:spAutoFit/>
            </a:bodyPr>
            <a:lstStyle/>
            <a:p>
              <a:r>
                <a:rPr lang="en-US" sz="1867" dirty="0">
                  <a:solidFill>
                    <a:srgbClr val="004821"/>
                  </a:solidFill>
                  <a:latin typeface="Arial"/>
                  <a:cs typeface="Arial"/>
                </a:rPr>
                <a:t>Send Results Home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679797" y="2937224"/>
              <a:ext cx="1471372" cy="461657"/>
            </a:xfrm>
            <a:prstGeom prst="rect">
              <a:avLst/>
            </a:prstGeom>
            <a:noFill/>
          </p:spPr>
          <p:txBody>
            <a:bodyPr wrap="square" lIns="121909" tIns="60955" rIns="121909" bIns="60955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4821"/>
                  </a:solidFill>
                </a:rPr>
                <a:t>Analyze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692497" y="3012390"/>
              <a:ext cx="1406803" cy="373791"/>
            </a:xfrm>
            <a:prstGeom prst="rect">
              <a:avLst/>
            </a:prstGeom>
            <a:noFill/>
            <a:ln w="28575" cmpd="sng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cxnSp>
          <p:nvCxnSpPr>
            <p:cNvPr id="46" name="Straight Arrow Connector 45"/>
            <p:cNvCxnSpPr/>
            <p:nvPr/>
          </p:nvCxnSpPr>
          <p:spPr>
            <a:xfrm flipV="1">
              <a:off x="7349832" y="3183316"/>
              <a:ext cx="752768" cy="2"/>
            </a:xfrm>
            <a:prstGeom prst="straightConnector1">
              <a:avLst/>
            </a:prstGeom>
            <a:ln w="38100">
              <a:solidFill>
                <a:srgbClr val="FF6600"/>
              </a:solidFill>
              <a:prstDash val="sysDash"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785547" y="4579866"/>
            <a:ext cx="9510992" cy="1954078"/>
            <a:chOff x="597148" y="3495384"/>
            <a:chExt cx="7133244" cy="1465558"/>
          </a:xfrm>
        </p:grpSpPr>
        <p:grpSp>
          <p:nvGrpSpPr>
            <p:cNvPr id="52" name="Group 51"/>
            <p:cNvGrpSpPr/>
            <p:nvPr/>
          </p:nvGrpSpPr>
          <p:grpSpPr>
            <a:xfrm>
              <a:off x="597149" y="3609795"/>
              <a:ext cx="3558633" cy="644045"/>
              <a:chOff x="597149" y="3609795"/>
              <a:chExt cx="3558633" cy="644045"/>
            </a:xfrm>
          </p:grpSpPr>
          <p:sp>
            <p:nvSpPr>
              <p:cNvPr id="24" name="Right Brace 23"/>
              <p:cNvSpPr/>
              <p:nvPr/>
            </p:nvSpPr>
            <p:spPr>
              <a:xfrm rot="5400000">
                <a:off x="2222499" y="1984445"/>
                <a:ext cx="307933" cy="3558633"/>
              </a:xfrm>
              <a:prstGeom prst="rightBrace">
                <a:avLst>
                  <a:gd name="adj1" fmla="val 11111"/>
                  <a:gd name="adj2" fmla="val 52088"/>
                </a:avLst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1587566" y="3884516"/>
                <a:ext cx="1471372" cy="369324"/>
              </a:xfrm>
              <a:prstGeom prst="rect">
                <a:avLst/>
              </a:prstGeom>
              <a:noFill/>
            </p:spPr>
            <p:txBody>
              <a:bodyPr wrap="square" lIns="121909" tIns="60955" rIns="121909" bIns="60955" rtlCol="0">
                <a:spAutoFit/>
              </a:bodyPr>
              <a:lstStyle/>
              <a:p>
                <a:pPr algn="ctr"/>
                <a:r>
                  <a:rPr lang="en-US" sz="2400" dirty="0"/>
                  <a:t>Cartridge</a:t>
                </a:r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5218251" y="3495384"/>
              <a:ext cx="2512141" cy="536525"/>
              <a:chOff x="5277247" y="3673608"/>
              <a:chExt cx="2512141" cy="536525"/>
            </a:xfrm>
          </p:grpSpPr>
          <p:sp>
            <p:nvSpPr>
              <p:cNvPr id="25" name="Right Brace 24"/>
              <p:cNvSpPr/>
              <p:nvPr/>
            </p:nvSpPr>
            <p:spPr>
              <a:xfrm rot="5400000">
                <a:off x="6358085" y="2962519"/>
                <a:ext cx="228822" cy="1651000"/>
              </a:xfrm>
              <a:prstGeom prst="rightBrace">
                <a:avLst>
                  <a:gd name="adj1" fmla="val 11111"/>
                  <a:gd name="adj2" fmla="val 46306"/>
                </a:avLst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5277247" y="3840809"/>
                <a:ext cx="2512141" cy="369324"/>
              </a:xfrm>
              <a:prstGeom prst="rect">
                <a:avLst/>
              </a:prstGeom>
              <a:noFill/>
            </p:spPr>
            <p:txBody>
              <a:bodyPr wrap="square" lIns="121909" tIns="60955" rIns="121909" bIns="60955" rtlCol="0">
                <a:spAutoFit/>
              </a:bodyPr>
              <a:lstStyle/>
              <a:p>
                <a:pPr algn="ctr"/>
                <a:r>
                  <a:rPr lang="en-US" sz="2400" dirty="0"/>
                  <a:t>Analytical Module</a:t>
                </a:r>
              </a:p>
            </p:txBody>
          </p:sp>
        </p:grpSp>
        <p:grpSp>
          <p:nvGrpSpPr>
            <p:cNvPr id="51" name="Group 50"/>
            <p:cNvGrpSpPr/>
            <p:nvPr/>
          </p:nvGrpSpPr>
          <p:grpSpPr>
            <a:xfrm>
              <a:off x="597148" y="4259969"/>
              <a:ext cx="5038198" cy="700973"/>
              <a:chOff x="597148" y="4259969"/>
              <a:chExt cx="5038198" cy="700973"/>
            </a:xfrm>
          </p:grpSpPr>
          <p:sp>
            <p:nvSpPr>
              <p:cNvPr id="48" name="Right Brace 47"/>
              <p:cNvSpPr/>
              <p:nvPr/>
            </p:nvSpPr>
            <p:spPr>
              <a:xfrm rot="5400000">
                <a:off x="2912605" y="1944512"/>
                <a:ext cx="407284" cy="5038198"/>
              </a:xfrm>
              <a:prstGeom prst="rightBrace">
                <a:avLst>
                  <a:gd name="adj1" fmla="val 22684"/>
                  <a:gd name="adj2" fmla="val 51962"/>
                </a:avLst>
              </a:prstGeom>
              <a:noFill/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2006600" y="4591618"/>
                <a:ext cx="1994328" cy="369324"/>
              </a:xfrm>
              <a:prstGeom prst="rect">
                <a:avLst/>
              </a:prstGeom>
              <a:noFill/>
            </p:spPr>
            <p:txBody>
              <a:bodyPr wrap="square" lIns="121909" tIns="60955" rIns="121909" bIns="60955" rtlCol="0">
                <a:spAutoFit/>
              </a:bodyPr>
              <a:lstStyle/>
              <a:p>
                <a:pPr algn="ctr"/>
                <a:r>
                  <a:rPr lang="en-US" sz="2400" dirty="0"/>
                  <a:t>3G ESP Sampler</a:t>
                </a:r>
              </a:p>
            </p:txBody>
          </p: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55E9F654-D3CA-5141-B252-ACEF9BAD7F90}"/>
              </a:ext>
            </a:extLst>
          </p:cNvPr>
          <p:cNvSpPr txBox="1"/>
          <p:nvPr/>
        </p:nvSpPr>
        <p:spPr>
          <a:xfrm>
            <a:off x="8349915" y="6488668"/>
            <a:ext cx="3756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2019 MBARI, Confidential Information</a:t>
            </a:r>
          </a:p>
        </p:txBody>
      </p:sp>
    </p:spTree>
    <p:extLst>
      <p:ext uri="{BB962C8B-B14F-4D97-AF65-F5344CB8AC3E}">
        <p14:creationId xmlns:p14="http://schemas.microsoft.com/office/powerpoint/2010/main" val="1554015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B5FB3-A618-4A45-A1AB-6976F1D32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Archive Process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5D95637-1BCC-CD4F-A4DB-8CAAC8ED77C6}"/>
              </a:ext>
            </a:extLst>
          </p:cNvPr>
          <p:cNvSpPr/>
          <p:nvPr/>
        </p:nvSpPr>
        <p:spPr>
          <a:xfrm>
            <a:off x="3095743" y="1952594"/>
            <a:ext cx="1933658" cy="18133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Preserve Sample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D3A5F96-5AB0-C44C-8492-A2D9DCEC019E}"/>
              </a:ext>
            </a:extLst>
          </p:cNvPr>
          <p:cNvSpPr/>
          <p:nvPr/>
        </p:nvSpPr>
        <p:spPr>
          <a:xfrm>
            <a:off x="838200" y="1952594"/>
            <a:ext cx="1933658" cy="1813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Water Sample: </a:t>
            </a:r>
          </a:p>
          <a:p>
            <a:pPr algn="ctr"/>
            <a:r>
              <a:rPr lang="en-US" dirty="0"/>
              <a:t>Concentrate Particulates</a:t>
            </a:r>
          </a:p>
        </p:txBody>
      </p:sp>
      <p:sp>
        <p:nvSpPr>
          <p:cNvPr id="30" name="Right Arrow 29">
            <a:extLst>
              <a:ext uri="{FF2B5EF4-FFF2-40B4-BE49-F238E27FC236}">
                <a16:creationId xmlns:a16="http://schemas.microsoft.com/office/drawing/2014/main" id="{D99C6215-7F7E-EC44-8172-344D95030F2F}"/>
              </a:ext>
            </a:extLst>
          </p:cNvPr>
          <p:cNvSpPr/>
          <p:nvPr/>
        </p:nvSpPr>
        <p:spPr>
          <a:xfrm>
            <a:off x="2790511" y="2700218"/>
            <a:ext cx="278296" cy="318052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9B3E61-DC70-7B4A-819E-51A5C3CADE27}"/>
              </a:ext>
            </a:extLst>
          </p:cNvPr>
          <p:cNvSpPr txBox="1"/>
          <p:nvPr/>
        </p:nvSpPr>
        <p:spPr>
          <a:xfrm>
            <a:off x="8349915" y="6488668"/>
            <a:ext cx="3756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2019 MBARI, Confidential Information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0F901A27-D632-7742-9F0E-4CB26A201B45}"/>
              </a:ext>
            </a:extLst>
          </p:cNvPr>
          <p:cNvSpPr txBox="1">
            <a:spLocks/>
          </p:cNvSpPr>
          <p:nvPr/>
        </p:nvSpPr>
        <p:spPr>
          <a:xfrm>
            <a:off x="6595343" y="1952594"/>
            <a:ext cx="4905708" cy="4270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Requirements</a:t>
            </a:r>
          </a:p>
          <a:p>
            <a:pPr lvl="1"/>
            <a:r>
              <a:rPr lang="en-US" dirty="0"/>
              <a:t>Pressure range 0-500 psi</a:t>
            </a:r>
          </a:p>
          <a:p>
            <a:pPr lvl="1"/>
            <a:r>
              <a:rPr lang="en-US" dirty="0"/>
              <a:t>Temperature 3C – 30C </a:t>
            </a:r>
          </a:p>
          <a:p>
            <a:pPr lvl="1"/>
            <a:r>
              <a:rPr lang="en-US" dirty="0"/>
              <a:t>Multiple 25 mm filter porosities/types</a:t>
            </a:r>
          </a:p>
          <a:p>
            <a:pPr lvl="2"/>
            <a:r>
              <a:rPr lang="en-US" dirty="0"/>
              <a:t>30 µm – 0.1 µm </a:t>
            </a:r>
          </a:p>
          <a:p>
            <a:pPr lvl="1"/>
            <a:r>
              <a:rPr lang="en-US" dirty="0"/>
              <a:t>Chemicals: seawater, freshwater, 10% bleach, 10% </a:t>
            </a:r>
            <a:r>
              <a:rPr lang="en-US" dirty="0" err="1"/>
              <a:t>HCl</a:t>
            </a:r>
            <a:r>
              <a:rPr lang="en-US" dirty="0"/>
              <a:t>, silicone oil</a:t>
            </a:r>
          </a:p>
          <a:p>
            <a:pPr lvl="1"/>
            <a:r>
              <a:rPr lang="en-US" dirty="0"/>
              <a:t>Deliver fixative across/through whole filter (No bubbles)</a:t>
            </a:r>
          </a:p>
        </p:txBody>
      </p:sp>
    </p:spTree>
    <p:extLst>
      <p:ext uri="{BB962C8B-B14F-4D97-AF65-F5344CB8AC3E}">
        <p14:creationId xmlns:p14="http://schemas.microsoft.com/office/powerpoint/2010/main" val="4009656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44720-68D2-1344-8B53-8C95A3B9A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1528" y="216065"/>
            <a:ext cx="5004816" cy="1325563"/>
          </a:xfrm>
        </p:spPr>
        <p:txBody>
          <a:bodyPr/>
          <a:lstStyle/>
          <a:p>
            <a:r>
              <a:rPr lang="en-US" b="1" dirty="0"/>
              <a:t>Archive Cartridge -- Features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82D341-9A4A-834B-8220-8DB9D3E3A77D}"/>
              </a:ext>
            </a:extLst>
          </p:cNvPr>
          <p:cNvSpPr txBox="1"/>
          <p:nvPr/>
        </p:nvSpPr>
        <p:spPr>
          <a:xfrm>
            <a:off x="8300036" y="6460960"/>
            <a:ext cx="3756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2019 MBARI, Confidential Information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956AFB-3887-D34C-A300-F130F962B6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55" t="6800" r="7311" b="8666"/>
          <a:stretch/>
        </p:blipFill>
        <p:spPr>
          <a:xfrm>
            <a:off x="913687" y="1465758"/>
            <a:ext cx="5103066" cy="507107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1A42CE2-2803-6542-8B68-1CB16C09C2DA}"/>
              </a:ext>
            </a:extLst>
          </p:cNvPr>
          <p:cNvSpPr/>
          <p:nvPr/>
        </p:nvSpPr>
        <p:spPr>
          <a:xfrm>
            <a:off x="2686771" y="648302"/>
            <a:ext cx="307777" cy="81969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CC3A59-4295-FD47-AD39-4FD5C129E332}"/>
              </a:ext>
            </a:extLst>
          </p:cNvPr>
          <p:cNvSpPr/>
          <p:nvPr/>
        </p:nvSpPr>
        <p:spPr>
          <a:xfrm>
            <a:off x="2091342" y="648302"/>
            <a:ext cx="307777" cy="81969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EC4019F-2348-BF42-B312-BAC293535EB4}"/>
              </a:ext>
            </a:extLst>
          </p:cNvPr>
          <p:cNvGrpSpPr/>
          <p:nvPr/>
        </p:nvGrpSpPr>
        <p:grpSpPr>
          <a:xfrm>
            <a:off x="3261849" y="645045"/>
            <a:ext cx="307777" cy="825709"/>
            <a:chOff x="2607358" y="959552"/>
            <a:chExt cx="307777" cy="82570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C9B5CAC-BC69-DF46-9CFB-4EB0AF7339EC}"/>
                </a:ext>
              </a:extLst>
            </p:cNvPr>
            <p:cNvSpPr/>
            <p:nvPr/>
          </p:nvSpPr>
          <p:spPr>
            <a:xfrm>
              <a:off x="2607358" y="959552"/>
              <a:ext cx="307777" cy="81969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187FBEC-D025-5B41-8959-1C516BF4873E}"/>
                </a:ext>
              </a:extLst>
            </p:cNvPr>
            <p:cNvSpPr/>
            <p:nvPr/>
          </p:nvSpPr>
          <p:spPr>
            <a:xfrm>
              <a:off x="2607358" y="1704641"/>
              <a:ext cx="307777" cy="806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5242378-98D9-F34B-A7D5-FD06EE9DA642}"/>
              </a:ext>
            </a:extLst>
          </p:cNvPr>
          <p:cNvSpPr txBox="1"/>
          <p:nvPr/>
        </p:nvSpPr>
        <p:spPr>
          <a:xfrm rot="5400000">
            <a:off x="2976987" y="815585"/>
            <a:ext cx="877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Actuator Rod (magnetic)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1CA7EEC-25E5-3343-9638-A9FDB73A21B4}"/>
              </a:ext>
            </a:extLst>
          </p:cNvPr>
          <p:cNvSpPr/>
          <p:nvPr/>
        </p:nvSpPr>
        <p:spPr>
          <a:xfrm>
            <a:off x="3750686" y="630014"/>
            <a:ext cx="124618" cy="81969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A67B46-7F43-0F44-82FE-70C44F99B3FB}"/>
              </a:ext>
            </a:extLst>
          </p:cNvPr>
          <p:cNvSpPr txBox="1"/>
          <p:nvPr/>
        </p:nvSpPr>
        <p:spPr>
          <a:xfrm rot="5400000">
            <a:off x="3374244" y="913493"/>
            <a:ext cx="8775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Actuator Rod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A79DAF-35F5-A44C-AECF-3BE226B2A1C7}"/>
              </a:ext>
            </a:extLst>
          </p:cNvPr>
          <p:cNvSpPr txBox="1"/>
          <p:nvPr/>
        </p:nvSpPr>
        <p:spPr>
          <a:xfrm>
            <a:off x="1848660" y="314656"/>
            <a:ext cx="1535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Actuator Rods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21F3DF5-B8C5-B045-84A7-DAB00A11F2D0}"/>
              </a:ext>
            </a:extLst>
          </p:cNvPr>
          <p:cNvGrpSpPr/>
          <p:nvPr/>
        </p:nvGrpSpPr>
        <p:grpSpPr>
          <a:xfrm>
            <a:off x="1512462" y="650667"/>
            <a:ext cx="307777" cy="825709"/>
            <a:chOff x="2607358" y="959552"/>
            <a:chExt cx="307777" cy="82570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8B3B8FB-1138-9347-96B1-B099F15AFCAA}"/>
                </a:ext>
              </a:extLst>
            </p:cNvPr>
            <p:cNvSpPr/>
            <p:nvPr/>
          </p:nvSpPr>
          <p:spPr>
            <a:xfrm>
              <a:off x="2607358" y="959552"/>
              <a:ext cx="307777" cy="81969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2553D33-CEBC-9544-8330-91DC5C56B488}"/>
                </a:ext>
              </a:extLst>
            </p:cNvPr>
            <p:cNvSpPr/>
            <p:nvPr/>
          </p:nvSpPr>
          <p:spPr>
            <a:xfrm>
              <a:off x="2607358" y="1704641"/>
              <a:ext cx="307777" cy="806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F494FE3-7B83-7E4F-8765-B84B78D240E8}"/>
              </a:ext>
            </a:extLst>
          </p:cNvPr>
          <p:cNvSpPr txBox="1"/>
          <p:nvPr/>
        </p:nvSpPr>
        <p:spPr>
          <a:xfrm rot="5400000">
            <a:off x="1218456" y="812063"/>
            <a:ext cx="877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Actuator Rod (magnetic)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952B81E-5010-0C4B-8BAE-8FCCAC2A3963}"/>
              </a:ext>
            </a:extLst>
          </p:cNvPr>
          <p:cNvSpPr txBox="1"/>
          <p:nvPr/>
        </p:nvSpPr>
        <p:spPr>
          <a:xfrm>
            <a:off x="5007696" y="5035713"/>
            <a:ext cx="12182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Connects to 3G Core Sample Loop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58ECC43-8F9F-7C4A-996A-EBF491F66B47}"/>
              </a:ext>
            </a:extLst>
          </p:cNvPr>
          <p:cNvCxnSpPr/>
          <p:nvPr/>
        </p:nvCxnSpPr>
        <p:spPr>
          <a:xfrm flipH="1" flipV="1">
            <a:off x="4769457" y="4984285"/>
            <a:ext cx="295888" cy="21515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7A9D2CA-0AA7-654D-9536-2A788DD33FD6}"/>
              </a:ext>
            </a:extLst>
          </p:cNvPr>
          <p:cNvCxnSpPr>
            <a:cxnSpLocks/>
          </p:cNvCxnSpPr>
          <p:nvPr/>
        </p:nvCxnSpPr>
        <p:spPr>
          <a:xfrm flipH="1">
            <a:off x="4809811" y="5210810"/>
            <a:ext cx="255534" cy="20190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697A43DE-557A-AB4E-B2B8-1F1273FCF45E}"/>
              </a:ext>
            </a:extLst>
          </p:cNvPr>
          <p:cNvSpPr txBox="1">
            <a:spLocks/>
          </p:cNvSpPr>
          <p:nvPr/>
        </p:nvSpPr>
        <p:spPr>
          <a:xfrm>
            <a:off x="6891528" y="1541628"/>
            <a:ext cx="4849367" cy="46876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Connection to 3G core Sample Loop</a:t>
            </a:r>
          </a:p>
          <a:p>
            <a:r>
              <a:rPr lang="en-US" dirty="0"/>
              <a:t>5 Actuator Rods Actuate</a:t>
            </a:r>
          </a:p>
          <a:p>
            <a:pPr lvl="1"/>
            <a:r>
              <a:rPr lang="en-US" dirty="0"/>
              <a:t>4 Syringes </a:t>
            </a:r>
          </a:p>
          <a:p>
            <a:pPr lvl="1"/>
            <a:r>
              <a:rPr lang="en-US" dirty="0"/>
              <a:t>1 Valve (sample or reagent)</a:t>
            </a:r>
          </a:p>
          <a:p>
            <a:r>
              <a:rPr lang="en-US" dirty="0"/>
              <a:t>4 Syringes</a:t>
            </a:r>
          </a:p>
          <a:p>
            <a:pPr lvl="1"/>
            <a:r>
              <a:rPr lang="en-US" dirty="0"/>
              <a:t>Reagent/Air or waste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2D9AECA-9C57-3E4B-9F6A-C6D96DBDF17D}"/>
              </a:ext>
            </a:extLst>
          </p:cNvPr>
          <p:cNvSpPr txBox="1"/>
          <p:nvPr/>
        </p:nvSpPr>
        <p:spPr>
          <a:xfrm rot="5400000">
            <a:off x="1100803" y="2381551"/>
            <a:ext cx="1112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4) Not in use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EF77EF7-1E3A-5148-BB42-9BB4ABD564F9}"/>
              </a:ext>
            </a:extLst>
          </p:cNvPr>
          <p:cNvSpPr txBox="1"/>
          <p:nvPr/>
        </p:nvSpPr>
        <p:spPr>
          <a:xfrm rot="5400000">
            <a:off x="3545256" y="2112792"/>
            <a:ext cx="575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Valve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B812D91-E75E-CC42-A63A-1B0323D6F575}"/>
              </a:ext>
            </a:extLst>
          </p:cNvPr>
          <p:cNvSpPr txBox="1"/>
          <p:nvPr/>
        </p:nvSpPr>
        <p:spPr>
          <a:xfrm rot="5400000">
            <a:off x="2661462" y="2608216"/>
            <a:ext cx="15661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1) Preservative/Air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EE8A61E-5454-5D49-9F61-09EF73F28144}"/>
              </a:ext>
            </a:extLst>
          </p:cNvPr>
          <p:cNvSpPr txBox="1"/>
          <p:nvPr/>
        </p:nvSpPr>
        <p:spPr>
          <a:xfrm rot="5400000">
            <a:off x="2453286" y="2239429"/>
            <a:ext cx="8285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2) Waste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3443F59-6BE1-F340-AA27-2A0A934FC486}"/>
              </a:ext>
            </a:extLst>
          </p:cNvPr>
          <p:cNvSpPr txBox="1"/>
          <p:nvPr/>
        </p:nvSpPr>
        <p:spPr>
          <a:xfrm rot="5400000">
            <a:off x="1856299" y="2239429"/>
            <a:ext cx="8285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3) Waste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20DF5CB-39D7-EC48-84B1-49B5E8FF489D}"/>
              </a:ext>
            </a:extLst>
          </p:cNvPr>
          <p:cNvCxnSpPr>
            <a:cxnSpLocks/>
          </p:cNvCxnSpPr>
          <p:nvPr/>
        </p:nvCxnSpPr>
        <p:spPr>
          <a:xfrm>
            <a:off x="1135911" y="1899840"/>
            <a:ext cx="376551" cy="0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B39B9EA-AA27-FE45-AD51-3C07FF294632}"/>
              </a:ext>
            </a:extLst>
          </p:cNvPr>
          <p:cNvCxnSpPr>
            <a:cxnSpLocks/>
          </p:cNvCxnSpPr>
          <p:nvPr/>
        </p:nvCxnSpPr>
        <p:spPr>
          <a:xfrm>
            <a:off x="1123093" y="1822579"/>
            <a:ext cx="2138756" cy="0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0A8E5535-A321-3F43-B57F-D4148EE9AD93}"/>
              </a:ext>
            </a:extLst>
          </p:cNvPr>
          <p:cNvSpPr txBox="1"/>
          <p:nvPr/>
        </p:nvSpPr>
        <p:spPr>
          <a:xfrm>
            <a:off x="846242" y="1889108"/>
            <a:ext cx="563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Air Refill </a:t>
            </a:r>
          </a:p>
          <a:p>
            <a:pPr algn="ctr"/>
            <a:r>
              <a:rPr lang="en-US" sz="1200" dirty="0"/>
              <a:t>Vent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E3D8914-9F47-A545-91E4-8940FC4C3C74}"/>
              </a:ext>
            </a:extLst>
          </p:cNvPr>
          <p:cNvCxnSpPr>
            <a:cxnSpLocks/>
          </p:cNvCxnSpPr>
          <p:nvPr/>
        </p:nvCxnSpPr>
        <p:spPr>
          <a:xfrm>
            <a:off x="1216293" y="3545172"/>
            <a:ext cx="240858" cy="3243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5275DE1A-FF7A-2747-84C0-54047BF3BFD6}"/>
              </a:ext>
            </a:extLst>
          </p:cNvPr>
          <p:cNvSpPr txBox="1"/>
          <p:nvPr/>
        </p:nvSpPr>
        <p:spPr>
          <a:xfrm>
            <a:off x="829572" y="3375836"/>
            <a:ext cx="470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Vent</a:t>
            </a:r>
          </a:p>
        </p:txBody>
      </p:sp>
      <p:sp>
        <p:nvSpPr>
          <p:cNvPr id="47" name="Up-Down Arrow 46">
            <a:extLst>
              <a:ext uri="{FF2B5EF4-FFF2-40B4-BE49-F238E27FC236}">
                <a16:creationId xmlns:a16="http://schemas.microsoft.com/office/drawing/2014/main" id="{6999FFF9-5966-0D48-903B-4AC609DDB262}"/>
              </a:ext>
            </a:extLst>
          </p:cNvPr>
          <p:cNvSpPr/>
          <p:nvPr/>
        </p:nvSpPr>
        <p:spPr>
          <a:xfrm>
            <a:off x="3339546" y="1729686"/>
            <a:ext cx="165461" cy="274404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Down Arrow 47">
            <a:extLst>
              <a:ext uri="{FF2B5EF4-FFF2-40B4-BE49-F238E27FC236}">
                <a16:creationId xmlns:a16="http://schemas.microsoft.com/office/drawing/2014/main" id="{B9C52BCF-E039-B547-87F2-0B473332410B}"/>
              </a:ext>
            </a:extLst>
          </p:cNvPr>
          <p:cNvSpPr/>
          <p:nvPr/>
        </p:nvSpPr>
        <p:spPr>
          <a:xfrm rot="10800000">
            <a:off x="2742495" y="3467461"/>
            <a:ext cx="180474" cy="226279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Down Arrow 49">
            <a:extLst>
              <a:ext uri="{FF2B5EF4-FFF2-40B4-BE49-F238E27FC236}">
                <a16:creationId xmlns:a16="http://schemas.microsoft.com/office/drawing/2014/main" id="{CCD55D9E-6EE9-2946-A87B-F6EC6C7ECB76}"/>
              </a:ext>
            </a:extLst>
          </p:cNvPr>
          <p:cNvSpPr/>
          <p:nvPr/>
        </p:nvSpPr>
        <p:spPr>
          <a:xfrm rot="10800000">
            <a:off x="2163230" y="3464462"/>
            <a:ext cx="180474" cy="226279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C821AC4A-B488-F242-B2F9-915131BCE81E}"/>
              </a:ext>
            </a:extLst>
          </p:cNvPr>
          <p:cNvSpPr/>
          <p:nvPr/>
        </p:nvSpPr>
        <p:spPr>
          <a:xfrm>
            <a:off x="2944206" y="4181697"/>
            <a:ext cx="164763" cy="15944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E64CDC7C-A829-3542-9B69-ABAE07C81974}"/>
              </a:ext>
            </a:extLst>
          </p:cNvPr>
          <p:cNvSpPr/>
          <p:nvPr/>
        </p:nvSpPr>
        <p:spPr>
          <a:xfrm>
            <a:off x="3365236" y="3949041"/>
            <a:ext cx="164763" cy="15944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FE1093DF-53BB-B648-81D8-A4C9F31DC931}"/>
              </a:ext>
            </a:extLst>
          </p:cNvPr>
          <p:cNvSpPr/>
          <p:nvPr/>
        </p:nvSpPr>
        <p:spPr>
          <a:xfrm flipH="1">
            <a:off x="2953248" y="3991035"/>
            <a:ext cx="136414" cy="216007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5992494D-C889-DD44-B1F0-033A671A6539}"/>
              </a:ext>
            </a:extLst>
          </p:cNvPr>
          <p:cNvSpPr/>
          <p:nvPr/>
        </p:nvSpPr>
        <p:spPr>
          <a:xfrm flipH="1">
            <a:off x="3377737" y="4044665"/>
            <a:ext cx="136414" cy="184665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5E3A82E-9C98-124D-96FD-74475D18CE36}"/>
              </a:ext>
            </a:extLst>
          </p:cNvPr>
          <p:cNvSpPr txBox="1"/>
          <p:nvPr/>
        </p:nvSpPr>
        <p:spPr>
          <a:xfrm>
            <a:off x="4428356" y="4238925"/>
            <a:ext cx="14257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1/8” EPDM ball w/ spring (10lb/in)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405EA47-AED2-8B43-B5C4-B84A49580C12}"/>
              </a:ext>
            </a:extLst>
          </p:cNvPr>
          <p:cNvSpPr txBox="1"/>
          <p:nvPr/>
        </p:nvSpPr>
        <p:spPr>
          <a:xfrm>
            <a:off x="1723043" y="5055344"/>
            <a:ext cx="666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Filter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2A6F431-BB5F-B546-B687-B12956A1435F}"/>
              </a:ext>
            </a:extLst>
          </p:cNvPr>
          <p:cNvSpPr txBox="1"/>
          <p:nvPr/>
        </p:nvSpPr>
        <p:spPr>
          <a:xfrm>
            <a:off x="69405" y="4128539"/>
            <a:ext cx="1025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1/8” EPDM ball w/ spring (1.4lb/in)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875BF8C8-BA73-0B42-BF01-DAA0FE598CC2}"/>
              </a:ext>
            </a:extLst>
          </p:cNvPr>
          <p:cNvCxnSpPr>
            <a:cxnSpLocks/>
          </p:cNvCxnSpPr>
          <p:nvPr/>
        </p:nvCxnSpPr>
        <p:spPr>
          <a:xfrm flipH="1" flipV="1">
            <a:off x="3548948" y="4169664"/>
            <a:ext cx="982264" cy="24341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E77773C1-D019-304D-9399-6BB8792C8001}"/>
              </a:ext>
            </a:extLst>
          </p:cNvPr>
          <p:cNvCxnSpPr>
            <a:cxnSpLocks/>
          </p:cNvCxnSpPr>
          <p:nvPr/>
        </p:nvCxnSpPr>
        <p:spPr>
          <a:xfrm flipV="1">
            <a:off x="900928" y="4176869"/>
            <a:ext cx="2037218" cy="15223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4297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4" grpId="0"/>
      <p:bldP spid="56" grpId="0"/>
      <p:bldP spid="5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AE8E0-49B4-534D-BE4C-E5E496181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2353" y="236051"/>
            <a:ext cx="5504524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Archive – </a:t>
            </a:r>
            <a:br>
              <a:rPr lang="en-US" b="1" dirty="0"/>
            </a:br>
            <a:r>
              <a:rPr lang="en-US" b="1" dirty="0"/>
              <a:t>Water Filtration Concentrate Particulates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9FCC05-7A7A-5C40-AA83-A6BC3D80E965}"/>
              </a:ext>
            </a:extLst>
          </p:cNvPr>
          <p:cNvSpPr txBox="1"/>
          <p:nvPr/>
        </p:nvSpPr>
        <p:spPr>
          <a:xfrm>
            <a:off x="8300036" y="6460960"/>
            <a:ext cx="3756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2019 MBARI, Confidential Information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9965A3-9AB8-204F-AFC4-47C9A7C3F2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55" t="6800" r="7311" b="8666"/>
          <a:stretch/>
        </p:blipFill>
        <p:spPr>
          <a:xfrm>
            <a:off x="957932" y="1027906"/>
            <a:ext cx="5103066" cy="507107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B8E7881-F97F-FD45-B6F9-F4828305501F}"/>
              </a:ext>
            </a:extLst>
          </p:cNvPr>
          <p:cNvSpPr/>
          <p:nvPr/>
        </p:nvSpPr>
        <p:spPr>
          <a:xfrm>
            <a:off x="2988451" y="3739245"/>
            <a:ext cx="164763" cy="15944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68C057D0-0695-8746-8D00-D8B50CBAE0D1}"/>
              </a:ext>
            </a:extLst>
          </p:cNvPr>
          <p:cNvSpPr/>
          <p:nvPr/>
        </p:nvSpPr>
        <p:spPr>
          <a:xfrm flipH="1">
            <a:off x="2988181" y="3548583"/>
            <a:ext cx="165032" cy="216007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7044B9B-2551-8541-9393-80DB0FC673FD}"/>
              </a:ext>
            </a:extLst>
          </p:cNvPr>
          <p:cNvSpPr/>
          <p:nvPr/>
        </p:nvSpPr>
        <p:spPr>
          <a:xfrm flipH="1">
            <a:off x="3409989" y="3602213"/>
            <a:ext cx="165033" cy="184665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015184-4F3F-5547-B2F9-933475D39086}"/>
              </a:ext>
            </a:extLst>
          </p:cNvPr>
          <p:cNvSpPr/>
          <p:nvPr/>
        </p:nvSpPr>
        <p:spPr>
          <a:xfrm>
            <a:off x="3415531" y="3511853"/>
            <a:ext cx="164763" cy="15944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30FE9B-07E1-DE4D-B4BD-811FEF829BC2}"/>
              </a:ext>
            </a:extLst>
          </p:cNvPr>
          <p:cNvSpPr txBox="1"/>
          <p:nvPr/>
        </p:nvSpPr>
        <p:spPr>
          <a:xfrm>
            <a:off x="4820296" y="4190865"/>
            <a:ext cx="1731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Water Sample 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D70693-6701-6D4E-A638-C62574640E7D}"/>
              </a:ext>
            </a:extLst>
          </p:cNvPr>
          <p:cNvSpPr txBox="1"/>
          <p:nvPr/>
        </p:nvSpPr>
        <p:spPr>
          <a:xfrm>
            <a:off x="4820296" y="5025280"/>
            <a:ext cx="1967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Filtered water out</a:t>
            </a:r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3A1873AF-EF92-6045-8A33-EB990D1702C3}"/>
              </a:ext>
            </a:extLst>
          </p:cNvPr>
          <p:cNvSpPr txBox="1">
            <a:spLocks/>
          </p:cNvSpPr>
          <p:nvPr/>
        </p:nvSpPr>
        <p:spPr>
          <a:xfrm>
            <a:off x="6895768" y="1828800"/>
            <a:ext cx="4905708" cy="427017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Sampling (surface to 300m) </a:t>
            </a:r>
          </a:p>
          <a:p>
            <a:pPr lvl="1"/>
            <a:r>
              <a:rPr lang="en-US" dirty="0"/>
              <a:t>Test psi range 0-500 psi</a:t>
            </a:r>
          </a:p>
          <a:p>
            <a:pPr lvl="1"/>
            <a:r>
              <a:rPr lang="en-US" dirty="0"/>
              <a:t>Multiple 25 mm filter porosities/types </a:t>
            </a:r>
          </a:p>
          <a:p>
            <a:pPr lvl="1"/>
            <a:r>
              <a:rPr lang="en-US"/>
              <a:t>Sample </a:t>
            </a:r>
            <a:r>
              <a:rPr lang="en-US" dirty="0"/>
              <a:t>path under vacuum in 3G/LRAUV. </a:t>
            </a:r>
          </a:p>
          <a:p>
            <a:pPr lvl="1"/>
            <a:r>
              <a:rPr lang="en-US" dirty="0"/>
              <a:t>Sample enters top of filter first before full fluid path through cartridge is opened. </a:t>
            </a:r>
          </a:p>
          <a:p>
            <a:endParaRPr lang="en-US" dirty="0"/>
          </a:p>
          <a:p>
            <a:r>
              <a:rPr lang="en-US" dirty="0"/>
              <a:t>When sampling is complete move valve to reagent position. </a:t>
            </a:r>
          </a:p>
        </p:txBody>
      </p:sp>
      <p:sp>
        <p:nvSpPr>
          <p:cNvPr id="22" name="Down Arrow 21">
            <a:extLst>
              <a:ext uri="{FF2B5EF4-FFF2-40B4-BE49-F238E27FC236}">
                <a16:creationId xmlns:a16="http://schemas.microsoft.com/office/drawing/2014/main" id="{802647FA-2492-CC47-9176-637445C0CAB4}"/>
              </a:ext>
            </a:extLst>
          </p:cNvPr>
          <p:cNvSpPr/>
          <p:nvPr/>
        </p:nvSpPr>
        <p:spPr>
          <a:xfrm>
            <a:off x="3734124" y="1234301"/>
            <a:ext cx="250830" cy="26046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C1A8F746-9D58-E14A-9579-8550ECD833FE}"/>
              </a:ext>
            </a:extLst>
          </p:cNvPr>
          <p:cNvSpPr/>
          <p:nvPr/>
        </p:nvSpPr>
        <p:spPr>
          <a:xfrm>
            <a:off x="3756400" y="4512365"/>
            <a:ext cx="210283" cy="224882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DCC36E16-DED6-DF4E-B764-FA042ADFD434}"/>
              </a:ext>
            </a:extLst>
          </p:cNvPr>
          <p:cNvSpPr/>
          <p:nvPr/>
        </p:nvSpPr>
        <p:spPr>
          <a:xfrm>
            <a:off x="3763026" y="5028782"/>
            <a:ext cx="210283" cy="186626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 Arrow 11">
            <a:extLst>
              <a:ext uri="{FF2B5EF4-FFF2-40B4-BE49-F238E27FC236}">
                <a16:creationId xmlns:a16="http://schemas.microsoft.com/office/drawing/2014/main" id="{8667F56E-561A-D042-8928-FACFC9F6BDE3}"/>
              </a:ext>
            </a:extLst>
          </p:cNvPr>
          <p:cNvSpPr/>
          <p:nvPr/>
        </p:nvSpPr>
        <p:spPr>
          <a:xfrm>
            <a:off x="3966683" y="4459095"/>
            <a:ext cx="1239253" cy="120316"/>
          </a:xfrm>
          <a:prstGeom prst="lef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Left Arrow 13">
            <a:extLst>
              <a:ext uri="{FF2B5EF4-FFF2-40B4-BE49-F238E27FC236}">
                <a16:creationId xmlns:a16="http://schemas.microsoft.com/office/drawing/2014/main" id="{FFA20A77-9168-E44D-BA0A-76FF326BB9BF}"/>
              </a:ext>
            </a:extLst>
          </p:cNvPr>
          <p:cNvSpPr/>
          <p:nvPr/>
        </p:nvSpPr>
        <p:spPr>
          <a:xfrm>
            <a:off x="2645360" y="4627334"/>
            <a:ext cx="1239253" cy="120316"/>
          </a:xfrm>
          <a:prstGeom prst="lef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Left Arrow 14">
            <a:extLst>
              <a:ext uri="{FF2B5EF4-FFF2-40B4-BE49-F238E27FC236}">
                <a16:creationId xmlns:a16="http://schemas.microsoft.com/office/drawing/2014/main" id="{B13F4290-A4C8-8A49-9029-6DB6E2936397}"/>
              </a:ext>
            </a:extLst>
          </p:cNvPr>
          <p:cNvSpPr/>
          <p:nvPr/>
        </p:nvSpPr>
        <p:spPr>
          <a:xfrm flipH="1">
            <a:off x="2397783" y="5146743"/>
            <a:ext cx="1363581" cy="99073"/>
          </a:xfrm>
          <a:prstGeom prst="lef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Left Arrow 16">
            <a:extLst>
              <a:ext uri="{FF2B5EF4-FFF2-40B4-BE49-F238E27FC236}">
                <a16:creationId xmlns:a16="http://schemas.microsoft.com/office/drawing/2014/main" id="{A61FC2D3-C851-5E45-B33B-9E378EB55370}"/>
              </a:ext>
            </a:extLst>
          </p:cNvPr>
          <p:cNvSpPr/>
          <p:nvPr/>
        </p:nvSpPr>
        <p:spPr>
          <a:xfrm flipH="1">
            <a:off x="3949131" y="4991748"/>
            <a:ext cx="1363581" cy="99073"/>
          </a:xfrm>
          <a:prstGeom prst="lef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EB3A139-D856-E344-AB15-8B966C2455D5}"/>
              </a:ext>
            </a:extLst>
          </p:cNvPr>
          <p:cNvSpPr/>
          <p:nvPr/>
        </p:nvSpPr>
        <p:spPr>
          <a:xfrm>
            <a:off x="1527219" y="4302890"/>
            <a:ext cx="1111516" cy="107556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F7D9D0-737C-0940-B8FF-5FFE4498AA25}"/>
              </a:ext>
            </a:extLst>
          </p:cNvPr>
          <p:cNvSpPr txBox="1"/>
          <p:nvPr/>
        </p:nvSpPr>
        <p:spPr>
          <a:xfrm>
            <a:off x="1786498" y="4670579"/>
            <a:ext cx="666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Filter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0C29157-B2FD-BC42-B5A9-94440E2E41B2}"/>
              </a:ext>
            </a:extLst>
          </p:cNvPr>
          <p:cNvSpPr/>
          <p:nvPr/>
        </p:nvSpPr>
        <p:spPr>
          <a:xfrm>
            <a:off x="3264635" y="1609646"/>
            <a:ext cx="377851" cy="165498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3D61924-A801-0A4E-93E3-DB7FC45658FB}"/>
              </a:ext>
            </a:extLst>
          </p:cNvPr>
          <p:cNvSpPr/>
          <p:nvPr/>
        </p:nvSpPr>
        <p:spPr>
          <a:xfrm>
            <a:off x="3468674" y="3264635"/>
            <a:ext cx="52900" cy="24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3C077BE-85CF-0243-84C6-284311BA2EE1}"/>
              </a:ext>
            </a:extLst>
          </p:cNvPr>
          <p:cNvSpPr txBox="1"/>
          <p:nvPr/>
        </p:nvSpPr>
        <p:spPr>
          <a:xfrm rot="5400000">
            <a:off x="2997833" y="2369685"/>
            <a:ext cx="17803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Valve Sample Position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199F98-D509-F248-8E86-FC9555474ABB}"/>
              </a:ext>
            </a:extLst>
          </p:cNvPr>
          <p:cNvSpPr txBox="1"/>
          <p:nvPr/>
        </p:nvSpPr>
        <p:spPr>
          <a:xfrm rot="5400000">
            <a:off x="2643928" y="2280503"/>
            <a:ext cx="16494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Preservative (1.6ml)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E17BD92-E732-414A-B374-B87BAA75F20A}"/>
              </a:ext>
            </a:extLst>
          </p:cNvPr>
          <p:cNvSpPr/>
          <p:nvPr/>
        </p:nvSpPr>
        <p:spPr>
          <a:xfrm>
            <a:off x="3811064" y="236051"/>
            <a:ext cx="124618" cy="81969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55F9B3D-9838-D340-9C2D-D2B2E58C2A00}"/>
              </a:ext>
            </a:extLst>
          </p:cNvPr>
          <p:cNvSpPr txBox="1"/>
          <p:nvPr/>
        </p:nvSpPr>
        <p:spPr>
          <a:xfrm rot="5400000">
            <a:off x="3434622" y="519530"/>
            <a:ext cx="8775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Actuator Rod</a:t>
            </a:r>
          </a:p>
        </p:txBody>
      </p:sp>
    </p:spTree>
    <p:extLst>
      <p:ext uri="{BB962C8B-B14F-4D97-AF65-F5344CB8AC3E}">
        <p14:creationId xmlns:p14="http://schemas.microsoft.com/office/powerpoint/2010/main" val="2224774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331D901-F3CE-7A43-8403-AF85821A88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273" t="7084" r="6531" b="8472"/>
          <a:stretch/>
        </p:blipFill>
        <p:spPr>
          <a:xfrm>
            <a:off x="883315" y="1126298"/>
            <a:ext cx="5123064" cy="50500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3BF32A-5421-0C42-816F-007E78EFF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6676" y="280876"/>
            <a:ext cx="4279900" cy="1325563"/>
          </a:xfrm>
        </p:spPr>
        <p:txBody>
          <a:bodyPr/>
          <a:lstStyle/>
          <a:p>
            <a:r>
              <a:rPr lang="en-US" b="1" dirty="0"/>
              <a:t>Archive – Preserve Sample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909AA7-59C1-1C40-A3E9-BEDA47BAE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0183" y="1690688"/>
            <a:ext cx="4052887" cy="4351338"/>
          </a:xfrm>
        </p:spPr>
        <p:txBody>
          <a:bodyPr/>
          <a:lstStyle/>
          <a:p>
            <a:r>
              <a:rPr lang="en-US" dirty="0"/>
              <a:t>Preservative pushed in and displaces the water to waste. Preservative reaches &gt;95% concentration.</a:t>
            </a:r>
          </a:p>
          <a:p>
            <a:r>
              <a:rPr lang="en-US" dirty="0"/>
              <a:t>Incubate </a:t>
            </a:r>
          </a:p>
          <a:p>
            <a:r>
              <a:rPr lang="en-US" dirty="0"/>
              <a:t>Refill Syringe 1 with air and displace preservative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61EBAD-62F1-404D-B255-5B5CE3ACE60F}"/>
              </a:ext>
            </a:extLst>
          </p:cNvPr>
          <p:cNvSpPr txBox="1"/>
          <p:nvPr/>
        </p:nvSpPr>
        <p:spPr>
          <a:xfrm>
            <a:off x="8300036" y="6460960"/>
            <a:ext cx="3756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2019 MBARI, Confidential Information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80FBF80-B706-EF4C-9F33-BDD31AA3455C}"/>
              </a:ext>
            </a:extLst>
          </p:cNvPr>
          <p:cNvSpPr/>
          <p:nvPr/>
        </p:nvSpPr>
        <p:spPr>
          <a:xfrm>
            <a:off x="3163600" y="1655820"/>
            <a:ext cx="377851" cy="165498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53E0C74-22E8-0644-828F-BB1EA599001C}"/>
              </a:ext>
            </a:extLst>
          </p:cNvPr>
          <p:cNvSpPr/>
          <p:nvPr/>
        </p:nvSpPr>
        <p:spPr>
          <a:xfrm>
            <a:off x="3340204" y="3310809"/>
            <a:ext cx="52900" cy="24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A6935CA-209E-BC47-A5E5-FB4B6E9C08DE}"/>
              </a:ext>
            </a:extLst>
          </p:cNvPr>
          <p:cNvSpPr/>
          <p:nvPr/>
        </p:nvSpPr>
        <p:spPr>
          <a:xfrm>
            <a:off x="3635595" y="4695576"/>
            <a:ext cx="210283" cy="22488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8D57DC1-1BF4-1D43-9E29-804F01FE8C85}"/>
              </a:ext>
            </a:extLst>
          </p:cNvPr>
          <p:cNvSpPr/>
          <p:nvPr/>
        </p:nvSpPr>
        <p:spPr>
          <a:xfrm>
            <a:off x="3636330" y="5235506"/>
            <a:ext cx="210283" cy="18662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eft Arrow 22">
            <a:extLst>
              <a:ext uri="{FF2B5EF4-FFF2-40B4-BE49-F238E27FC236}">
                <a16:creationId xmlns:a16="http://schemas.microsoft.com/office/drawing/2014/main" id="{C6EE8C56-820C-0C4C-A122-B143607BD50C}"/>
              </a:ext>
            </a:extLst>
          </p:cNvPr>
          <p:cNvSpPr/>
          <p:nvPr/>
        </p:nvSpPr>
        <p:spPr>
          <a:xfrm>
            <a:off x="2532005" y="4664374"/>
            <a:ext cx="1239253" cy="120316"/>
          </a:xfrm>
          <a:prstGeom prst="lef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Left Arrow 23">
            <a:extLst>
              <a:ext uri="{FF2B5EF4-FFF2-40B4-BE49-F238E27FC236}">
                <a16:creationId xmlns:a16="http://schemas.microsoft.com/office/drawing/2014/main" id="{EA694F02-1086-0749-96DC-61101718D3F2}"/>
              </a:ext>
            </a:extLst>
          </p:cNvPr>
          <p:cNvSpPr/>
          <p:nvPr/>
        </p:nvSpPr>
        <p:spPr>
          <a:xfrm flipH="1">
            <a:off x="2272114" y="5221043"/>
            <a:ext cx="871608" cy="68483"/>
          </a:xfrm>
          <a:prstGeom prst="lef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DB3E008-3507-1042-A647-8A857A87505A}"/>
              </a:ext>
            </a:extLst>
          </p:cNvPr>
          <p:cNvSpPr/>
          <p:nvPr/>
        </p:nvSpPr>
        <p:spPr>
          <a:xfrm>
            <a:off x="1420489" y="4315061"/>
            <a:ext cx="1111516" cy="113759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Left Arrow 25">
            <a:extLst>
              <a:ext uri="{FF2B5EF4-FFF2-40B4-BE49-F238E27FC236}">
                <a16:creationId xmlns:a16="http://schemas.microsoft.com/office/drawing/2014/main" id="{C9FF98C4-05C7-FE46-B4D7-7905CEEE1B62}"/>
              </a:ext>
            </a:extLst>
          </p:cNvPr>
          <p:cNvSpPr/>
          <p:nvPr/>
        </p:nvSpPr>
        <p:spPr>
          <a:xfrm rot="2736965">
            <a:off x="2803392" y="4878527"/>
            <a:ext cx="948349" cy="120460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Left Arrow 26">
            <a:extLst>
              <a:ext uri="{FF2B5EF4-FFF2-40B4-BE49-F238E27FC236}">
                <a16:creationId xmlns:a16="http://schemas.microsoft.com/office/drawing/2014/main" id="{1EACEA83-D0CE-F44C-AD25-A7FFF3374876}"/>
              </a:ext>
            </a:extLst>
          </p:cNvPr>
          <p:cNvSpPr/>
          <p:nvPr/>
        </p:nvSpPr>
        <p:spPr>
          <a:xfrm rot="16200000">
            <a:off x="2816797" y="4054307"/>
            <a:ext cx="1091001" cy="104643"/>
          </a:xfrm>
          <a:prstGeom prst="lef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Left Arrow 27">
            <a:extLst>
              <a:ext uri="{FF2B5EF4-FFF2-40B4-BE49-F238E27FC236}">
                <a16:creationId xmlns:a16="http://schemas.microsoft.com/office/drawing/2014/main" id="{A6F25435-0546-C542-9352-A6DE4707F27C}"/>
              </a:ext>
            </a:extLst>
          </p:cNvPr>
          <p:cNvSpPr/>
          <p:nvPr/>
        </p:nvSpPr>
        <p:spPr>
          <a:xfrm rot="5400000">
            <a:off x="2482749" y="4048151"/>
            <a:ext cx="936073" cy="129034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Left Arrow 32">
            <a:extLst>
              <a:ext uri="{FF2B5EF4-FFF2-40B4-BE49-F238E27FC236}">
                <a16:creationId xmlns:a16="http://schemas.microsoft.com/office/drawing/2014/main" id="{36D38EB1-B173-4241-BA5C-5B576439A664}"/>
              </a:ext>
            </a:extLst>
          </p:cNvPr>
          <p:cNvSpPr/>
          <p:nvPr/>
        </p:nvSpPr>
        <p:spPr>
          <a:xfrm flipH="1">
            <a:off x="3167013" y="5235506"/>
            <a:ext cx="525457" cy="45719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24448913-A136-9647-A61C-9AD07BB61147}"/>
              </a:ext>
            </a:extLst>
          </p:cNvPr>
          <p:cNvSpPr/>
          <p:nvPr/>
        </p:nvSpPr>
        <p:spPr>
          <a:xfrm flipH="1">
            <a:off x="3279814" y="3644631"/>
            <a:ext cx="165033" cy="184665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0C3C5EA-EDEA-1F4F-8A4C-5C702C3D3106}"/>
              </a:ext>
            </a:extLst>
          </p:cNvPr>
          <p:cNvSpPr/>
          <p:nvPr/>
        </p:nvSpPr>
        <p:spPr>
          <a:xfrm>
            <a:off x="3283478" y="3558027"/>
            <a:ext cx="164763" cy="15944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C62F146-6CB6-B140-B807-82DF03CB0BCD}"/>
              </a:ext>
            </a:extLst>
          </p:cNvPr>
          <p:cNvSpPr/>
          <p:nvPr/>
        </p:nvSpPr>
        <p:spPr>
          <a:xfrm>
            <a:off x="2863687" y="3787074"/>
            <a:ext cx="164763" cy="15944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828F8F1-395D-3D42-9118-C5A07E897D88}"/>
              </a:ext>
            </a:extLst>
          </p:cNvPr>
          <p:cNvSpPr/>
          <p:nvPr/>
        </p:nvSpPr>
        <p:spPr>
          <a:xfrm flipH="1">
            <a:off x="2858006" y="3591001"/>
            <a:ext cx="165032" cy="216007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4" name="Left Arrow 33">
            <a:extLst>
              <a:ext uri="{FF2B5EF4-FFF2-40B4-BE49-F238E27FC236}">
                <a16:creationId xmlns:a16="http://schemas.microsoft.com/office/drawing/2014/main" id="{7562F897-7150-B64D-922B-E8E96CE1D3C6}"/>
              </a:ext>
            </a:extLst>
          </p:cNvPr>
          <p:cNvSpPr/>
          <p:nvPr/>
        </p:nvSpPr>
        <p:spPr>
          <a:xfrm rot="13389641">
            <a:off x="3386677" y="4693162"/>
            <a:ext cx="307955" cy="99294"/>
          </a:xfrm>
          <a:prstGeom prst="lef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96F6253-E0B7-5948-9111-5061BBC7595F}"/>
              </a:ext>
            </a:extLst>
          </p:cNvPr>
          <p:cNvSpPr txBox="1"/>
          <p:nvPr/>
        </p:nvSpPr>
        <p:spPr>
          <a:xfrm rot="5400000">
            <a:off x="2859881" y="2440131"/>
            <a:ext cx="18414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Valve Reagent Position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207F767-AF5F-8A4E-B3EB-C3B644DC6C95}"/>
              </a:ext>
            </a:extLst>
          </p:cNvPr>
          <p:cNvSpPr txBox="1"/>
          <p:nvPr/>
        </p:nvSpPr>
        <p:spPr>
          <a:xfrm rot="5400000">
            <a:off x="2546435" y="2350949"/>
            <a:ext cx="16494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Preservative (1.6ml)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CC1CDF3-92EF-E345-B022-BE7D388E3320}"/>
              </a:ext>
            </a:extLst>
          </p:cNvPr>
          <p:cNvSpPr/>
          <p:nvPr/>
        </p:nvSpPr>
        <p:spPr>
          <a:xfrm>
            <a:off x="1988266" y="2325757"/>
            <a:ext cx="401554" cy="100382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C72F519-06A1-C140-9421-EC5750F24B34}"/>
              </a:ext>
            </a:extLst>
          </p:cNvPr>
          <p:cNvGrpSpPr/>
          <p:nvPr/>
        </p:nvGrpSpPr>
        <p:grpSpPr>
          <a:xfrm>
            <a:off x="3208408" y="319309"/>
            <a:ext cx="307777" cy="825709"/>
            <a:chOff x="2607358" y="959552"/>
            <a:chExt cx="307777" cy="825709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463FD92-6320-0248-9823-5A0CDB828BF4}"/>
                </a:ext>
              </a:extLst>
            </p:cNvPr>
            <p:cNvSpPr/>
            <p:nvPr/>
          </p:nvSpPr>
          <p:spPr>
            <a:xfrm>
              <a:off x="2607358" y="959552"/>
              <a:ext cx="307777" cy="81969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21F7094-363B-854B-BC01-9D3507CF85B8}"/>
                </a:ext>
              </a:extLst>
            </p:cNvPr>
            <p:cNvSpPr/>
            <p:nvPr/>
          </p:nvSpPr>
          <p:spPr>
            <a:xfrm>
              <a:off x="2607358" y="1704641"/>
              <a:ext cx="307777" cy="806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AA132F9D-D945-C64D-9501-78151F1A89D6}"/>
              </a:ext>
            </a:extLst>
          </p:cNvPr>
          <p:cNvSpPr txBox="1"/>
          <p:nvPr/>
        </p:nvSpPr>
        <p:spPr>
          <a:xfrm rot="5400000">
            <a:off x="2924904" y="529101"/>
            <a:ext cx="877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Actuator Rod (magnetic)</a:t>
            </a:r>
          </a:p>
        </p:txBody>
      </p:sp>
      <p:sp>
        <p:nvSpPr>
          <p:cNvPr id="42" name="Down Arrow 41">
            <a:extLst>
              <a:ext uri="{FF2B5EF4-FFF2-40B4-BE49-F238E27FC236}">
                <a16:creationId xmlns:a16="http://schemas.microsoft.com/office/drawing/2014/main" id="{AFF4840F-A8F3-1C48-A5F3-B8D41CC1763E}"/>
              </a:ext>
            </a:extLst>
          </p:cNvPr>
          <p:cNvSpPr/>
          <p:nvPr/>
        </p:nvSpPr>
        <p:spPr>
          <a:xfrm>
            <a:off x="3202548" y="1300590"/>
            <a:ext cx="292992" cy="40969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DA7D9F1-AB81-CB48-A85B-65D18C841682}"/>
              </a:ext>
            </a:extLst>
          </p:cNvPr>
          <p:cNvSpPr/>
          <p:nvPr/>
        </p:nvSpPr>
        <p:spPr>
          <a:xfrm>
            <a:off x="3341845" y="3311302"/>
            <a:ext cx="52900" cy="2472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96FFB4BA-E5EC-1347-8BA7-2555287C40B9}"/>
              </a:ext>
            </a:extLst>
          </p:cNvPr>
          <p:cNvSpPr/>
          <p:nvPr/>
        </p:nvSpPr>
        <p:spPr>
          <a:xfrm>
            <a:off x="3637236" y="4696069"/>
            <a:ext cx="210283" cy="22488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343D62CA-A045-AD41-8CEA-63A494D53702}"/>
              </a:ext>
            </a:extLst>
          </p:cNvPr>
          <p:cNvSpPr/>
          <p:nvPr/>
        </p:nvSpPr>
        <p:spPr>
          <a:xfrm>
            <a:off x="3624209" y="5243527"/>
            <a:ext cx="210283" cy="18662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Left Arrow 47">
            <a:extLst>
              <a:ext uri="{FF2B5EF4-FFF2-40B4-BE49-F238E27FC236}">
                <a16:creationId xmlns:a16="http://schemas.microsoft.com/office/drawing/2014/main" id="{05343511-03CE-3844-8725-4F7D6077B5C5}"/>
              </a:ext>
            </a:extLst>
          </p:cNvPr>
          <p:cNvSpPr/>
          <p:nvPr/>
        </p:nvSpPr>
        <p:spPr>
          <a:xfrm>
            <a:off x="2533646" y="4664867"/>
            <a:ext cx="1239253" cy="120316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Left Arrow 48">
            <a:extLst>
              <a:ext uri="{FF2B5EF4-FFF2-40B4-BE49-F238E27FC236}">
                <a16:creationId xmlns:a16="http://schemas.microsoft.com/office/drawing/2014/main" id="{6C41819E-34AF-1443-9B2B-BE6ECC4E6003}"/>
              </a:ext>
            </a:extLst>
          </p:cNvPr>
          <p:cNvSpPr/>
          <p:nvPr/>
        </p:nvSpPr>
        <p:spPr>
          <a:xfrm flipH="1">
            <a:off x="2269065" y="5216907"/>
            <a:ext cx="871608" cy="68483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Left Arrow 50">
            <a:extLst>
              <a:ext uri="{FF2B5EF4-FFF2-40B4-BE49-F238E27FC236}">
                <a16:creationId xmlns:a16="http://schemas.microsoft.com/office/drawing/2014/main" id="{59AC60D1-5C27-704D-A007-ABD3DE40B6EE}"/>
              </a:ext>
            </a:extLst>
          </p:cNvPr>
          <p:cNvSpPr/>
          <p:nvPr/>
        </p:nvSpPr>
        <p:spPr>
          <a:xfrm rot="2736965">
            <a:off x="2795527" y="4874140"/>
            <a:ext cx="948349" cy="120460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Left Arrow 51">
            <a:extLst>
              <a:ext uri="{FF2B5EF4-FFF2-40B4-BE49-F238E27FC236}">
                <a16:creationId xmlns:a16="http://schemas.microsoft.com/office/drawing/2014/main" id="{5FB8299B-D33F-794C-8F3B-650886A052E7}"/>
              </a:ext>
            </a:extLst>
          </p:cNvPr>
          <p:cNvSpPr/>
          <p:nvPr/>
        </p:nvSpPr>
        <p:spPr>
          <a:xfrm rot="16200000">
            <a:off x="2818438" y="4054800"/>
            <a:ext cx="1091001" cy="104643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Left Arrow 52">
            <a:extLst>
              <a:ext uri="{FF2B5EF4-FFF2-40B4-BE49-F238E27FC236}">
                <a16:creationId xmlns:a16="http://schemas.microsoft.com/office/drawing/2014/main" id="{E2B0613E-D975-9944-82AF-127F92772E78}"/>
              </a:ext>
            </a:extLst>
          </p:cNvPr>
          <p:cNvSpPr/>
          <p:nvPr/>
        </p:nvSpPr>
        <p:spPr>
          <a:xfrm rot="5400000">
            <a:off x="2467344" y="4054824"/>
            <a:ext cx="936073" cy="129034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Left Arrow 56">
            <a:extLst>
              <a:ext uri="{FF2B5EF4-FFF2-40B4-BE49-F238E27FC236}">
                <a16:creationId xmlns:a16="http://schemas.microsoft.com/office/drawing/2014/main" id="{9EAB0163-16F2-A044-B747-450EDB14329D}"/>
              </a:ext>
            </a:extLst>
          </p:cNvPr>
          <p:cNvSpPr/>
          <p:nvPr/>
        </p:nvSpPr>
        <p:spPr>
          <a:xfrm flipH="1">
            <a:off x="3147007" y="5242466"/>
            <a:ext cx="525457" cy="45719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Left Arrow 57">
            <a:extLst>
              <a:ext uri="{FF2B5EF4-FFF2-40B4-BE49-F238E27FC236}">
                <a16:creationId xmlns:a16="http://schemas.microsoft.com/office/drawing/2014/main" id="{2A1A057F-D4C6-6F49-836B-D623FF060BD8}"/>
              </a:ext>
            </a:extLst>
          </p:cNvPr>
          <p:cNvSpPr/>
          <p:nvPr/>
        </p:nvSpPr>
        <p:spPr>
          <a:xfrm rot="13389641">
            <a:off x="3388318" y="4693655"/>
            <a:ext cx="307955" cy="99294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7D3C9E23-54C8-FD43-AF22-B7C435245344}"/>
              </a:ext>
            </a:extLst>
          </p:cNvPr>
          <p:cNvSpPr/>
          <p:nvPr/>
        </p:nvSpPr>
        <p:spPr>
          <a:xfrm rot="5400000">
            <a:off x="2514071" y="2286061"/>
            <a:ext cx="1673009" cy="3764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Air</a:t>
            </a:r>
          </a:p>
        </p:txBody>
      </p:sp>
      <p:sp>
        <p:nvSpPr>
          <p:cNvPr id="43" name="Up-Down Arrow 42">
            <a:extLst>
              <a:ext uri="{FF2B5EF4-FFF2-40B4-BE49-F238E27FC236}">
                <a16:creationId xmlns:a16="http://schemas.microsoft.com/office/drawing/2014/main" id="{F5B6CF09-EDAC-9A49-9B3A-AABBA3455A49}"/>
              </a:ext>
            </a:extLst>
          </p:cNvPr>
          <p:cNvSpPr/>
          <p:nvPr/>
        </p:nvSpPr>
        <p:spPr>
          <a:xfrm>
            <a:off x="3183121" y="1228521"/>
            <a:ext cx="327991" cy="493499"/>
          </a:xfrm>
          <a:prstGeom prst="upDownArrow">
            <a:avLst>
              <a:gd name="adj1" fmla="val 0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E522B6EB-05FA-D341-807B-11F2CE9B905E}"/>
              </a:ext>
            </a:extLst>
          </p:cNvPr>
          <p:cNvSpPr/>
          <p:nvPr/>
        </p:nvSpPr>
        <p:spPr>
          <a:xfrm>
            <a:off x="1988154" y="1388100"/>
            <a:ext cx="399866" cy="193835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FD317B90-2348-734F-9E8A-22081C685AD8}"/>
              </a:ext>
            </a:extLst>
          </p:cNvPr>
          <p:cNvSpPr/>
          <p:nvPr/>
        </p:nvSpPr>
        <p:spPr>
          <a:xfrm>
            <a:off x="2569591" y="2315818"/>
            <a:ext cx="400047" cy="10057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Left Arrow 28">
            <a:extLst>
              <a:ext uri="{FF2B5EF4-FFF2-40B4-BE49-F238E27FC236}">
                <a16:creationId xmlns:a16="http://schemas.microsoft.com/office/drawing/2014/main" id="{CB906707-4DD7-3449-BE0E-8AC930D75A0C}"/>
              </a:ext>
            </a:extLst>
          </p:cNvPr>
          <p:cNvSpPr/>
          <p:nvPr/>
        </p:nvSpPr>
        <p:spPr>
          <a:xfrm rot="5400000">
            <a:off x="2076648" y="3445443"/>
            <a:ext cx="247218" cy="83994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/>
              <a:t> </a:t>
            </a:r>
          </a:p>
        </p:txBody>
      </p:sp>
      <p:sp>
        <p:nvSpPr>
          <p:cNvPr id="32" name="Left Arrow 31">
            <a:extLst>
              <a:ext uri="{FF2B5EF4-FFF2-40B4-BE49-F238E27FC236}">
                <a16:creationId xmlns:a16="http://schemas.microsoft.com/office/drawing/2014/main" id="{C9E380CB-D755-E04F-A87D-F96F4CCD0E57}"/>
              </a:ext>
            </a:extLst>
          </p:cNvPr>
          <p:cNvSpPr/>
          <p:nvPr/>
        </p:nvSpPr>
        <p:spPr>
          <a:xfrm>
            <a:off x="2233879" y="3565330"/>
            <a:ext cx="677026" cy="45719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/>
              <a:t> </a:t>
            </a:r>
          </a:p>
        </p:txBody>
      </p:sp>
      <p:sp>
        <p:nvSpPr>
          <p:cNvPr id="62" name="Left Arrow 61">
            <a:extLst>
              <a:ext uri="{FF2B5EF4-FFF2-40B4-BE49-F238E27FC236}">
                <a16:creationId xmlns:a16="http://schemas.microsoft.com/office/drawing/2014/main" id="{A6BBC0B9-1C0C-EB4A-A6C8-1286EEB4B0BC}"/>
              </a:ext>
            </a:extLst>
          </p:cNvPr>
          <p:cNvSpPr/>
          <p:nvPr/>
        </p:nvSpPr>
        <p:spPr>
          <a:xfrm rot="5400000">
            <a:off x="2646005" y="3416368"/>
            <a:ext cx="247218" cy="83994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/>
              <a:t> </a:t>
            </a:r>
          </a:p>
        </p:txBody>
      </p:sp>
      <p:sp>
        <p:nvSpPr>
          <p:cNvPr id="54" name="Left Arrow 53">
            <a:extLst>
              <a:ext uri="{FF2B5EF4-FFF2-40B4-BE49-F238E27FC236}">
                <a16:creationId xmlns:a16="http://schemas.microsoft.com/office/drawing/2014/main" id="{35F8E543-2890-3F47-98ED-17596E49B24D}"/>
              </a:ext>
            </a:extLst>
          </p:cNvPr>
          <p:cNvSpPr/>
          <p:nvPr/>
        </p:nvSpPr>
        <p:spPr>
          <a:xfrm rot="5400000">
            <a:off x="2071473" y="3415779"/>
            <a:ext cx="245867" cy="79366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55" name="Left Arrow 54">
            <a:extLst>
              <a:ext uri="{FF2B5EF4-FFF2-40B4-BE49-F238E27FC236}">
                <a16:creationId xmlns:a16="http://schemas.microsoft.com/office/drawing/2014/main" id="{565769F1-B606-FB41-8D7F-580BB8E60AED}"/>
              </a:ext>
            </a:extLst>
          </p:cNvPr>
          <p:cNvSpPr/>
          <p:nvPr/>
        </p:nvSpPr>
        <p:spPr>
          <a:xfrm rot="5400000">
            <a:off x="2626025" y="3449465"/>
            <a:ext cx="280192" cy="75950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56" name="Left Arrow 55">
            <a:extLst>
              <a:ext uri="{FF2B5EF4-FFF2-40B4-BE49-F238E27FC236}">
                <a16:creationId xmlns:a16="http://schemas.microsoft.com/office/drawing/2014/main" id="{6D728689-7147-184E-B32C-03BCDA6B62DC}"/>
              </a:ext>
            </a:extLst>
          </p:cNvPr>
          <p:cNvSpPr/>
          <p:nvPr/>
        </p:nvSpPr>
        <p:spPr>
          <a:xfrm flipV="1">
            <a:off x="2231078" y="3549872"/>
            <a:ext cx="677026" cy="99052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FDE4BF10-D60A-6E4B-9A22-A4BC1B29238E}"/>
              </a:ext>
            </a:extLst>
          </p:cNvPr>
          <p:cNvSpPr/>
          <p:nvPr/>
        </p:nvSpPr>
        <p:spPr>
          <a:xfrm>
            <a:off x="1424968" y="4322157"/>
            <a:ext cx="1111516" cy="1137596"/>
          </a:xfrm>
          <a:prstGeom prst="ellipse">
            <a:avLst/>
          </a:prstGeom>
          <a:solidFill>
            <a:schemeClr val="bg1">
              <a:lumMod val="85000"/>
              <a:alpha val="9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F93232D-EADA-1446-A7A7-40354174D545}"/>
              </a:ext>
            </a:extLst>
          </p:cNvPr>
          <p:cNvSpPr txBox="1"/>
          <p:nvPr/>
        </p:nvSpPr>
        <p:spPr>
          <a:xfrm rot="5400000">
            <a:off x="2417531" y="2702217"/>
            <a:ext cx="734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waste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A079850-5725-3C48-9B05-B3D34DC7B12C}"/>
              </a:ext>
            </a:extLst>
          </p:cNvPr>
          <p:cNvSpPr txBox="1"/>
          <p:nvPr/>
        </p:nvSpPr>
        <p:spPr>
          <a:xfrm rot="5400000">
            <a:off x="1840966" y="2274112"/>
            <a:ext cx="734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waste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8226F3B-B7FE-5E4B-9878-20E4A0933807}"/>
              </a:ext>
            </a:extLst>
          </p:cNvPr>
          <p:cNvSpPr txBox="1"/>
          <p:nvPr/>
        </p:nvSpPr>
        <p:spPr>
          <a:xfrm>
            <a:off x="1556192" y="4682142"/>
            <a:ext cx="8445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Sample</a:t>
            </a:r>
          </a:p>
          <a:p>
            <a:r>
              <a:rPr lang="en-US" sz="1200" dirty="0"/>
              <a:t>Preserved </a:t>
            </a:r>
          </a:p>
        </p:txBody>
      </p:sp>
    </p:spTree>
    <p:extLst>
      <p:ext uri="{BB962C8B-B14F-4D97-AF65-F5344CB8AC3E}">
        <p14:creationId xmlns:p14="http://schemas.microsoft.com/office/powerpoint/2010/main" val="125089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  <p:bldP spid="48" grpId="0" animBg="1"/>
      <p:bldP spid="49" grpId="0" animBg="1"/>
      <p:bldP spid="51" grpId="0" animBg="1"/>
      <p:bldP spid="52" grpId="0" animBg="1"/>
      <p:bldP spid="53" grpId="0" animBg="1"/>
      <p:bldP spid="57" grpId="0" animBg="1"/>
      <p:bldP spid="58" grpId="0" animBg="1"/>
      <p:bldP spid="59" grpId="0" animBg="1"/>
      <p:bldP spid="43" grpId="0" animBg="1"/>
      <p:bldP spid="60" grpId="0" animBg="1"/>
      <p:bldP spid="61" grpId="0" animBg="1"/>
      <p:bldP spid="54" grpId="0" animBg="1"/>
      <p:bldP spid="55" grpId="0" animBg="1"/>
      <p:bldP spid="56" grpId="0" animBg="1"/>
      <p:bldP spid="50" grpId="0" animBg="1"/>
      <p:bldP spid="6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B5FB3-A618-4A45-A1AB-6976F1D32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Lyse-n-Go Process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5D95637-1BCC-CD4F-A4DB-8CAAC8ED77C6}"/>
              </a:ext>
            </a:extLst>
          </p:cNvPr>
          <p:cNvSpPr/>
          <p:nvPr/>
        </p:nvSpPr>
        <p:spPr>
          <a:xfrm>
            <a:off x="2860618" y="1735315"/>
            <a:ext cx="1734872" cy="18133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Evacuate Water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D3A5F96-5AB0-C44C-8492-A2D9DCEC019E}"/>
              </a:ext>
            </a:extLst>
          </p:cNvPr>
          <p:cNvSpPr/>
          <p:nvPr/>
        </p:nvSpPr>
        <p:spPr>
          <a:xfrm>
            <a:off x="559851" y="1722064"/>
            <a:ext cx="1933658" cy="1813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Water Sample:</a:t>
            </a:r>
          </a:p>
          <a:p>
            <a:pPr algn="ctr"/>
            <a:r>
              <a:rPr lang="en-US" dirty="0"/>
              <a:t>Concentrate Particulates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DC45C91-BFFE-B941-A6C5-C7898B1B8D4A}"/>
              </a:ext>
            </a:extLst>
          </p:cNvPr>
          <p:cNvSpPr/>
          <p:nvPr/>
        </p:nvSpPr>
        <p:spPr>
          <a:xfrm>
            <a:off x="4991640" y="1735316"/>
            <a:ext cx="1734872" cy="18133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Add Lysis Buffer and Heat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40515BC-D285-FA4D-88D6-662B4754CC61}"/>
              </a:ext>
            </a:extLst>
          </p:cNvPr>
          <p:cNvSpPr/>
          <p:nvPr/>
        </p:nvSpPr>
        <p:spPr>
          <a:xfrm>
            <a:off x="7115890" y="1735316"/>
            <a:ext cx="1734872" cy="18133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Recover Extract</a:t>
            </a:r>
          </a:p>
        </p:txBody>
      </p:sp>
      <p:sp>
        <p:nvSpPr>
          <p:cNvPr id="30" name="Right Arrow 29">
            <a:extLst>
              <a:ext uri="{FF2B5EF4-FFF2-40B4-BE49-F238E27FC236}">
                <a16:creationId xmlns:a16="http://schemas.microsoft.com/office/drawing/2014/main" id="{D99C6215-7F7E-EC44-8172-344D95030F2F}"/>
              </a:ext>
            </a:extLst>
          </p:cNvPr>
          <p:cNvSpPr/>
          <p:nvPr/>
        </p:nvSpPr>
        <p:spPr>
          <a:xfrm>
            <a:off x="2542278" y="2469688"/>
            <a:ext cx="278296" cy="3180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ight Arrow 30">
            <a:extLst>
              <a:ext uri="{FF2B5EF4-FFF2-40B4-BE49-F238E27FC236}">
                <a16:creationId xmlns:a16="http://schemas.microsoft.com/office/drawing/2014/main" id="{10A41C17-7840-2C41-8F39-F9BA9E04444C}"/>
              </a:ext>
            </a:extLst>
          </p:cNvPr>
          <p:cNvSpPr/>
          <p:nvPr/>
        </p:nvSpPr>
        <p:spPr>
          <a:xfrm>
            <a:off x="4657803" y="2469688"/>
            <a:ext cx="278296" cy="3180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ight Arrow 31">
            <a:extLst>
              <a:ext uri="{FF2B5EF4-FFF2-40B4-BE49-F238E27FC236}">
                <a16:creationId xmlns:a16="http://schemas.microsoft.com/office/drawing/2014/main" id="{D810D367-8F83-B848-AD8F-75FAE418D884}"/>
              </a:ext>
            </a:extLst>
          </p:cNvPr>
          <p:cNvSpPr/>
          <p:nvPr/>
        </p:nvSpPr>
        <p:spPr>
          <a:xfrm>
            <a:off x="6788825" y="2482939"/>
            <a:ext cx="278296" cy="3180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269CC31-C106-BC46-A3D2-EF29F2DD7F1D}"/>
              </a:ext>
            </a:extLst>
          </p:cNvPr>
          <p:cNvSpPr/>
          <p:nvPr/>
        </p:nvSpPr>
        <p:spPr>
          <a:xfrm>
            <a:off x="9261602" y="1331124"/>
            <a:ext cx="2706625" cy="26216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Off Cartridge analysis. May involve dilution with reagent(s).</a:t>
            </a:r>
          </a:p>
        </p:txBody>
      </p:sp>
      <p:sp>
        <p:nvSpPr>
          <p:cNvPr id="34" name="Right Arrow 33">
            <a:extLst>
              <a:ext uri="{FF2B5EF4-FFF2-40B4-BE49-F238E27FC236}">
                <a16:creationId xmlns:a16="http://schemas.microsoft.com/office/drawing/2014/main" id="{D4D442B0-2C51-4348-A3A6-35F311B7D2B8}"/>
              </a:ext>
            </a:extLst>
          </p:cNvPr>
          <p:cNvSpPr/>
          <p:nvPr/>
        </p:nvSpPr>
        <p:spPr>
          <a:xfrm>
            <a:off x="8930850" y="2469688"/>
            <a:ext cx="278296" cy="3180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49CAE4B-ABB1-994E-87A2-2F1696A6DFE1}"/>
              </a:ext>
            </a:extLst>
          </p:cNvPr>
          <p:cNvSpPr txBox="1"/>
          <p:nvPr/>
        </p:nvSpPr>
        <p:spPr>
          <a:xfrm>
            <a:off x="8349915" y="6488668"/>
            <a:ext cx="3756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2019 MBARI, Confidential Information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6D5EEA0D-BFE4-A641-8700-7E9DA6661514}"/>
              </a:ext>
            </a:extLst>
          </p:cNvPr>
          <p:cNvSpPr txBox="1">
            <a:spLocks/>
          </p:cNvSpPr>
          <p:nvPr/>
        </p:nvSpPr>
        <p:spPr>
          <a:xfrm>
            <a:off x="423699" y="3997434"/>
            <a:ext cx="8837903" cy="261230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Requirements</a:t>
            </a:r>
          </a:p>
          <a:p>
            <a:pPr lvl="1"/>
            <a:r>
              <a:rPr lang="en-US" dirty="0"/>
              <a:t>Pressure range 0-500 psi</a:t>
            </a:r>
          </a:p>
          <a:p>
            <a:pPr lvl="1"/>
            <a:r>
              <a:rPr lang="en-US" dirty="0"/>
              <a:t>Temperature 3C – 30C </a:t>
            </a:r>
          </a:p>
          <a:p>
            <a:pPr lvl="1"/>
            <a:r>
              <a:rPr lang="en-US" dirty="0"/>
              <a:t>Multiple 25 mm filter porosities/types</a:t>
            </a:r>
          </a:p>
          <a:p>
            <a:pPr lvl="2"/>
            <a:r>
              <a:rPr lang="en-US" dirty="0"/>
              <a:t>30 µm – 0.1 µm </a:t>
            </a:r>
          </a:p>
          <a:p>
            <a:pPr lvl="1"/>
            <a:r>
              <a:rPr lang="en-US" dirty="0"/>
              <a:t>Chemicals: seawater, freshwater, 10% bleach, 10% </a:t>
            </a:r>
            <a:r>
              <a:rPr lang="en-US" dirty="0" err="1"/>
              <a:t>HCl</a:t>
            </a:r>
            <a:r>
              <a:rPr lang="en-US" dirty="0"/>
              <a:t>, silicone oil</a:t>
            </a:r>
          </a:p>
          <a:p>
            <a:pPr lvl="1"/>
            <a:r>
              <a:rPr lang="en-US" dirty="0"/>
              <a:t>Deliver lysis buffer and recover cell lysate.</a:t>
            </a:r>
          </a:p>
          <a:p>
            <a:pPr lvl="1"/>
            <a:r>
              <a:rPr lang="en-US" dirty="0"/>
              <a:t>Perform dilution</a:t>
            </a:r>
          </a:p>
          <a:p>
            <a:pPr lvl="1"/>
            <a:r>
              <a:rPr lang="en-US" dirty="0"/>
              <a:t>Deliver a bubble free extract off cartridge for analysis.</a:t>
            </a:r>
          </a:p>
        </p:txBody>
      </p:sp>
    </p:spTree>
    <p:extLst>
      <p:ext uri="{BB962C8B-B14F-4D97-AF65-F5344CB8AC3E}">
        <p14:creationId xmlns:p14="http://schemas.microsoft.com/office/powerpoint/2010/main" val="3648349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Picture 138">
            <a:extLst>
              <a:ext uri="{FF2B5EF4-FFF2-40B4-BE49-F238E27FC236}">
                <a16:creationId xmlns:a16="http://schemas.microsoft.com/office/drawing/2014/main" id="{ADCF782C-B960-9248-A518-DC18D3BC15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485" t="7101" r="6921" b="8781"/>
          <a:stretch/>
        </p:blipFill>
        <p:spPr>
          <a:xfrm>
            <a:off x="2093738" y="1060966"/>
            <a:ext cx="4772352" cy="47291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550E8A-54D3-1143-845A-53B4CB7BB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3787" y="115412"/>
            <a:ext cx="5131998" cy="1821233"/>
          </a:xfrm>
        </p:spPr>
        <p:txBody>
          <a:bodyPr/>
          <a:lstStyle/>
          <a:p>
            <a:r>
              <a:rPr lang="en-US" b="1" dirty="0"/>
              <a:t>Lyse-n-Go Cartridge --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33E1F-D00D-D545-8EAC-FED9B8508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3285" y="1751552"/>
            <a:ext cx="3668974" cy="4456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Connection to Sample Loop</a:t>
            </a:r>
          </a:p>
          <a:p>
            <a:r>
              <a:rPr lang="en-US" dirty="0"/>
              <a:t>5 Actuator Rods</a:t>
            </a:r>
          </a:p>
          <a:p>
            <a:r>
              <a:rPr lang="en-US" dirty="0"/>
              <a:t>4 Syringes</a:t>
            </a:r>
          </a:p>
          <a:p>
            <a:r>
              <a:rPr lang="en-US" dirty="0"/>
              <a:t>1 Valve (sample or reagent)</a:t>
            </a:r>
          </a:p>
          <a:p>
            <a:r>
              <a:rPr lang="en-US" dirty="0"/>
              <a:t>Make/Break cartridge connection to downstream components (waste, analytical module)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E5C0AAE-3EE5-FC43-82E2-98313C35FC36}"/>
              </a:ext>
            </a:extLst>
          </p:cNvPr>
          <p:cNvSpPr/>
          <p:nvPr/>
        </p:nvSpPr>
        <p:spPr>
          <a:xfrm>
            <a:off x="4381630" y="3190928"/>
            <a:ext cx="108284" cy="1082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E3EDE48-D4E8-094B-8B9A-42C066D63238}"/>
              </a:ext>
            </a:extLst>
          </p:cNvPr>
          <p:cNvSpPr/>
          <p:nvPr/>
        </p:nvSpPr>
        <p:spPr>
          <a:xfrm>
            <a:off x="2714211" y="3200274"/>
            <a:ext cx="108284" cy="1082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6A9EDDA-22BA-D142-93FE-21FAF838D76B}"/>
              </a:ext>
            </a:extLst>
          </p:cNvPr>
          <p:cNvSpPr/>
          <p:nvPr/>
        </p:nvSpPr>
        <p:spPr>
          <a:xfrm>
            <a:off x="3981551" y="3757925"/>
            <a:ext cx="108284" cy="1082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590C06B-B02D-A84B-AF60-A73FD8AA0A15}"/>
              </a:ext>
            </a:extLst>
          </p:cNvPr>
          <p:cNvSpPr/>
          <p:nvPr/>
        </p:nvSpPr>
        <p:spPr>
          <a:xfrm>
            <a:off x="3705714" y="3197937"/>
            <a:ext cx="108284" cy="1082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9C0ABEB5-000C-8A46-BD90-571AD43658F6}"/>
              </a:ext>
            </a:extLst>
          </p:cNvPr>
          <p:cNvSpPr/>
          <p:nvPr/>
        </p:nvSpPr>
        <p:spPr>
          <a:xfrm flipH="1">
            <a:off x="4370326" y="3304845"/>
            <a:ext cx="119588" cy="91440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6BC306A3-D5E9-244E-A94F-3A59DE0A1ECC}"/>
              </a:ext>
            </a:extLst>
          </p:cNvPr>
          <p:cNvSpPr/>
          <p:nvPr/>
        </p:nvSpPr>
        <p:spPr>
          <a:xfrm flipH="1">
            <a:off x="3704545" y="3313335"/>
            <a:ext cx="106359" cy="83738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D320E9BA-E37A-3447-8CD2-859C75214800}"/>
              </a:ext>
            </a:extLst>
          </p:cNvPr>
          <p:cNvSpPr/>
          <p:nvPr/>
        </p:nvSpPr>
        <p:spPr>
          <a:xfrm flipH="1">
            <a:off x="2707633" y="3311423"/>
            <a:ext cx="114862" cy="88712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D1321773-EA20-954A-AFC8-1A5CBBDA8CF4}"/>
              </a:ext>
            </a:extLst>
          </p:cNvPr>
          <p:cNvSpPr/>
          <p:nvPr/>
        </p:nvSpPr>
        <p:spPr>
          <a:xfrm flipH="1">
            <a:off x="3976713" y="3638271"/>
            <a:ext cx="113121" cy="119653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>
                <a:alpha val="6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riangle 34">
            <a:extLst>
              <a:ext uri="{FF2B5EF4-FFF2-40B4-BE49-F238E27FC236}">
                <a16:creationId xmlns:a16="http://schemas.microsoft.com/office/drawing/2014/main" id="{77000C0C-32DC-644C-9580-956A7E89ABC0}"/>
              </a:ext>
            </a:extLst>
          </p:cNvPr>
          <p:cNvSpPr/>
          <p:nvPr/>
        </p:nvSpPr>
        <p:spPr>
          <a:xfrm rot="10800000">
            <a:off x="4121239" y="3691272"/>
            <a:ext cx="111843" cy="135369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4FBA4BC-FFF7-9E4B-AF4D-1AB414A36339}"/>
              </a:ext>
            </a:extLst>
          </p:cNvPr>
          <p:cNvSpPr/>
          <p:nvPr/>
        </p:nvSpPr>
        <p:spPr>
          <a:xfrm>
            <a:off x="4100683" y="3631921"/>
            <a:ext cx="152955" cy="5300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F3409B4-CC0E-6644-A00E-A58ED396830E}"/>
              </a:ext>
            </a:extLst>
          </p:cNvPr>
          <p:cNvSpPr/>
          <p:nvPr/>
        </p:nvSpPr>
        <p:spPr>
          <a:xfrm>
            <a:off x="3801642" y="5465292"/>
            <a:ext cx="278729" cy="348918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E0DA421-8174-4F45-B86F-F9E34F22DBB4}"/>
              </a:ext>
            </a:extLst>
          </p:cNvPr>
          <p:cNvSpPr txBox="1"/>
          <p:nvPr/>
        </p:nvSpPr>
        <p:spPr>
          <a:xfrm>
            <a:off x="590257" y="3000186"/>
            <a:ext cx="1293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3x 3/32” EPDM Ball with spring</a:t>
            </a:r>
          </a:p>
          <a:p>
            <a:r>
              <a:rPr lang="en-US" sz="1200" dirty="0"/>
              <a:t>(10 </a:t>
            </a:r>
            <a:r>
              <a:rPr lang="en-US" sz="1200" dirty="0" err="1"/>
              <a:t>lb</a:t>
            </a:r>
            <a:r>
              <a:rPr lang="en-US" sz="1200" dirty="0"/>
              <a:t>/in)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2DB7857-1E13-694D-B85F-EFA3560CA777}"/>
              </a:ext>
            </a:extLst>
          </p:cNvPr>
          <p:cNvSpPr txBox="1"/>
          <p:nvPr/>
        </p:nvSpPr>
        <p:spPr>
          <a:xfrm>
            <a:off x="5596813" y="3705033"/>
            <a:ext cx="1773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Spacer with </a:t>
            </a:r>
            <a:r>
              <a:rPr lang="en-US" sz="1200" dirty="0" err="1"/>
              <a:t>DuckBill</a:t>
            </a:r>
            <a:r>
              <a:rPr lang="en-US" sz="1200" dirty="0"/>
              <a:t> Valve (FVMQ)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5976D44-4AF2-0745-8AD1-39B5CFA9EB74}"/>
              </a:ext>
            </a:extLst>
          </p:cNvPr>
          <p:cNvSpPr txBox="1"/>
          <p:nvPr/>
        </p:nvSpPr>
        <p:spPr>
          <a:xfrm rot="5400000">
            <a:off x="3340351" y="2234789"/>
            <a:ext cx="1044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2) Lysis Buffer</a:t>
            </a:r>
          </a:p>
          <a:p>
            <a:r>
              <a:rPr lang="en-US" sz="1200" dirty="0"/>
              <a:t>/Extract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B6C210C-4983-3E46-9D30-646C5E91747D}"/>
              </a:ext>
            </a:extLst>
          </p:cNvPr>
          <p:cNvSpPr txBox="1"/>
          <p:nvPr/>
        </p:nvSpPr>
        <p:spPr>
          <a:xfrm rot="5400000">
            <a:off x="3951144" y="2277106"/>
            <a:ext cx="9813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1) Not in use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E097FA3-7BE7-C54F-A956-E18838C863E0}"/>
              </a:ext>
            </a:extLst>
          </p:cNvPr>
          <p:cNvSpPr txBox="1"/>
          <p:nvPr/>
        </p:nvSpPr>
        <p:spPr>
          <a:xfrm rot="5400000">
            <a:off x="2908170" y="2172419"/>
            <a:ext cx="7972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3) Diluent</a:t>
            </a:r>
          </a:p>
        </p:txBody>
      </p:sp>
      <p:sp>
        <p:nvSpPr>
          <p:cNvPr id="50" name="Up-Down Arrow 49">
            <a:extLst>
              <a:ext uri="{FF2B5EF4-FFF2-40B4-BE49-F238E27FC236}">
                <a16:creationId xmlns:a16="http://schemas.microsoft.com/office/drawing/2014/main" id="{F9FBFCFD-B67B-3F48-ABC1-A9EDF7516F8E}"/>
              </a:ext>
            </a:extLst>
          </p:cNvPr>
          <p:cNvSpPr/>
          <p:nvPr/>
        </p:nvSpPr>
        <p:spPr>
          <a:xfrm>
            <a:off x="2692169" y="1380669"/>
            <a:ext cx="165461" cy="274404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34CCD9F-1F8A-D84F-8F11-F2BB3FE01422}"/>
              </a:ext>
            </a:extLst>
          </p:cNvPr>
          <p:cNvSpPr txBox="1"/>
          <p:nvPr/>
        </p:nvSpPr>
        <p:spPr>
          <a:xfrm rot="5400000">
            <a:off x="2264085" y="2285116"/>
            <a:ext cx="10367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4) Air/Vent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33892023-7499-1A40-965C-A5500A9A38EF}"/>
              </a:ext>
            </a:extLst>
          </p:cNvPr>
          <p:cNvCxnSpPr>
            <a:cxnSpLocks/>
          </p:cNvCxnSpPr>
          <p:nvPr/>
        </p:nvCxnSpPr>
        <p:spPr>
          <a:xfrm flipV="1">
            <a:off x="3466616" y="5792221"/>
            <a:ext cx="320073" cy="3432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Down Arrow 58">
            <a:extLst>
              <a:ext uri="{FF2B5EF4-FFF2-40B4-BE49-F238E27FC236}">
                <a16:creationId xmlns:a16="http://schemas.microsoft.com/office/drawing/2014/main" id="{3DF38839-883E-1B4C-ACE2-694E3E6B1C6C}"/>
              </a:ext>
            </a:extLst>
          </p:cNvPr>
          <p:cNvSpPr/>
          <p:nvPr/>
        </p:nvSpPr>
        <p:spPr>
          <a:xfrm>
            <a:off x="3219427" y="1288339"/>
            <a:ext cx="180474" cy="22627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4804BF-A73A-4C40-93BA-0B849DA4B8C4}"/>
              </a:ext>
            </a:extLst>
          </p:cNvPr>
          <p:cNvSpPr txBox="1"/>
          <p:nvPr/>
        </p:nvSpPr>
        <p:spPr>
          <a:xfrm>
            <a:off x="886472" y="3705033"/>
            <a:ext cx="1073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3/32” EPDM </a:t>
            </a:r>
          </a:p>
          <a:p>
            <a:r>
              <a:rPr lang="en-US" sz="1200" dirty="0"/>
              <a:t>Ball w/ spring </a:t>
            </a:r>
          </a:p>
          <a:p>
            <a:r>
              <a:rPr lang="en-US" sz="1200" dirty="0"/>
              <a:t>(4lb/in)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AD8B2FFD-FB10-2F4C-AB7C-52B28D688457}"/>
              </a:ext>
            </a:extLst>
          </p:cNvPr>
          <p:cNvCxnSpPr>
            <a:cxnSpLocks/>
          </p:cNvCxnSpPr>
          <p:nvPr/>
        </p:nvCxnSpPr>
        <p:spPr>
          <a:xfrm>
            <a:off x="2099539" y="1092383"/>
            <a:ext cx="523328" cy="418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430AA133-F74A-074A-9158-60BDA60DFC6C}"/>
              </a:ext>
            </a:extLst>
          </p:cNvPr>
          <p:cNvCxnSpPr>
            <a:cxnSpLocks/>
          </p:cNvCxnSpPr>
          <p:nvPr/>
        </p:nvCxnSpPr>
        <p:spPr>
          <a:xfrm>
            <a:off x="2099539" y="1106336"/>
            <a:ext cx="2110174" cy="2565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BEAA7000-FCAF-1D40-8AF4-2C55925F03EE}"/>
              </a:ext>
            </a:extLst>
          </p:cNvPr>
          <p:cNvCxnSpPr>
            <a:cxnSpLocks/>
          </p:cNvCxnSpPr>
          <p:nvPr/>
        </p:nvCxnSpPr>
        <p:spPr>
          <a:xfrm>
            <a:off x="2353018" y="2906285"/>
            <a:ext cx="197657" cy="1572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1FC80A9B-27B9-614D-BFD3-28A1E9E2F317}"/>
              </a:ext>
            </a:extLst>
          </p:cNvPr>
          <p:cNvSpPr txBox="1"/>
          <p:nvPr/>
        </p:nvSpPr>
        <p:spPr>
          <a:xfrm>
            <a:off x="1929144" y="2712656"/>
            <a:ext cx="470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Vent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BF3A19C-9354-F046-920D-58E3F91D63A8}"/>
              </a:ext>
            </a:extLst>
          </p:cNvPr>
          <p:cNvSpPr txBox="1"/>
          <p:nvPr/>
        </p:nvSpPr>
        <p:spPr>
          <a:xfrm>
            <a:off x="1166147" y="894948"/>
            <a:ext cx="10275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Air Refill Vent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1F0AEE74-9EFF-7645-83E8-B3E67C3BFC34}"/>
              </a:ext>
            </a:extLst>
          </p:cNvPr>
          <p:cNvSpPr txBox="1"/>
          <p:nvPr/>
        </p:nvSpPr>
        <p:spPr>
          <a:xfrm>
            <a:off x="2898611" y="4264220"/>
            <a:ext cx="666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Filter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14AA8AEA-B83D-BE44-B648-C01A251619EA}"/>
              </a:ext>
            </a:extLst>
          </p:cNvPr>
          <p:cNvCxnSpPr>
            <a:cxnSpLocks/>
            <a:endCxn id="22" idx="2"/>
          </p:cNvCxnSpPr>
          <p:nvPr/>
        </p:nvCxnSpPr>
        <p:spPr>
          <a:xfrm>
            <a:off x="1682732" y="3242212"/>
            <a:ext cx="1031479" cy="122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08C65EA-FF41-6C46-87C8-25891FBF0C14}"/>
              </a:ext>
            </a:extLst>
          </p:cNvPr>
          <p:cNvCxnSpPr>
            <a:cxnSpLocks/>
          </p:cNvCxnSpPr>
          <p:nvPr/>
        </p:nvCxnSpPr>
        <p:spPr>
          <a:xfrm flipH="1" flipV="1">
            <a:off x="4209713" y="3783238"/>
            <a:ext cx="1371268" cy="5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B0994830-3CEC-D843-9844-10B6A6F030E2}"/>
              </a:ext>
            </a:extLst>
          </p:cNvPr>
          <p:cNvCxnSpPr>
            <a:cxnSpLocks/>
          </p:cNvCxnSpPr>
          <p:nvPr/>
        </p:nvCxnSpPr>
        <p:spPr>
          <a:xfrm flipV="1">
            <a:off x="1796607" y="3760124"/>
            <a:ext cx="2135642" cy="1679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326524FE-8F02-B043-AB94-EE393FADE120}"/>
              </a:ext>
            </a:extLst>
          </p:cNvPr>
          <p:cNvSpPr txBox="1"/>
          <p:nvPr/>
        </p:nvSpPr>
        <p:spPr>
          <a:xfrm rot="5400000">
            <a:off x="4196791" y="2180424"/>
            <a:ext cx="12149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Valve (Sampling)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66744EB9-29B9-144C-897B-15AF53A97AFC}"/>
              </a:ext>
            </a:extLst>
          </p:cNvPr>
          <p:cNvSpPr txBox="1"/>
          <p:nvPr/>
        </p:nvSpPr>
        <p:spPr>
          <a:xfrm>
            <a:off x="8349915" y="6488668"/>
            <a:ext cx="3756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2019 MBARI, Confidential Information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DE20C128-B279-B447-A014-6FC117C0FD2B}"/>
              </a:ext>
            </a:extLst>
          </p:cNvPr>
          <p:cNvSpPr/>
          <p:nvPr/>
        </p:nvSpPr>
        <p:spPr>
          <a:xfrm>
            <a:off x="4489914" y="6072092"/>
            <a:ext cx="1371887" cy="69610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Burkert Valve Tree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91B8E326-5A38-4B4B-92BD-1758E6BE50E2}"/>
              </a:ext>
            </a:extLst>
          </p:cNvPr>
          <p:cNvSpPr/>
          <p:nvPr/>
        </p:nvSpPr>
        <p:spPr>
          <a:xfrm>
            <a:off x="3828396" y="5870867"/>
            <a:ext cx="225219" cy="52927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09">
            <a:extLst>
              <a:ext uri="{FF2B5EF4-FFF2-40B4-BE49-F238E27FC236}">
                <a16:creationId xmlns:a16="http://schemas.microsoft.com/office/drawing/2014/main" id="{B974439E-2289-4142-8A12-9C4E20D2597A}"/>
              </a:ext>
            </a:extLst>
          </p:cNvPr>
          <p:cNvSpPr/>
          <p:nvPr/>
        </p:nvSpPr>
        <p:spPr>
          <a:xfrm>
            <a:off x="3932249" y="6411973"/>
            <a:ext cx="560238" cy="320131"/>
          </a:xfrm>
          <a:custGeom>
            <a:avLst/>
            <a:gdLst>
              <a:gd name="connsiteX0" fmla="*/ 0 w 609600"/>
              <a:gd name="connsiteY0" fmla="*/ 0 h 185530"/>
              <a:gd name="connsiteX1" fmla="*/ 26504 w 609600"/>
              <a:gd name="connsiteY1" fmla="*/ 106017 h 185530"/>
              <a:gd name="connsiteX2" fmla="*/ 92765 w 609600"/>
              <a:gd name="connsiteY2" fmla="*/ 145774 h 185530"/>
              <a:gd name="connsiteX3" fmla="*/ 145774 w 609600"/>
              <a:gd name="connsiteY3" fmla="*/ 159026 h 185530"/>
              <a:gd name="connsiteX4" fmla="*/ 185530 w 609600"/>
              <a:gd name="connsiteY4" fmla="*/ 172278 h 185530"/>
              <a:gd name="connsiteX5" fmla="*/ 265043 w 609600"/>
              <a:gd name="connsiteY5" fmla="*/ 185530 h 185530"/>
              <a:gd name="connsiteX6" fmla="*/ 556591 w 609600"/>
              <a:gd name="connsiteY6" fmla="*/ 159026 h 185530"/>
              <a:gd name="connsiteX7" fmla="*/ 609600 w 609600"/>
              <a:gd name="connsiteY7" fmla="*/ 132522 h 18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" h="185530">
                <a:moveTo>
                  <a:pt x="0" y="0"/>
                </a:moveTo>
                <a:cubicBezTo>
                  <a:pt x="2850" y="14251"/>
                  <a:pt x="14279" y="85642"/>
                  <a:pt x="26504" y="106017"/>
                </a:cubicBezTo>
                <a:cubicBezTo>
                  <a:pt x="43731" y="134728"/>
                  <a:pt x="62571" y="137147"/>
                  <a:pt x="92765" y="145774"/>
                </a:cubicBezTo>
                <a:cubicBezTo>
                  <a:pt x="110278" y="150778"/>
                  <a:pt x="128261" y="154022"/>
                  <a:pt x="145774" y="159026"/>
                </a:cubicBezTo>
                <a:cubicBezTo>
                  <a:pt x="159205" y="162863"/>
                  <a:pt x="171894" y="169248"/>
                  <a:pt x="185530" y="172278"/>
                </a:cubicBezTo>
                <a:cubicBezTo>
                  <a:pt x="211760" y="178107"/>
                  <a:pt x="238539" y="181113"/>
                  <a:pt x="265043" y="185530"/>
                </a:cubicBezTo>
                <a:cubicBezTo>
                  <a:pt x="390509" y="178150"/>
                  <a:pt x="453187" y="184877"/>
                  <a:pt x="556591" y="159026"/>
                </a:cubicBezTo>
                <a:cubicBezTo>
                  <a:pt x="597199" y="148874"/>
                  <a:pt x="588740" y="153382"/>
                  <a:pt x="609600" y="132522"/>
                </a:cubicBezTo>
              </a:path>
            </a:pathLst>
          </a:cu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42AB94A5-A613-494F-AB71-B3FE5B738426}"/>
              </a:ext>
            </a:extLst>
          </p:cNvPr>
          <p:cNvSpPr txBox="1"/>
          <p:nvPr/>
        </p:nvSpPr>
        <p:spPr>
          <a:xfrm>
            <a:off x="102147" y="5919418"/>
            <a:ext cx="3497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Make/Break Cartridge Connection w/ pressure sensor </a:t>
            </a:r>
          </a:p>
        </p:txBody>
      </p: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81EAC819-3B3B-344D-934B-954606156474}"/>
              </a:ext>
            </a:extLst>
          </p:cNvPr>
          <p:cNvCxnSpPr>
            <a:cxnSpLocks/>
          </p:cNvCxnSpPr>
          <p:nvPr/>
        </p:nvCxnSpPr>
        <p:spPr>
          <a:xfrm>
            <a:off x="3471352" y="6126268"/>
            <a:ext cx="330290" cy="73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9C529EBA-0A72-8245-982B-0DAA26D34485}"/>
              </a:ext>
            </a:extLst>
          </p:cNvPr>
          <p:cNvCxnSpPr/>
          <p:nvPr/>
        </p:nvCxnSpPr>
        <p:spPr>
          <a:xfrm>
            <a:off x="5792401" y="6224032"/>
            <a:ext cx="66140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BA854E8A-2265-D74F-ADA4-CA654E3DB1B8}"/>
              </a:ext>
            </a:extLst>
          </p:cNvPr>
          <p:cNvCxnSpPr/>
          <p:nvPr/>
        </p:nvCxnSpPr>
        <p:spPr>
          <a:xfrm>
            <a:off x="5792401" y="6455832"/>
            <a:ext cx="66140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D6FE2A5B-8574-4641-AB96-6CA5C87E00AB}"/>
              </a:ext>
            </a:extLst>
          </p:cNvPr>
          <p:cNvCxnSpPr/>
          <p:nvPr/>
        </p:nvCxnSpPr>
        <p:spPr>
          <a:xfrm>
            <a:off x="5792401" y="6673334"/>
            <a:ext cx="66140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66EC695E-72C6-CF4E-A9E5-DBCAE7BF56BE}"/>
              </a:ext>
            </a:extLst>
          </p:cNvPr>
          <p:cNvSpPr txBox="1"/>
          <p:nvPr/>
        </p:nvSpPr>
        <p:spPr>
          <a:xfrm>
            <a:off x="6388593" y="6488668"/>
            <a:ext cx="769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Waste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AA6D6801-F8E1-3844-AD23-0E260B266709}"/>
              </a:ext>
            </a:extLst>
          </p:cNvPr>
          <p:cNvSpPr txBox="1"/>
          <p:nvPr/>
        </p:nvSpPr>
        <p:spPr>
          <a:xfrm>
            <a:off x="6388593" y="6255777"/>
            <a:ext cx="1881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Analytical Module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CEC385E0-9C1D-944C-B708-4390DF39E073}"/>
              </a:ext>
            </a:extLst>
          </p:cNvPr>
          <p:cNvSpPr txBox="1"/>
          <p:nvPr/>
        </p:nvSpPr>
        <p:spPr>
          <a:xfrm>
            <a:off x="6387042" y="6042641"/>
            <a:ext cx="916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Blocked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ECCB8B36-319F-D545-8F35-88B7ED80EA4D}"/>
              </a:ext>
            </a:extLst>
          </p:cNvPr>
          <p:cNvSpPr txBox="1"/>
          <p:nvPr/>
        </p:nvSpPr>
        <p:spPr>
          <a:xfrm>
            <a:off x="5939980" y="4461435"/>
            <a:ext cx="13804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Connects to 3G Core Sample Loop</a:t>
            </a:r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514563AC-0B6D-3844-95BA-7A4E11904952}"/>
              </a:ext>
            </a:extLst>
          </p:cNvPr>
          <p:cNvCxnSpPr/>
          <p:nvPr/>
        </p:nvCxnSpPr>
        <p:spPr>
          <a:xfrm flipH="1" flipV="1">
            <a:off x="5672846" y="4338256"/>
            <a:ext cx="295888" cy="2151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63E15EF5-9397-5445-BC4F-C1035869095B}"/>
              </a:ext>
            </a:extLst>
          </p:cNvPr>
          <p:cNvCxnSpPr>
            <a:cxnSpLocks/>
          </p:cNvCxnSpPr>
          <p:nvPr/>
        </p:nvCxnSpPr>
        <p:spPr>
          <a:xfrm flipH="1">
            <a:off x="5672846" y="4553414"/>
            <a:ext cx="295888" cy="265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Oval 128">
            <a:extLst>
              <a:ext uri="{FF2B5EF4-FFF2-40B4-BE49-F238E27FC236}">
                <a16:creationId xmlns:a16="http://schemas.microsoft.com/office/drawing/2014/main" id="{DB1284A3-4F17-EA4D-87D1-2610B9F5A498}"/>
              </a:ext>
            </a:extLst>
          </p:cNvPr>
          <p:cNvSpPr/>
          <p:nvPr/>
        </p:nvSpPr>
        <p:spPr>
          <a:xfrm>
            <a:off x="4402681" y="6509117"/>
            <a:ext cx="197904" cy="2319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</a:t>
            </a:r>
          </a:p>
        </p:txBody>
      </p: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FB993E2B-ADDF-964C-94DE-EA36D9F65281}"/>
              </a:ext>
            </a:extLst>
          </p:cNvPr>
          <p:cNvCxnSpPr>
            <a:cxnSpLocks/>
          </p:cNvCxnSpPr>
          <p:nvPr/>
        </p:nvCxnSpPr>
        <p:spPr>
          <a:xfrm flipV="1">
            <a:off x="2031863" y="4880532"/>
            <a:ext cx="795710" cy="2719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>
            <a:extLst>
              <a:ext uri="{FF2B5EF4-FFF2-40B4-BE49-F238E27FC236}">
                <a16:creationId xmlns:a16="http://schemas.microsoft.com/office/drawing/2014/main" id="{B478061A-BA20-324E-A0FB-C51BB9AE0835}"/>
              </a:ext>
            </a:extLst>
          </p:cNvPr>
          <p:cNvSpPr txBox="1"/>
          <p:nvPr/>
        </p:nvSpPr>
        <p:spPr>
          <a:xfrm>
            <a:off x="1311506" y="4872188"/>
            <a:ext cx="970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Bubble trap/</a:t>
            </a:r>
          </a:p>
          <a:p>
            <a:r>
              <a:rPr lang="en-US" sz="1200" dirty="0"/>
              <a:t>Puck vent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A885B0F1-E54C-EF44-B424-27E5685D44BF}"/>
              </a:ext>
            </a:extLst>
          </p:cNvPr>
          <p:cNvSpPr/>
          <p:nvPr/>
        </p:nvSpPr>
        <p:spPr>
          <a:xfrm>
            <a:off x="3700124" y="249928"/>
            <a:ext cx="307777" cy="81969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E16D7CE2-41E5-EF48-9C98-4885948B026A}"/>
              </a:ext>
            </a:extLst>
          </p:cNvPr>
          <p:cNvSpPr/>
          <p:nvPr/>
        </p:nvSpPr>
        <p:spPr>
          <a:xfrm>
            <a:off x="3169213" y="254915"/>
            <a:ext cx="307777" cy="81969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F1367BE1-9504-EE42-8D2C-1E9737041A56}"/>
              </a:ext>
            </a:extLst>
          </p:cNvPr>
          <p:cNvGrpSpPr/>
          <p:nvPr/>
        </p:nvGrpSpPr>
        <p:grpSpPr>
          <a:xfrm>
            <a:off x="4276369" y="261803"/>
            <a:ext cx="307777" cy="825709"/>
            <a:chOff x="2607358" y="959552"/>
            <a:chExt cx="307777" cy="825709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E284E0DD-4782-204F-B9B3-73AB81E3C30B}"/>
                </a:ext>
              </a:extLst>
            </p:cNvPr>
            <p:cNvSpPr/>
            <p:nvPr/>
          </p:nvSpPr>
          <p:spPr>
            <a:xfrm>
              <a:off x="2607358" y="959552"/>
              <a:ext cx="307777" cy="81969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925AA381-995E-3747-92B4-A974628A006F}"/>
                </a:ext>
              </a:extLst>
            </p:cNvPr>
            <p:cNvSpPr/>
            <p:nvPr/>
          </p:nvSpPr>
          <p:spPr>
            <a:xfrm>
              <a:off x="2607358" y="1704641"/>
              <a:ext cx="307777" cy="806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309BF139-1118-5445-A419-07645187C5B5}"/>
              </a:ext>
            </a:extLst>
          </p:cNvPr>
          <p:cNvSpPr txBox="1"/>
          <p:nvPr/>
        </p:nvSpPr>
        <p:spPr>
          <a:xfrm rot="5400000">
            <a:off x="3991507" y="423199"/>
            <a:ext cx="877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Actuator Rod (magnetic)</a:t>
            </a: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B18DE2F4-AF9D-D24D-8C1E-0B1D0CB5F2F5}"/>
              </a:ext>
            </a:extLst>
          </p:cNvPr>
          <p:cNvSpPr/>
          <p:nvPr/>
        </p:nvSpPr>
        <p:spPr>
          <a:xfrm>
            <a:off x="4736709" y="263947"/>
            <a:ext cx="124618" cy="81969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D39E14A1-19C5-3649-A1BC-3D39EC00D3D5}"/>
              </a:ext>
            </a:extLst>
          </p:cNvPr>
          <p:cNvSpPr txBox="1"/>
          <p:nvPr/>
        </p:nvSpPr>
        <p:spPr>
          <a:xfrm rot="16200000">
            <a:off x="4357934" y="539799"/>
            <a:ext cx="8775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Actuator Rod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8A20FF2F-E962-3D47-B232-492D26F3D1BA}"/>
              </a:ext>
            </a:extLst>
          </p:cNvPr>
          <p:cNvSpPr txBox="1"/>
          <p:nvPr/>
        </p:nvSpPr>
        <p:spPr>
          <a:xfrm>
            <a:off x="4813175" y="430005"/>
            <a:ext cx="1535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Actuator Rods</a:t>
            </a:r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3EDCC1DA-30F2-4D42-8A89-F3D96479565A}"/>
              </a:ext>
            </a:extLst>
          </p:cNvPr>
          <p:cNvGrpSpPr/>
          <p:nvPr/>
        </p:nvGrpSpPr>
        <p:grpSpPr>
          <a:xfrm>
            <a:off x="2633412" y="256172"/>
            <a:ext cx="307777" cy="825709"/>
            <a:chOff x="2607358" y="959552"/>
            <a:chExt cx="307777" cy="825709"/>
          </a:xfrm>
        </p:grpSpPr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0BA47D10-6ADC-F14B-B343-C14C7A4CBEE1}"/>
                </a:ext>
              </a:extLst>
            </p:cNvPr>
            <p:cNvSpPr/>
            <p:nvPr/>
          </p:nvSpPr>
          <p:spPr>
            <a:xfrm>
              <a:off x="2607358" y="959552"/>
              <a:ext cx="307777" cy="81969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C90EB743-C121-5347-9FF9-AD1A07077D53}"/>
                </a:ext>
              </a:extLst>
            </p:cNvPr>
            <p:cNvSpPr/>
            <p:nvPr/>
          </p:nvSpPr>
          <p:spPr>
            <a:xfrm>
              <a:off x="2607358" y="1704641"/>
              <a:ext cx="307777" cy="806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60A31137-A3A9-8544-853C-5DDBBC1BDE18}"/>
              </a:ext>
            </a:extLst>
          </p:cNvPr>
          <p:cNvSpPr txBox="1"/>
          <p:nvPr/>
        </p:nvSpPr>
        <p:spPr>
          <a:xfrm rot="5400000">
            <a:off x="2348550" y="420993"/>
            <a:ext cx="877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Actuator Rod (magnetic)</a:t>
            </a:r>
          </a:p>
        </p:txBody>
      </p:sp>
      <p:sp>
        <p:nvSpPr>
          <p:cNvPr id="141" name="Down Arrow 140">
            <a:extLst>
              <a:ext uri="{FF2B5EF4-FFF2-40B4-BE49-F238E27FC236}">
                <a16:creationId xmlns:a16="http://schemas.microsoft.com/office/drawing/2014/main" id="{81780E5D-CF62-E44D-91C6-203A358E6F3C}"/>
              </a:ext>
            </a:extLst>
          </p:cNvPr>
          <p:cNvSpPr/>
          <p:nvPr/>
        </p:nvSpPr>
        <p:spPr>
          <a:xfrm>
            <a:off x="3766360" y="1851967"/>
            <a:ext cx="180474" cy="15288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Down Arrow 141">
            <a:extLst>
              <a:ext uri="{FF2B5EF4-FFF2-40B4-BE49-F238E27FC236}">
                <a16:creationId xmlns:a16="http://schemas.microsoft.com/office/drawing/2014/main" id="{026A3E19-35F4-CF47-B609-9AC1D1CD6331}"/>
              </a:ext>
            </a:extLst>
          </p:cNvPr>
          <p:cNvSpPr/>
          <p:nvPr/>
        </p:nvSpPr>
        <p:spPr>
          <a:xfrm rot="10800000">
            <a:off x="3766282" y="1693162"/>
            <a:ext cx="180474" cy="152887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6176B7D6-1851-9B4B-B31D-C42D216A7647}"/>
              </a:ext>
            </a:extLst>
          </p:cNvPr>
          <p:cNvSpPr/>
          <p:nvPr/>
        </p:nvSpPr>
        <p:spPr>
          <a:xfrm>
            <a:off x="2531007" y="4025385"/>
            <a:ext cx="1166596" cy="1212349"/>
          </a:xfrm>
          <a:prstGeom prst="ellipse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909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42" grpId="0"/>
      <p:bldP spid="63" grpId="0"/>
      <p:bldP spid="74" grpId="0"/>
      <p:bldP spid="75" grpId="0"/>
      <p:bldP spid="1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109">
            <a:extLst>
              <a:ext uri="{FF2B5EF4-FFF2-40B4-BE49-F238E27FC236}">
                <a16:creationId xmlns:a16="http://schemas.microsoft.com/office/drawing/2014/main" id="{6106C7AD-7CBC-0A4F-B017-85C2DC4263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485" t="7101" r="6921" b="8781"/>
          <a:stretch/>
        </p:blipFill>
        <p:spPr>
          <a:xfrm>
            <a:off x="1004744" y="1060966"/>
            <a:ext cx="4772352" cy="4729155"/>
          </a:xfrm>
          <a:prstGeom prst="rect">
            <a:avLst/>
          </a:prstGeom>
        </p:spPr>
      </p:pic>
      <p:sp>
        <p:nvSpPr>
          <p:cNvPr id="111" name="Oval 110">
            <a:extLst>
              <a:ext uri="{FF2B5EF4-FFF2-40B4-BE49-F238E27FC236}">
                <a16:creationId xmlns:a16="http://schemas.microsoft.com/office/drawing/2014/main" id="{868A337B-3946-C042-AB01-2490C205F8AC}"/>
              </a:ext>
            </a:extLst>
          </p:cNvPr>
          <p:cNvSpPr/>
          <p:nvPr/>
        </p:nvSpPr>
        <p:spPr>
          <a:xfrm>
            <a:off x="3292636" y="3190928"/>
            <a:ext cx="108284" cy="1082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72303169-FCF6-884E-B3A2-3925820FD4EA}"/>
              </a:ext>
            </a:extLst>
          </p:cNvPr>
          <p:cNvSpPr/>
          <p:nvPr/>
        </p:nvSpPr>
        <p:spPr>
          <a:xfrm>
            <a:off x="1625217" y="3200274"/>
            <a:ext cx="108284" cy="1082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8F5AC5F9-035E-6544-A355-E45F2D98E37F}"/>
              </a:ext>
            </a:extLst>
          </p:cNvPr>
          <p:cNvSpPr/>
          <p:nvPr/>
        </p:nvSpPr>
        <p:spPr>
          <a:xfrm>
            <a:off x="2892557" y="3757925"/>
            <a:ext cx="108284" cy="1082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8B1FA91E-3EEF-754A-8C9D-4E2DD90B934F}"/>
              </a:ext>
            </a:extLst>
          </p:cNvPr>
          <p:cNvSpPr/>
          <p:nvPr/>
        </p:nvSpPr>
        <p:spPr>
          <a:xfrm>
            <a:off x="2616720" y="3197937"/>
            <a:ext cx="108284" cy="1082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 114">
            <a:extLst>
              <a:ext uri="{FF2B5EF4-FFF2-40B4-BE49-F238E27FC236}">
                <a16:creationId xmlns:a16="http://schemas.microsoft.com/office/drawing/2014/main" id="{5C39E25B-B92D-4240-8F31-9FE133D45F04}"/>
              </a:ext>
            </a:extLst>
          </p:cNvPr>
          <p:cNvSpPr/>
          <p:nvPr/>
        </p:nvSpPr>
        <p:spPr>
          <a:xfrm flipH="1">
            <a:off x="3281332" y="3304845"/>
            <a:ext cx="119588" cy="91440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reeform 115">
            <a:extLst>
              <a:ext uri="{FF2B5EF4-FFF2-40B4-BE49-F238E27FC236}">
                <a16:creationId xmlns:a16="http://schemas.microsoft.com/office/drawing/2014/main" id="{61887252-2340-C041-B4B8-844320C0C08F}"/>
              </a:ext>
            </a:extLst>
          </p:cNvPr>
          <p:cNvSpPr/>
          <p:nvPr/>
        </p:nvSpPr>
        <p:spPr>
          <a:xfrm flipH="1">
            <a:off x="2615551" y="3313335"/>
            <a:ext cx="106359" cy="83738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17" name="Freeform 116">
            <a:extLst>
              <a:ext uri="{FF2B5EF4-FFF2-40B4-BE49-F238E27FC236}">
                <a16:creationId xmlns:a16="http://schemas.microsoft.com/office/drawing/2014/main" id="{A0E5B405-F5B2-2B41-BF09-D8048F9F80AE}"/>
              </a:ext>
            </a:extLst>
          </p:cNvPr>
          <p:cNvSpPr/>
          <p:nvPr/>
        </p:nvSpPr>
        <p:spPr>
          <a:xfrm flipH="1">
            <a:off x="1618639" y="3311423"/>
            <a:ext cx="114862" cy="88712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18" name="Freeform 117">
            <a:extLst>
              <a:ext uri="{FF2B5EF4-FFF2-40B4-BE49-F238E27FC236}">
                <a16:creationId xmlns:a16="http://schemas.microsoft.com/office/drawing/2014/main" id="{EEC704BF-9DFF-EB44-A738-4D0DE446FA7A}"/>
              </a:ext>
            </a:extLst>
          </p:cNvPr>
          <p:cNvSpPr/>
          <p:nvPr/>
        </p:nvSpPr>
        <p:spPr>
          <a:xfrm flipH="1">
            <a:off x="2887719" y="3638271"/>
            <a:ext cx="113121" cy="119653"/>
          </a:xfrm>
          <a:custGeom>
            <a:avLst/>
            <a:gdLst>
              <a:gd name="connsiteX0" fmla="*/ 37319 w 987822"/>
              <a:gd name="connsiteY0" fmla="*/ 108284 h 1600200"/>
              <a:gd name="connsiteX1" fmla="*/ 97477 w 987822"/>
              <a:gd name="connsiteY1" fmla="*/ 192505 h 1600200"/>
              <a:gd name="connsiteX2" fmla="*/ 169666 w 987822"/>
              <a:gd name="connsiteY2" fmla="*/ 216569 h 1600200"/>
              <a:gd name="connsiteX3" fmla="*/ 241856 w 987822"/>
              <a:gd name="connsiteY3" fmla="*/ 240632 h 1600200"/>
              <a:gd name="connsiteX4" fmla="*/ 326077 w 987822"/>
              <a:gd name="connsiteY4" fmla="*/ 264695 h 1600200"/>
              <a:gd name="connsiteX5" fmla="*/ 410298 w 987822"/>
              <a:gd name="connsiteY5" fmla="*/ 276726 h 1600200"/>
              <a:gd name="connsiteX6" fmla="*/ 807340 w 987822"/>
              <a:gd name="connsiteY6" fmla="*/ 252663 h 1600200"/>
              <a:gd name="connsiteX7" fmla="*/ 939687 w 987822"/>
              <a:gd name="connsiteY7" fmla="*/ 228600 h 1600200"/>
              <a:gd name="connsiteX8" fmla="*/ 975782 w 987822"/>
              <a:gd name="connsiteY8" fmla="*/ 204537 h 1600200"/>
              <a:gd name="connsiteX9" fmla="*/ 963750 w 987822"/>
              <a:gd name="connsiteY9" fmla="*/ 96253 h 1600200"/>
              <a:gd name="connsiteX10" fmla="*/ 939687 w 987822"/>
              <a:gd name="connsiteY10" fmla="*/ 60158 h 1600200"/>
              <a:gd name="connsiteX11" fmla="*/ 903592 w 987822"/>
              <a:gd name="connsiteY11" fmla="*/ 48126 h 1600200"/>
              <a:gd name="connsiteX12" fmla="*/ 867498 w 987822"/>
              <a:gd name="connsiteY12" fmla="*/ 24063 h 1600200"/>
              <a:gd name="connsiteX13" fmla="*/ 807340 w 987822"/>
              <a:gd name="connsiteY13" fmla="*/ 12032 h 1600200"/>
              <a:gd name="connsiteX14" fmla="*/ 422329 w 987822"/>
              <a:gd name="connsiteY14" fmla="*/ 0 h 1600200"/>
              <a:gd name="connsiteX15" fmla="*/ 217792 w 987822"/>
              <a:gd name="connsiteY15" fmla="*/ 12032 h 1600200"/>
              <a:gd name="connsiteX16" fmla="*/ 97477 w 987822"/>
              <a:gd name="connsiteY16" fmla="*/ 36095 h 1600200"/>
              <a:gd name="connsiteX17" fmla="*/ 25287 w 987822"/>
              <a:gd name="connsiteY17" fmla="*/ 60158 h 1600200"/>
              <a:gd name="connsiteX18" fmla="*/ 1224 w 987822"/>
              <a:gd name="connsiteY18" fmla="*/ 96253 h 1600200"/>
              <a:gd name="connsiteX19" fmla="*/ 13256 w 987822"/>
              <a:gd name="connsiteY19" fmla="*/ 156411 h 1600200"/>
              <a:gd name="connsiteX20" fmla="*/ 61382 w 987822"/>
              <a:gd name="connsiteY20" fmla="*/ 264695 h 1600200"/>
              <a:gd name="connsiteX21" fmla="*/ 97477 w 987822"/>
              <a:gd name="connsiteY21" fmla="*/ 324853 h 1600200"/>
              <a:gd name="connsiteX22" fmla="*/ 121540 w 987822"/>
              <a:gd name="connsiteY22" fmla="*/ 360948 h 1600200"/>
              <a:gd name="connsiteX23" fmla="*/ 193729 w 987822"/>
              <a:gd name="connsiteY23" fmla="*/ 409074 h 1600200"/>
              <a:gd name="connsiteX24" fmla="*/ 229824 w 987822"/>
              <a:gd name="connsiteY24" fmla="*/ 433137 h 1600200"/>
              <a:gd name="connsiteX25" fmla="*/ 302013 w 987822"/>
              <a:gd name="connsiteY25" fmla="*/ 457200 h 1600200"/>
              <a:gd name="connsiteX26" fmla="*/ 338108 w 987822"/>
              <a:gd name="connsiteY26" fmla="*/ 469232 h 1600200"/>
              <a:gd name="connsiteX27" fmla="*/ 374203 w 987822"/>
              <a:gd name="connsiteY27" fmla="*/ 493295 h 1600200"/>
              <a:gd name="connsiteX28" fmla="*/ 446392 w 987822"/>
              <a:gd name="connsiteY28" fmla="*/ 517358 h 1600200"/>
              <a:gd name="connsiteX29" fmla="*/ 482487 w 987822"/>
              <a:gd name="connsiteY29" fmla="*/ 541421 h 1600200"/>
              <a:gd name="connsiteX30" fmla="*/ 530613 w 987822"/>
              <a:gd name="connsiteY30" fmla="*/ 553453 h 1600200"/>
              <a:gd name="connsiteX31" fmla="*/ 638898 w 987822"/>
              <a:gd name="connsiteY31" fmla="*/ 589548 h 1600200"/>
              <a:gd name="connsiteX32" fmla="*/ 674992 w 987822"/>
              <a:gd name="connsiteY32" fmla="*/ 601579 h 1600200"/>
              <a:gd name="connsiteX33" fmla="*/ 711087 w 987822"/>
              <a:gd name="connsiteY33" fmla="*/ 613611 h 1600200"/>
              <a:gd name="connsiteX34" fmla="*/ 747182 w 987822"/>
              <a:gd name="connsiteY34" fmla="*/ 589548 h 1600200"/>
              <a:gd name="connsiteX35" fmla="*/ 783277 w 987822"/>
              <a:gd name="connsiteY35" fmla="*/ 577516 h 1600200"/>
              <a:gd name="connsiteX36" fmla="*/ 891561 w 987822"/>
              <a:gd name="connsiteY36" fmla="*/ 517358 h 1600200"/>
              <a:gd name="connsiteX37" fmla="*/ 915624 w 987822"/>
              <a:gd name="connsiteY37" fmla="*/ 481263 h 1600200"/>
              <a:gd name="connsiteX38" fmla="*/ 951719 w 987822"/>
              <a:gd name="connsiteY38" fmla="*/ 409074 h 1600200"/>
              <a:gd name="connsiteX39" fmla="*/ 566708 w 987822"/>
              <a:gd name="connsiteY39" fmla="*/ 385011 h 1600200"/>
              <a:gd name="connsiteX40" fmla="*/ 458424 w 987822"/>
              <a:gd name="connsiteY40" fmla="*/ 397042 h 1600200"/>
              <a:gd name="connsiteX41" fmla="*/ 229824 w 987822"/>
              <a:gd name="connsiteY41" fmla="*/ 433137 h 1600200"/>
              <a:gd name="connsiteX42" fmla="*/ 157634 w 987822"/>
              <a:gd name="connsiteY42" fmla="*/ 457200 h 1600200"/>
              <a:gd name="connsiteX43" fmla="*/ 85445 w 987822"/>
              <a:gd name="connsiteY43" fmla="*/ 505326 h 1600200"/>
              <a:gd name="connsiteX44" fmla="*/ 37319 w 987822"/>
              <a:gd name="connsiteY44" fmla="*/ 565484 h 1600200"/>
              <a:gd name="connsiteX45" fmla="*/ 13256 w 987822"/>
              <a:gd name="connsiteY45" fmla="*/ 589548 h 1600200"/>
              <a:gd name="connsiteX46" fmla="*/ 13256 w 987822"/>
              <a:gd name="connsiteY46" fmla="*/ 733926 h 1600200"/>
              <a:gd name="connsiteX47" fmla="*/ 25287 w 987822"/>
              <a:gd name="connsiteY47" fmla="*/ 782053 h 1600200"/>
              <a:gd name="connsiteX48" fmla="*/ 85445 w 987822"/>
              <a:gd name="connsiteY48" fmla="*/ 890337 h 1600200"/>
              <a:gd name="connsiteX49" fmla="*/ 121540 w 987822"/>
              <a:gd name="connsiteY49" fmla="*/ 926432 h 1600200"/>
              <a:gd name="connsiteX50" fmla="*/ 169666 w 987822"/>
              <a:gd name="connsiteY50" fmla="*/ 938463 h 1600200"/>
              <a:gd name="connsiteX51" fmla="*/ 289982 w 987822"/>
              <a:gd name="connsiteY51" fmla="*/ 974558 h 1600200"/>
              <a:gd name="connsiteX52" fmla="*/ 362171 w 987822"/>
              <a:gd name="connsiteY52" fmla="*/ 986590 h 1600200"/>
              <a:gd name="connsiteX53" fmla="*/ 446392 w 987822"/>
              <a:gd name="connsiteY53" fmla="*/ 1010653 h 1600200"/>
              <a:gd name="connsiteX54" fmla="*/ 590771 w 987822"/>
              <a:gd name="connsiteY54" fmla="*/ 998621 h 1600200"/>
              <a:gd name="connsiteX55" fmla="*/ 662961 w 987822"/>
              <a:gd name="connsiteY55" fmla="*/ 974558 h 1600200"/>
              <a:gd name="connsiteX56" fmla="*/ 807340 w 987822"/>
              <a:gd name="connsiteY56" fmla="*/ 962526 h 1600200"/>
              <a:gd name="connsiteX57" fmla="*/ 855466 w 987822"/>
              <a:gd name="connsiteY57" fmla="*/ 950495 h 1600200"/>
              <a:gd name="connsiteX58" fmla="*/ 927656 w 987822"/>
              <a:gd name="connsiteY58" fmla="*/ 926432 h 1600200"/>
              <a:gd name="connsiteX59" fmla="*/ 939687 w 987822"/>
              <a:gd name="connsiteY59" fmla="*/ 878305 h 1600200"/>
              <a:gd name="connsiteX60" fmla="*/ 939687 w 987822"/>
              <a:gd name="connsiteY60" fmla="*/ 745958 h 1600200"/>
              <a:gd name="connsiteX61" fmla="*/ 903592 w 987822"/>
              <a:gd name="connsiteY61" fmla="*/ 721895 h 1600200"/>
              <a:gd name="connsiteX62" fmla="*/ 867498 w 987822"/>
              <a:gd name="connsiteY62" fmla="*/ 709863 h 1600200"/>
              <a:gd name="connsiteX63" fmla="*/ 650929 w 987822"/>
              <a:gd name="connsiteY63" fmla="*/ 685800 h 1600200"/>
              <a:gd name="connsiteX64" fmla="*/ 590771 w 987822"/>
              <a:gd name="connsiteY64" fmla="*/ 697832 h 1600200"/>
              <a:gd name="connsiteX65" fmla="*/ 422329 w 987822"/>
              <a:gd name="connsiteY65" fmla="*/ 721895 h 1600200"/>
              <a:gd name="connsiteX66" fmla="*/ 362171 w 987822"/>
              <a:gd name="connsiteY66" fmla="*/ 733926 h 1600200"/>
              <a:gd name="connsiteX67" fmla="*/ 289982 w 987822"/>
              <a:gd name="connsiteY67" fmla="*/ 757990 h 1600200"/>
              <a:gd name="connsiteX68" fmla="*/ 253887 w 987822"/>
              <a:gd name="connsiteY68" fmla="*/ 770021 h 1600200"/>
              <a:gd name="connsiteX69" fmla="*/ 133571 w 987822"/>
              <a:gd name="connsiteY69" fmla="*/ 842211 h 1600200"/>
              <a:gd name="connsiteX70" fmla="*/ 73413 w 987822"/>
              <a:gd name="connsiteY70" fmla="*/ 902369 h 1600200"/>
              <a:gd name="connsiteX71" fmla="*/ 25287 w 987822"/>
              <a:gd name="connsiteY71" fmla="*/ 986590 h 1600200"/>
              <a:gd name="connsiteX72" fmla="*/ 1224 w 987822"/>
              <a:gd name="connsiteY72" fmla="*/ 1058779 h 1600200"/>
              <a:gd name="connsiteX73" fmla="*/ 13256 w 987822"/>
              <a:gd name="connsiteY73" fmla="*/ 1143000 h 1600200"/>
              <a:gd name="connsiteX74" fmla="*/ 25287 w 987822"/>
              <a:gd name="connsiteY74" fmla="*/ 1179095 h 1600200"/>
              <a:gd name="connsiteX75" fmla="*/ 133571 w 987822"/>
              <a:gd name="connsiteY75" fmla="*/ 1275348 h 1600200"/>
              <a:gd name="connsiteX76" fmla="*/ 169666 w 987822"/>
              <a:gd name="connsiteY76" fmla="*/ 1287379 h 1600200"/>
              <a:gd name="connsiteX77" fmla="*/ 277950 w 987822"/>
              <a:gd name="connsiteY77" fmla="*/ 1335505 h 1600200"/>
              <a:gd name="connsiteX78" fmla="*/ 326077 w 987822"/>
              <a:gd name="connsiteY78" fmla="*/ 1359569 h 1600200"/>
              <a:gd name="connsiteX79" fmla="*/ 446392 w 987822"/>
              <a:gd name="connsiteY79" fmla="*/ 1383632 h 1600200"/>
              <a:gd name="connsiteX80" fmla="*/ 482487 w 987822"/>
              <a:gd name="connsiteY80" fmla="*/ 1395663 h 1600200"/>
              <a:gd name="connsiteX81" fmla="*/ 566708 w 987822"/>
              <a:gd name="connsiteY81" fmla="*/ 1407695 h 1600200"/>
              <a:gd name="connsiteX82" fmla="*/ 638898 w 987822"/>
              <a:gd name="connsiteY82" fmla="*/ 1395663 h 1600200"/>
              <a:gd name="connsiteX83" fmla="*/ 771245 w 987822"/>
              <a:gd name="connsiteY83" fmla="*/ 1419726 h 1600200"/>
              <a:gd name="connsiteX84" fmla="*/ 915624 w 987822"/>
              <a:gd name="connsiteY84" fmla="*/ 1383632 h 1600200"/>
              <a:gd name="connsiteX85" fmla="*/ 963750 w 987822"/>
              <a:gd name="connsiteY85" fmla="*/ 1311442 h 1600200"/>
              <a:gd name="connsiteX86" fmla="*/ 927656 w 987822"/>
              <a:gd name="connsiteY86" fmla="*/ 1215190 h 1600200"/>
              <a:gd name="connsiteX87" fmla="*/ 855466 w 987822"/>
              <a:gd name="connsiteY87" fmla="*/ 1191126 h 1600200"/>
              <a:gd name="connsiteX88" fmla="*/ 771245 w 987822"/>
              <a:gd name="connsiteY88" fmla="*/ 1167063 h 1600200"/>
              <a:gd name="connsiteX89" fmla="*/ 687024 w 987822"/>
              <a:gd name="connsiteY89" fmla="*/ 1155032 h 1600200"/>
              <a:gd name="connsiteX90" fmla="*/ 506550 w 987822"/>
              <a:gd name="connsiteY90" fmla="*/ 1167063 h 1600200"/>
              <a:gd name="connsiteX91" fmla="*/ 410298 w 987822"/>
              <a:gd name="connsiteY91" fmla="*/ 1191126 h 1600200"/>
              <a:gd name="connsiteX92" fmla="*/ 362171 w 987822"/>
              <a:gd name="connsiteY92" fmla="*/ 1203158 h 1600200"/>
              <a:gd name="connsiteX93" fmla="*/ 302013 w 987822"/>
              <a:gd name="connsiteY93" fmla="*/ 1215190 h 1600200"/>
              <a:gd name="connsiteX94" fmla="*/ 157634 w 987822"/>
              <a:gd name="connsiteY94" fmla="*/ 1287379 h 1600200"/>
              <a:gd name="connsiteX95" fmla="*/ 121540 w 987822"/>
              <a:gd name="connsiteY95" fmla="*/ 1311442 h 1600200"/>
              <a:gd name="connsiteX96" fmla="*/ 97477 w 987822"/>
              <a:gd name="connsiteY96" fmla="*/ 1347537 h 1600200"/>
              <a:gd name="connsiteX97" fmla="*/ 37319 w 987822"/>
              <a:gd name="connsiteY97" fmla="*/ 1395663 h 1600200"/>
              <a:gd name="connsiteX98" fmla="*/ 13256 w 987822"/>
              <a:gd name="connsiteY98" fmla="*/ 1467853 h 1600200"/>
              <a:gd name="connsiteX99" fmla="*/ 1224 w 987822"/>
              <a:gd name="connsiteY99" fmla="*/ 1503948 h 1600200"/>
              <a:gd name="connsiteX100" fmla="*/ 25287 w 987822"/>
              <a:gd name="connsiteY100" fmla="*/ 1540042 h 1600200"/>
              <a:gd name="connsiteX101" fmla="*/ 97477 w 987822"/>
              <a:gd name="connsiteY101" fmla="*/ 1564105 h 1600200"/>
              <a:gd name="connsiteX102" fmla="*/ 229824 w 987822"/>
              <a:gd name="connsiteY102" fmla="*/ 1588169 h 1600200"/>
              <a:gd name="connsiteX103" fmla="*/ 314045 w 987822"/>
              <a:gd name="connsiteY103" fmla="*/ 1600200 h 1600200"/>
              <a:gd name="connsiteX104" fmla="*/ 590771 w 987822"/>
              <a:gd name="connsiteY104" fmla="*/ 1600200 h 1600200"/>
              <a:gd name="connsiteX105" fmla="*/ 843434 w 987822"/>
              <a:gd name="connsiteY105" fmla="*/ 1588169 h 1600200"/>
              <a:gd name="connsiteX106" fmla="*/ 927656 w 987822"/>
              <a:gd name="connsiteY106" fmla="*/ 1564105 h 1600200"/>
              <a:gd name="connsiteX107" fmla="*/ 963750 w 987822"/>
              <a:gd name="connsiteY107" fmla="*/ 1540042 h 1600200"/>
              <a:gd name="connsiteX108" fmla="*/ 975782 w 987822"/>
              <a:gd name="connsiteY108" fmla="*/ 1503948 h 1600200"/>
              <a:gd name="connsiteX109" fmla="*/ 879529 w 987822"/>
              <a:gd name="connsiteY109" fmla="*/ 1455821 h 1600200"/>
              <a:gd name="connsiteX110" fmla="*/ 843434 w 987822"/>
              <a:gd name="connsiteY110" fmla="*/ 1443790 h 1600200"/>
              <a:gd name="connsiteX111" fmla="*/ 711087 w 987822"/>
              <a:gd name="connsiteY111" fmla="*/ 1455821 h 1600200"/>
              <a:gd name="connsiteX112" fmla="*/ 650929 w 987822"/>
              <a:gd name="connsiteY112" fmla="*/ 1443790 h 1600200"/>
              <a:gd name="connsiteX113" fmla="*/ 494519 w 987822"/>
              <a:gd name="connsiteY113" fmla="*/ 1431758 h 1600200"/>
              <a:gd name="connsiteX114" fmla="*/ 398266 w 987822"/>
              <a:gd name="connsiteY114" fmla="*/ 1443790 h 1600200"/>
              <a:gd name="connsiteX115" fmla="*/ 289982 w 987822"/>
              <a:gd name="connsiteY115" fmla="*/ 1455821 h 1600200"/>
              <a:gd name="connsiteX116" fmla="*/ 205761 w 987822"/>
              <a:gd name="connsiteY116" fmla="*/ 1467853 h 1600200"/>
              <a:gd name="connsiteX117" fmla="*/ 97477 w 987822"/>
              <a:gd name="connsiteY117" fmla="*/ 1503948 h 1600200"/>
              <a:gd name="connsiteX118" fmla="*/ 61382 w 987822"/>
              <a:gd name="connsiteY118" fmla="*/ 1515979 h 1600200"/>
              <a:gd name="connsiteX119" fmla="*/ 1224 w 987822"/>
              <a:gd name="connsiteY119" fmla="*/ 155207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87822" h="1600200">
                <a:moveTo>
                  <a:pt x="37319" y="108284"/>
                </a:moveTo>
                <a:cubicBezTo>
                  <a:pt x="43383" y="118391"/>
                  <a:pt x="74275" y="180904"/>
                  <a:pt x="97477" y="192505"/>
                </a:cubicBezTo>
                <a:cubicBezTo>
                  <a:pt x="120164" y="203849"/>
                  <a:pt x="145603" y="208548"/>
                  <a:pt x="169666" y="216569"/>
                </a:cubicBezTo>
                <a:lnTo>
                  <a:pt x="241856" y="240632"/>
                </a:lnTo>
                <a:cubicBezTo>
                  <a:pt x="272777" y="250939"/>
                  <a:pt x="292847" y="258653"/>
                  <a:pt x="326077" y="264695"/>
                </a:cubicBezTo>
                <a:cubicBezTo>
                  <a:pt x="353978" y="269768"/>
                  <a:pt x="382224" y="272716"/>
                  <a:pt x="410298" y="276726"/>
                </a:cubicBezTo>
                <a:cubicBezTo>
                  <a:pt x="495182" y="272259"/>
                  <a:pt x="710273" y="262370"/>
                  <a:pt x="807340" y="252663"/>
                </a:cubicBezTo>
                <a:cubicBezTo>
                  <a:pt x="838137" y="249583"/>
                  <a:pt x="907215" y="235095"/>
                  <a:pt x="939687" y="228600"/>
                </a:cubicBezTo>
                <a:cubicBezTo>
                  <a:pt x="951719" y="220579"/>
                  <a:pt x="966749" y="215829"/>
                  <a:pt x="975782" y="204537"/>
                </a:cubicBezTo>
                <a:cubicBezTo>
                  <a:pt x="1000938" y="173091"/>
                  <a:pt x="981614" y="123049"/>
                  <a:pt x="963750" y="96253"/>
                </a:cubicBezTo>
                <a:cubicBezTo>
                  <a:pt x="955729" y="84221"/>
                  <a:pt x="950978" y="69191"/>
                  <a:pt x="939687" y="60158"/>
                </a:cubicBezTo>
                <a:cubicBezTo>
                  <a:pt x="929784" y="52235"/>
                  <a:pt x="914936" y="53798"/>
                  <a:pt x="903592" y="48126"/>
                </a:cubicBezTo>
                <a:cubicBezTo>
                  <a:pt x="890659" y="41659"/>
                  <a:pt x="881037" y="29140"/>
                  <a:pt x="867498" y="24063"/>
                </a:cubicBezTo>
                <a:cubicBezTo>
                  <a:pt x="848350" y="16883"/>
                  <a:pt x="827760" y="13136"/>
                  <a:pt x="807340" y="12032"/>
                </a:cubicBezTo>
                <a:cubicBezTo>
                  <a:pt x="679128" y="5102"/>
                  <a:pt x="550666" y="4011"/>
                  <a:pt x="422329" y="0"/>
                </a:cubicBezTo>
                <a:cubicBezTo>
                  <a:pt x="354150" y="4011"/>
                  <a:pt x="285671" y="4490"/>
                  <a:pt x="217792" y="12032"/>
                </a:cubicBezTo>
                <a:cubicBezTo>
                  <a:pt x="177143" y="16549"/>
                  <a:pt x="136277" y="23162"/>
                  <a:pt x="97477" y="36095"/>
                </a:cubicBezTo>
                <a:lnTo>
                  <a:pt x="25287" y="60158"/>
                </a:lnTo>
                <a:cubicBezTo>
                  <a:pt x="17266" y="72190"/>
                  <a:pt x="3017" y="81904"/>
                  <a:pt x="1224" y="96253"/>
                </a:cubicBezTo>
                <a:cubicBezTo>
                  <a:pt x="-1312" y="116545"/>
                  <a:pt x="7875" y="136682"/>
                  <a:pt x="13256" y="156411"/>
                </a:cubicBezTo>
                <a:cubicBezTo>
                  <a:pt x="33081" y="229102"/>
                  <a:pt x="28272" y="215030"/>
                  <a:pt x="61382" y="264695"/>
                </a:cubicBezTo>
                <a:cubicBezTo>
                  <a:pt x="82276" y="327380"/>
                  <a:pt x="59726" y="277665"/>
                  <a:pt x="97477" y="324853"/>
                </a:cubicBezTo>
                <a:cubicBezTo>
                  <a:pt x="106510" y="336144"/>
                  <a:pt x="110658" y="351426"/>
                  <a:pt x="121540" y="360948"/>
                </a:cubicBezTo>
                <a:cubicBezTo>
                  <a:pt x="143305" y="379992"/>
                  <a:pt x="169666" y="393032"/>
                  <a:pt x="193729" y="409074"/>
                </a:cubicBezTo>
                <a:cubicBezTo>
                  <a:pt x="205761" y="417095"/>
                  <a:pt x="216106" y="428564"/>
                  <a:pt x="229824" y="433137"/>
                </a:cubicBezTo>
                <a:lnTo>
                  <a:pt x="302013" y="457200"/>
                </a:lnTo>
                <a:cubicBezTo>
                  <a:pt x="314045" y="461211"/>
                  <a:pt x="327555" y="462197"/>
                  <a:pt x="338108" y="469232"/>
                </a:cubicBezTo>
                <a:cubicBezTo>
                  <a:pt x="350140" y="477253"/>
                  <a:pt x="360989" y="487422"/>
                  <a:pt x="374203" y="493295"/>
                </a:cubicBezTo>
                <a:cubicBezTo>
                  <a:pt x="397382" y="503597"/>
                  <a:pt x="425287" y="503288"/>
                  <a:pt x="446392" y="517358"/>
                </a:cubicBezTo>
                <a:cubicBezTo>
                  <a:pt x="458424" y="525379"/>
                  <a:pt x="469196" y="535725"/>
                  <a:pt x="482487" y="541421"/>
                </a:cubicBezTo>
                <a:cubicBezTo>
                  <a:pt x="497686" y="547935"/>
                  <a:pt x="514775" y="548701"/>
                  <a:pt x="530613" y="553453"/>
                </a:cubicBezTo>
                <a:cubicBezTo>
                  <a:pt x="530658" y="553467"/>
                  <a:pt x="620828" y="583525"/>
                  <a:pt x="638898" y="589548"/>
                </a:cubicBezTo>
                <a:lnTo>
                  <a:pt x="674992" y="601579"/>
                </a:lnTo>
                <a:lnTo>
                  <a:pt x="711087" y="613611"/>
                </a:lnTo>
                <a:cubicBezTo>
                  <a:pt x="723119" y="605590"/>
                  <a:pt x="734248" y="596015"/>
                  <a:pt x="747182" y="589548"/>
                </a:cubicBezTo>
                <a:cubicBezTo>
                  <a:pt x="758526" y="583876"/>
                  <a:pt x="772190" y="583675"/>
                  <a:pt x="783277" y="577516"/>
                </a:cubicBezTo>
                <a:cubicBezTo>
                  <a:pt x="907390" y="508564"/>
                  <a:pt x="809887" y="544583"/>
                  <a:pt x="891561" y="517358"/>
                </a:cubicBezTo>
                <a:cubicBezTo>
                  <a:pt x="899582" y="505326"/>
                  <a:pt x="909157" y="494197"/>
                  <a:pt x="915624" y="481263"/>
                </a:cubicBezTo>
                <a:cubicBezTo>
                  <a:pt x="965437" y="381637"/>
                  <a:pt x="882757" y="512518"/>
                  <a:pt x="951719" y="409074"/>
                </a:cubicBezTo>
                <a:cubicBezTo>
                  <a:pt x="834257" y="291612"/>
                  <a:pt x="926321" y="366084"/>
                  <a:pt x="566708" y="385011"/>
                </a:cubicBezTo>
                <a:cubicBezTo>
                  <a:pt x="530441" y="386920"/>
                  <a:pt x="494436" y="392345"/>
                  <a:pt x="458424" y="397042"/>
                </a:cubicBezTo>
                <a:cubicBezTo>
                  <a:pt x="450312" y="398100"/>
                  <a:pt x="280491" y="419319"/>
                  <a:pt x="229824" y="433137"/>
                </a:cubicBezTo>
                <a:cubicBezTo>
                  <a:pt x="205353" y="439811"/>
                  <a:pt x="157634" y="457200"/>
                  <a:pt x="157634" y="457200"/>
                </a:cubicBezTo>
                <a:cubicBezTo>
                  <a:pt x="133571" y="473242"/>
                  <a:pt x="105894" y="484876"/>
                  <a:pt x="85445" y="505326"/>
                </a:cubicBezTo>
                <a:cubicBezTo>
                  <a:pt x="27344" y="563429"/>
                  <a:pt x="98030" y="489595"/>
                  <a:pt x="37319" y="565484"/>
                </a:cubicBezTo>
                <a:cubicBezTo>
                  <a:pt x="30233" y="574342"/>
                  <a:pt x="21277" y="581527"/>
                  <a:pt x="13256" y="589548"/>
                </a:cubicBezTo>
                <a:cubicBezTo>
                  <a:pt x="-5178" y="663282"/>
                  <a:pt x="-3643" y="632530"/>
                  <a:pt x="13256" y="733926"/>
                </a:cubicBezTo>
                <a:cubicBezTo>
                  <a:pt x="15974" y="750237"/>
                  <a:pt x="20744" y="766153"/>
                  <a:pt x="25287" y="782053"/>
                </a:cubicBezTo>
                <a:cubicBezTo>
                  <a:pt x="37390" y="824414"/>
                  <a:pt x="50977" y="855869"/>
                  <a:pt x="85445" y="890337"/>
                </a:cubicBezTo>
                <a:cubicBezTo>
                  <a:pt x="97477" y="902369"/>
                  <a:pt x="106767" y="917990"/>
                  <a:pt x="121540" y="926432"/>
                </a:cubicBezTo>
                <a:cubicBezTo>
                  <a:pt x="135897" y="934636"/>
                  <a:pt x="153828" y="933712"/>
                  <a:pt x="169666" y="938463"/>
                </a:cubicBezTo>
                <a:cubicBezTo>
                  <a:pt x="231046" y="956877"/>
                  <a:pt x="234522" y="963466"/>
                  <a:pt x="289982" y="974558"/>
                </a:cubicBezTo>
                <a:cubicBezTo>
                  <a:pt x="313903" y="979342"/>
                  <a:pt x="338250" y="981806"/>
                  <a:pt x="362171" y="986590"/>
                </a:cubicBezTo>
                <a:cubicBezTo>
                  <a:pt x="399950" y="994146"/>
                  <a:pt x="411983" y="999183"/>
                  <a:pt x="446392" y="1010653"/>
                </a:cubicBezTo>
                <a:cubicBezTo>
                  <a:pt x="494518" y="1006642"/>
                  <a:pt x="543135" y="1006560"/>
                  <a:pt x="590771" y="998621"/>
                </a:cubicBezTo>
                <a:cubicBezTo>
                  <a:pt x="615791" y="994451"/>
                  <a:pt x="637684" y="976665"/>
                  <a:pt x="662961" y="974558"/>
                </a:cubicBezTo>
                <a:lnTo>
                  <a:pt x="807340" y="962526"/>
                </a:lnTo>
                <a:cubicBezTo>
                  <a:pt x="823382" y="958516"/>
                  <a:pt x="839628" y="955246"/>
                  <a:pt x="855466" y="950495"/>
                </a:cubicBezTo>
                <a:cubicBezTo>
                  <a:pt x="879761" y="943207"/>
                  <a:pt x="927656" y="926432"/>
                  <a:pt x="927656" y="926432"/>
                </a:cubicBezTo>
                <a:cubicBezTo>
                  <a:pt x="931666" y="910390"/>
                  <a:pt x="936100" y="894447"/>
                  <a:pt x="939687" y="878305"/>
                </a:cubicBezTo>
                <a:cubicBezTo>
                  <a:pt x="949856" y="832545"/>
                  <a:pt x="963011" y="792606"/>
                  <a:pt x="939687" y="745958"/>
                </a:cubicBezTo>
                <a:cubicBezTo>
                  <a:pt x="933220" y="733024"/>
                  <a:pt x="916526" y="728362"/>
                  <a:pt x="903592" y="721895"/>
                </a:cubicBezTo>
                <a:cubicBezTo>
                  <a:pt x="892249" y="716223"/>
                  <a:pt x="879802" y="712939"/>
                  <a:pt x="867498" y="709863"/>
                </a:cubicBezTo>
                <a:cubicBezTo>
                  <a:pt x="788263" y="690054"/>
                  <a:pt x="745395" y="693067"/>
                  <a:pt x="650929" y="685800"/>
                </a:cubicBezTo>
                <a:cubicBezTo>
                  <a:pt x="630876" y="689811"/>
                  <a:pt x="610983" y="694722"/>
                  <a:pt x="590771" y="697832"/>
                </a:cubicBezTo>
                <a:cubicBezTo>
                  <a:pt x="420758" y="723988"/>
                  <a:pt x="563801" y="696173"/>
                  <a:pt x="422329" y="721895"/>
                </a:cubicBezTo>
                <a:cubicBezTo>
                  <a:pt x="402209" y="725553"/>
                  <a:pt x="381900" y="728545"/>
                  <a:pt x="362171" y="733926"/>
                </a:cubicBezTo>
                <a:cubicBezTo>
                  <a:pt x="337700" y="740600"/>
                  <a:pt x="314045" y="749969"/>
                  <a:pt x="289982" y="757990"/>
                </a:cubicBezTo>
                <a:cubicBezTo>
                  <a:pt x="277950" y="762001"/>
                  <a:pt x="265231" y="764349"/>
                  <a:pt x="253887" y="770021"/>
                </a:cubicBezTo>
                <a:cubicBezTo>
                  <a:pt x="215909" y="789010"/>
                  <a:pt x="162610" y="813172"/>
                  <a:pt x="133571" y="842211"/>
                </a:cubicBezTo>
                <a:lnTo>
                  <a:pt x="73413" y="902369"/>
                </a:lnTo>
                <a:cubicBezTo>
                  <a:pt x="36616" y="1012763"/>
                  <a:pt x="98125" y="840915"/>
                  <a:pt x="25287" y="986590"/>
                </a:cubicBezTo>
                <a:cubicBezTo>
                  <a:pt x="13944" y="1009277"/>
                  <a:pt x="1224" y="1058779"/>
                  <a:pt x="1224" y="1058779"/>
                </a:cubicBezTo>
                <a:cubicBezTo>
                  <a:pt x="5235" y="1086853"/>
                  <a:pt x="7694" y="1115192"/>
                  <a:pt x="13256" y="1143000"/>
                </a:cubicBezTo>
                <a:cubicBezTo>
                  <a:pt x="15743" y="1155436"/>
                  <a:pt x="17501" y="1169084"/>
                  <a:pt x="25287" y="1179095"/>
                </a:cubicBezTo>
                <a:cubicBezTo>
                  <a:pt x="45572" y="1205176"/>
                  <a:pt x="95563" y="1256343"/>
                  <a:pt x="133571" y="1275348"/>
                </a:cubicBezTo>
                <a:cubicBezTo>
                  <a:pt x="144914" y="1281020"/>
                  <a:pt x="157634" y="1283369"/>
                  <a:pt x="169666" y="1287379"/>
                </a:cubicBezTo>
                <a:cubicBezTo>
                  <a:pt x="275850" y="1358167"/>
                  <a:pt x="106120" y="1249588"/>
                  <a:pt x="277950" y="1335505"/>
                </a:cubicBezTo>
                <a:cubicBezTo>
                  <a:pt x="293992" y="1343526"/>
                  <a:pt x="309283" y="1353271"/>
                  <a:pt x="326077" y="1359569"/>
                </a:cubicBezTo>
                <a:cubicBezTo>
                  <a:pt x="360936" y="1372641"/>
                  <a:pt x="412380" y="1376074"/>
                  <a:pt x="446392" y="1383632"/>
                </a:cubicBezTo>
                <a:cubicBezTo>
                  <a:pt x="458772" y="1386383"/>
                  <a:pt x="470051" y="1393176"/>
                  <a:pt x="482487" y="1395663"/>
                </a:cubicBezTo>
                <a:cubicBezTo>
                  <a:pt x="510295" y="1401225"/>
                  <a:pt x="538634" y="1403684"/>
                  <a:pt x="566708" y="1407695"/>
                </a:cubicBezTo>
                <a:cubicBezTo>
                  <a:pt x="590771" y="1403684"/>
                  <a:pt x="614503" y="1395663"/>
                  <a:pt x="638898" y="1395663"/>
                </a:cubicBezTo>
                <a:cubicBezTo>
                  <a:pt x="654284" y="1395663"/>
                  <a:pt x="751691" y="1415815"/>
                  <a:pt x="771245" y="1419726"/>
                </a:cubicBezTo>
                <a:cubicBezTo>
                  <a:pt x="817033" y="1414639"/>
                  <a:pt x="879918" y="1424439"/>
                  <a:pt x="915624" y="1383632"/>
                </a:cubicBezTo>
                <a:cubicBezTo>
                  <a:pt x="934668" y="1361867"/>
                  <a:pt x="963750" y="1311442"/>
                  <a:pt x="963750" y="1311442"/>
                </a:cubicBezTo>
                <a:cubicBezTo>
                  <a:pt x="958897" y="1287177"/>
                  <a:pt x="955982" y="1232894"/>
                  <a:pt x="927656" y="1215190"/>
                </a:cubicBezTo>
                <a:cubicBezTo>
                  <a:pt x="906146" y="1201747"/>
                  <a:pt x="879529" y="1199147"/>
                  <a:pt x="855466" y="1191126"/>
                </a:cubicBezTo>
                <a:cubicBezTo>
                  <a:pt x="824550" y="1180821"/>
                  <a:pt x="804469" y="1173104"/>
                  <a:pt x="771245" y="1167063"/>
                </a:cubicBezTo>
                <a:cubicBezTo>
                  <a:pt x="743344" y="1161990"/>
                  <a:pt x="715098" y="1159042"/>
                  <a:pt x="687024" y="1155032"/>
                </a:cubicBezTo>
                <a:cubicBezTo>
                  <a:pt x="626866" y="1159042"/>
                  <a:pt x="566542" y="1161064"/>
                  <a:pt x="506550" y="1167063"/>
                </a:cubicBezTo>
                <a:cubicBezTo>
                  <a:pt x="450107" y="1172707"/>
                  <a:pt x="455776" y="1178132"/>
                  <a:pt x="410298" y="1191126"/>
                </a:cubicBezTo>
                <a:cubicBezTo>
                  <a:pt x="394398" y="1195669"/>
                  <a:pt x="378313" y="1199571"/>
                  <a:pt x="362171" y="1203158"/>
                </a:cubicBezTo>
                <a:cubicBezTo>
                  <a:pt x="342208" y="1207594"/>
                  <a:pt x="321742" y="1209809"/>
                  <a:pt x="302013" y="1215190"/>
                </a:cubicBezTo>
                <a:cubicBezTo>
                  <a:pt x="217715" y="1238180"/>
                  <a:pt x="233452" y="1236834"/>
                  <a:pt x="157634" y="1287379"/>
                </a:cubicBezTo>
                <a:lnTo>
                  <a:pt x="121540" y="1311442"/>
                </a:lnTo>
                <a:cubicBezTo>
                  <a:pt x="113519" y="1323474"/>
                  <a:pt x="106510" y="1336246"/>
                  <a:pt x="97477" y="1347537"/>
                </a:cubicBezTo>
                <a:cubicBezTo>
                  <a:pt x="77885" y="1372026"/>
                  <a:pt x="64116" y="1377798"/>
                  <a:pt x="37319" y="1395663"/>
                </a:cubicBezTo>
                <a:lnTo>
                  <a:pt x="13256" y="1467853"/>
                </a:lnTo>
                <a:lnTo>
                  <a:pt x="1224" y="1503948"/>
                </a:lnTo>
                <a:cubicBezTo>
                  <a:pt x="9245" y="1515979"/>
                  <a:pt x="13025" y="1532378"/>
                  <a:pt x="25287" y="1540042"/>
                </a:cubicBezTo>
                <a:cubicBezTo>
                  <a:pt x="46797" y="1553485"/>
                  <a:pt x="73414" y="1556084"/>
                  <a:pt x="97477" y="1564105"/>
                </a:cubicBezTo>
                <a:cubicBezTo>
                  <a:pt x="166028" y="1586956"/>
                  <a:pt x="116442" y="1573051"/>
                  <a:pt x="229824" y="1588169"/>
                </a:cubicBezTo>
                <a:lnTo>
                  <a:pt x="314045" y="1600200"/>
                </a:lnTo>
                <a:cubicBezTo>
                  <a:pt x="801324" y="1562719"/>
                  <a:pt x="194372" y="1600200"/>
                  <a:pt x="590771" y="1600200"/>
                </a:cubicBezTo>
                <a:cubicBezTo>
                  <a:pt x="675087" y="1600200"/>
                  <a:pt x="759213" y="1592179"/>
                  <a:pt x="843434" y="1588169"/>
                </a:cubicBezTo>
                <a:cubicBezTo>
                  <a:pt x="858855" y="1584314"/>
                  <a:pt x="910394" y="1572736"/>
                  <a:pt x="927656" y="1564105"/>
                </a:cubicBezTo>
                <a:cubicBezTo>
                  <a:pt x="940589" y="1557638"/>
                  <a:pt x="951719" y="1548063"/>
                  <a:pt x="963750" y="1540042"/>
                </a:cubicBezTo>
                <a:cubicBezTo>
                  <a:pt x="967761" y="1528011"/>
                  <a:pt x="978269" y="1516384"/>
                  <a:pt x="975782" y="1503948"/>
                </a:cubicBezTo>
                <a:cubicBezTo>
                  <a:pt x="969782" y="1473947"/>
                  <a:pt x="881986" y="1456640"/>
                  <a:pt x="879529" y="1455821"/>
                </a:cubicBezTo>
                <a:lnTo>
                  <a:pt x="843434" y="1443790"/>
                </a:lnTo>
                <a:cubicBezTo>
                  <a:pt x="799318" y="1447800"/>
                  <a:pt x="755385" y="1455821"/>
                  <a:pt x="711087" y="1455821"/>
                </a:cubicBezTo>
                <a:cubicBezTo>
                  <a:pt x="690637" y="1455821"/>
                  <a:pt x="671254" y="1446048"/>
                  <a:pt x="650929" y="1443790"/>
                </a:cubicBezTo>
                <a:cubicBezTo>
                  <a:pt x="598958" y="1438015"/>
                  <a:pt x="546656" y="1435769"/>
                  <a:pt x="494519" y="1431758"/>
                </a:cubicBezTo>
                <a:lnTo>
                  <a:pt x="398266" y="1443790"/>
                </a:lnTo>
                <a:lnTo>
                  <a:pt x="289982" y="1455821"/>
                </a:lnTo>
                <a:cubicBezTo>
                  <a:pt x="261842" y="1459338"/>
                  <a:pt x="233835" y="1463842"/>
                  <a:pt x="205761" y="1467853"/>
                </a:cubicBezTo>
                <a:lnTo>
                  <a:pt x="97477" y="1503948"/>
                </a:lnTo>
                <a:lnTo>
                  <a:pt x="61382" y="1515979"/>
                </a:lnTo>
                <a:cubicBezTo>
                  <a:pt x="17825" y="1545016"/>
                  <a:pt x="38220" y="1533575"/>
                  <a:pt x="1224" y="1552074"/>
                </a:cubicBezTo>
              </a:path>
            </a:pathLst>
          </a:custGeom>
          <a:noFill/>
          <a:ln>
            <a:solidFill>
              <a:schemeClr val="tx1">
                <a:alpha val="6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Triangle 118">
            <a:extLst>
              <a:ext uri="{FF2B5EF4-FFF2-40B4-BE49-F238E27FC236}">
                <a16:creationId xmlns:a16="http://schemas.microsoft.com/office/drawing/2014/main" id="{B19BE637-912C-014E-AAAC-08D9460A3111}"/>
              </a:ext>
            </a:extLst>
          </p:cNvPr>
          <p:cNvSpPr/>
          <p:nvPr/>
        </p:nvSpPr>
        <p:spPr>
          <a:xfrm rot="10800000">
            <a:off x="3032245" y="3691272"/>
            <a:ext cx="111843" cy="135369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7A975601-95D2-8D4A-83C1-EE8060950886}"/>
              </a:ext>
            </a:extLst>
          </p:cNvPr>
          <p:cNvSpPr/>
          <p:nvPr/>
        </p:nvSpPr>
        <p:spPr>
          <a:xfrm>
            <a:off x="3011689" y="3631921"/>
            <a:ext cx="152955" cy="5300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ounded Rectangle 120">
            <a:extLst>
              <a:ext uri="{FF2B5EF4-FFF2-40B4-BE49-F238E27FC236}">
                <a16:creationId xmlns:a16="http://schemas.microsoft.com/office/drawing/2014/main" id="{C9697631-DC6B-D048-8865-17C254FD0EF1}"/>
              </a:ext>
            </a:extLst>
          </p:cNvPr>
          <p:cNvSpPr/>
          <p:nvPr/>
        </p:nvSpPr>
        <p:spPr>
          <a:xfrm>
            <a:off x="2712648" y="5465292"/>
            <a:ext cx="278729" cy="348918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14D93197-036E-6745-B676-82B9D7EBC261}"/>
              </a:ext>
            </a:extLst>
          </p:cNvPr>
          <p:cNvSpPr txBox="1"/>
          <p:nvPr/>
        </p:nvSpPr>
        <p:spPr>
          <a:xfrm>
            <a:off x="1809617" y="4264220"/>
            <a:ext cx="666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Filter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54D86651-778E-984D-AE62-A9AA7E98A74A}"/>
              </a:ext>
            </a:extLst>
          </p:cNvPr>
          <p:cNvSpPr txBox="1"/>
          <p:nvPr/>
        </p:nvSpPr>
        <p:spPr>
          <a:xfrm rot="5400000">
            <a:off x="3107797" y="2180424"/>
            <a:ext cx="12149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Valve (Sampling)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DC2A0B55-79C7-AD44-A73C-CEAAC364FCD5}"/>
              </a:ext>
            </a:extLst>
          </p:cNvPr>
          <p:cNvSpPr/>
          <p:nvPr/>
        </p:nvSpPr>
        <p:spPr>
          <a:xfrm>
            <a:off x="3400920" y="6072092"/>
            <a:ext cx="1371887" cy="69610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Burkert Valve Tree</a:t>
            </a: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0AD11BED-FB7B-E74A-B5FC-53EC55AB2FD6}"/>
              </a:ext>
            </a:extLst>
          </p:cNvPr>
          <p:cNvSpPr/>
          <p:nvPr/>
        </p:nvSpPr>
        <p:spPr>
          <a:xfrm>
            <a:off x="2739402" y="5870867"/>
            <a:ext cx="225219" cy="52927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Freeform 132">
            <a:extLst>
              <a:ext uri="{FF2B5EF4-FFF2-40B4-BE49-F238E27FC236}">
                <a16:creationId xmlns:a16="http://schemas.microsoft.com/office/drawing/2014/main" id="{4CAE0A2A-33E6-6D4A-99B1-E4C4E3B296C2}"/>
              </a:ext>
            </a:extLst>
          </p:cNvPr>
          <p:cNvSpPr/>
          <p:nvPr/>
        </p:nvSpPr>
        <p:spPr>
          <a:xfrm>
            <a:off x="2843255" y="6411973"/>
            <a:ext cx="560238" cy="320131"/>
          </a:xfrm>
          <a:custGeom>
            <a:avLst/>
            <a:gdLst>
              <a:gd name="connsiteX0" fmla="*/ 0 w 609600"/>
              <a:gd name="connsiteY0" fmla="*/ 0 h 185530"/>
              <a:gd name="connsiteX1" fmla="*/ 26504 w 609600"/>
              <a:gd name="connsiteY1" fmla="*/ 106017 h 185530"/>
              <a:gd name="connsiteX2" fmla="*/ 92765 w 609600"/>
              <a:gd name="connsiteY2" fmla="*/ 145774 h 185530"/>
              <a:gd name="connsiteX3" fmla="*/ 145774 w 609600"/>
              <a:gd name="connsiteY3" fmla="*/ 159026 h 185530"/>
              <a:gd name="connsiteX4" fmla="*/ 185530 w 609600"/>
              <a:gd name="connsiteY4" fmla="*/ 172278 h 185530"/>
              <a:gd name="connsiteX5" fmla="*/ 265043 w 609600"/>
              <a:gd name="connsiteY5" fmla="*/ 185530 h 185530"/>
              <a:gd name="connsiteX6" fmla="*/ 556591 w 609600"/>
              <a:gd name="connsiteY6" fmla="*/ 159026 h 185530"/>
              <a:gd name="connsiteX7" fmla="*/ 609600 w 609600"/>
              <a:gd name="connsiteY7" fmla="*/ 132522 h 18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" h="185530">
                <a:moveTo>
                  <a:pt x="0" y="0"/>
                </a:moveTo>
                <a:cubicBezTo>
                  <a:pt x="2850" y="14251"/>
                  <a:pt x="14279" y="85642"/>
                  <a:pt x="26504" y="106017"/>
                </a:cubicBezTo>
                <a:cubicBezTo>
                  <a:pt x="43731" y="134728"/>
                  <a:pt x="62571" y="137147"/>
                  <a:pt x="92765" y="145774"/>
                </a:cubicBezTo>
                <a:cubicBezTo>
                  <a:pt x="110278" y="150778"/>
                  <a:pt x="128261" y="154022"/>
                  <a:pt x="145774" y="159026"/>
                </a:cubicBezTo>
                <a:cubicBezTo>
                  <a:pt x="159205" y="162863"/>
                  <a:pt x="171894" y="169248"/>
                  <a:pt x="185530" y="172278"/>
                </a:cubicBezTo>
                <a:cubicBezTo>
                  <a:pt x="211760" y="178107"/>
                  <a:pt x="238539" y="181113"/>
                  <a:pt x="265043" y="185530"/>
                </a:cubicBezTo>
                <a:cubicBezTo>
                  <a:pt x="390509" y="178150"/>
                  <a:pt x="453187" y="184877"/>
                  <a:pt x="556591" y="159026"/>
                </a:cubicBezTo>
                <a:cubicBezTo>
                  <a:pt x="597199" y="148874"/>
                  <a:pt x="588740" y="153382"/>
                  <a:pt x="609600" y="132522"/>
                </a:cubicBezTo>
              </a:path>
            </a:pathLst>
          </a:custGeom>
          <a:noFill/>
          <a:ln w="222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BBA2C0DC-BC05-3141-BB9E-AD674A122634}"/>
              </a:ext>
            </a:extLst>
          </p:cNvPr>
          <p:cNvCxnSpPr/>
          <p:nvPr/>
        </p:nvCxnSpPr>
        <p:spPr>
          <a:xfrm>
            <a:off x="4703407" y="6224032"/>
            <a:ext cx="66140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2F04560B-D934-9A4C-9252-5B20B9652322}"/>
              </a:ext>
            </a:extLst>
          </p:cNvPr>
          <p:cNvCxnSpPr/>
          <p:nvPr/>
        </p:nvCxnSpPr>
        <p:spPr>
          <a:xfrm>
            <a:off x="4703407" y="6455832"/>
            <a:ext cx="66140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DD0FEEC1-6C34-4143-8BE6-C3754A204B50}"/>
              </a:ext>
            </a:extLst>
          </p:cNvPr>
          <p:cNvCxnSpPr>
            <a:cxnSpLocks/>
          </p:cNvCxnSpPr>
          <p:nvPr/>
        </p:nvCxnSpPr>
        <p:spPr>
          <a:xfrm>
            <a:off x="3511591" y="6673334"/>
            <a:ext cx="1853224" cy="0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>
            <a:extLst>
              <a:ext uri="{FF2B5EF4-FFF2-40B4-BE49-F238E27FC236}">
                <a16:creationId xmlns:a16="http://schemas.microsoft.com/office/drawing/2014/main" id="{CF0EF4C3-4A14-184D-8F56-5B198CA60F60}"/>
              </a:ext>
            </a:extLst>
          </p:cNvPr>
          <p:cNvSpPr txBox="1"/>
          <p:nvPr/>
        </p:nvSpPr>
        <p:spPr>
          <a:xfrm>
            <a:off x="5299599" y="6488668"/>
            <a:ext cx="769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Waste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966682D1-C1C6-5A4C-9F48-5CE31D926E7F}"/>
              </a:ext>
            </a:extLst>
          </p:cNvPr>
          <p:cNvSpPr txBox="1"/>
          <p:nvPr/>
        </p:nvSpPr>
        <p:spPr>
          <a:xfrm>
            <a:off x="5299599" y="6255777"/>
            <a:ext cx="1881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Analytical Module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7550A73D-C047-C749-BE67-46C4FD3E0502}"/>
              </a:ext>
            </a:extLst>
          </p:cNvPr>
          <p:cNvSpPr txBox="1"/>
          <p:nvPr/>
        </p:nvSpPr>
        <p:spPr>
          <a:xfrm>
            <a:off x="5298048" y="6042641"/>
            <a:ext cx="916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Blocked</a:t>
            </a: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DFAB8683-2213-8F49-8DBD-95FC701B3F9C}"/>
              </a:ext>
            </a:extLst>
          </p:cNvPr>
          <p:cNvSpPr/>
          <p:nvPr/>
        </p:nvSpPr>
        <p:spPr>
          <a:xfrm>
            <a:off x="3313687" y="6509117"/>
            <a:ext cx="197904" cy="2319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0B1F4764-C9A8-6D49-83E0-15C7382DDB55}"/>
              </a:ext>
            </a:extLst>
          </p:cNvPr>
          <p:cNvSpPr/>
          <p:nvPr/>
        </p:nvSpPr>
        <p:spPr>
          <a:xfrm>
            <a:off x="3604834" y="268323"/>
            <a:ext cx="152886" cy="81969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10A32DB9-7CD9-BF49-BC01-2F258FF89DFB}"/>
              </a:ext>
            </a:extLst>
          </p:cNvPr>
          <p:cNvSpPr txBox="1"/>
          <p:nvPr/>
        </p:nvSpPr>
        <p:spPr>
          <a:xfrm rot="16200000">
            <a:off x="3238740" y="550471"/>
            <a:ext cx="8775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Actuator Rod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550E8A-54D3-1143-845A-53B4CB7BB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9105" y="189087"/>
            <a:ext cx="5934052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Lyse-n-Go Cartridge – Water Filtration Concentrate Particulates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FCB64B-89D6-D34B-84DE-A13C24BF4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5653" y="1825625"/>
            <a:ext cx="4957009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Sampling (surface to 300m) </a:t>
            </a:r>
          </a:p>
          <a:p>
            <a:pPr lvl="1"/>
            <a:r>
              <a:rPr lang="en-US" dirty="0"/>
              <a:t>Test psi range 0-500 psi</a:t>
            </a:r>
          </a:p>
          <a:p>
            <a:pPr lvl="1"/>
            <a:r>
              <a:rPr lang="en-US" dirty="0"/>
              <a:t>Multiple 25 mm filter porosities/types </a:t>
            </a:r>
          </a:p>
          <a:p>
            <a:pPr lvl="1"/>
            <a:r>
              <a:rPr lang="en-US" dirty="0"/>
              <a:t>Sample path under vacuum in 3G/LRAUV. </a:t>
            </a:r>
          </a:p>
          <a:p>
            <a:pPr lvl="1"/>
            <a:r>
              <a:rPr lang="en-US" dirty="0"/>
              <a:t>Sample enters top of filter first before full fluid path through cartridge is opened. </a:t>
            </a:r>
          </a:p>
          <a:p>
            <a:endParaRPr lang="en-US" dirty="0"/>
          </a:p>
          <a:p>
            <a:r>
              <a:rPr lang="en-US" dirty="0"/>
              <a:t>When sampling is complete engage handoff (open to waste) &amp; move valve to reagent position.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5DF669-D503-0B4A-8763-9393A6A0BF3E}"/>
              </a:ext>
            </a:extLst>
          </p:cNvPr>
          <p:cNvSpPr txBox="1"/>
          <p:nvPr/>
        </p:nvSpPr>
        <p:spPr>
          <a:xfrm>
            <a:off x="4606280" y="3937440"/>
            <a:ext cx="1731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Water Sample 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BB929-42BD-E44C-A44C-23A2D7FB29EC}"/>
              </a:ext>
            </a:extLst>
          </p:cNvPr>
          <p:cNvSpPr txBox="1"/>
          <p:nvPr/>
        </p:nvSpPr>
        <p:spPr>
          <a:xfrm>
            <a:off x="4628470" y="4827375"/>
            <a:ext cx="1152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Filtered water out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B9EADE1-1760-0B47-9DC6-72E5DC346481}"/>
              </a:ext>
            </a:extLst>
          </p:cNvPr>
          <p:cNvSpPr/>
          <p:nvPr/>
        </p:nvSpPr>
        <p:spPr>
          <a:xfrm>
            <a:off x="6591600" y="1853169"/>
            <a:ext cx="409074" cy="38818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3DE28BC-43EF-AF48-BA93-62B3A05B896E}"/>
              </a:ext>
            </a:extLst>
          </p:cNvPr>
          <p:cNvSpPr/>
          <p:nvPr/>
        </p:nvSpPr>
        <p:spPr>
          <a:xfrm>
            <a:off x="6584914" y="5051182"/>
            <a:ext cx="409074" cy="38818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8" name="Down Arrow 17">
            <a:extLst>
              <a:ext uri="{FF2B5EF4-FFF2-40B4-BE49-F238E27FC236}">
                <a16:creationId xmlns:a16="http://schemas.microsoft.com/office/drawing/2014/main" id="{96358C66-8881-A745-9E39-D4359935981C}"/>
              </a:ext>
            </a:extLst>
          </p:cNvPr>
          <p:cNvSpPr/>
          <p:nvPr/>
        </p:nvSpPr>
        <p:spPr>
          <a:xfrm>
            <a:off x="3557909" y="1226848"/>
            <a:ext cx="259031" cy="29439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D08CFB3-A3F6-384E-B4DF-9DF8E0EB4AC5}"/>
              </a:ext>
            </a:extLst>
          </p:cNvPr>
          <p:cNvSpPr txBox="1"/>
          <p:nvPr/>
        </p:nvSpPr>
        <p:spPr>
          <a:xfrm>
            <a:off x="8349915" y="6488668"/>
            <a:ext cx="3756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2019 MBARI, Confidential Information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FB90419-BF51-F342-8DD5-B67FB26E8693}"/>
              </a:ext>
            </a:extLst>
          </p:cNvPr>
          <p:cNvSpPr txBox="1"/>
          <p:nvPr/>
        </p:nvSpPr>
        <p:spPr>
          <a:xfrm>
            <a:off x="166350" y="2458092"/>
            <a:ext cx="12034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*</a:t>
            </a:r>
            <a:r>
              <a:rPr lang="en-US" dirty="0"/>
              <a:t>Check valve sees full sea pressure</a:t>
            </a:r>
          </a:p>
        </p:txBody>
      </p:sp>
      <p:sp>
        <p:nvSpPr>
          <p:cNvPr id="61" name="Down Arrow 60">
            <a:extLst>
              <a:ext uri="{FF2B5EF4-FFF2-40B4-BE49-F238E27FC236}">
                <a16:creationId xmlns:a16="http://schemas.microsoft.com/office/drawing/2014/main" id="{0C060E89-849A-CA4C-8A6A-34FEBE53904D}"/>
              </a:ext>
            </a:extLst>
          </p:cNvPr>
          <p:cNvSpPr/>
          <p:nvPr/>
        </p:nvSpPr>
        <p:spPr>
          <a:xfrm rot="10800000">
            <a:off x="2722341" y="5791360"/>
            <a:ext cx="266498" cy="388186"/>
          </a:xfrm>
          <a:prstGeom prst="downArrow">
            <a:avLst>
              <a:gd name="adj1" fmla="val 50000"/>
              <a:gd name="adj2" fmla="val 53063"/>
            </a:avLst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5" name="Rounded Rectangle 154">
            <a:extLst>
              <a:ext uri="{FF2B5EF4-FFF2-40B4-BE49-F238E27FC236}">
                <a16:creationId xmlns:a16="http://schemas.microsoft.com/office/drawing/2014/main" id="{FD0AD3AD-37EA-2B42-B36C-669117E04AFC}"/>
              </a:ext>
            </a:extLst>
          </p:cNvPr>
          <p:cNvSpPr/>
          <p:nvPr/>
        </p:nvSpPr>
        <p:spPr>
          <a:xfrm>
            <a:off x="3572293" y="4284245"/>
            <a:ext cx="210283" cy="224882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Rounded Rectangle 155">
            <a:extLst>
              <a:ext uri="{FF2B5EF4-FFF2-40B4-BE49-F238E27FC236}">
                <a16:creationId xmlns:a16="http://schemas.microsoft.com/office/drawing/2014/main" id="{3CEDC360-60AB-F742-8568-69D875740CA8}"/>
              </a:ext>
            </a:extLst>
          </p:cNvPr>
          <p:cNvSpPr/>
          <p:nvPr/>
        </p:nvSpPr>
        <p:spPr>
          <a:xfrm>
            <a:off x="3582284" y="4793441"/>
            <a:ext cx="210283" cy="186626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Left Arrow 156">
            <a:extLst>
              <a:ext uri="{FF2B5EF4-FFF2-40B4-BE49-F238E27FC236}">
                <a16:creationId xmlns:a16="http://schemas.microsoft.com/office/drawing/2014/main" id="{E5697552-5F87-1E4F-BF43-90E56C7BCB99}"/>
              </a:ext>
            </a:extLst>
          </p:cNvPr>
          <p:cNvSpPr/>
          <p:nvPr/>
        </p:nvSpPr>
        <p:spPr>
          <a:xfrm>
            <a:off x="3772334" y="4253609"/>
            <a:ext cx="1435614" cy="112661"/>
          </a:xfrm>
          <a:prstGeom prst="lef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8" name="Left Arrow 157">
            <a:extLst>
              <a:ext uri="{FF2B5EF4-FFF2-40B4-BE49-F238E27FC236}">
                <a16:creationId xmlns:a16="http://schemas.microsoft.com/office/drawing/2014/main" id="{8CC7F851-A7C1-DB42-B83D-C9D87C973E19}"/>
              </a:ext>
            </a:extLst>
          </p:cNvPr>
          <p:cNvSpPr/>
          <p:nvPr/>
        </p:nvSpPr>
        <p:spPr>
          <a:xfrm>
            <a:off x="2452132" y="4391010"/>
            <a:ext cx="1124640" cy="118117"/>
          </a:xfrm>
          <a:prstGeom prst="lef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9" name="Left Arrow 158">
            <a:extLst>
              <a:ext uri="{FF2B5EF4-FFF2-40B4-BE49-F238E27FC236}">
                <a16:creationId xmlns:a16="http://schemas.microsoft.com/office/drawing/2014/main" id="{BBE7BDEB-C99F-7E4A-B4A4-70551B746318}"/>
              </a:ext>
            </a:extLst>
          </p:cNvPr>
          <p:cNvSpPr/>
          <p:nvPr/>
        </p:nvSpPr>
        <p:spPr>
          <a:xfrm flipH="1">
            <a:off x="2376467" y="4879461"/>
            <a:ext cx="1208112" cy="156199"/>
          </a:xfrm>
          <a:prstGeom prst="lef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0" name="Left Arrow 159">
            <a:extLst>
              <a:ext uri="{FF2B5EF4-FFF2-40B4-BE49-F238E27FC236}">
                <a16:creationId xmlns:a16="http://schemas.microsoft.com/office/drawing/2014/main" id="{AF784E37-C34F-5841-BC93-0151594D41B2}"/>
              </a:ext>
            </a:extLst>
          </p:cNvPr>
          <p:cNvSpPr/>
          <p:nvPr/>
        </p:nvSpPr>
        <p:spPr>
          <a:xfrm flipH="1">
            <a:off x="3800601" y="4755670"/>
            <a:ext cx="1363581" cy="99073"/>
          </a:xfrm>
          <a:prstGeom prst="lef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2DB144E-4CC1-F84C-8BA4-F3369B6A6FA3}"/>
              </a:ext>
            </a:extLst>
          </p:cNvPr>
          <p:cNvCxnSpPr>
            <a:cxnSpLocks/>
          </p:cNvCxnSpPr>
          <p:nvPr/>
        </p:nvCxnSpPr>
        <p:spPr>
          <a:xfrm>
            <a:off x="1004744" y="2657928"/>
            <a:ext cx="612409" cy="4949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>
            <a:extLst>
              <a:ext uri="{FF2B5EF4-FFF2-40B4-BE49-F238E27FC236}">
                <a16:creationId xmlns:a16="http://schemas.microsoft.com/office/drawing/2014/main" id="{2601F55D-8D54-0645-825F-88C9A815FC82}"/>
              </a:ext>
            </a:extLst>
          </p:cNvPr>
          <p:cNvSpPr/>
          <p:nvPr/>
        </p:nvSpPr>
        <p:spPr>
          <a:xfrm>
            <a:off x="1437164" y="4032926"/>
            <a:ext cx="1166596" cy="1212349"/>
          </a:xfrm>
          <a:prstGeom prst="ellipse">
            <a:avLst/>
          </a:prstGeom>
          <a:solidFill>
            <a:schemeClr val="accent1">
              <a:alpha val="46000"/>
            </a:schemeClr>
          </a:solidFill>
          <a:ln>
            <a:solidFill>
              <a:schemeClr val="accent1">
                <a:shade val="50000"/>
                <a:alpha val="4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56D1F6-8EE5-7043-B47D-A07973EBE661}"/>
              </a:ext>
            </a:extLst>
          </p:cNvPr>
          <p:cNvSpPr/>
          <p:nvPr/>
        </p:nvSpPr>
        <p:spPr>
          <a:xfrm>
            <a:off x="2055224" y="1514650"/>
            <a:ext cx="338661" cy="16381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1A2BA22-58D7-6B4C-A333-34F4122B8BFE}"/>
              </a:ext>
            </a:extLst>
          </p:cNvPr>
          <p:cNvSpPr/>
          <p:nvPr/>
        </p:nvSpPr>
        <p:spPr>
          <a:xfrm>
            <a:off x="2597799" y="1988242"/>
            <a:ext cx="338661" cy="1147831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F49137-BE80-C147-9612-19EDAB72D2D4}"/>
              </a:ext>
            </a:extLst>
          </p:cNvPr>
          <p:cNvSpPr/>
          <p:nvPr/>
        </p:nvSpPr>
        <p:spPr>
          <a:xfrm>
            <a:off x="2797443" y="3203043"/>
            <a:ext cx="120227" cy="19403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8E6B46-59C7-0040-A29A-3EB8C9885796}"/>
              </a:ext>
            </a:extLst>
          </p:cNvPr>
          <p:cNvSpPr/>
          <p:nvPr/>
        </p:nvSpPr>
        <p:spPr>
          <a:xfrm>
            <a:off x="2839380" y="3136073"/>
            <a:ext cx="45719" cy="91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0EE90ED-54E2-9A46-BC57-A36FB4A27FBC}"/>
              </a:ext>
            </a:extLst>
          </p:cNvPr>
          <p:cNvSpPr/>
          <p:nvPr/>
        </p:nvSpPr>
        <p:spPr>
          <a:xfrm>
            <a:off x="2254144" y="3212269"/>
            <a:ext cx="120227" cy="1940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B8246D4-3FDB-F84F-BDD8-6170F54CA57D}"/>
              </a:ext>
            </a:extLst>
          </p:cNvPr>
          <p:cNvSpPr/>
          <p:nvPr/>
        </p:nvSpPr>
        <p:spPr>
          <a:xfrm>
            <a:off x="2299956" y="3145299"/>
            <a:ext cx="45719" cy="914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60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6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1490</TotalTime>
  <Words>1100</Words>
  <Application>Microsoft Macintosh PowerPoint</Application>
  <PresentationFormat>Widescreen</PresentationFormat>
  <Paragraphs>262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3G ESP General Overview of Cartridges Archive and Lyse-n-Go   </vt:lpstr>
      <vt:lpstr>PowerPoint Presentation</vt:lpstr>
      <vt:lpstr>Archive Process</vt:lpstr>
      <vt:lpstr>Archive Cartridge -- Features</vt:lpstr>
      <vt:lpstr>Archive –  Water Filtration Concentrate Particulates</vt:lpstr>
      <vt:lpstr>Archive – Preserve Sample</vt:lpstr>
      <vt:lpstr>Lyse-n-Go Process</vt:lpstr>
      <vt:lpstr>Lyse-n-Go Cartridge -- Features</vt:lpstr>
      <vt:lpstr>Lyse-n-Go Cartridge – Water Filtration Concentrate Particulates</vt:lpstr>
      <vt:lpstr>Lyse-n-Go Cartridge – Evacuate Water</vt:lpstr>
      <vt:lpstr>Lyse-n-Go Cartridge – Add Lysis Buffer &amp; Heat</vt:lpstr>
      <vt:lpstr>Lyse-n-Go Cartridge – Recover Extract</vt:lpstr>
      <vt:lpstr>Lyse-n-Go Cartridge – Off Cartridge Analysis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Axinella</dc:creator>
  <cp:lastModifiedBy>Axinella</cp:lastModifiedBy>
  <cp:revision>139</cp:revision>
  <dcterms:created xsi:type="dcterms:W3CDTF">2019-04-23T15:21:17Z</dcterms:created>
  <dcterms:modified xsi:type="dcterms:W3CDTF">2019-05-03T15:07:58Z</dcterms:modified>
</cp:coreProperties>
</file>