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40" r:id="rId1"/>
  </p:sldMasterIdLst>
  <p:notesMasterIdLst>
    <p:notesMasterId r:id="rId20"/>
  </p:notesMasterIdLst>
  <p:handoutMasterIdLst>
    <p:handoutMasterId r:id="rId21"/>
  </p:handoutMasterIdLst>
  <p:sldIdLst>
    <p:sldId id="292" r:id="rId2"/>
    <p:sldId id="432" r:id="rId3"/>
    <p:sldId id="491" r:id="rId4"/>
    <p:sldId id="483" r:id="rId5"/>
    <p:sldId id="487" r:id="rId6"/>
    <p:sldId id="492" r:id="rId7"/>
    <p:sldId id="493" r:id="rId8"/>
    <p:sldId id="495" r:id="rId9"/>
    <p:sldId id="494" r:id="rId10"/>
    <p:sldId id="496" r:id="rId11"/>
    <p:sldId id="497" r:id="rId12"/>
    <p:sldId id="498" r:id="rId13"/>
    <p:sldId id="500" r:id="rId14"/>
    <p:sldId id="499" r:id="rId15"/>
    <p:sldId id="501" r:id="rId16"/>
    <p:sldId id="502" r:id="rId17"/>
    <p:sldId id="503" r:id="rId18"/>
    <p:sldId id="504" r:id="rId19"/>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Univers 45 Light" pitchFamily="34" charset="0"/>
        <a:ea typeface="+mn-ea"/>
        <a:cs typeface="+mn-cs"/>
      </a:defRPr>
    </a:lvl1pPr>
    <a:lvl2pPr marL="457200" algn="l" rtl="0" eaLnBrk="0" fontAlgn="base" hangingPunct="0">
      <a:spcBef>
        <a:spcPct val="0"/>
      </a:spcBef>
      <a:spcAft>
        <a:spcPct val="0"/>
      </a:spcAft>
      <a:defRPr kern="1200">
        <a:solidFill>
          <a:schemeClr val="tx1"/>
        </a:solidFill>
        <a:latin typeface="Univers 45 Light" pitchFamily="34" charset="0"/>
        <a:ea typeface="+mn-ea"/>
        <a:cs typeface="+mn-cs"/>
      </a:defRPr>
    </a:lvl2pPr>
    <a:lvl3pPr marL="914400" algn="l" rtl="0" eaLnBrk="0" fontAlgn="base" hangingPunct="0">
      <a:spcBef>
        <a:spcPct val="0"/>
      </a:spcBef>
      <a:spcAft>
        <a:spcPct val="0"/>
      </a:spcAft>
      <a:defRPr kern="1200">
        <a:solidFill>
          <a:schemeClr val="tx1"/>
        </a:solidFill>
        <a:latin typeface="Univers 45 Light" pitchFamily="34" charset="0"/>
        <a:ea typeface="+mn-ea"/>
        <a:cs typeface="+mn-cs"/>
      </a:defRPr>
    </a:lvl3pPr>
    <a:lvl4pPr marL="1371600" algn="l" rtl="0" eaLnBrk="0" fontAlgn="base" hangingPunct="0">
      <a:spcBef>
        <a:spcPct val="0"/>
      </a:spcBef>
      <a:spcAft>
        <a:spcPct val="0"/>
      </a:spcAft>
      <a:defRPr kern="1200">
        <a:solidFill>
          <a:schemeClr val="tx1"/>
        </a:solidFill>
        <a:latin typeface="Univers 45 Light" pitchFamily="34" charset="0"/>
        <a:ea typeface="+mn-ea"/>
        <a:cs typeface="+mn-cs"/>
      </a:defRPr>
    </a:lvl4pPr>
    <a:lvl5pPr marL="1828800" algn="l" rtl="0" eaLnBrk="0" fontAlgn="base" hangingPunct="0">
      <a:spcBef>
        <a:spcPct val="0"/>
      </a:spcBef>
      <a:spcAft>
        <a:spcPct val="0"/>
      </a:spcAft>
      <a:defRPr kern="1200">
        <a:solidFill>
          <a:schemeClr val="tx1"/>
        </a:solidFill>
        <a:latin typeface="Univers 45 Light" pitchFamily="34" charset="0"/>
        <a:ea typeface="+mn-ea"/>
        <a:cs typeface="+mn-cs"/>
      </a:defRPr>
    </a:lvl5pPr>
    <a:lvl6pPr marL="2286000" algn="l" defTabSz="914400" rtl="0" eaLnBrk="1" latinLnBrk="0" hangingPunct="1">
      <a:defRPr kern="1200">
        <a:solidFill>
          <a:schemeClr val="tx1"/>
        </a:solidFill>
        <a:latin typeface="Univers 45 Light" pitchFamily="34" charset="0"/>
        <a:ea typeface="+mn-ea"/>
        <a:cs typeface="+mn-cs"/>
      </a:defRPr>
    </a:lvl6pPr>
    <a:lvl7pPr marL="2743200" algn="l" defTabSz="914400" rtl="0" eaLnBrk="1" latinLnBrk="0" hangingPunct="1">
      <a:defRPr kern="1200">
        <a:solidFill>
          <a:schemeClr val="tx1"/>
        </a:solidFill>
        <a:latin typeface="Univers 45 Light" pitchFamily="34" charset="0"/>
        <a:ea typeface="+mn-ea"/>
        <a:cs typeface="+mn-cs"/>
      </a:defRPr>
    </a:lvl7pPr>
    <a:lvl8pPr marL="3200400" algn="l" defTabSz="914400" rtl="0" eaLnBrk="1" latinLnBrk="0" hangingPunct="1">
      <a:defRPr kern="1200">
        <a:solidFill>
          <a:schemeClr val="tx1"/>
        </a:solidFill>
        <a:latin typeface="Univers 45 Light" pitchFamily="34" charset="0"/>
        <a:ea typeface="+mn-ea"/>
        <a:cs typeface="+mn-cs"/>
      </a:defRPr>
    </a:lvl8pPr>
    <a:lvl9pPr marL="3657600" algn="l" defTabSz="914400" rtl="0" eaLnBrk="1" latinLnBrk="0" hangingPunct="1">
      <a:defRPr kern="1200">
        <a:solidFill>
          <a:schemeClr val="tx1"/>
        </a:solidFill>
        <a:latin typeface="Univers 45 Light"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162732"/>
    <a:srgbClr val="007434"/>
    <a:srgbClr val="612A8A"/>
    <a:srgbClr val="FF9933"/>
    <a:srgbClr val="FF3300"/>
    <a:srgbClr val="FFFF66"/>
    <a:srgbClr val="DDDDDD"/>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78" autoAdjust="0"/>
    <p:restoredTop sz="93860" autoAdjust="0"/>
  </p:normalViewPr>
  <p:slideViewPr>
    <p:cSldViewPr snapToGrid="0">
      <p:cViewPr varScale="1">
        <p:scale>
          <a:sx n="64" d="100"/>
          <a:sy n="64" d="100"/>
        </p:scale>
        <p:origin x="1272"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7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1"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defTabSz="922706">
              <a:defRPr sz="1300"/>
            </a:lvl1pPr>
          </a:lstStyle>
          <a:p>
            <a:pPr>
              <a:defRPr/>
            </a:pPr>
            <a:endParaRPr lang="en-US" dirty="0"/>
          </a:p>
        </p:txBody>
      </p:sp>
      <p:sp>
        <p:nvSpPr>
          <p:cNvPr id="27651" name="Rectangle 3"/>
          <p:cNvSpPr>
            <a:spLocks noGrp="1" noChangeArrowheads="1"/>
          </p:cNvSpPr>
          <p:nvPr>
            <p:ph type="dt" sz="quarter" idx="1"/>
          </p:nvPr>
        </p:nvSpPr>
        <p:spPr bwMode="auto">
          <a:xfrm>
            <a:off x="3969213"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algn="r" defTabSz="922706">
              <a:defRPr sz="1300"/>
            </a:lvl1pPr>
          </a:lstStyle>
          <a:p>
            <a:pPr>
              <a:defRPr/>
            </a:pPr>
            <a:fld id="{6EB42E78-8CA1-4E59-AE77-FF497DDDAB63}" type="datetime4">
              <a:rPr lang="en-US"/>
              <a:pPr>
                <a:defRPr/>
              </a:pPr>
              <a:t>December 17, 2013</a:t>
            </a:fld>
            <a:endParaRPr lang="en-US" dirty="0"/>
          </a:p>
        </p:txBody>
      </p:sp>
      <p:sp>
        <p:nvSpPr>
          <p:cNvPr id="27652" name="Rectangle 4"/>
          <p:cNvSpPr>
            <a:spLocks noGrp="1" noChangeArrowheads="1"/>
          </p:cNvSpPr>
          <p:nvPr>
            <p:ph type="ftr" sz="quarter" idx="2"/>
          </p:nvPr>
        </p:nvSpPr>
        <p:spPr bwMode="auto">
          <a:xfrm>
            <a:off x="1" y="8827584"/>
            <a:ext cx="3041187" cy="468816"/>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defTabSz="922706">
              <a:defRPr sz="1300"/>
            </a:lvl1pPr>
          </a:lstStyle>
          <a:p>
            <a:pPr>
              <a:defRPr/>
            </a:pPr>
            <a:r>
              <a:rPr lang="en-US" dirty="0"/>
              <a:t>© BP presentation name</a:t>
            </a:r>
          </a:p>
        </p:txBody>
      </p:sp>
      <p:sp>
        <p:nvSpPr>
          <p:cNvPr id="27653" name="Rectangle 5"/>
          <p:cNvSpPr>
            <a:spLocks noGrp="1" noChangeArrowheads="1"/>
          </p:cNvSpPr>
          <p:nvPr>
            <p:ph type="sldNum" sz="quarter" idx="3"/>
          </p:nvPr>
        </p:nvSpPr>
        <p:spPr bwMode="auto">
          <a:xfrm>
            <a:off x="3969213" y="8827584"/>
            <a:ext cx="3041187" cy="468816"/>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algn="r" defTabSz="922706">
              <a:defRPr sz="1300"/>
            </a:lvl1pPr>
          </a:lstStyle>
          <a:p>
            <a:pPr>
              <a:defRPr/>
            </a:pPr>
            <a:fld id="{3CEDD498-7441-4785-AFDD-8DE269A7C225}" type="slidenum">
              <a:rPr lang="en-US"/>
              <a:pPr>
                <a:defRPr/>
              </a:pPr>
              <a:t>‹#›</a:t>
            </a:fld>
            <a:endParaRPr lang="en-US" dirty="0"/>
          </a:p>
        </p:txBody>
      </p:sp>
    </p:spTree>
    <p:extLst>
      <p:ext uri="{BB962C8B-B14F-4D97-AF65-F5344CB8AC3E}">
        <p14:creationId xmlns:p14="http://schemas.microsoft.com/office/powerpoint/2010/main" val="2110300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1"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defTabSz="922706">
              <a:defRPr sz="1300"/>
            </a:lvl1pPr>
          </a:lstStyle>
          <a:p>
            <a:pPr>
              <a:defRPr/>
            </a:pPr>
            <a:endParaRPr lang="en-US" dirty="0"/>
          </a:p>
        </p:txBody>
      </p:sp>
      <p:sp>
        <p:nvSpPr>
          <p:cNvPr id="9219" name="Rectangle 3"/>
          <p:cNvSpPr>
            <a:spLocks noGrp="1" noChangeArrowheads="1"/>
          </p:cNvSpPr>
          <p:nvPr>
            <p:ph type="dt" idx="1"/>
          </p:nvPr>
        </p:nvSpPr>
        <p:spPr bwMode="auto">
          <a:xfrm>
            <a:off x="3969213"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algn="r" defTabSz="922706">
              <a:defRPr sz="1300"/>
            </a:lvl1pPr>
          </a:lstStyle>
          <a:p>
            <a:pPr>
              <a:defRPr/>
            </a:pPr>
            <a:fld id="{E529281D-2CC3-4D91-BEE5-3D3C525EC35A}" type="datetime4">
              <a:rPr lang="en-US"/>
              <a:pPr>
                <a:defRPr/>
              </a:pPr>
              <a:t>December 17, 2013</a:t>
            </a:fld>
            <a:endParaRPr lang="en-US" dirty="0"/>
          </a:p>
        </p:txBody>
      </p:sp>
      <p:sp>
        <p:nvSpPr>
          <p:cNvPr id="46084" name="Rectangle 4"/>
          <p:cNvSpPr>
            <a:spLocks noGrp="1" noRot="1" noChangeAspect="1" noChangeArrowheads="1" noTextEdit="1"/>
          </p:cNvSpPr>
          <p:nvPr>
            <p:ph type="sldImg" idx="2"/>
          </p:nvPr>
        </p:nvSpPr>
        <p:spPr bwMode="auto">
          <a:xfrm>
            <a:off x="1184275" y="693738"/>
            <a:ext cx="4648200"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34112" y="4414560"/>
            <a:ext cx="5142177" cy="418706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1" y="8827584"/>
            <a:ext cx="3041187" cy="468816"/>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defTabSz="922706">
              <a:defRPr sz="1300"/>
            </a:lvl1pPr>
          </a:lstStyle>
          <a:p>
            <a:pPr>
              <a:defRPr/>
            </a:pPr>
            <a:r>
              <a:rPr lang="en-US" dirty="0"/>
              <a:t>© BP presentation name</a:t>
            </a:r>
          </a:p>
        </p:txBody>
      </p:sp>
      <p:sp>
        <p:nvSpPr>
          <p:cNvPr id="9223" name="Rectangle 7"/>
          <p:cNvSpPr>
            <a:spLocks noGrp="1" noChangeArrowheads="1"/>
          </p:cNvSpPr>
          <p:nvPr>
            <p:ph type="sldNum" sz="quarter" idx="5"/>
          </p:nvPr>
        </p:nvSpPr>
        <p:spPr bwMode="auto">
          <a:xfrm>
            <a:off x="3969214" y="8827584"/>
            <a:ext cx="2717139" cy="233640"/>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algn="r" defTabSz="922706">
              <a:defRPr sz="1300"/>
            </a:lvl1pPr>
          </a:lstStyle>
          <a:p>
            <a:pPr>
              <a:defRPr/>
            </a:pPr>
            <a:fld id="{BF1886AB-9C92-4065-B7EE-54E423D8A06C}" type="slidenum">
              <a:rPr lang="en-US"/>
              <a:pPr>
                <a:defRPr/>
              </a:pPr>
              <a:t>‹#›</a:t>
            </a:fld>
            <a:endParaRPr lang="en-US" dirty="0"/>
          </a:p>
        </p:txBody>
      </p:sp>
    </p:spTree>
    <p:extLst>
      <p:ext uri="{BB962C8B-B14F-4D97-AF65-F5344CB8AC3E}">
        <p14:creationId xmlns:p14="http://schemas.microsoft.com/office/powerpoint/2010/main" val="34508078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Univers 45 Light"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Univers 45 Light"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Univers 45 Light"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Univers 45 Light"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Univers 45 Light"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41018199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blackWhite">
      <p:bgPr>
        <a:solidFill>
          <a:schemeClr val="bg1"/>
        </a:solidFill>
        <a:effectLst/>
      </p:bgPr>
    </p:bg>
    <p:spTree>
      <p:nvGrpSpPr>
        <p:cNvPr id="1" name=""/>
        <p:cNvGrpSpPr/>
        <p:nvPr/>
      </p:nvGrpSpPr>
      <p:grpSpPr>
        <a:xfrm>
          <a:off x="0" y="0"/>
          <a:ext cx="0" cy="0"/>
          <a:chOff x="0" y="0"/>
          <a:chExt cx="0" cy="0"/>
        </a:xfrm>
      </p:grpSpPr>
      <p:sp>
        <p:nvSpPr>
          <p:cNvPr id="3" name="Line 14"/>
          <p:cNvSpPr>
            <a:spLocks noChangeShapeType="1"/>
          </p:cNvSpPr>
          <p:nvPr/>
        </p:nvSpPr>
        <p:spPr bwMode="auto">
          <a:xfrm flipH="1">
            <a:off x="0" y="749300"/>
            <a:ext cx="9144000" cy="0"/>
          </a:xfrm>
          <a:prstGeom prst="line">
            <a:avLst/>
          </a:prstGeom>
          <a:noFill/>
          <a:ln w="19050">
            <a:solidFill>
              <a:schemeClr val="bg2"/>
            </a:solidFill>
            <a:round/>
            <a:headEnd/>
            <a:tailEnd/>
          </a:ln>
        </p:spPr>
        <p:txBody>
          <a:bodyPr/>
          <a:lstStyle/>
          <a:p>
            <a:pPr>
              <a:defRPr/>
            </a:pPr>
            <a:endParaRPr lang="en-US">
              <a:latin typeface="Univers 45 Light" pitchFamily="34" charset="0"/>
            </a:endParaRPr>
          </a:p>
        </p:txBody>
      </p:sp>
      <p:sp>
        <p:nvSpPr>
          <p:cNvPr id="4" name="Rectangle 18"/>
          <p:cNvSpPr>
            <a:spLocks noChangeArrowheads="1"/>
          </p:cNvSpPr>
          <p:nvPr/>
        </p:nvSpPr>
        <p:spPr bwMode="auto">
          <a:xfrm>
            <a:off x="0" y="0"/>
            <a:ext cx="9144000" cy="6858000"/>
          </a:xfrm>
          <a:prstGeom prst="rect">
            <a:avLst/>
          </a:prstGeom>
          <a:noFill/>
          <a:ln w="9525" algn="ctr">
            <a:solidFill>
              <a:schemeClr val="tx1"/>
            </a:solidFill>
            <a:round/>
            <a:headEnd/>
            <a:tailEnd/>
          </a:ln>
          <a:extLst/>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61"/>
          <p:cNvSpPr>
            <a:spLocks noChangeShapeType="1"/>
          </p:cNvSpPr>
          <p:nvPr/>
        </p:nvSpPr>
        <p:spPr bwMode="auto">
          <a:xfrm>
            <a:off x="0" y="749300"/>
            <a:ext cx="9144000" cy="0"/>
          </a:xfrm>
          <a:prstGeom prst="line">
            <a:avLst/>
          </a:prstGeom>
          <a:noFill/>
          <a:ln w="19050">
            <a:solidFill>
              <a:schemeClr val="bg2"/>
            </a:solidFill>
            <a:round/>
            <a:headEnd/>
            <a:tailEnd/>
          </a:ln>
        </p:spPr>
        <p:txBody>
          <a:bodyPr/>
          <a:lstStyle/>
          <a:p>
            <a:pPr>
              <a:defRPr/>
            </a:pPr>
            <a:endParaRPr lang="en-US">
              <a:latin typeface="Univers 45 Light" pitchFamily="34" charset="0"/>
            </a:endParaRPr>
          </a:p>
        </p:txBody>
      </p:sp>
      <p:pic>
        <p:nvPicPr>
          <p:cNvPr id="7" name="Picture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96050"/>
            <a:ext cx="91440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subTitle" idx="1"/>
          </p:nvPr>
        </p:nvSpPr>
        <p:spPr>
          <a:xfrm>
            <a:off x="1409700" y="2708262"/>
            <a:ext cx="6324600" cy="914400"/>
          </a:xfrm>
        </p:spPr>
        <p:txBody>
          <a:bodyPr rIns="0">
            <a:normAutofit/>
          </a:bodyPr>
          <a:lstStyle>
            <a:lvl1pPr marL="0" indent="0">
              <a:buFont typeface="Wingdings" pitchFamily="2" charset="2"/>
              <a:buNone/>
              <a:defRPr sz="1600" b="1">
                <a:solidFill>
                  <a:schemeClr val="bg1"/>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622552136"/>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2791000601"/>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38850" y="401638"/>
            <a:ext cx="1885950" cy="4551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401638"/>
            <a:ext cx="5505450" cy="4551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3238617810"/>
      </p:ext>
    </p:extLst>
  </p:cSld>
  <p:clrMapOvr>
    <a:masterClrMapping/>
  </p:clrMapOvr>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0674" y="252009"/>
            <a:ext cx="5770620" cy="439737"/>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3pPr>
              <a:spcBef>
                <a:spcPts val="0"/>
              </a:spcBef>
              <a:spcAft>
                <a:spcPts val="300"/>
              </a:spcAft>
              <a:defRPr/>
            </a:lvl3pPr>
            <a:lvl4pPr>
              <a:spcBef>
                <a:spcPts val="0"/>
              </a:spcBef>
              <a:spcAft>
                <a:spcPts val="300"/>
              </a:spcAf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lvl1pPr>
              <a:defRPr smtClean="0"/>
            </a:lvl1p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a:t>
            </a:fld>
            <a:endParaRPr lang="en-US" dirty="0"/>
          </a:p>
        </p:txBody>
      </p:sp>
      <p:pic>
        <p:nvPicPr>
          <p:cNvPr id="5" name="Picture 7" descr="ESP Logo"/>
          <p:cNvPicPr>
            <a:picLocks noChangeAspect="1" noChangeArrowheads="1"/>
          </p:cNvPicPr>
          <p:nvPr userDrawn="1"/>
        </p:nvPicPr>
        <p:blipFill>
          <a:blip r:embed="rId2" cstate="print"/>
          <a:srcRect/>
          <a:stretch>
            <a:fillRect/>
          </a:stretch>
        </p:blipFill>
        <p:spPr bwMode="auto">
          <a:xfrm>
            <a:off x="249341" y="6352854"/>
            <a:ext cx="2277550" cy="455986"/>
          </a:xfrm>
          <a:prstGeom prst="rect">
            <a:avLst/>
          </a:prstGeom>
          <a:noFill/>
          <a:ln w="9525">
            <a:noFill/>
            <a:miter lim="800000"/>
            <a:headEnd/>
            <a:tailEnd/>
          </a:ln>
        </p:spPr>
      </p:pic>
    </p:spTree>
    <p:extLst>
      <p:ext uri="{BB962C8B-B14F-4D97-AF65-F5344CB8AC3E}">
        <p14:creationId xmlns:p14="http://schemas.microsoft.com/office/powerpoint/2010/main" val="19207334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984885"/>
          </a:xfrm>
        </p:spPr>
        <p:txBody>
          <a:bodyPr anchor="t"/>
          <a:lstStyle>
            <a:lvl1pPr algn="l">
              <a:defRPr sz="4000" b="1" cap="all">
                <a:solidFill>
                  <a:srgbClr val="FF9933"/>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smtClean="0"/>
            </a:lvl1pPr>
          </a:lstStyle>
          <a:p>
            <a:pPr>
              <a:defRPr/>
            </a:pPr>
            <a:r>
              <a:rPr lang="en-US" smtClean="0"/>
              <a:t> </a:t>
            </a:r>
            <a:r>
              <a:rPr lang="en-US" i="0" smtClean="0">
                <a:latin typeface="Trebuchet MS" pitchFamily="34" charset="0"/>
              </a:rPr>
              <a:t>page </a:t>
            </a:r>
            <a:fld id="{CCA7163F-D6B8-4D35-847B-A70B53B49225}" type="slidenum">
              <a:rPr lang="en-US" i="0" smtClean="0">
                <a:latin typeface="Trebuchet MS" pitchFamily="34" charset="0"/>
              </a:rPr>
              <a:pPr>
                <a:defRPr/>
              </a:pPr>
              <a:t>‹#›</a:t>
            </a:fld>
            <a:endParaRPr lang="en-US" dirty="0"/>
          </a:p>
        </p:txBody>
      </p:sp>
    </p:spTree>
    <p:extLst>
      <p:ext uri="{BB962C8B-B14F-4D97-AF65-F5344CB8AC3E}">
        <p14:creationId xmlns:p14="http://schemas.microsoft.com/office/powerpoint/2010/main" val="20985572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291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smtClean="0"/>
            </a:lvl1pPr>
          </a:lstStyle>
          <a:p>
            <a:pPr>
              <a:defRPr/>
            </a:pPr>
            <a:r>
              <a:rPr lang="en-US" smtClean="0"/>
              <a:t> </a:t>
            </a:r>
            <a:r>
              <a:rPr lang="en-US" i="0" smtClean="0">
                <a:latin typeface="Trebuchet MS" pitchFamily="34" charset="0"/>
              </a:rPr>
              <a:t>page </a:t>
            </a:r>
            <a:fld id="{CDC01D43-F64A-4889-BEFF-52BE970D7E77}" type="slidenum">
              <a:rPr lang="en-US" i="0" smtClean="0">
                <a:latin typeface="Trebuchet MS" pitchFamily="34" charset="0"/>
              </a:rPr>
              <a:pPr>
                <a:defRPr/>
              </a:pPr>
              <a:t>‹#›</a:t>
            </a:fld>
            <a:endParaRPr lang="en-US" dirty="0"/>
          </a:p>
        </p:txBody>
      </p:sp>
    </p:spTree>
    <p:extLst>
      <p:ext uri="{BB962C8B-B14F-4D97-AF65-F5344CB8AC3E}">
        <p14:creationId xmlns:p14="http://schemas.microsoft.com/office/powerpoint/2010/main" val="361470889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2661139429"/>
      </p:ext>
    </p:extLst>
  </p:cSld>
  <p:clrMapOvr>
    <a:masterClrMapping/>
  </p:clrMapOvr>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pPr>
              <a:defRPr/>
            </a:pPr>
            <a:r>
              <a:rPr lang="en-US" smtClean="0"/>
              <a:t> </a:t>
            </a:r>
            <a:r>
              <a:rPr lang="en-US" i="0" smtClean="0">
                <a:latin typeface="Trebuchet MS" pitchFamily="34" charset="0"/>
              </a:rPr>
              <a:t>page </a:t>
            </a:r>
            <a:fld id="{E96A6755-DD78-4BD2-A853-0FF9038FD51C}" type="slidenum">
              <a:rPr lang="en-US" i="0" smtClean="0">
                <a:latin typeface="Trebuchet MS" pitchFamily="34" charset="0"/>
              </a:rPr>
              <a:pPr>
                <a:defRPr/>
              </a:pPr>
              <a:t>‹#›</a:t>
            </a:fld>
            <a:endParaRPr lang="en-US" dirty="0"/>
          </a:p>
        </p:txBody>
      </p:sp>
    </p:spTree>
    <p:extLst>
      <p:ext uri="{BB962C8B-B14F-4D97-AF65-F5344CB8AC3E}">
        <p14:creationId xmlns:p14="http://schemas.microsoft.com/office/powerpoint/2010/main" val="355649055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1135635734"/>
      </p:ext>
    </p:extLst>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303350333"/>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Tree>
    <p:extLst>
      <p:ext uri="{BB962C8B-B14F-4D97-AF65-F5344CB8AC3E}">
        <p14:creationId xmlns:p14="http://schemas.microsoft.com/office/powerpoint/2010/main" val="2637139181"/>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938" y="6508750"/>
            <a:ext cx="9144001"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3"/>
          <p:cNvSpPr>
            <a:spLocks noGrp="1" noChangeArrowheads="1"/>
          </p:cNvSpPr>
          <p:nvPr>
            <p:ph type="body" idx="1"/>
          </p:nvPr>
        </p:nvSpPr>
        <p:spPr bwMode="auto">
          <a:xfrm>
            <a:off x="381000" y="1219200"/>
            <a:ext cx="754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2860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9" name="Rectangle 2"/>
          <p:cNvSpPr>
            <a:spLocks noGrp="1" noChangeArrowheads="1"/>
          </p:cNvSpPr>
          <p:nvPr>
            <p:ph type="title"/>
          </p:nvPr>
        </p:nvSpPr>
        <p:spPr bwMode="auto">
          <a:xfrm>
            <a:off x="430213" y="252413"/>
            <a:ext cx="5770562"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spAutoFit/>
          </a:bodyPr>
          <a:lstStyle/>
          <a:p>
            <a:pPr lvl="0"/>
            <a:r>
              <a:rPr lang="en-US" altLang="en-US" smtClean="0"/>
              <a:t>Click to edit Master title style</a:t>
            </a:r>
          </a:p>
        </p:txBody>
      </p:sp>
      <p:sp>
        <p:nvSpPr>
          <p:cNvPr id="1073" name="Rectangle 49"/>
          <p:cNvSpPr>
            <a:spLocks noGrp="1" noChangeArrowheads="1"/>
          </p:cNvSpPr>
          <p:nvPr>
            <p:ph type="sldNum" sz="quarter" idx="4"/>
          </p:nvPr>
        </p:nvSpPr>
        <p:spPr bwMode="auto">
          <a:xfrm>
            <a:off x="8297863" y="6508750"/>
            <a:ext cx="846137" cy="349250"/>
          </a:xfrm>
          <a:prstGeom prst="rect">
            <a:avLst/>
          </a:prstGeom>
          <a:solidFill>
            <a:schemeClr val="bg2"/>
          </a:solidFill>
          <a:ln w="9525">
            <a:solidFill>
              <a:schemeClr val="bg2"/>
            </a:solid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i="1" smtClean="0">
                <a:solidFill>
                  <a:schemeClr val="bg1"/>
                </a:solidFill>
                <a:latin typeface="Tahoma" pitchFamily="34" charset="0"/>
              </a:defRPr>
            </a:lvl1pPr>
          </a:lstStyle>
          <a:p>
            <a:pPr>
              <a:defRPr/>
            </a:pPr>
            <a:r>
              <a:rPr lang="en-US" smtClean="0"/>
              <a:t> </a:t>
            </a:r>
            <a:r>
              <a:rPr lang="en-US" smtClean="0">
                <a:latin typeface="Trebuchet MS" pitchFamily="34" charset="0"/>
              </a:rPr>
              <a:t>page </a:t>
            </a:r>
            <a:fld id="{3058DDF0-CEF9-4E47-8BC8-B05B6EA0473F}" type="slidenum">
              <a:rPr lang="en-US" smtClean="0">
                <a:latin typeface="Trebuchet MS" pitchFamily="34" charset="0"/>
              </a:rPr>
              <a:pPr>
                <a:defRPr/>
              </a:pPr>
              <a:t>‹#›</a:t>
            </a:fld>
            <a:endParaRPr lang="en-US" dirty="0"/>
          </a:p>
        </p:txBody>
      </p:sp>
      <p:sp>
        <p:nvSpPr>
          <p:cNvPr id="1031" name="Line 61"/>
          <p:cNvSpPr>
            <a:spLocks noChangeShapeType="1"/>
          </p:cNvSpPr>
          <p:nvPr/>
        </p:nvSpPr>
        <p:spPr bwMode="auto">
          <a:xfrm>
            <a:off x="0" y="749300"/>
            <a:ext cx="9144000" cy="0"/>
          </a:xfrm>
          <a:prstGeom prst="line">
            <a:avLst/>
          </a:prstGeom>
          <a:noFill/>
          <a:ln w="19050">
            <a:solidFill>
              <a:schemeClr val="bg2"/>
            </a:solidFill>
            <a:round/>
            <a:headEnd/>
            <a:tailEnd/>
          </a:ln>
        </p:spPr>
        <p:txBody>
          <a:bodyPr/>
          <a:lstStyle/>
          <a:p>
            <a:pPr>
              <a:defRPr/>
            </a:pPr>
            <a:endParaRPr lang="en-US">
              <a:latin typeface="Univers 45 Light" pitchFamily="34" charset="0"/>
            </a:endParaRPr>
          </a:p>
        </p:txBody>
      </p:sp>
      <p:sp>
        <p:nvSpPr>
          <p:cNvPr id="1036" name="Rectangle 11"/>
          <p:cNvSpPr>
            <a:spLocks noChangeArrowheads="1"/>
          </p:cNvSpPr>
          <p:nvPr/>
        </p:nvSpPr>
        <p:spPr bwMode="auto">
          <a:xfrm>
            <a:off x="0" y="0"/>
            <a:ext cx="9144000" cy="6858000"/>
          </a:xfrm>
          <a:prstGeom prst="rect">
            <a:avLst/>
          </a:prstGeom>
          <a:noFill/>
          <a:ln w="9525" algn="ctr">
            <a:solidFill>
              <a:schemeClr val="tx1"/>
            </a:solidFill>
            <a:round/>
            <a:headEnd/>
            <a:tailEnd/>
          </a:ln>
          <a:extLst/>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smtClean="0"/>
          </a:p>
        </p:txBody>
      </p:sp>
      <p:sp>
        <p:nvSpPr>
          <p:cNvPr id="16" name="Rectangle 11"/>
          <p:cNvSpPr>
            <a:spLocks noChangeArrowheads="1"/>
          </p:cNvSpPr>
          <p:nvPr userDrawn="1"/>
        </p:nvSpPr>
        <p:spPr bwMode="auto">
          <a:xfrm>
            <a:off x="0" y="0"/>
            <a:ext cx="9144000" cy="6858000"/>
          </a:xfrm>
          <a:prstGeom prst="rect">
            <a:avLst/>
          </a:prstGeom>
          <a:noFill/>
          <a:ln w="9525" algn="ctr">
            <a:solidFill>
              <a:schemeClr val="tx1"/>
            </a:solidFill>
            <a:round/>
            <a:headEnd/>
            <a:tailEnd/>
          </a:ln>
          <a:extLst/>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dirty="0" smtClean="0"/>
          </a:p>
        </p:txBody>
      </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timing>
    <p:tnLst>
      <p:par>
        <p:cTn id="1" dur="indefinite" restart="never" nodeType="tmRoot"/>
      </p:par>
    </p:tnLst>
  </p:timing>
  <p:hf hdr="0" ftr="0" dt="0"/>
  <p:txStyles>
    <p:titleStyle>
      <a:lvl1pPr algn="l" rtl="0" eaLnBrk="1" fontAlgn="base" hangingPunct="1">
        <a:lnSpc>
          <a:spcPct val="80000"/>
        </a:lnSpc>
        <a:spcBef>
          <a:spcPct val="0"/>
        </a:spcBef>
        <a:spcAft>
          <a:spcPct val="0"/>
        </a:spcAft>
        <a:defRPr sz="3600">
          <a:solidFill>
            <a:schemeClr val="tx1"/>
          </a:solidFill>
          <a:latin typeface="Myriad Pro" pitchFamily="34" charset="0"/>
          <a:ea typeface="+mj-ea"/>
          <a:cs typeface="+mj-cs"/>
        </a:defRPr>
      </a:lvl1pPr>
      <a:lvl2pPr algn="l" rtl="0" eaLnBrk="1" fontAlgn="base" hangingPunct="1">
        <a:lnSpc>
          <a:spcPct val="80000"/>
        </a:lnSpc>
        <a:spcBef>
          <a:spcPct val="0"/>
        </a:spcBef>
        <a:spcAft>
          <a:spcPct val="0"/>
        </a:spcAft>
        <a:defRPr sz="3600">
          <a:solidFill>
            <a:schemeClr val="tx1"/>
          </a:solidFill>
          <a:latin typeface="Myriad Pro" pitchFamily="34" charset="0"/>
        </a:defRPr>
      </a:lvl2pPr>
      <a:lvl3pPr algn="l" rtl="0" eaLnBrk="1" fontAlgn="base" hangingPunct="1">
        <a:lnSpc>
          <a:spcPct val="80000"/>
        </a:lnSpc>
        <a:spcBef>
          <a:spcPct val="0"/>
        </a:spcBef>
        <a:spcAft>
          <a:spcPct val="0"/>
        </a:spcAft>
        <a:defRPr sz="3600">
          <a:solidFill>
            <a:schemeClr val="tx1"/>
          </a:solidFill>
          <a:latin typeface="Myriad Pro" pitchFamily="34" charset="0"/>
        </a:defRPr>
      </a:lvl3pPr>
      <a:lvl4pPr algn="l" rtl="0" eaLnBrk="1" fontAlgn="base" hangingPunct="1">
        <a:lnSpc>
          <a:spcPct val="80000"/>
        </a:lnSpc>
        <a:spcBef>
          <a:spcPct val="0"/>
        </a:spcBef>
        <a:spcAft>
          <a:spcPct val="0"/>
        </a:spcAft>
        <a:defRPr sz="3600">
          <a:solidFill>
            <a:schemeClr val="tx1"/>
          </a:solidFill>
          <a:latin typeface="Myriad Pro" pitchFamily="34" charset="0"/>
        </a:defRPr>
      </a:lvl4pPr>
      <a:lvl5pPr algn="l" rtl="0" eaLnBrk="1" fontAlgn="base" hangingPunct="1">
        <a:lnSpc>
          <a:spcPct val="80000"/>
        </a:lnSpc>
        <a:spcBef>
          <a:spcPct val="0"/>
        </a:spcBef>
        <a:spcAft>
          <a:spcPct val="0"/>
        </a:spcAft>
        <a:defRPr sz="3600">
          <a:solidFill>
            <a:schemeClr val="tx1"/>
          </a:solidFill>
          <a:latin typeface="Myriad Pro" pitchFamily="34" charset="0"/>
        </a:defRPr>
      </a:lvl5pPr>
      <a:lvl6pPr marL="457200" algn="l" rtl="0" eaLnBrk="1" fontAlgn="base" hangingPunct="1">
        <a:lnSpc>
          <a:spcPct val="80000"/>
        </a:lnSpc>
        <a:spcBef>
          <a:spcPct val="0"/>
        </a:spcBef>
        <a:spcAft>
          <a:spcPct val="0"/>
        </a:spcAft>
        <a:defRPr sz="3600">
          <a:solidFill>
            <a:srgbClr val="FF3300"/>
          </a:solidFill>
          <a:latin typeface="Trebuchet MS" pitchFamily="34" charset="0"/>
        </a:defRPr>
      </a:lvl6pPr>
      <a:lvl7pPr marL="914400" algn="l" rtl="0" eaLnBrk="1" fontAlgn="base" hangingPunct="1">
        <a:lnSpc>
          <a:spcPct val="80000"/>
        </a:lnSpc>
        <a:spcBef>
          <a:spcPct val="0"/>
        </a:spcBef>
        <a:spcAft>
          <a:spcPct val="0"/>
        </a:spcAft>
        <a:defRPr sz="3600">
          <a:solidFill>
            <a:srgbClr val="FF3300"/>
          </a:solidFill>
          <a:latin typeface="Trebuchet MS" pitchFamily="34" charset="0"/>
        </a:defRPr>
      </a:lvl7pPr>
      <a:lvl8pPr marL="1371600" algn="l" rtl="0" eaLnBrk="1" fontAlgn="base" hangingPunct="1">
        <a:lnSpc>
          <a:spcPct val="80000"/>
        </a:lnSpc>
        <a:spcBef>
          <a:spcPct val="0"/>
        </a:spcBef>
        <a:spcAft>
          <a:spcPct val="0"/>
        </a:spcAft>
        <a:defRPr sz="3600">
          <a:solidFill>
            <a:srgbClr val="FF3300"/>
          </a:solidFill>
          <a:latin typeface="Trebuchet MS" pitchFamily="34" charset="0"/>
        </a:defRPr>
      </a:lvl8pPr>
      <a:lvl9pPr marL="1828800" algn="l" rtl="0" eaLnBrk="1" fontAlgn="base" hangingPunct="1">
        <a:lnSpc>
          <a:spcPct val="80000"/>
        </a:lnSpc>
        <a:spcBef>
          <a:spcPct val="0"/>
        </a:spcBef>
        <a:spcAft>
          <a:spcPct val="0"/>
        </a:spcAft>
        <a:defRPr sz="3600">
          <a:solidFill>
            <a:srgbClr val="FF3300"/>
          </a:solidFill>
          <a:latin typeface="Trebuchet MS" pitchFamily="34" charset="0"/>
        </a:defRPr>
      </a:lvl9pPr>
    </p:titleStyle>
    <p:bodyStyle>
      <a:lvl1pPr marL="342900" indent="-342900" algn="l" rtl="0" eaLnBrk="1" fontAlgn="base" hangingPunct="1">
        <a:spcBef>
          <a:spcPct val="0"/>
        </a:spcBef>
        <a:spcAft>
          <a:spcPct val="40000"/>
        </a:spcAft>
        <a:buClr>
          <a:schemeClr val="tx1"/>
        </a:buClr>
        <a:buSzPct val="70000"/>
        <a:buFont typeface="Wingdings" pitchFamily="2" charset="2"/>
        <a:buChar char="n"/>
        <a:defRPr sz="2600">
          <a:solidFill>
            <a:schemeClr val="tx1"/>
          </a:solidFill>
          <a:latin typeface="Myriad Pro" pitchFamily="34" charset="0"/>
          <a:ea typeface="+mn-ea"/>
          <a:cs typeface="+mn-cs"/>
        </a:defRPr>
      </a:lvl1pPr>
      <a:lvl2pPr marL="742950" indent="-285750" algn="l" rtl="0" eaLnBrk="1" fontAlgn="base" hangingPunct="1">
        <a:spcBef>
          <a:spcPct val="0"/>
        </a:spcBef>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lgn="l" rtl="0" eaLnBrk="1" fontAlgn="base" hangingPunct="1">
        <a:spcBef>
          <a:spcPct val="40000"/>
        </a:spcBef>
        <a:spcAft>
          <a:spcPct val="40000"/>
        </a:spcAft>
        <a:buClr>
          <a:schemeClr val="bg2"/>
        </a:buClr>
        <a:buSzPct val="70000"/>
        <a:buFont typeface="Wingdings" pitchFamily="2" charset="2"/>
        <a:buChar char="n"/>
        <a:defRPr sz="2000">
          <a:solidFill>
            <a:schemeClr val="tx1"/>
          </a:solidFill>
          <a:latin typeface="Myriad Pro" pitchFamily="34" charset="0"/>
        </a:defRPr>
      </a:lvl3pPr>
      <a:lvl4pPr marL="1600200" indent="-228600" algn="l" rtl="0" eaLnBrk="1" fontAlgn="base" hangingPunct="1">
        <a:spcBef>
          <a:spcPct val="20000"/>
        </a:spcBef>
        <a:spcAft>
          <a:spcPct val="0"/>
        </a:spcAft>
        <a:buFont typeface="Courier New" pitchFamily="49" charset="0"/>
        <a:buChar char="o"/>
        <a:defRPr sz="1600">
          <a:solidFill>
            <a:schemeClr val="tx1"/>
          </a:solidFill>
          <a:latin typeface="Myriad Pro" pitchFamily="34" charset="0"/>
        </a:defRPr>
      </a:lvl4pPr>
      <a:lvl5pPr marL="2057400" indent="-228600" algn="l" rtl="0" eaLnBrk="1" fontAlgn="base" hangingPunct="1">
        <a:spcBef>
          <a:spcPct val="20000"/>
        </a:spcBef>
        <a:spcAft>
          <a:spcPct val="0"/>
        </a:spcAft>
        <a:buFont typeface="Arial" pitchFamily="34" charset="0"/>
        <a:buChar char="•"/>
        <a:defRPr sz="1600">
          <a:solidFill>
            <a:schemeClr val="tx1"/>
          </a:solidFill>
          <a:latin typeface="Myriad Pro" pitchFamily="34" charset="0"/>
        </a:defRPr>
      </a:lvl5pPr>
      <a:lvl6pPr marL="2514600" indent="-228600" algn="l" rtl="0" eaLnBrk="1" fontAlgn="base" hangingPunct="1">
        <a:spcBef>
          <a:spcPct val="20000"/>
        </a:spcBef>
        <a:spcAft>
          <a:spcPct val="0"/>
        </a:spcAft>
        <a:buChar char="»"/>
        <a:defRPr sz="1600">
          <a:solidFill>
            <a:schemeClr val="tx1"/>
          </a:solidFill>
          <a:latin typeface="Univers 45 Light" pitchFamily="34" charset="0"/>
        </a:defRPr>
      </a:lvl6pPr>
      <a:lvl7pPr marL="2971800" indent="-228600" algn="l" rtl="0" eaLnBrk="1" fontAlgn="base" hangingPunct="1">
        <a:spcBef>
          <a:spcPct val="20000"/>
        </a:spcBef>
        <a:spcAft>
          <a:spcPct val="0"/>
        </a:spcAft>
        <a:buChar char="»"/>
        <a:defRPr sz="1600">
          <a:solidFill>
            <a:schemeClr val="tx1"/>
          </a:solidFill>
          <a:latin typeface="Univers 45 Light" pitchFamily="34" charset="0"/>
        </a:defRPr>
      </a:lvl7pPr>
      <a:lvl8pPr marL="3429000" indent="-228600" algn="l" rtl="0" eaLnBrk="1" fontAlgn="base" hangingPunct="1">
        <a:spcBef>
          <a:spcPct val="20000"/>
        </a:spcBef>
        <a:spcAft>
          <a:spcPct val="0"/>
        </a:spcAft>
        <a:buChar char="»"/>
        <a:defRPr sz="1600">
          <a:solidFill>
            <a:schemeClr val="tx1"/>
          </a:solidFill>
          <a:latin typeface="Univers 45 Light" pitchFamily="34" charset="0"/>
        </a:defRPr>
      </a:lvl8pPr>
      <a:lvl9pPr marL="3886200" indent="-228600" algn="l" rtl="0" eaLnBrk="1" fontAlgn="base" hangingPunct="1">
        <a:spcBef>
          <a:spcPct val="20000"/>
        </a:spcBef>
        <a:spcAft>
          <a:spcPct val="0"/>
        </a:spcAft>
        <a:buChar char="»"/>
        <a:defRPr sz="1600">
          <a:solidFill>
            <a:schemeClr val="tx1"/>
          </a:solidFill>
          <a:latin typeface="Univers 45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1103313" y="1317118"/>
            <a:ext cx="7467600" cy="787908"/>
          </a:xfrm>
          <a:prstGeom prst="rect">
            <a:avLst/>
          </a:prstGeom>
          <a:noFill/>
          <a:ln w="9525">
            <a:noFill/>
            <a:miter lim="800000"/>
            <a:headEnd/>
            <a:tailEnd/>
          </a:ln>
        </p:spPr>
        <p:txBody>
          <a:bodyPr lIns="0" tIns="0" rIns="0" bIns="0" anchor="b">
            <a:spAutoFit/>
          </a:bodyPr>
          <a:lstStyle/>
          <a:p>
            <a:pPr>
              <a:lnSpc>
                <a:spcPct val="80000"/>
              </a:lnSpc>
            </a:pPr>
            <a:r>
              <a:rPr lang="en-US" sz="3200" dirty="0" smtClean="0">
                <a:latin typeface="Trebuchet MS" pitchFamily="34" charset="0"/>
              </a:rPr>
              <a:t>Cartridge </a:t>
            </a:r>
            <a:r>
              <a:rPr lang="en-US" sz="3200" dirty="0">
                <a:latin typeface="Trebuchet MS" pitchFamily="34" charset="0"/>
              </a:rPr>
              <a:t>and Filter </a:t>
            </a:r>
            <a:r>
              <a:rPr lang="en-US" sz="3200" dirty="0" smtClean="0">
                <a:latin typeface="Trebuchet MS" pitchFamily="34" charset="0"/>
              </a:rPr>
              <a:t>Project:</a:t>
            </a:r>
          </a:p>
          <a:p>
            <a:pPr>
              <a:lnSpc>
                <a:spcPct val="80000"/>
              </a:lnSpc>
            </a:pPr>
            <a:r>
              <a:rPr lang="en-US" sz="3200" dirty="0" smtClean="0">
                <a:latin typeface="Trebuchet MS" pitchFamily="34" charset="0"/>
              </a:rPr>
              <a:t>Lyse-n-Go Design Overview</a:t>
            </a:r>
          </a:p>
        </p:txBody>
      </p:sp>
      <p:sp>
        <p:nvSpPr>
          <p:cNvPr id="7171" name="Rectangle 6"/>
          <p:cNvSpPr>
            <a:spLocks noChangeArrowheads="1"/>
          </p:cNvSpPr>
          <p:nvPr/>
        </p:nvSpPr>
        <p:spPr bwMode="auto">
          <a:xfrm>
            <a:off x="3244850" y="5470525"/>
            <a:ext cx="3624263" cy="730250"/>
          </a:xfrm>
          <a:prstGeom prst="rect">
            <a:avLst/>
          </a:prstGeom>
          <a:noFill/>
          <a:ln w="9525">
            <a:noFill/>
            <a:miter lim="800000"/>
            <a:headEnd/>
            <a:tailEnd/>
          </a:ln>
        </p:spPr>
        <p:txBody>
          <a:bodyPr lIns="0" tIns="0" rIns="228600" bIns="0"/>
          <a:lstStyle/>
          <a:p>
            <a:pPr>
              <a:spcAft>
                <a:spcPct val="40000"/>
              </a:spcAft>
              <a:buClr>
                <a:schemeClr val="tx1"/>
              </a:buClr>
              <a:buSzPct val="70000"/>
              <a:buFont typeface="Wingdings" pitchFamily="2" charset="2"/>
              <a:buNone/>
            </a:pPr>
            <a:r>
              <a:rPr lang="en-US" sz="1600" dirty="0">
                <a:latin typeface="Arial" charset="0"/>
              </a:rPr>
              <a:t>Date: </a:t>
            </a:r>
            <a:r>
              <a:rPr lang="en-US" sz="1600" dirty="0" smtClean="0">
                <a:latin typeface="Arial" charset="0"/>
              </a:rPr>
              <a:t>12-17-13</a:t>
            </a:r>
            <a:endParaRPr lang="en-US" sz="1600" dirty="0">
              <a:latin typeface="Arial" charset="0"/>
            </a:endParaRPr>
          </a:p>
          <a:p>
            <a:pPr>
              <a:spcAft>
                <a:spcPct val="40000"/>
              </a:spcAft>
              <a:buClr>
                <a:schemeClr val="tx1"/>
              </a:buClr>
              <a:buSzPct val="70000"/>
              <a:buFont typeface="Wingdings" pitchFamily="2" charset="2"/>
              <a:buNone/>
            </a:pPr>
            <a:r>
              <a:rPr lang="en-US" sz="1600" dirty="0">
                <a:latin typeface="Arial" charset="0"/>
              </a:rPr>
              <a:t>By: Accel Biotech Team</a:t>
            </a:r>
          </a:p>
        </p:txBody>
      </p:sp>
      <p:sp>
        <p:nvSpPr>
          <p:cNvPr id="7172" name="Rectangle 9"/>
          <p:cNvSpPr>
            <a:spLocks noChangeArrowheads="1"/>
          </p:cNvSpPr>
          <p:nvPr/>
        </p:nvSpPr>
        <p:spPr bwMode="auto">
          <a:xfrm>
            <a:off x="1103313" y="3338513"/>
            <a:ext cx="6099175" cy="1657350"/>
          </a:xfrm>
          <a:prstGeom prst="rect">
            <a:avLst/>
          </a:prstGeom>
          <a:noFill/>
          <a:ln w="9525">
            <a:noFill/>
            <a:miter lim="800000"/>
            <a:headEnd/>
            <a:tailEnd/>
          </a:ln>
        </p:spPr>
        <p:txBody>
          <a:bodyPr lIns="0" tIns="152352" rIns="0" bIns="38088" anchor="ctr">
            <a:spAutoFit/>
          </a:bodyPr>
          <a:lstStyle/>
          <a:p>
            <a:r>
              <a:rPr lang="en-US" sz="1600" b="1" i="1" dirty="0">
                <a:solidFill>
                  <a:schemeClr val="bg2"/>
                </a:solidFill>
              </a:rPr>
              <a:t>Mission</a:t>
            </a:r>
          </a:p>
          <a:p>
            <a:r>
              <a:rPr lang="en-US" sz="1600" dirty="0">
                <a:solidFill>
                  <a:schemeClr val="bg2"/>
                </a:solidFill>
              </a:rPr>
              <a:t>Our mission is to provide clients throughout the world with product development for medical, diagnostic, biodefense and biotech products.  Accel’s skilled team of engineers, designers and technicians will work together to provide services from concept to development to manufacturing support</a:t>
            </a:r>
          </a:p>
        </p:txBody>
      </p:sp>
      <p:pic>
        <p:nvPicPr>
          <p:cNvPr id="7173" name="Picture 3"/>
          <p:cNvPicPr>
            <a:picLocks noChangeAspect="1" noChangeArrowheads="1"/>
          </p:cNvPicPr>
          <p:nvPr/>
        </p:nvPicPr>
        <p:blipFill>
          <a:blip r:embed="rId3" cstate="print"/>
          <a:srcRect t="6705" b="11787"/>
          <a:stretch>
            <a:fillRect/>
          </a:stretch>
        </p:blipFill>
        <p:spPr bwMode="auto">
          <a:xfrm>
            <a:off x="1108075" y="5240338"/>
            <a:ext cx="1839913" cy="1120775"/>
          </a:xfrm>
          <a:prstGeom prst="rect">
            <a:avLst/>
          </a:prstGeom>
          <a:noFill/>
          <a:ln w="9525">
            <a:noFill/>
            <a:miter lim="800000"/>
            <a:headEnd/>
            <a:tailEnd/>
          </a:ln>
        </p:spPr>
      </p:pic>
      <p:pic>
        <p:nvPicPr>
          <p:cNvPr id="7174" name="Picture 7" descr="ESP Logo"/>
          <p:cNvPicPr>
            <a:picLocks noChangeAspect="1" noChangeArrowheads="1"/>
          </p:cNvPicPr>
          <p:nvPr/>
        </p:nvPicPr>
        <p:blipFill>
          <a:blip r:embed="rId4" cstate="print"/>
          <a:srcRect/>
          <a:stretch>
            <a:fillRect/>
          </a:stretch>
        </p:blipFill>
        <p:spPr bwMode="auto">
          <a:xfrm>
            <a:off x="1071563" y="2579688"/>
            <a:ext cx="3480923" cy="696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l="8674"/>
          <a:stretch/>
        </p:blipFill>
        <p:spPr>
          <a:xfrm>
            <a:off x="2743199" y="1785680"/>
            <a:ext cx="3788231" cy="3784159"/>
          </a:xfrm>
          <a:prstGeom prst="rect">
            <a:avLst/>
          </a:prstGeom>
        </p:spPr>
      </p:pic>
      <p:sp>
        <p:nvSpPr>
          <p:cNvPr id="2" name="Title 1"/>
          <p:cNvSpPr>
            <a:spLocks noGrp="1"/>
          </p:cNvSpPr>
          <p:nvPr>
            <p:ph type="title"/>
          </p:nvPr>
        </p:nvSpPr>
        <p:spPr/>
        <p:txBody>
          <a:bodyPr/>
          <a:lstStyle/>
          <a:p>
            <a:r>
              <a:rPr lang="en-US" dirty="0" err="1" smtClean="0"/>
              <a:t>Valving</a:t>
            </a:r>
            <a:r>
              <a:rPr lang="en-US" dirty="0" smtClean="0"/>
              <a:t>-Step 2</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10</a:t>
            </a:fld>
            <a:endParaRPr lang="en-US" dirty="0"/>
          </a:p>
        </p:txBody>
      </p:sp>
      <p:cxnSp>
        <p:nvCxnSpPr>
          <p:cNvPr id="18" name="Straight Arrow Connector 17"/>
          <p:cNvCxnSpPr/>
          <p:nvPr/>
        </p:nvCxnSpPr>
        <p:spPr bwMode="auto">
          <a:xfrm>
            <a:off x="4433207" y="4245429"/>
            <a:ext cx="1126672" cy="0"/>
          </a:xfrm>
          <a:prstGeom prst="straightConnector1">
            <a:avLst/>
          </a:prstGeom>
          <a:solidFill>
            <a:schemeClr val="accent1"/>
          </a:solidFill>
          <a:ln w="22225" cap="flat" cmpd="sng" algn="ctr">
            <a:solidFill>
              <a:srgbClr val="FF0000"/>
            </a:solidFill>
            <a:prstDash val="solid"/>
            <a:round/>
            <a:headEnd type="none" w="med" len="med"/>
            <a:tailEnd type="arrow"/>
          </a:ln>
          <a:effectLst>
            <a:glow rad="63500">
              <a:schemeClr val="accent3">
                <a:satMod val="175000"/>
                <a:alpha val="40000"/>
              </a:schemeClr>
            </a:glow>
          </a:effectLst>
        </p:spPr>
      </p:cxnSp>
      <p:cxnSp>
        <p:nvCxnSpPr>
          <p:cNvPr id="20" name="Straight Arrow Connector 19"/>
          <p:cNvCxnSpPr/>
          <p:nvPr/>
        </p:nvCxnSpPr>
        <p:spPr bwMode="auto">
          <a:xfrm>
            <a:off x="5649686" y="4245429"/>
            <a:ext cx="0" cy="473528"/>
          </a:xfrm>
          <a:prstGeom prst="straightConnector1">
            <a:avLst/>
          </a:prstGeom>
          <a:solidFill>
            <a:schemeClr val="accent1"/>
          </a:solidFill>
          <a:ln w="22225" cap="flat" cmpd="sng" algn="ctr">
            <a:solidFill>
              <a:srgbClr val="FF0000"/>
            </a:solidFill>
            <a:prstDash val="solid"/>
            <a:round/>
            <a:headEnd type="none" w="med" len="med"/>
            <a:tailEnd type="arrow"/>
          </a:ln>
          <a:effectLst>
            <a:glow rad="63500">
              <a:schemeClr val="accent3">
                <a:satMod val="175000"/>
                <a:alpha val="40000"/>
              </a:schemeClr>
            </a:glow>
          </a:effectLst>
        </p:spPr>
      </p:cxnSp>
      <p:cxnSp>
        <p:nvCxnSpPr>
          <p:cNvPr id="22" name="Straight Arrow Connector 21"/>
          <p:cNvCxnSpPr/>
          <p:nvPr/>
        </p:nvCxnSpPr>
        <p:spPr bwMode="auto">
          <a:xfrm flipH="1">
            <a:off x="4825773" y="5170700"/>
            <a:ext cx="423862" cy="0"/>
          </a:xfrm>
          <a:prstGeom prst="straightConnector1">
            <a:avLst/>
          </a:prstGeom>
          <a:solidFill>
            <a:schemeClr val="accent1"/>
          </a:solidFill>
          <a:ln w="22225" cap="flat" cmpd="sng" algn="ctr">
            <a:solidFill>
              <a:srgbClr val="FF0000"/>
            </a:solidFill>
            <a:prstDash val="solid"/>
            <a:round/>
            <a:headEnd type="none" w="med" len="med"/>
            <a:tailEnd type="arrow"/>
          </a:ln>
          <a:effectLst>
            <a:glow rad="63500">
              <a:schemeClr val="accent3">
                <a:satMod val="175000"/>
                <a:alpha val="40000"/>
              </a:schemeClr>
            </a:glow>
          </a:effectLst>
        </p:spPr>
      </p:cxnSp>
      <p:sp>
        <p:nvSpPr>
          <p:cNvPr id="26" name="TextBox 25"/>
          <p:cNvSpPr txBox="1"/>
          <p:nvPr/>
        </p:nvSpPr>
        <p:spPr>
          <a:xfrm>
            <a:off x="4311423" y="5666682"/>
            <a:ext cx="1248456" cy="646331"/>
          </a:xfrm>
          <a:prstGeom prst="rect">
            <a:avLst/>
          </a:prstGeom>
          <a:noFill/>
        </p:spPr>
        <p:txBody>
          <a:bodyPr wrap="square" rtlCol="0">
            <a:spAutoFit/>
          </a:bodyPr>
          <a:lstStyle/>
          <a:p>
            <a:r>
              <a:rPr lang="en-US" dirty="0" smtClean="0"/>
              <a:t>Off Board Waste</a:t>
            </a:r>
            <a:endParaRPr lang="en-US" dirty="0"/>
          </a:p>
        </p:txBody>
      </p:sp>
      <p:cxnSp>
        <p:nvCxnSpPr>
          <p:cNvPr id="10" name="Straight Arrow Connector 9"/>
          <p:cNvCxnSpPr/>
          <p:nvPr/>
        </p:nvCxnSpPr>
        <p:spPr bwMode="auto">
          <a:xfrm>
            <a:off x="3216729" y="1785680"/>
            <a:ext cx="0" cy="859549"/>
          </a:xfrm>
          <a:prstGeom prst="straightConnector1">
            <a:avLst/>
          </a:prstGeom>
          <a:solidFill>
            <a:schemeClr val="accent1"/>
          </a:solidFill>
          <a:ln w="22225" cap="flat" cmpd="sng" algn="ctr">
            <a:solidFill>
              <a:srgbClr val="FFFF00"/>
            </a:solidFill>
            <a:prstDash val="solid"/>
            <a:round/>
            <a:headEnd type="none" w="med" len="med"/>
            <a:tailEnd type="arrow"/>
          </a:ln>
          <a:effectLst>
            <a:glow rad="63500">
              <a:schemeClr val="accent3">
                <a:satMod val="175000"/>
                <a:alpha val="40000"/>
              </a:schemeClr>
            </a:glow>
          </a:effectLst>
        </p:spPr>
      </p:cxnSp>
      <p:cxnSp>
        <p:nvCxnSpPr>
          <p:cNvPr id="19" name="Straight Arrow Connector 18"/>
          <p:cNvCxnSpPr/>
          <p:nvPr/>
        </p:nvCxnSpPr>
        <p:spPr bwMode="auto">
          <a:xfrm>
            <a:off x="3396344" y="2602108"/>
            <a:ext cx="0" cy="859549"/>
          </a:xfrm>
          <a:prstGeom prst="straightConnector1">
            <a:avLst/>
          </a:prstGeom>
          <a:solidFill>
            <a:schemeClr val="accent1"/>
          </a:solidFill>
          <a:ln w="22225" cap="flat" cmpd="sng" algn="ctr">
            <a:solidFill>
              <a:srgbClr val="FFFF00"/>
            </a:solidFill>
            <a:prstDash val="solid"/>
            <a:round/>
            <a:headEnd type="none" w="med" len="med"/>
            <a:tailEnd type="arrow"/>
          </a:ln>
          <a:effectLst>
            <a:glow rad="63500">
              <a:schemeClr val="accent3">
                <a:satMod val="175000"/>
                <a:alpha val="40000"/>
              </a:schemeClr>
            </a:glow>
          </a:effectLst>
        </p:spPr>
      </p:cxnSp>
      <p:cxnSp>
        <p:nvCxnSpPr>
          <p:cNvPr id="23" name="Straight Arrow Connector 22"/>
          <p:cNvCxnSpPr/>
          <p:nvPr/>
        </p:nvCxnSpPr>
        <p:spPr bwMode="auto">
          <a:xfrm>
            <a:off x="5254398" y="4948225"/>
            <a:ext cx="0" cy="236764"/>
          </a:xfrm>
          <a:prstGeom prst="straightConnector1">
            <a:avLst/>
          </a:prstGeom>
          <a:solidFill>
            <a:schemeClr val="accent1"/>
          </a:solidFill>
          <a:ln w="22225" cap="flat" cmpd="sng" algn="ctr">
            <a:solidFill>
              <a:srgbClr val="FF0000"/>
            </a:solidFill>
            <a:prstDash val="solid"/>
            <a:round/>
            <a:headEnd type="none" w="med" len="med"/>
            <a:tailEnd type="arrow"/>
          </a:ln>
          <a:effectLst>
            <a:glow rad="63500">
              <a:schemeClr val="accent3">
                <a:satMod val="175000"/>
                <a:alpha val="40000"/>
              </a:schemeClr>
            </a:glow>
          </a:effectLst>
        </p:spPr>
      </p:cxnSp>
      <p:cxnSp>
        <p:nvCxnSpPr>
          <p:cNvPr id="27" name="Straight Arrow Connector 26"/>
          <p:cNvCxnSpPr/>
          <p:nvPr/>
        </p:nvCxnSpPr>
        <p:spPr bwMode="auto">
          <a:xfrm>
            <a:off x="4825773" y="5184989"/>
            <a:ext cx="0" cy="473528"/>
          </a:xfrm>
          <a:prstGeom prst="straightConnector1">
            <a:avLst/>
          </a:prstGeom>
          <a:solidFill>
            <a:schemeClr val="accent1"/>
          </a:solidFill>
          <a:ln w="22225" cap="flat" cmpd="sng" algn="ctr">
            <a:solidFill>
              <a:srgbClr val="FF0000"/>
            </a:solidFill>
            <a:prstDash val="solid"/>
            <a:round/>
            <a:headEnd type="none" w="med" len="med"/>
            <a:tailEnd type="arrow"/>
          </a:ln>
          <a:effectLst>
            <a:glow rad="63500">
              <a:schemeClr val="accent3">
                <a:satMod val="175000"/>
                <a:alpha val="40000"/>
              </a:schemeClr>
            </a:glow>
          </a:effectLst>
        </p:spPr>
      </p:cxnSp>
      <p:cxnSp>
        <p:nvCxnSpPr>
          <p:cNvPr id="30" name="Straight Arrow Connector 29"/>
          <p:cNvCxnSpPr/>
          <p:nvPr/>
        </p:nvCxnSpPr>
        <p:spPr bwMode="auto">
          <a:xfrm flipH="1">
            <a:off x="5254398" y="4718957"/>
            <a:ext cx="395288" cy="229268"/>
          </a:xfrm>
          <a:prstGeom prst="straightConnector1">
            <a:avLst/>
          </a:prstGeom>
          <a:solidFill>
            <a:schemeClr val="accent1"/>
          </a:solidFill>
          <a:ln w="22225" cap="flat" cmpd="sng" algn="ctr">
            <a:solidFill>
              <a:srgbClr val="FF0000"/>
            </a:solidFill>
            <a:prstDash val="solid"/>
            <a:round/>
            <a:headEnd type="none" w="med" len="med"/>
            <a:tailEnd type="arrow"/>
          </a:ln>
          <a:effectLst>
            <a:glow rad="63500">
              <a:schemeClr val="accent3">
                <a:satMod val="175000"/>
                <a:alpha val="40000"/>
              </a:schemeClr>
            </a:glow>
          </a:effectLst>
        </p:spPr>
      </p:cxnSp>
      <p:sp>
        <p:nvSpPr>
          <p:cNvPr id="31" name="TextBox 30"/>
          <p:cNvSpPr txBox="1"/>
          <p:nvPr/>
        </p:nvSpPr>
        <p:spPr>
          <a:xfrm>
            <a:off x="2557633" y="1224805"/>
            <a:ext cx="1318192" cy="369332"/>
          </a:xfrm>
          <a:prstGeom prst="rect">
            <a:avLst/>
          </a:prstGeom>
          <a:noFill/>
        </p:spPr>
        <p:txBody>
          <a:bodyPr wrap="square" rtlCol="0">
            <a:spAutoFit/>
          </a:bodyPr>
          <a:lstStyle/>
          <a:p>
            <a:r>
              <a:rPr lang="en-US" dirty="0" err="1" smtClean="0"/>
              <a:t>Evac</a:t>
            </a:r>
            <a:r>
              <a:rPr lang="en-US" dirty="0" smtClean="0"/>
              <a:t> Air In</a:t>
            </a:r>
            <a:endParaRPr lang="en-US" dirty="0"/>
          </a:p>
        </p:txBody>
      </p:sp>
      <p:sp>
        <p:nvSpPr>
          <p:cNvPr id="32" name="Content Placeholder 2"/>
          <p:cNvSpPr>
            <a:spLocks noGrp="1"/>
          </p:cNvSpPr>
          <p:nvPr>
            <p:ph idx="1"/>
          </p:nvPr>
        </p:nvSpPr>
        <p:spPr>
          <a:xfrm>
            <a:off x="381000" y="1219200"/>
            <a:ext cx="2176633" cy="3733800"/>
          </a:xfrm>
        </p:spPr>
        <p:txBody>
          <a:bodyPr/>
          <a:lstStyle/>
          <a:p>
            <a:r>
              <a:rPr lang="en-US" sz="2400" dirty="0" smtClean="0"/>
              <a:t>Clear residual seawater</a:t>
            </a:r>
            <a:endParaRPr lang="en-US" sz="2000" dirty="0"/>
          </a:p>
        </p:txBody>
      </p:sp>
    </p:spTree>
    <p:extLst>
      <p:ext uri="{BB962C8B-B14F-4D97-AF65-F5344CB8AC3E}">
        <p14:creationId xmlns:p14="http://schemas.microsoft.com/office/powerpoint/2010/main" val="4124560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l="8674"/>
          <a:stretch/>
        </p:blipFill>
        <p:spPr>
          <a:xfrm>
            <a:off x="2743199" y="1785680"/>
            <a:ext cx="3788231" cy="3784159"/>
          </a:xfrm>
          <a:prstGeom prst="rect">
            <a:avLst/>
          </a:prstGeom>
        </p:spPr>
      </p:pic>
      <p:sp>
        <p:nvSpPr>
          <p:cNvPr id="2" name="Title 1"/>
          <p:cNvSpPr>
            <a:spLocks noGrp="1"/>
          </p:cNvSpPr>
          <p:nvPr>
            <p:ph type="title"/>
          </p:nvPr>
        </p:nvSpPr>
        <p:spPr/>
        <p:txBody>
          <a:bodyPr/>
          <a:lstStyle/>
          <a:p>
            <a:r>
              <a:rPr lang="en-US" dirty="0" err="1" smtClean="0"/>
              <a:t>Valving</a:t>
            </a:r>
            <a:r>
              <a:rPr lang="en-US" dirty="0" smtClean="0"/>
              <a:t>-Step 3</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11</a:t>
            </a:fld>
            <a:endParaRPr lang="en-US" dirty="0"/>
          </a:p>
        </p:txBody>
      </p:sp>
      <p:cxnSp>
        <p:nvCxnSpPr>
          <p:cNvPr id="10" name="Straight Arrow Connector 9"/>
          <p:cNvCxnSpPr/>
          <p:nvPr/>
        </p:nvCxnSpPr>
        <p:spPr bwMode="auto">
          <a:xfrm>
            <a:off x="3216729" y="1785680"/>
            <a:ext cx="0" cy="859549"/>
          </a:xfrm>
          <a:prstGeom prst="straightConnector1">
            <a:avLst/>
          </a:prstGeom>
          <a:solidFill>
            <a:schemeClr val="accent1"/>
          </a:solidFill>
          <a:ln w="22225" cap="flat" cmpd="sng" algn="ctr">
            <a:solidFill>
              <a:srgbClr val="FFFF00"/>
            </a:solidFill>
            <a:prstDash val="solid"/>
            <a:round/>
            <a:headEnd type="arrow" w="med" len="med"/>
            <a:tailEnd type="none"/>
          </a:ln>
          <a:effectLst>
            <a:glow rad="63500">
              <a:schemeClr val="accent3">
                <a:satMod val="175000"/>
                <a:alpha val="40000"/>
              </a:schemeClr>
            </a:glow>
          </a:effectLst>
        </p:spPr>
      </p:cxnSp>
      <p:cxnSp>
        <p:nvCxnSpPr>
          <p:cNvPr id="19" name="Straight Arrow Connector 18"/>
          <p:cNvCxnSpPr/>
          <p:nvPr/>
        </p:nvCxnSpPr>
        <p:spPr bwMode="auto">
          <a:xfrm>
            <a:off x="3396344" y="2602108"/>
            <a:ext cx="0" cy="859549"/>
          </a:xfrm>
          <a:prstGeom prst="straightConnector1">
            <a:avLst/>
          </a:prstGeom>
          <a:solidFill>
            <a:schemeClr val="accent1"/>
          </a:solidFill>
          <a:ln w="22225" cap="flat" cmpd="sng" algn="ctr">
            <a:solidFill>
              <a:srgbClr val="FFFF00"/>
            </a:solidFill>
            <a:prstDash val="solid"/>
            <a:round/>
            <a:headEnd type="arrow" w="med" len="med"/>
            <a:tailEnd type="none"/>
          </a:ln>
          <a:effectLst>
            <a:glow rad="63500">
              <a:schemeClr val="accent3">
                <a:satMod val="175000"/>
                <a:alpha val="40000"/>
              </a:schemeClr>
            </a:glow>
          </a:effectLst>
        </p:spPr>
      </p:cxnSp>
      <p:sp>
        <p:nvSpPr>
          <p:cNvPr id="31" name="TextBox 30"/>
          <p:cNvSpPr txBox="1"/>
          <p:nvPr/>
        </p:nvSpPr>
        <p:spPr>
          <a:xfrm>
            <a:off x="2557633" y="1004369"/>
            <a:ext cx="1318192" cy="646331"/>
          </a:xfrm>
          <a:prstGeom prst="rect">
            <a:avLst/>
          </a:prstGeom>
          <a:noFill/>
        </p:spPr>
        <p:txBody>
          <a:bodyPr wrap="square" rtlCol="0">
            <a:spAutoFit/>
          </a:bodyPr>
          <a:lstStyle/>
          <a:p>
            <a:pPr algn="ctr"/>
            <a:r>
              <a:rPr lang="en-US" dirty="0" smtClean="0"/>
              <a:t>Pressure Out</a:t>
            </a:r>
            <a:endParaRPr lang="en-US" dirty="0"/>
          </a:p>
        </p:txBody>
      </p:sp>
      <p:sp>
        <p:nvSpPr>
          <p:cNvPr id="15" name="Content Placeholder 2"/>
          <p:cNvSpPr>
            <a:spLocks noGrp="1"/>
          </p:cNvSpPr>
          <p:nvPr>
            <p:ph idx="1"/>
          </p:nvPr>
        </p:nvSpPr>
        <p:spPr>
          <a:xfrm>
            <a:off x="381000" y="1219200"/>
            <a:ext cx="2247900" cy="3733800"/>
          </a:xfrm>
        </p:spPr>
        <p:txBody>
          <a:bodyPr/>
          <a:lstStyle/>
          <a:p>
            <a:r>
              <a:rPr lang="en-US" sz="2400" dirty="0" smtClean="0"/>
              <a:t>Vent off pressure above filter</a:t>
            </a:r>
            <a:endParaRPr lang="en-US" dirty="0"/>
          </a:p>
        </p:txBody>
      </p:sp>
    </p:spTree>
    <p:extLst>
      <p:ext uri="{BB962C8B-B14F-4D97-AF65-F5344CB8AC3E}">
        <p14:creationId xmlns:p14="http://schemas.microsoft.com/office/powerpoint/2010/main" val="3028220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l="8674"/>
          <a:stretch/>
        </p:blipFill>
        <p:spPr>
          <a:xfrm>
            <a:off x="2743199" y="1785680"/>
            <a:ext cx="3788231" cy="3784159"/>
          </a:xfrm>
          <a:prstGeom prst="rect">
            <a:avLst/>
          </a:prstGeom>
        </p:spPr>
      </p:pic>
      <p:sp>
        <p:nvSpPr>
          <p:cNvPr id="2" name="Title 1"/>
          <p:cNvSpPr>
            <a:spLocks noGrp="1"/>
          </p:cNvSpPr>
          <p:nvPr>
            <p:ph type="title"/>
          </p:nvPr>
        </p:nvSpPr>
        <p:spPr/>
        <p:txBody>
          <a:bodyPr/>
          <a:lstStyle/>
          <a:p>
            <a:r>
              <a:rPr lang="en-US" dirty="0" err="1" smtClean="0"/>
              <a:t>Valving</a:t>
            </a:r>
            <a:r>
              <a:rPr lang="en-US" dirty="0" smtClean="0"/>
              <a:t>-Step 4</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12</a:t>
            </a:fld>
            <a:endParaRPr lang="en-US" dirty="0"/>
          </a:p>
        </p:txBody>
      </p:sp>
      <p:cxnSp>
        <p:nvCxnSpPr>
          <p:cNvPr id="10" name="Straight Arrow Connector 9"/>
          <p:cNvCxnSpPr/>
          <p:nvPr/>
        </p:nvCxnSpPr>
        <p:spPr bwMode="auto">
          <a:xfrm>
            <a:off x="3216729" y="1785680"/>
            <a:ext cx="0" cy="859549"/>
          </a:xfrm>
          <a:prstGeom prst="straightConnector1">
            <a:avLst/>
          </a:prstGeom>
          <a:solidFill>
            <a:schemeClr val="accent1"/>
          </a:solidFill>
          <a:ln w="22225" cap="flat" cmpd="sng" algn="ctr">
            <a:solidFill>
              <a:srgbClr val="FFFF00"/>
            </a:solidFill>
            <a:prstDash val="solid"/>
            <a:round/>
            <a:headEnd type="arrow" w="med" len="med"/>
            <a:tailEnd type="none"/>
          </a:ln>
          <a:effectLst>
            <a:glow rad="63500">
              <a:schemeClr val="accent3">
                <a:satMod val="175000"/>
                <a:alpha val="40000"/>
              </a:schemeClr>
            </a:glow>
          </a:effectLst>
        </p:spPr>
      </p:cxnSp>
      <p:cxnSp>
        <p:nvCxnSpPr>
          <p:cNvPr id="19" name="Straight Arrow Connector 18"/>
          <p:cNvCxnSpPr/>
          <p:nvPr/>
        </p:nvCxnSpPr>
        <p:spPr bwMode="auto">
          <a:xfrm>
            <a:off x="3396344" y="2602108"/>
            <a:ext cx="0" cy="761578"/>
          </a:xfrm>
          <a:prstGeom prst="straightConnector1">
            <a:avLst/>
          </a:prstGeom>
          <a:solidFill>
            <a:schemeClr val="accent1"/>
          </a:solidFill>
          <a:ln w="22225" cap="flat" cmpd="sng" algn="ctr">
            <a:solidFill>
              <a:srgbClr val="FFFF00"/>
            </a:solidFill>
            <a:prstDash val="solid"/>
            <a:round/>
            <a:headEnd type="arrow" w="med" len="med"/>
            <a:tailEnd type="none"/>
          </a:ln>
          <a:effectLst>
            <a:glow rad="63500">
              <a:schemeClr val="accent3">
                <a:satMod val="175000"/>
                <a:alpha val="40000"/>
              </a:schemeClr>
            </a:glow>
          </a:effectLst>
        </p:spPr>
      </p:cxnSp>
      <p:sp>
        <p:nvSpPr>
          <p:cNvPr id="31" name="TextBox 30"/>
          <p:cNvSpPr txBox="1"/>
          <p:nvPr/>
        </p:nvSpPr>
        <p:spPr>
          <a:xfrm>
            <a:off x="2557633" y="1004369"/>
            <a:ext cx="1318192" cy="646331"/>
          </a:xfrm>
          <a:prstGeom prst="rect">
            <a:avLst/>
          </a:prstGeom>
          <a:noFill/>
        </p:spPr>
        <p:txBody>
          <a:bodyPr wrap="square" rtlCol="0">
            <a:spAutoFit/>
          </a:bodyPr>
          <a:lstStyle/>
          <a:p>
            <a:pPr algn="ctr"/>
            <a:r>
              <a:rPr lang="en-US" dirty="0" smtClean="0"/>
              <a:t>Pressure Out</a:t>
            </a:r>
            <a:endParaRPr lang="en-US" dirty="0"/>
          </a:p>
        </p:txBody>
      </p:sp>
      <p:sp>
        <p:nvSpPr>
          <p:cNvPr id="8" name="TextBox 7"/>
          <p:cNvSpPr txBox="1"/>
          <p:nvPr/>
        </p:nvSpPr>
        <p:spPr>
          <a:xfrm>
            <a:off x="4574211" y="1028437"/>
            <a:ext cx="1318192" cy="646331"/>
          </a:xfrm>
          <a:prstGeom prst="rect">
            <a:avLst/>
          </a:prstGeom>
          <a:noFill/>
        </p:spPr>
        <p:txBody>
          <a:bodyPr wrap="square" rtlCol="0">
            <a:spAutoFit/>
          </a:bodyPr>
          <a:lstStyle/>
          <a:p>
            <a:pPr algn="ctr"/>
            <a:r>
              <a:rPr lang="en-US" dirty="0" smtClean="0"/>
              <a:t>Reagent In</a:t>
            </a:r>
          </a:p>
          <a:p>
            <a:pPr algn="ctr"/>
            <a:r>
              <a:rPr lang="en-US" dirty="0" smtClean="0"/>
              <a:t>1</a:t>
            </a:r>
            <a:r>
              <a:rPr lang="en-US" baseline="30000" dirty="0" smtClean="0"/>
              <a:t>st</a:t>
            </a:r>
            <a:r>
              <a:rPr lang="en-US" dirty="0" smtClean="0"/>
              <a:t> half</a:t>
            </a:r>
          </a:p>
        </p:txBody>
      </p:sp>
      <p:cxnSp>
        <p:nvCxnSpPr>
          <p:cNvPr id="9" name="Straight Arrow Connector 8"/>
          <p:cNvCxnSpPr/>
          <p:nvPr/>
        </p:nvCxnSpPr>
        <p:spPr bwMode="auto">
          <a:xfrm>
            <a:off x="5233307" y="2041071"/>
            <a:ext cx="0" cy="1240972"/>
          </a:xfrm>
          <a:prstGeom prst="straightConnector1">
            <a:avLst/>
          </a:prstGeom>
          <a:solidFill>
            <a:schemeClr val="accent1"/>
          </a:solidFill>
          <a:ln w="22225" cap="flat" cmpd="sng" algn="ctr">
            <a:solidFill>
              <a:srgbClr val="FF9933"/>
            </a:solidFill>
            <a:prstDash val="solid"/>
            <a:round/>
            <a:headEnd type="none" w="med" len="med"/>
            <a:tailEnd type="arrow"/>
          </a:ln>
          <a:effectLst>
            <a:glow rad="63500">
              <a:schemeClr val="accent3">
                <a:satMod val="175000"/>
                <a:alpha val="40000"/>
              </a:schemeClr>
            </a:glow>
          </a:effectLst>
        </p:spPr>
      </p:cxnSp>
      <p:cxnSp>
        <p:nvCxnSpPr>
          <p:cNvPr id="12" name="Straight Arrow Connector 11"/>
          <p:cNvCxnSpPr/>
          <p:nvPr/>
        </p:nvCxnSpPr>
        <p:spPr bwMode="auto">
          <a:xfrm>
            <a:off x="5233307" y="3282043"/>
            <a:ext cx="408214" cy="530678"/>
          </a:xfrm>
          <a:prstGeom prst="straightConnector1">
            <a:avLst/>
          </a:prstGeom>
          <a:solidFill>
            <a:schemeClr val="accent1"/>
          </a:solidFill>
          <a:ln w="22225" cap="flat" cmpd="sng" algn="ctr">
            <a:solidFill>
              <a:srgbClr val="FF9933"/>
            </a:solidFill>
            <a:prstDash val="solid"/>
            <a:round/>
            <a:headEnd type="none" w="med" len="med"/>
            <a:tailEnd type="arrow"/>
          </a:ln>
          <a:effectLst>
            <a:glow rad="63500">
              <a:schemeClr val="accent3">
                <a:satMod val="175000"/>
                <a:alpha val="40000"/>
              </a:schemeClr>
            </a:glow>
          </a:effectLst>
        </p:spPr>
      </p:cxnSp>
      <p:cxnSp>
        <p:nvCxnSpPr>
          <p:cNvPr id="14" name="Straight Arrow Connector 13"/>
          <p:cNvCxnSpPr/>
          <p:nvPr/>
        </p:nvCxnSpPr>
        <p:spPr bwMode="auto">
          <a:xfrm flipH="1">
            <a:off x="4327071" y="3677759"/>
            <a:ext cx="1110343" cy="0"/>
          </a:xfrm>
          <a:prstGeom prst="straightConnector1">
            <a:avLst/>
          </a:prstGeom>
          <a:solidFill>
            <a:schemeClr val="accent1"/>
          </a:solidFill>
          <a:ln w="22225" cap="flat" cmpd="sng" algn="ctr">
            <a:solidFill>
              <a:srgbClr val="FF9933"/>
            </a:solidFill>
            <a:prstDash val="solid"/>
            <a:round/>
            <a:headEnd type="none" w="med" len="med"/>
            <a:tailEnd type="arrow"/>
          </a:ln>
          <a:effectLst>
            <a:glow rad="63500">
              <a:schemeClr val="accent3">
                <a:satMod val="175000"/>
                <a:alpha val="40000"/>
              </a:schemeClr>
            </a:glow>
          </a:effectLst>
        </p:spPr>
      </p:cxnSp>
      <p:sp>
        <p:nvSpPr>
          <p:cNvPr id="20" name="Content Placeholder 2"/>
          <p:cNvSpPr>
            <a:spLocks noGrp="1"/>
          </p:cNvSpPr>
          <p:nvPr>
            <p:ph idx="1"/>
          </p:nvPr>
        </p:nvSpPr>
        <p:spPr>
          <a:xfrm>
            <a:off x="381000" y="1219200"/>
            <a:ext cx="2296886" cy="3733800"/>
          </a:xfrm>
        </p:spPr>
        <p:txBody>
          <a:bodyPr/>
          <a:lstStyle/>
          <a:p>
            <a:r>
              <a:rPr lang="en-US" sz="2400" dirty="0" smtClean="0"/>
              <a:t>Add reagent, vent off displaced air</a:t>
            </a:r>
            <a:endParaRPr lang="en-US" dirty="0"/>
          </a:p>
        </p:txBody>
      </p:sp>
    </p:spTree>
    <p:extLst>
      <p:ext uri="{BB962C8B-B14F-4D97-AF65-F5344CB8AC3E}">
        <p14:creationId xmlns:p14="http://schemas.microsoft.com/office/powerpoint/2010/main" val="1283118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5855" y="1828807"/>
            <a:ext cx="3719478" cy="3775748"/>
          </a:xfrm>
          <a:prstGeom prst="rect">
            <a:avLst/>
          </a:prstGeom>
        </p:spPr>
      </p:pic>
      <p:sp>
        <p:nvSpPr>
          <p:cNvPr id="2" name="Title 1"/>
          <p:cNvSpPr>
            <a:spLocks noGrp="1"/>
          </p:cNvSpPr>
          <p:nvPr>
            <p:ph type="title"/>
          </p:nvPr>
        </p:nvSpPr>
        <p:spPr/>
        <p:txBody>
          <a:bodyPr/>
          <a:lstStyle/>
          <a:p>
            <a:r>
              <a:rPr lang="en-US" dirty="0" smtClean="0"/>
              <a:t>Valving-Step 5</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13</a:t>
            </a:fld>
            <a:endParaRPr lang="en-US" dirty="0"/>
          </a:p>
        </p:txBody>
      </p:sp>
      <p:cxnSp>
        <p:nvCxnSpPr>
          <p:cNvPr id="9" name="Straight Arrow Connector 8"/>
          <p:cNvCxnSpPr/>
          <p:nvPr/>
        </p:nvCxnSpPr>
        <p:spPr bwMode="auto">
          <a:xfrm>
            <a:off x="5233307" y="2041071"/>
            <a:ext cx="0" cy="1240972"/>
          </a:xfrm>
          <a:prstGeom prst="straightConnector1">
            <a:avLst/>
          </a:prstGeom>
          <a:solidFill>
            <a:schemeClr val="accent1"/>
          </a:solidFill>
          <a:ln w="22225" cap="flat" cmpd="sng" algn="ctr">
            <a:solidFill>
              <a:srgbClr val="FF9933"/>
            </a:solidFill>
            <a:prstDash val="solid"/>
            <a:round/>
            <a:headEnd type="none" w="med" len="med"/>
            <a:tailEnd type="arrow"/>
          </a:ln>
          <a:effectLst>
            <a:glow rad="63500">
              <a:schemeClr val="accent3">
                <a:satMod val="175000"/>
                <a:alpha val="40000"/>
              </a:schemeClr>
            </a:glow>
          </a:effectLst>
        </p:spPr>
      </p:cxnSp>
      <p:cxnSp>
        <p:nvCxnSpPr>
          <p:cNvPr id="12" name="Straight Arrow Connector 11"/>
          <p:cNvCxnSpPr/>
          <p:nvPr/>
        </p:nvCxnSpPr>
        <p:spPr bwMode="auto">
          <a:xfrm>
            <a:off x="5233307" y="3282043"/>
            <a:ext cx="408214" cy="530678"/>
          </a:xfrm>
          <a:prstGeom prst="straightConnector1">
            <a:avLst/>
          </a:prstGeom>
          <a:solidFill>
            <a:schemeClr val="accent1"/>
          </a:solidFill>
          <a:ln w="22225" cap="flat" cmpd="sng" algn="ctr">
            <a:solidFill>
              <a:srgbClr val="FF9933"/>
            </a:solidFill>
            <a:prstDash val="solid"/>
            <a:round/>
            <a:headEnd type="none" w="med" len="med"/>
            <a:tailEnd type="arrow"/>
          </a:ln>
          <a:effectLst>
            <a:glow rad="63500">
              <a:schemeClr val="accent3">
                <a:satMod val="175000"/>
                <a:alpha val="40000"/>
              </a:schemeClr>
            </a:glow>
          </a:effectLst>
        </p:spPr>
      </p:cxnSp>
      <p:cxnSp>
        <p:nvCxnSpPr>
          <p:cNvPr id="14" name="Straight Arrow Connector 13"/>
          <p:cNvCxnSpPr/>
          <p:nvPr/>
        </p:nvCxnSpPr>
        <p:spPr bwMode="auto">
          <a:xfrm flipH="1">
            <a:off x="4327071" y="3677759"/>
            <a:ext cx="1110343" cy="0"/>
          </a:xfrm>
          <a:prstGeom prst="straightConnector1">
            <a:avLst/>
          </a:prstGeom>
          <a:solidFill>
            <a:schemeClr val="accent1"/>
          </a:solidFill>
          <a:ln w="22225" cap="flat" cmpd="sng" algn="ctr">
            <a:solidFill>
              <a:srgbClr val="FF9933"/>
            </a:solidFill>
            <a:prstDash val="solid"/>
            <a:round/>
            <a:headEnd type="none" w="med" len="med"/>
            <a:tailEnd type="arrow"/>
          </a:ln>
          <a:effectLst>
            <a:glow rad="63500">
              <a:schemeClr val="accent3">
                <a:satMod val="175000"/>
                <a:alpha val="40000"/>
              </a:schemeClr>
            </a:glow>
          </a:effectLst>
        </p:spPr>
      </p:cxnSp>
      <p:sp>
        <p:nvSpPr>
          <p:cNvPr id="13" name="TextBox 12"/>
          <p:cNvSpPr txBox="1"/>
          <p:nvPr/>
        </p:nvSpPr>
        <p:spPr>
          <a:xfrm>
            <a:off x="4574211" y="1157720"/>
            <a:ext cx="1318192" cy="646331"/>
          </a:xfrm>
          <a:prstGeom prst="rect">
            <a:avLst/>
          </a:prstGeom>
          <a:noFill/>
        </p:spPr>
        <p:txBody>
          <a:bodyPr wrap="square" rtlCol="0">
            <a:spAutoFit/>
          </a:bodyPr>
          <a:lstStyle/>
          <a:p>
            <a:pPr algn="ctr"/>
            <a:r>
              <a:rPr lang="en-US" dirty="0" smtClean="0"/>
              <a:t>Reagent In</a:t>
            </a:r>
          </a:p>
          <a:p>
            <a:pPr algn="ctr"/>
            <a:r>
              <a:rPr lang="en-US" dirty="0" smtClean="0"/>
              <a:t>2</a:t>
            </a:r>
            <a:r>
              <a:rPr lang="en-US" baseline="30000" dirty="0" smtClean="0"/>
              <a:t>nd</a:t>
            </a:r>
            <a:r>
              <a:rPr lang="en-US" dirty="0" smtClean="0"/>
              <a:t> half</a:t>
            </a:r>
          </a:p>
        </p:txBody>
      </p:sp>
      <p:sp>
        <p:nvSpPr>
          <p:cNvPr id="15" name="Content Placeholder 2"/>
          <p:cNvSpPr>
            <a:spLocks noGrp="1"/>
          </p:cNvSpPr>
          <p:nvPr>
            <p:ph idx="1"/>
          </p:nvPr>
        </p:nvSpPr>
        <p:spPr>
          <a:xfrm>
            <a:off x="381000" y="1219200"/>
            <a:ext cx="2394855" cy="3733800"/>
          </a:xfrm>
        </p:spPr>
        <p:txBody>
          <a:bodyPr/>
          <a:lstStyle/>
          <a:p>
            <a:r>
              <a:rPr lang="en-US" sz="2400" dirty="0" smtClean="0"/>
              <a:t>Close vent, add remaining reagent</a:t>
            </a:r>
            <a:endParaRPr lang="en-US" dirty="0"/>
          </a:p>
          <a:p>
            <a:r>
              <a:rPr lang="en-US" sz="2400" dirty="0" smtClean="0"/>
              <a:t>Tube to puck </a:t>
            </a:r>
            <a:r>
              <a:rPr lang="en-US" sz="2400" dirty="0" smtClean="0"/>
              <a:t>volume:100ul</a:t>
            </a:r>
            <a:endParaRPr lang="en-US" sz="2400" dirty="0" smtClean="0"/>
          </a:p>
        </p:txBody>
      </p:sp>
    </p:spTree>
    <p:extLst>
      <p:ext uri="{BB962C8B-B14F-4D97-AF65-F5344CB8AC3E}">
        <p14:creationId xmlns:p14="http://schemas.microsoft.com/office/powerpoint/2010/main" val="2522356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Valving-Step </a:t>
            </a:r>
            <a:r>
              <a:rPr lang="en-US" dirty="0" smtClean="0"/>
              <a:t>6</a:t>
            </a:r>
            <a:endParaRPr lang="en-US" dirty="0"/>
          </a:p>
        </p:txBody>
      </p:sp>
      <p:sp>
        <p:nvSpPr>
          <p:cNvPr id="3" name="Content Placeholder 2"/>
          <p:cNvSpPr>
            <a:spLocks noGrp="1"/>
          </p:cNvSpPr>
          <p:nvPr>
            <p:ph idx="1"/>
          </p:nvPr>
        </p:nvSpPr>
        <p:spPr/>
        <p:txBody>
          <a:bodyPr/>
          <a:lstStyle/>
          <a:p>
            <a:r>
              <a:rPr lang="en-US" sz="2400" dirty="0" smtClean="0"/>
              <a:t>Heat!!!</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14</a:t>
            </a:fld>
            <a:endParaRPr lang="en-US" dirty="0"/>
          </a:p>
        </p:txBody>
      </p:sp>
      <p:pic>
        <p:nvPicPr>
          <p:cNvPr id="2050" name="Picture 2" descr="C:\Users\davidboone\AppData\Local\Microsoft\Windows\Temporary Internet Files\Content.IE5\TAC3TKN6\MP900438774[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9382" y="1322386"/>
            <a:ext cx="3157312" cy="4735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13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6773" y="1828807"/>
            <a:ext cx="3719478" cy="3775748"/>
          </a:xfrm>
          <a:prstGeom prst="rect">
            <a:avLst/>
          </a:prstGeom>
        </p:spPr>
      </p:pic>
      <p:sp>
        <p:nvSpPr>
          <p:cNvPr id="2" name="Title 1"/>
          <p:cNvSpPr>
            <a:spLocks noGrp="1"/>
          </p:cNvSpPr>
          <p:nvPr>
            <p:ph type="title"/>
          </p:nvPr>
        </p:nvSpPr>
        <p:spPr/>
        <p:txBody>
          <a:bodyPr/>
          <a:lstStyle/>
          <a:p>
            <a:r>
              <a:rPr lang="en-US" dirty="0" err="1" smtClean="0"/>
              <a:t>Valving</a:t>
            </a:r>
            <a:r>
              <a:rPr lang="en-US" dirty="0" smtClean="0"/>
              <a:t>-Step 7</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15</a:t>
            </a:fld>
            <a:endParaRPr lang="en-US" dirty="0"/>
          </a:p>
        </p:txBody>
      </p:sp>
      <p:sp>
        <p:nvSpPr>
          <p:cNvPr id="15" name="Content Placeholder 2"/>
          <p:cNvSpPr>
            <a:spLocks noGrp="1"/>
          </p:cNvSpPr>
          <p:nvPr>
            <p:ph idx="1"/>
          </p:nvPr>
        </p:nvSpPr>
        <p:spPr>
          <a:xfrm>
            <a:off x="381000" y="1219200"/>
            <a:ext cx="2617922" cy="5088610"/>
          </a:xfrm>
        </p:spPr>
        <p:txBody>
          <a:bodyPr/>
          <a:lstStyle/>
          <a:p>
            <a:r>
              <a:rPr lang="en-US" sz="2400" dirty="0" smtClean="0"/>
              <a:t>Move sample to on board storage to mix with additional reagents</a:t>
            </a:r>
          </a:p>
          <a:p>
            <a:r>
              <a:rPr lang="en-US" sz="2400" dirty="0" smtClean="0"/>
              <a:t>Should there be active mixing (pumping)? </a:t>
            </a:r>
          </a:p>
          <a:p>
            <a:r>
              <a:rPr lang="en-US" sz="2400" dirty="0" smtClean="0"/>
              <a:t>Volume from Puck to syringe≈ 300µl</a:t>
            </a:r>
            <a:endParaRPr lang="en-US" dirty="0"/>
          </a:p>
        </p:txBody>
      </p:sp>
      <p:cxnSp>
        <p:nvCxnSpPr>
          <p:cNvPr id="10" name="Straight Arrow Connector 9"/>
          <p:cNvCxnSpPr/>
          <p:nvPr/>
        </p:nvCxnSpPr>
        <p:spPr bwMode="auto">
          <a:xfrm>
            <a:off x="3796284" y="1785680"/>
            <a:ext cx="0" cy="859549"/>
          </a:xfrm>
          <a:prstGeom prst="straightConnector1">
            <a:avLst/>
          </a:prstGeom>
          <a:solidFill>
            <a:schemeClr val="accent1"/>
          </a:solidFill>
          <a:ln w="22225" cap="flat" cmpd="sng" algn="ctr">
            <a:solidFill>
              <a:srgbClr val="FFFF00"/>
            </a:solidFill>
            <a:prstDash val="solid"/>
            <a:round/>
            <a:headEnd type="none" w="med" len="med"/>
            <a:tailEnd type="arrow"/>
          </a:ln>
          <a:effectLst>
            <a:glow rad="63500">
              <a:schemeClr val="accent3">
                <a:satMod val="175000"/>
                <a:alpha val="40000"/>
              </a:schemeClr>
            </a:glow>
          </a:effectLst>
        </p:spPr>
      </p:cxnSp>
      <p:cxnSp>
        <p:nvCxnSpPr>
          <p:cNvPr id="11" name="Straight Arrow Connector 10"/>
          <p:cNvCxnSpPr/>
          <p:nvPr/>
        </p:nvCxnSpPr>
        <p:spPr bwMode="auto">
          <a:xfrm>
            <a:off x="3975899" y="2602108"/>
            <a:ext cx="0" cy="859549"/>
          </a:xfrm>
          <a:prstGeom prst="straightConnector1">
            <a:avLst/>
          </a:prstGeom>
          <a:solidFill>
            <a:schemeClr val="accent1"/>
          </a:solidFill>
          <a:ln w="22225" cap="flat" cmpd="sng" algn="ctr">
            <a:solidFill>
              <a:srgbClr val="FFFF00"/>
            </a:solidFill>
            <a:prstDash val="solid"/>
            <a:round/>
            <a:headEnd type="none" w="med" len="med"/>
            <a:tailEnd type="arrow"/>
          </a:ln>
          <a:effectLst>
            <a:glow rad="63500">
              <a:schemeClr val="accent3">
                <a:satMod val="175000"/>
                <a:alpha val="40000"/>
              </a:schemeClr>
            </a:glow>
          </a:effectLst>
        </p:spPr>
      </p:cxnSp>
      <p:cxnSp>
        <p:nvCxnSpPr>
          <p:cNvPr id="6" name="Straight Arrow Connector 5"/>
          <p:cNvCxnSpPr/>
          <p:nvPr/>
        </p:nvCxnSpPr>
        <p:spPr bwMode="auto">
          <a:xfrm>
            <a:off x="5086241" y="4253593"/>
            <a:ext cx="1183821" cy="0"/>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16" name="Straight Arrow Connector 15"/>
          <p:cNvCxnSpPr/>
          <p:nvPr/>
        </p:nvCxnSpPr>
        <p:spPr bwMode="auto">
          <a:xfrm>
            <a:off x="6270062" y="4253593"/>
            <a:ext cx="0" cy="481693"/>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18" name="Straight Arrow Connector 17"/>
          <p:cNvCxnSpPr/>
          <p:nvPr/>
        </p:nvCxnSpPr>
        <p:spPr bwMode="auto">
          <a:xfrm flipH="1">
            <a:off x="5861848" y="4735286"/>
            <a:ext cx="408214" cy="244928"/>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20" name="Straight Arrow Connector 19"/>
          <p:cNvCxnSpPr/>
          <p:nvPr/>
        </p:nvCxnSpPr>
        <p:spPr bwMode="auto">
          <a:xfrm flipV="1">
            <a:off x="5861848" y="4735286"/>
            <a:ext cx="0" cy="244928"/>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22" name="Straight Arrow Connector 21"/>
          <p:cNvCxnSpPr/>
          <p:nvPr/>
        </p:nvCxnSpPr>
        <p:spPr bwMode="auto">
          <a:xfrm flipH="1" flipV="1">
            <a:off x="5404648" y="3282043"/>
            <a:ext cx="457200" cy="1453243"/>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24" name="Straight Arrow Connector 23"/>
          <p:cNvCxnSpPr/>
          <p:nvPr/>
        </p:nvCxnSpPr>
        <p:spPr bwMode="auto">
          <a:xfrm flipV="1">
            <a:off x="5404648" y="2645229"/>
            <a:ext cx="0" cy="636814"/>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26" name="Straight Arrow Connector 25"/>
          <p:cNvCxnSpPr/>
          <p:nvPr/>
        </p:nvCxnSpPr>
        <p:spPr bwMode="auto">
          <a:xfrm flipH="1">
            <a:off x="4686191" y="2645229"/>
            <a:ext cx="718457" cy="0"/>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32" name="Straight Arrow Connector 31"/>
          <p:cNvCxnSpPr/>
          <p:nvPr/>
        </p:nvCxnSpPr>
        <p:spPr bwMode="auto">
          <a:xfrm flipV="1">
            <a:off x="4465755" y="2098221"/>
            <a:ext cx="0" cy="375558"/>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34" name="Straight Arrow Connector 33"/>
          <p:cNvCxnSpPr/>
          <p:nvPr/>
        </p:nvCxnSpPr>
        <p:spPr bwMode="auto">
          <a:xfrm flipV="1">
            <a:off x="5143391" y="2098221"/>
            <a:ext cx="0" cy="375558"/>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36" name="Straight Arrow Connector 35"/>
          <p:cNvCxnSpPr/>
          <p:nvPr/>
        </p:nvCxnSpPr>
        <p:spPr bwMode="auto">
          <a:xfrm flipV="1">
            <a:off x="4686191" y="2473779"/>
            <a:ext cx="0" cy="171450"/>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38" name="Straight Arrow Connector 37"/>
          <p:cNvCxnSpPr/>
          <p:nvPr/>
        </p:nvCxnSpPr>
        <p:spPr bwMode="auto">
          <a:xfrm>
            <a:off x="4743341" y="2473779"/>
            <a:ext cx="400050" cy="0"/>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cxnSp>
        <p:nvCxnSpPr>
          <p:cNvPr id="40" name="Straight Arrow Connector 39"/>
          <p:cNvCxnSpPr/>
          <p:nvPr/>
        </p:nvCxnSpPr>
        <p:spPr bwMode="auto">
          <a:xfrm flipH="1">
            <a:off x="4465755" y="2473779"/>
            <a:ext cx="220436" cy="0"/>
          </a:xfrm>
          <a:prstGeom prst="straightConnector1">
            <a:avLst/>
          </a:prstGeom>
          <a:solidFill>
            <a:schemeClr val="accent1"/>
          </a:solidFill>
          <a:ln w="22225" cap="flat" cmpd="sng" algn="ctr">
            <a:solidFill>
              <a:srgbClr val="612A8A"/>
            </a:solidFill>
            <a:prstDash val="solid"/>
            <a:round/>
            <a:headEnd type="none" w="med" len="med"/>
            <a:tailEnd type="arrow"/>
          </a:ln>
          <a:effectLst>
            <a:glow rad="63500">
              <a:schemeClr val="accent3">
                <a:satMod val="175000"/>
                <a:alpha val="40000"/>
              </a:schemeClr>
            </a:glow>
          </a:effectLst>
        </p:spPr>
      </p:cxnSp>
    </p:spTree>
    <p:extLst>
      <p:ext uri="{BB962C8B-B14F-4D97-AF65-F5344CB8AC3E}">
        <p14:creationId xmlns:p14="http://schemas.microsoft.com/office/powerpoint/2010/main" val="3037730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792" y="1841494"/>
            <a:ext cx="3725359" cy="3687917"/>
          </a:xfrm>
          <a:prstGeom prst="rect">
            <a:avLst/>
          </a:prstGeom>
        </p:spPr>
      </p:pic>
      <p:sp>
        <p:nvSpPr>
          <p:cNvPr id="2" name="Title 1"/>
          <p:cNvSpPr>
            <a:spLocks noGrp="1"/>
          </p:cNvSpPr>
          <p:nvPr>
            <p:ph type="title"/>
          </p:nvPr>
        </p:nvSpPr>
        <p:spPr/>
        <p:txBody>
          <a:bodyPr/>
          <a:lstStyle/>
          <a:p>
            <a:r>
              <a:rPr lang="en-US" dirty="0" err="1" smtClean="0"/>
              <a:t>Valving</a:t>
            </a:r>
            <a:r>
              <a:rPr lang="en-US" dirty="0" smtClean="0"/>
              <a:t>-Step 8</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16</a:t>
            </a:fld>
            <a:endParaRPr lang="en-US" dirty="0"/>
          </a:p>
        </p:txBody>
      </p:sp>
      <p:sp>
        <p:nvSpPr>
          <p:cNvPr id="15" name="Content Placeholder 2"/>
          <p:cNvSpPr>
            <a:spLocks noGrp="1"/>
          </p:cNvSpPr>
          <p:nvPr>
            <p:ph idx="1"/>
          </p:nvPr>
        </p:nvSpPr>
        <p:spPr>
          <a:xfrm>
            <a:off x="381000" y="1219200"/>
            <a:ext cx="2772905" cy="3733800"/>
          </a:xfrm>
        </p:spPr>
        <p:txBody>
          <a:bodyPr/>
          <a:lstStyle/>
          <a:p>
            <a:r>
              <a:rPr lang="en-US" sz="2400" dirty="0" smtClean="0"/>
              <a:t>Move sample off board to analytical unit, etc.</a:t>
            </a:r>
          </a:p>
          <a:p>
            <a:r>
              <a:rPr lang="en-US" sz="2400" dirty="0" smtClean="0"/>
              <a:t>Volume from </a:t>
            </a:r>
            <a:r>
              <a:rPr lang="en-US" sz="2400" dirty="0"/>
              <a:t>s</a:t>
            </a:r>
            <a:r>
              <a:rPr lang="en-US" sz="2400" dirty="0" smtClean="0"/>
              <a:t>yringe to output is≈ 200</a:t>
            </a:r>
            <a:r>
              <a:rPr lang="en-US" sz="2400" dirty="0"/>
              <a:t>µl</a:t>
            </a:r>
          </a:p>
          <a:p>
            <a:endParaRPr lang="en-US" dirty="0"/>
          </a:p>
        </p:txBody>
      </p:sp>
      <p:cxnSp>
        <p:nvCxnSpPr>
          <p:cNvPr id="16" name="Straight Arrow Connector 15"/>
          <p:cNvCxnSpPr/>
          <p:nvPr/>
        </p:nvCxnSpPr>
        <p:spPr bwMode="auto">
          <a:xfrm>
            <a:off x="5352025" y="5159828"/>
            <a:ext cx="0" cy="481693"/>
          </a:xfrm>
          <a:prstGeom prst="straightConnector1">
            <a:avLst/>
          </a:prstGeom>
          <a:solidFill>
            <a:schemeClr val="accent1"/>
          </a:solidFill>
          <a:ln w="22225" cap="flat" cmpd="sng" algn="ctr">
            <a:solidFill>
              <a:srgbClr val="3333FF"/>
            </a:solidFill>
            <a:prstDash val="solid"/>
            <a:round/>
            <a:headEnd type="none" w="med" len="med"/>
            <a:tailEnd type="arrow"/>
          </a:ln>
          <a:effectLst>
            <a:glow rad="63500">
              <a:schemeClr val="accent3">
                <a:satMod val="175000"/>
                <a:alpha val="40000"/>
              </a:schemeClr>
            </a:glow>
          </a:effectLst>
        </p:spPr>
      </p:cxnSp>
      <p:cxnSp>
        <p:nvCxnSpPr>
          <p:cNvPr id="18" name="Straight Arrow Connector 17"/>
          <p:cNvCxnSpPr/>
          <p:nvPr/>
        </p:nvCxnSpPr>
        <p:spPr bwMode="auto">
          <a:xfrm flipH="1">
            <a:off x="5352025" y="5159828"/>
            <a:ext cx="457200" cy="0"/>
          </a:xfrm>
          <a:prstGeom prst="straightConnector1">
            <a:avLst/>
          </a:prstGeom>
          <a:solidFill>
            <a:schemeClr val="accent1"/>
          </a:solidFill>
          <a:ln w="22225" cap="flat" cmpd="sng" algn="ctr">
            <a:solidFill>
              <a:srgbClr val="3333FF"/>
            </a:solidFill>
            <a:prstDash val="solid"/>
            <a:round/>
            <a:headEnd type="none" w="med" len="med"/>
            <a:tailEnd type="arrow"/>
          </a:ln>
          <a:effectLst>
            <a:glow rad="63500">
              <a:schemeClr val="accent3">
                <a:satMod val="175000"/>
                <a:alpha val="40000"/>
              </a:schemeClr>
            </a:glow>
          </a:effectLst>
        </p:spPr>
      </p:cxnSp>
      <p:cxnSp>
        <p:nvCxnSpPr>
          <p:cNvPr id="20" name="Straight Arrow Connector 19"/>
          <p:cNvCxnSpPr/>
          <p:nvPr/>
        </p:nvCxnSpPr>
        <p:spPr bwMode="auto">
          <a:xfrm flipV="1">
            <a:off x="5809225" y="4735286"/>
            <a:ext cx="0" cy="424542"/>
          </a:xfrm>
          <a:prstGeom prst="straightConnector1">
            <a:avLst/>
          </a:prstGeom>
          <a:solidFill>
            <a:schemeClr val="accent1"/>
          </a:solidFill>
          <a:ln w="22225" cap="flat" cmpd="sng" algn="ctr">
            <a:solidFill>
              <a:srgbClr val="3333FF"/>
            </a:solidFill>
            <a:prstDash val="solid"/>
            <a:round/>
            <a:headEnd type="arrow" w="med" len="med"/>
            <a:tailEnd type="none"/>
          </a:ln>
          <a:effectLst>
            <a:glow rad="63500">
              <a:schemeClr val="accent3">
                <a:satMod val="175000"/>
                <a:alpha val="40000"/>
              </a:schemeClr>
            </a:glow>
          </a:effectLst>
        </p:spPr>
      </p:cxnSp>
      <p:cxnSp>
        <p:nvCxnSpPr>
          <p:cNvPr id="22" name="Straight Arrow Connector 21"/>
          <p:cNvCxnSpPr/>
          <p:nvPr/>
        </p:nvCxnSpPr>
        <p:spPr bwMode="auto">
          <a:xfrm flipH="1" flipV="1">
            <a:off x="5352025" y="3282043"/>
            <a:ext cx="457200" cy="1453243"/>
          </a:xfrm>
          <a:prstGeom prst="straightConnector1">
            <a:avLst/>
          </a:prstGeom>
          <a:solidFill>
            <a:schemeClr val="accent1"/>
          </a:solidFill>
          <a:ln w="22225" cap="flat" cmpd="sng" algn="ctr">
            <a:solidFill>
              <a:srgbClr val="3333FF"/>
            </a:solidFill>
            <a:prstDash val="solid"/>
            <a:round/>
            <a:headEnd type="arrow" w="med" len="med"/>
            <a:tailEnd type="none"/>
          </a:ln>
          <a:effectLst>
            <a:glow rad="63500">
              <a:schemeClr val="accent3">
                <a:satMod val="175000"/>
                <a:alpha val="40000"/>
              </a:schemeClr>
            </a:glow>
          </a:effectLst>
        </p:spPr>
      </p:cxnSp>
      <p:cxnSp>
        <p:nvCxnSpPr>
          <p:cNvPr id="24" name="Straight Arrow Connector 23"/>
          <p:cNvCxnSpPr/>
          <p:nvPr/>
        </p:nvCxnSpPr>
        <p:spPr bwMode="auto">
          <a:xfrm flipV="1">
            <a:off x="5352025" y="2645229"/>
            <a:ext cx="0" cy="636814"/>
          </a:xfrm>
          <a:prstGeom prst="straightConnector1">
            <a:avLst/>
          </a:prstGeom>
          <a:solidFill>
            <a:schemeClr val="accent1"/>
          </a:solidFill>
          <a:ln w="22225" cap="flat" cmpd="sng" algn="ctr">
            <a:solidFill>
              <a:srgbClr val="3333FF"/>
            </a:solidFill>
            <a:prstDash val="solid"/>
            <a:round/>
            <a:headEnd type="arrow" w="med" len="med"/>
            <a:tailEnd type="none"/>
          </a:ln>
          <a:effectLst>
            <a:glow rad="63500">
              <a:schemeClr val="accent3">
                <a:satMod val="175000"/>
                <a:alpha val="40000"/>
              </a:schemeClr>
            </a:glow>
          </a:effectLst>
        </p:spPr>
      </p:cxnSp>
      <p:cxnSp>
        <p:nvCxnSpPr>
          <p:cNvPr id="26" name="Straight Arrow Connector 25"/>
          <p:cNvCxnSpPr/>
          <p:nvPr/>
        </p:nvCxnSpPr>
        <p:spPr bwMode="auto">
          <a:xfrm flipH="1">
            <a:off x="4662143" y="2645229"/>
            <a:ext cx="689883" cy="0"/>
          </a:xfrm>
          <a:prstGeom prst="straightConnector1">
            <a:avLst/>
          </a:prstGeom>
          <a:solidFill>
            <a:schemeClr val="accent1"/>
          </a:solidFill>
          <a:ln w="22225" cap="flat" cmpd="sng" algn="ctr">
            <a:solidFill>
              <a:srgbClr val="3333FF"/>
            </a:solidFill>
            <a:prstDash val="solid"/>
            <a:round/>
            <a:headEnd type="arrow" w="med" len="med"/>
            <a:tailEnd type="none"/>
          </a:ln>
          <a:effectLst>
            <a:glow rad="63500">
              <a:schemeClr val="accent3">
                <a:satMod val="175000"/>
                <a:alpha val="40000"/>
              </a:schemeClr>
            </a:glow>
          </a:effectLst>
        </p:spPr>
      </p:cxnSp>
      <p:cxnSp>
        <p:nvCxnSpPr>
          <p:cNvPr id="32" name="Straight Arrow Connector 31"/>
          <p:cNvCxnSpPr/>
          <p:nvPr/>
        </p:nvCxnSpPr>
        <p:spPr bwMode="auto">
          <a:xfrm flipV="1">
            <a:off x="4422657" y="2098221"/>
            <a:ext cx="0" cy="375558"/>
          </a:xfrm>
          <a:prstGeom prst="straightConnector1">
            <a:avLst/>
          </a:prstGeom>
          <a:solidFill>
            <a:schemeClr val="accent1"/>
          </a:solidFill>
          <a:ln w="22225" cap="flat" cmpd="sng" algn="ctr">
            <a:solidFill>
              <a:srgbClr val="3333FF"/>
            </a:solidFill>
            <a:prstDash val="solid"/>
            <a:round/>
            <a:headEnd type="arrow" w="med" len="med"/>
            <a:tailEnd type="none"/>
          </a:ln>
          <a:effectLst>
            <a:glow rad="63500">
              <a:schemeClr val="accent3">
                <a:satMod val="175000"/>
                <a:alpha val="40000"/>
              </a:schemeClr>
            </a:glow>
          </a:effectLst>
        </p:spPr>
      </p:cxnSp>
      <p:cxnSp>
        <p:nvCxnSpPr>
          <p:cNvPr id="34" name="Straight Arrow Connector 33"/>
          <p:cNvCxnSpPr/>
          <p:nvPr/>
        </p:nvCxnSpPr>
        <p:spPr bwMode="auto">
          <a:xfrm flipV="1">
            <a:off x="5106643" y="2098221"/>
            <a:ext cx="0" cy="375558"/>
          </a:xfrm>
          <a:prstGeom prst="straightConnector1">
            <a:avLst/>
          </a:prstGeom>
          <a:solidFill>
            <a:schemeClr val="accent1"/>
          </a:solidFill>
          <a:ln w="22225" cap="flat" cmpd="sng" algn="ctr">
            <a:solidFill>
              <a:srgbClr val="3333FF"/>
            </a:solidFill>
            <a:prstDash val="solid"/>
            <a:round/>
            <a:headEnd type="arrow" w="med" len="med"/>
            <a:tailEnd type="none"/>
          </a:ln>
          <a:effectLst>
            <a:glow rad="63500">
              <a:schemeClr val="accent3">
                <a:satMod val="175000"/>
                <a:alpha val="40000"/>
              </a:schemeClr>
            </a:glow>
          </a:effectLst>
        </p:spPr>
      </p:cxnSp>
      <p:cxnSp>
        <p:nvCxnSpPr>
          <p:cNvPr id="36" name="Straight Arrow Connector 35"/>
          <p:cNvCxnSpPr/>
          <p:nvPr/>
        </p:nvCxnSpPr>
        <p:spPr bwMode="auto">
          <a:xfrm flipV="1">
            <a:off x="4662143" y="2473779"/>
            <a:ext cx="0" cy="171450"/>
          </a:xfrm>
          <a:prstGeom prst="straightConnector1">
            <a:avLst/>
          </a:prstGeom>
          <a:solidFill>
            <a:schemeClr val="accent1"/>
          </a:solidFill>
          <a:ln w="22225" cap="flat" cmpd="sng" algn="ctr">
            <a:solidFill>
              <a:srgbClr val="3333FF"/>
            </a:solidFill>
            <a:prstDash val="solid"/>
            <a:round/>
            <a:headEnd type="arrow" w="med" len="med"/>
            <a:tailEnd type="none"/>
          </a:ln>
          <a:effectLst>
            <a:glow rad="63500">
              <a:schemeClr val="accent3">
                <a:satMod val="175000"/>
                <a:alpha val="40000"/>
              </a:schemeClr>
            </a:glow>
          </a:effectLst>
        </p:spPr>
      </p:cxnSp>
      <p:cxnSp>
        <p:nvCxnSpPr>
          <p:cNvPr id="38" name="Straight Arrow Connector 37"/>
          <p:cNvCxnSpPr/>
          <p:nvPr/>
        </p:nvCxnSpPr>
        <p:spPr bwMode="auto">
          <a:xfrm>
            <a:off x="4690718" y="2483304"/>
            <a:ext cx="400050" cy="0"/>
          </a:xfrm>
          <a:prstGeom prst="straightConnector1">
            <a:avLst/>
          </a:prstGeom>
          <a:solidFill>
            <a:schemeClr val="accent1"/>
          </a:solidFill>
          <a:ln w="22225" cap="flat" cmpd="sng" algn="ctr">
            <a:solidFill>
              <a:srgbClr val="3333FF"/>
            </a:solidFill>
            <a:prstDash val="solid"/>
            <a:round/>
            <a:headEnd type="arrow" w="med" len="med"/>
            <a:tailEnd type="none"/>
          </a:ln>
          <a:effectLst>
            <a:glow rad="63500">
              <a:schemeClr val="accent3">
                <a:satMod val="175000"/>
                <a:alpha val="40000"/>
              </a:schemeClr>
            </a:glow>
          </a:effectLst>
        </p:spPr>
      </p:cxnSp>
      <p:cxnSp>
        <p:nvCxnSpPr>
          <p:cNvPr id="40" name="Straight Arrow Connector 39"/>
          <p:cNvCxnSpPr/>
          <p:nvPr/>
        </p:nvCxnSpPr>
        <p:spPr bwMode="auto">
          <a:xfrm flipH="1">
            <a:off x="4413132" y="2483304"/>
            <a:ext cx="220436" cy="0"/>
          </a:xfrm>
          <a:prstGeom prst="straightConnector1">
            <a:avLst/>
          </a:prstGeom>
          <a:solidFill>
            <a:schemeClr val="accent1"/>
          </a:solidFill>
          <a:ln w="22225" cap="flat" cmpd="sng" algn="ctr">
            <a:solidFill>
              <a:srgbClr val="3333FF"/>
            </a:solidFill>
            <a:prstDash val="solid"/>
            <a:round/>
            <a:headEnd type="arrow" w="med" len="med"/>
            <a:tailEnd type="none"/>
          </a:ln>
          <a:effectLst>
            <a:glow rad="63500">
              <a:schemeClr val="accent3">
                <a:satMod val="175000"/>
                <a:alpha val="40000"/>
              </a:schemeClr>
            </a:glow>
          </a:effectLst>
        </p:spPr>
      </p:cxnSp>
    </p:spTree>
    <p:extLst>
      <p:ext uri="{BB962C8B-B14F-4D97-AF65-F5344CB8AC3E}">
        <p14:creationId xmlns:p14="http://schemas.microsoft.com/office/powerpoint/2010/main" val="3622852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Puck Clamp</a:t>
            </a:r>
            <a:endParaRPr lang="en-US" dirty="0"/>
          </a:p>
        </p:txBody>
      </p:sp>
      <p:pic>
        <p:nvPicPr>
          <p:cNvPr id="5" name="Content Placeholder 4"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75855" y="1000033"/>
            <a:ext cx="3410553" cy="3380810"/>
          </a:xfrm>
        </p:spPr>
      </p:pic>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17</a:t>
            </a:fld>
            <a:endParaRPr lang="en-US" dirty="0"/>
          </a:p>
        </p:txBody>
      </p:sp>
      <p:sp>
        <p:nvSpPr>
          <p:cNvPr id="6" name="Content Placeholder 2"/>
          <p:cNvSpPr txBox="1">
            <a:spLocks/>
          </p:cNvSpPr>
          <p:nvPr/>
        </p:nvSpPr>
        <p:spPr bwMode="auto">
          <a:xfrm>
            <a:off x="381000" y="1219200"/>
            <a:ext cx="239485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28600" bIns="0" numCol="1" anchor="t" anchorCtr="0" compatLnSpc="1">
            <a:prstTxWarp prst="textNoShape">
              <a:avLst/>
            </a:prstTxWarp>
          </a:bodyPr>
          <a:lstStyle>
            <a:lvl1pPr marL="342900" indent="-342900" algn="l" rtl="0" eaLnBrk="1" fontAlgn="base" hangingPunct="1">
              <a:spcBef>
                <a:spcPct val="0"/>
              </a:spcBef>
              <a:spcAft>
                <a:spcPct val="40000"/>
              </a:spcAft>
              <a:buClr>
                <a:schemeClr val="tx1"/>
              </a:buClr>
              <a:buSzPct val="70000"/>
              <a:buFont typeface="Wingdings" pitchFamily="2" charset="2"/>
              <a:buChar char="n"/>
              <a:defRPr sz="2600">
                <a:solidFill>
                  <a:schemeClr val="tx1"/>
                </a:solidFill>
                <a:latin typeface="Myriad Pro" pitchFamily="34" charset="0"/>
                <a:ea typeface="+mn-ea"/>
                <a:cs typeface="+mn-cs"/>
              </a:defRPr>
            </a:lvl1pPr>
            <a:lvl2pPr marL="742950" indent="-285750" algn="l" rtl="0" eaLnBrk="1" fontAlgn="base" hangingPunct="1">
              <a:spcBef>
                <a:spcPct val="0"/>
              </a:spcBef>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lgn="l" rtl="0" eaLnBrk="1" fontAlgn="base" hangingPunct="1">
              <a:spcBef>
                <a:spcPts val="0"/>
              </a:spcBef>
              <a:spcAft>
                <a:spcPts val="300"/>
              </a:spcAft>
              <a:buClr>
                <a:schemeClr val="bg2"/>
              </a:buClr>
              <a:buSzPct val="70000"/>
              <a:buFont typeface="Wingdings" pitchFamily="2" charset="2"/>
              <a:buChar char="n"/>
              <a:defRPr sz="2000">
                <a:solidFill>
                  <a:schemeClr val="tx1"/>
                </a:solidFill>
                <a:latin typeface="Myriad Pro" pitchFamily="34" charset="0"/>
              </a:defRPr>
            </a:lvl3pPr>
            <a:lvl4pPr marL="1600200" indent="-228600" algn="l" rtl="0" eaLnBrk="1" fontAlgn="base" hangingPunct="1">
              <a:spcBef>
                <a:spcPts val="0"/>
              </a:spcBef>
              <a:spcAft>
                <a:spcPts val="300"/>
              </a:spcAft>
              <a:buFont typeface="Courier New" pitchFamily="49" charset="0"/>
              <a:buChar char="o"/>
              <a:defRPr sz="1600">
                <a:solidFill>
                  <a:schemeClr val="tx1"/>
                </a:solidFill>
                <a:latin typeface="Myriad Pro" pitchFamily="34" charset="0"/>
              </a:defRPr>
            </a:lvl4pPr>
            <a:lvl5pPr marL="2057400" indent="-228600" algn="l" rtl="0" eaLnBrk="1" fontAlgn="base" hangingPunct="1">
              <a:spcBef>
                <a:spcPct val="20000"/>
              </a:spcBef>
              <a:spcAft>
                <a:spcPct val="0"/>
              </a:spcAft>
              <a:buFont typeface="Arial" pitchFamily="34" charset="0"/>
              <a:buChar char="•"/>
              <a:defRPr sz="1600">
                <a:solidFill>
                  <a:schemeClr val="tx1"/>
                </a:solidFill>
                <a:latin typeface="Myriad Pro" pitchFamily="34" charset="0"/>
              </a:defRPr>
            </a:lvl5pPr>
            <a:lvl6pPr marL="2514600" indent="-228600" algn="l" rtl="0" eaLnBrk="1" fontAlgn="base" hangingPunct="1">
              <a:spcBef>
                <a:spcPct val="20000"/>
              </a:spcBef>
              <a:spcAft>
                <a:spcPct val="0"/>
              </a:spcAft>
              <a:buChar char="»"/>
              <a:defRPr sz="1600">
                <a:solidFill>
                  <a:schemeClr val="tx1"/>
                </a:solidFill>
                <a:latin typeface="Univers 45 Light" pitchFamily="34" charset="0"/>
              </a:defRPr>
            </a:lvl6pPr>
            <a:lvl7pPr marL="2971800" indent="-228600" algn="l" rtl="0" eaLnBrk="1" fontAlgn="base" hangingPunct="1">
              <a:spcBef>
                <a:spcPct val="20000"/>
              </a:spcBef>
              <a:spcAft>
                <a:spcPct val="0"/>
              </a:spcAft>
              <a:buChar char="»"/>
              <a:defRPr sz="1600">
                <a:solidFill>
                  <a:schemeClr val="tx1"/>
                </a:solidFill>
                <a:latin typeface="Univers 45 Light" pitchFamily="34" charset="0"/>
              </a:defRPr>
            </a:lvl7pPr>
            <a:lvl8pPr marL="3429000" indent="-228600" algn="l" rtl="0" eaLnBrk="1" fontAlgn="base" hangingPunct="1">
              <a:spcBef>
                <a:spcPct val="20000"/>
              </a:spcBef>
              <a:spcAft>
                <a:spcPct val="0"/>
              </a:spcAft>
              <a:buChar char="»"/>
              <a:defRPr sz="1600">
                <a:solidFill>
                  <a:schemeClr val="tx1"/>
                </a:solidFill>
                <a:latin typeface="Univers 45 Light" pitchFamily="34" charset="0"/>
              </a:defRPr>
            </a:lvl8pPr>
            <a:lvl9pPr marL="3886200" indent="-228600" algn="l" rtl="0" eaLnBrk="1" fontAlgn="base" hangingPunct="1">
              <a:spcBef>
                <a:spcPct val="20000"/>
              </a:spcBef>
              <a:spcAft>
                <a:spcPct val="0"/>
              </a:spcAft>
              <a:buChar char="»"/>
              <a:defRPr sz="1600">
                <a:solidFill>
                  <a:schemeClr val="tx1"/>
                </a:solidFill>
                <a:latin typeface="Univers 45 Light" pitchFamily="34" charset="0"/>
              </a:defRPr>
            </a:lvl9pPr>
          </a:lstStyle>
          <a:p>
            <a:r>
              <a:rPr lang="en-US" sz="2800" dirty="0" smtClean="0"/>
              <a:t>Cam style clamp</a:t>
            </a:r>
          </a:p>
          <a:p>
            <a:r>
              <a:rPr lang="en-US" sz="2800" dirty="0" smtClean="0"/>
              <a:t>Quick release</a:t>
            </a:r>
          </a:p>
          <a:p>
            <a:r>
              <a:rPr lang="en-US" sz="2800" dirty="0" smtClean="0"/>
              <a:t>One solid structure</a:t>
            </a:r>
          </a:p>
          <a:p>
            <a:endParaRPr lang="en-US" sz="2800" dirty="0"/>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2475" y="3316638"/>
            <a:ext cx="2624033" cy="2816911"/>
          </a:xfrm>
          <a:prstGeom prst="rect">
            <a:avLst/>
          </a:prstGeom>
        </p:spPr>
      </p:pic>
      <p:pic>
        <p:nvPicPr>
          <p:cNvPr id="8" name="Picture 7" descr="Screen Clippi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4960" y="4434551"/>
            <a:ext cx="2178158" cy="1681610"/>
          </a:xfrm>
          <a:prstGeom prst="rect">
            <a:avLst/>
          </a:prstGeom>
        </p:spPr>
      </p:pic>
      <p:sp>
        <p:nvSpPr>
          <p:cNvPr id="9" name="TextBox 8"/>
          <p:cNvSpPr txBox="1"/>
          <p:nvPr/>
        </p:nvSpPr>
        <p:spPr>
          <a:xfrm>
            <a:off x="1898542" y="5350747"/>
            <a:ext cx="1344485" cy="923330"/>
          </a:xfrm>
          <a:prstGeom prst="rect">
            <a:avLst/>
          </a:prstGeom>
          <a:noFill/>
        </p:spPr>
        <p:txBody>
          <a:bodyPr wrap="square" rtlCol="0">
            <a:spAutoFit/>
          </a:bodyPr>
          <a:lstStyle/>
          <a:p>
            <a:r>
              <a:rPr lang="en-US" dirty="0" smtClean="0"/>
              <a:t>Finger detent, etc. TBA</a:t>
            </a:r>
            <a:endParaRPr lang="en-US" dirty="0"/>
          </a:p>
        </p:txBody>
      </p:sp>
      <p:cxnSp>
        <p:nvCxnSpPr>
          <p:cNvPr id="10" name="Straight Arrow Connector 9"/>
          <p:cNvCxnSpPr>
            <a:stCxn id="9" idx="3"/>
          </p:cNvCxnSpPr>
          <p:nvPr/>
        </p:nvCxnSpPr>
        <p:spPr bwMode="auto">
          <a:xfrm flipV="1">
            <a:off x="3243027" y="5579390"/>
            <a:ext cx="1576946" cy="233022"/>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13" name="TextBox 12"/>
          <p:cNvSpPr txBox="1"/>
          <p:nvPr/>
        </p:nvSpPr>
        <p:spPr>
          <a:xfrm>
            <a:off x="7170161" y="1926847"/>
            <a:ext cx="974198" cy="923330"/>
          </a:xfrm>
          <a:prstGeom prst="rect">
            <a:avLst/>
          </a:prstGeom>
          <a:noFill/>
        </p:spPr>
        <p:txBody>
          <a:bodyPr wrap="square" rtlCol="0">
            <a:spAutoFit/>
          </a:bodyPr>
          <a:lstStyle/>
          <a:p>
            <a:r>
              <a:rPr lang="en-US" dirty="0" smtClean="0"/>
              <a:t>Dual contact points</a:t>
            </a:r>
            <a:endParaRPr lang="en-US" dirty="0"/>
          </a:p>
        </p:txBody>
      </p:sp>
      <p:cxnSp>
        <p:nvCxnSpPr>
          <p:cNvPr id="14" name="Straight Arrow Connector 13"/>
          <p:cNvCxnSpPr>
            <a:stCxn id="13" idx="2"/>
          </p:cNvCxnSpPr>
          <p:nvPr/>
        </p:nvCxnSpPr>
        <p:spPr bwMode="auto">
          <a:xfrm flipH="1">
            <a:off x="7170162" y="2850177"/>
            <a:ext cx="487098" cy="1373111"/>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cxnSp>
        <p:nvCxnSpPr>
          <p:cNvPr id="17" name="Straight Arrow Connector 16"/>
          <p:cNvCxnSpPr>
            <a:stCxn id="13" idx="2"/>
          </p:cNvCxnSpPr>
          <p:nvPr/>
        </p:nvCxnSpPr>
        <p:spPr bwMode="auto">
          <a:xfrm>
            <a:off x="7657260" y="2850177"/>
            <a:ext cx="487099" cy="1373111"/>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Tree>
    <p:extLst>
      <p:ext uri="{BB962C8B-B14F-4D97-AF65-F5344CB8AC3E}">
        <p14:creationId xmlns:p14="http://schemas.microsoft.com/office/powerpoint/2010/main" val="3163123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Lyse-n-Go</a:t>
            </a:r>
            <a:endParaRPr lang="en-US" dirty="0"/>
          </a:p>
        </p:txBody>
      </p:sp>
      <p:sp>
        <p:nvSpPr>
          <p:cNvPr id="3" name="Content Placeholder 2"/>
          <p:cNvSpPr>
            <a:spLocks noGrp="1"/>
          </p:cNvSpPr>
          <p:nvPr>
            <p:ph idx="1"/>
          </p:nvPr>
        </p:nvSpPr>
        <p:spPr>
          <a:xfrm>
            <a:off x="381000" y="1219200"/>
            <a:ext cx="7543800" cy="5104108"/>
          </a:xfrm>
        </p:spPr>
        <p:txBody>
          <a:bodyPr/>
          <a:lstStyle/>
          <a:p>
            <a:r>
              <a:rPr lang="en-US" dirty="0" smtClean="0"/>
              <a:t>Additional items to address</a:t>
            </a:r>
          </a:p>
          <a:p>
            <a:pPr lvl="1"/>
            <a:r>
              <a:rPr lang="en-US" dirty="0" smtClean="0"/>
              <a:t>O-ring seal for puck</a:t>
            </a:r>
          </a:p>
          <a:p>
            <a:pPr lvl="1"/>
            <a:r>
              <a:rPr lang="en-US" dirty="0" smtClean="0"/>
              <a:t>Custom gaskets for manifold plates</a:t>
            </a:r>
          </a:p>
          <a:p>
            <a:pPr lvl="1"/>
            <a:r>
              <a:rPr lang="en-US" dirty="0" smtClean="0"/>
              <a:t>Decrease puck volume to ideal level</a:t>
            </a:r>
          </a:p>
          <a:p>
            <a:pPr lvl="1"/>
            <a:r>
              <a:rPr lang="en-US" dirty="0" smtClean="0"/>
              <a:t>Heater mounting/wire routing/contact points</a:t>
            </a:r>
          </a:p>
          <a:p>
            <a:pPr lvl="1"/>
            <a:r>
              <a:rPr lang="en-US" dirty="0" smtClean="0"/>
              <a:t>Interface with downstream port</a:t>
            </a:r>
          </a:p>
          <a:p>
            <a:pPr lvl="1"/>
            <a:r>
              <a:rPr lang="en-US" dirty="0" err="1" smtClean="0"/>
              <a:t>Evac</a:t>
            </a:r>
            <a:r>
              <a:rPr lang="en-US" dirty="0" smtClean="0"/>
              <a:t> syringe return mechanism</a:t>
            </a:r>
          </a:p>
          <a:p>
            <a:pPr lvl="2"/>
            <a:r>
              <a:rPr lang="en-US" dirty="0" smtClean="0"/>
              <a:t>Magnets?</a:t>
            </a:r>
          </a:p>
          <a:p>
            <a:pPr lvl="2"/>
            <a:r>
              <a:rPr lang="en-US" dirty="0" smtClean="0"/>
              <a:t>Spring?</a:t>
            </a:r>
          </a:p>
          <a:p>
            <a:pPr lvl="2"/>
            <a:r>
              <a:rPr lang="en-US" dirty="0" smtClean="0"/>
              <a:t>Socket style ball detent?</a:t>
            </a:r>
          </a:p>
          <a:p>
            <a:pPr lvl="1"/>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18</a:t>
            </a:fld>
            <a:endParaRPr lang="en-US" dirty="0"/>
          </a:p>
        </p:txBody>
      </p:sp>
    </p:spTree>
    <p:extLst>
      <p:ext uri="{BB962C8B-B14F-4D97-AF65-F5344CB8AC3E}">
        <p14:creationId xmlns:p14="http://schemas.microsoft.com/office/powerpoint/2010/main" val="2426894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smtClean="0"/>
              <a:t>Agenda</a:t>
            </a:r>
          </a:p>
        </p:txBody>
      </p:sp>
      <p:sp>
        <p:nvSpPr>
          <p:cNvPr id="8195" name="Content Placeholder 2"/>
          <p:cNvSpPr>
            <a:spLocks noGrp="1"/>
          </p:cNvSpPr>
          <p:nvPr>
            <p:ph idx="1"/>
          </p:nvPr>
        </p:nvSpPr>
        <p:spPr>
          <a:xfrm>
            <a:off x="700178" y="1209614"/>
            <a:ext cx="6540500" cy="3733800"/>
          </a:xfrm>
        </p:spPr>
        <p:txBody>
          <a:bodyPr/>
          <a:lstStyle/>
          <a:p>
            <a:r>
              <a:rPr lang="en-US" dirty="0" smtClean="0"/>
              <a:t>Requirements</a:t>
            </a:r>
          </a:p>
          <a:p>
            <a:r>
              <a:rPr lang="en-US" dirty="0" smtClean="0"/>
              <a:t>Cartridge overview</a:t>
            </a:r>
          </a:p>
          <a:p>
            <a:r>
              <a:rPr lang="en-US" dirty="0" smtClean="0"/>
              <a:t>Valve design</a:t>
            </a:r>
          </a:p>
          <a:p>
            <a:r>
              <a:rPr lang="en-US" dirty="0" smtClean="0"/>
              <a:t>Clamp design</a:t>
            </a:r>
          </a:p>
          <a:p>
            <a:pPr marL="0" indent="0">
              <a:buNone/>
            </a:pPr>
            <a:endParaRPr lang="en-US" dirty="0" smtClean="0"/>
          </a:p>
          <a:p>
            <a:endParaRPr lang="en-US" dirty="0" smtClean="0"/>
          </a:p>
        </p:txBody>
      </p:sp>
      <p:sp>
        <p:nvSpPr>
          <p:cNvPr id="8196" name="Slide Number Placeholder 3"/>
          <p:cNvSpPr>
            <a:spLocks noGrp="1"/>
          </p:cNvSpPr>
          <p:nvPr>
            <p:ph type="sldNum" sz="quarter" idx="10"/>
          </p:nvPr>
        </p:nvSpPr>
        <p:spPr/>
        <p:txBody>
          <a:bodyPr>
            <a:normAutofit/>
          </a:bodyPr>
          <a:lstStyle/>
          <a:p>
            <a:r>
              <a:rPr lang="en-US" dirty="0" smtClean="0"/>
              <a:t> </a:t>
            </a:r>
            <a:r>
              <a:rPr lang="en-US" i="0" dirty="0" smtClean="0">
                <a:latin typeface="Trebuchet MS" pitchFamily="34" charset="0"/>
              </a:rPr>
              <a:t>page </a:t>
            </a:r>
            <a:fld id="{80F6B913-B8DF-4574-9583-5D9E47BE1193}" type="slidenum">
              <a:rPr lang="en-US" i="0" smtClean="0">
                <a:latin typeface="Trebuchet MS" pitchFamily="34" charset="0"/>
              </a:rPr>
              <a:pPr/>
              <a:t>2</a:t>
            </a:fld>
            <a:endParaRPr lang="en-US" dirty="0" smtClean="0"/>
          </a:p>
        </p:txBody>
      </p:sp>
    </p:spTree>
    <p:extLst>
      <p:ext uri="{BB962C8B-B14F-4D97-AF65-F5344CB8AC3E}">
        <p14:creationId xmlns:p14="http://schemas.microsoft.com/office/powerpoint/2010/main" val="1010987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30213" y="244475"/>
            <a:ext cx="5770562" cy="447675"/>
          </a:xfrm>
        </p:spPr>
        <p:txBody>
          <a:bodyPr>
            <a:normAutofit/>
          </a:bodyPr>
          <a:lstStyle/>
          <a:p>
            <a:r>
              <a:rPr lang="en-US" dirty="0" smtClean="0"/>
              <a:t>MBARI Tech Specifications</a:t>
            </a:r>
          </a:p>
        </p:txBody>
      </p:sp>
      <p:sp>
        <p:nvSpPr>
          <p:cNvPr id="13315" name="Content Placeholder 2"/>
          <p:cNvSpPr>
            <a:spLocks noGrp="1"/>
          </p:cNvSpPr>
          <p:nvPr>
            <p:ph idx="1"/>
          </p:nvPr>
        </p:nvSpPr>
        <p:spPr>
          <a:xfrm>
            <a:off x="298450" y="836613"/>
            <a:ext cx="7543800" cy="3733800"/>
          </a:xfrm>
        </p:spPr>
        <p:txBody>
          <a:bodyPr>
            <a:normAutofit fontScale="92500" lnSpcReduction="20000"/>
          </a:bodyPr>
          <a:lstStyle/>
          <a:p>
            <a:r>
              <a:rPr lang="en-US" dirty="0" smtClean="0"/>
              <a:t>ESP Platform in a Nose Cone for deployment</a:t>
            </a:r>
          </a:p>
          <a:p>
            <a:pPr lvl="1">
              <a:spcAft>
                <a:spcPct val="0"/>
              </a:spcAft>
            </a:pPr>
            <a:r>
              <a:rPr lang="en-US" dirty="0" smtClean="0"/>
              <a:t>11.125” x 24” (the total system) but scalable, modular</a:t>
            </a:r>
          </a:p>
          <a:p>
            <a:pPr lvl="1">
              <a:spcAft>
                <a:spcPct val="0"/>
              </a:spcAft>
            </a:pPr>
            <a:r>
              <a:rPr lang="en-US" dirty="0" smtClean="0"/>
              <a:t>30 degree deviations from normal</a:t>
            </a:r>
          </a:p>
          <a:p>
            <a:pPr lvl="1">
              <a:spcAft>
                <a:spcPct val="0"/>
              </a:spcAft>
            </a:pPr>
            <a:r>
              <a:rPr lang="en-US" dirty="0" smtClean="0"/>
              <a:t>14v, ?amp, ?watts -&gt;</a:t>
            </a:r>
            <a:r>
              <a:rPr lang="en-US" dirty="0" smtClean="0">
                <a:solidFill>
                  <a:srgbClr val="FFC000"/>
                </a:solidFill>
              </a:rPr>
              <a:t>need soon</a:t>
            </a:r>
          </a:p>
          <a:p>
            <a:pPr lvl="1">
              <a:spcAft>
                <a:spcPct val="0"/>
              </a:spcAft>
            </a:pPr>
            <a:r>
              <a:rPr lang="en-US" dirty="0" smtClean="0"/>
              <a:t>0-300m depths, 15psi-450psi plus pump pressure</a:t>
            </a:r>
          </a:p>
          <a:p>
            <a:pPr lvl="1">
              <a:spcAft>
                <a:spcPct val="0"/>
              </a:spcAft>
            </a:pPr>
            <a:r>
              <a:rPr lang="en-US" dirty="0" smtClean="0"/>
              <a:t>0 -50 C inactive, 2-40 C active</a:t>
            </a:r>
          </a:p>
          <a:p>
            <a:pPr lvl="1">
              <a:spcAft>
                <a:spcPct val="0"/>
              </a:spcAft>
            </a:pPr>
            <a:r>
              <a:rPr lang="en-US" dirty="0" smtClean="0"/>
              <a:t>3g acceleration inactive, 0.5g active (plus 1g rolls)</a:t>
            </a:r>
            <a:endParaRPr lang="en-US" dirty="0"/>
          </a:p>
          <a:p>
            <a:pPr>
              <a:spcAft>
                <a:spcPct val="0"/>
              </a:spcAft>
            </a:pPr>
            <a:r>
              <a:rPr lang="en-US" dirty="0"/>
              <a:t>Interface Specifications -TBD</a:t>
            </a:r>
          </a:p>
          <a:p>
            <a:pPr lvl="1">
              <a:spcAft>
                <a:spcPct val="0"/>
              </a:spcAft>
            </a:pPr>
            <a:r>
              <a:rPr lang="en-US" dirty="0"/>
              <a:t>Port </a:t>
            </a:r>
            <a:r>
              <a:rPr lang="en-US" dirty="0" smtClean="0"/>
              <a:t>Size – </a:t>
            </a:r>
            <a:r>
              <a:rPr lang="en-US" dirty="0" smtClean="0">
                <a:solidFill>
                  <a:srgbClr val="FFC000"/>
                </a:solidFill>
              </a:rPr>
              <a:t>Screw on ports for testing </a:t>
            </a:r>
            <a:r>
              <a:rPr lang="en-US" dirty="0" smtClean="0">
                <a:solidFill>
                  <a:srgbClr val="FFC000"/>
                </a:solidFill>
              </a:rPr>
              <a:t>phases</a:t>
            </a:r>
          </a:p>
          <a:p>
            <a:pPr lvl="1">
              <a:spcAft>
                <a:spcPct val="0"/>
              </a:spcAft>
            </a:pPr>
            <a:r>
              <a:rPr lang="en-US" dirty="0" smtClean="0">
                <a:solidFill>
                  <a:srgbClr val="FFC000"/>
                </a:solidFill>
              </a:rPr>
              <a:t>Output Port Design/Specs</a:t>
            </a:r>
            <a:endParaRPr lang="en-US" dirty="0">
              <a:solidFill>
                <a:srgbClr val="FFC000"/>
              </a:solidFill>
            </a:endParaRPr>
          </a:p>
          <a:p>
            <a:pPr lvl="1">
              <a:spcAft>
                <a:spcPct val="0"/>
              </a:spcAft>
            </a:pPr>
            <a:r>
              <a:rPr lang="en-US" dirty="0"/>
              <a:t>Etc</a:t>
            </a:r>
            <a:r>
              <a:rPr lang="en-US" dirty="0" smtClean="0"/>
              <a:t>.</a:t>
            </a:r>
          </a:p>
          <a:p>
            <a:pPr lvl="1">
              <a:spcAft>
                <a:spcPct val="0"/>
              </a:spcAft>
            </a:pPr>
            <a:r>
              <a:rPr lang="en-US" dirty="0" smtClean="0">
                <a:solidFill>
                  <a:srgbClr val="FF3300"/>
                </a:solidFill>
              </a:rPr>
              <a:t>PCB Could be the Cartridge Mount – </a:t>
            </a:r>
            <a:r>
              <a:rPr lang="en-US" dirty="0" smtClean="0">
                <a:solidFill>
                  <a:srgbClr val="FFC000"/>
                </a:solidFill>
              </a:rPr>
              <a:t>Later Phases</a:t>
            </a:r>
            <a:endParaRPr lang="en-US" dirty="0">
              <a:solidFill>
                <a:srgbClr val="FFC000"/>
              </a:solidFill>
            </a:endParaRPr>
          </a:p>
          <a:p>
            <a:pPr lvl="1">
              <a:spcAft>
                <a:spcPct val="0"/>
              </a:spcAft>
            </a:pPr>
            <a:endParaRPr lang="en-US" dirty="0" smtClean="0"/>
          </a:p>
          <a:p>
            <a:pPr lvl="1">
              <a:spcAft>
                <a:spcPct val="0"/>
              </a:spcAft>
            </a:pPr>
            <a:endParaRPr lang="en-US" dirty="0" smtClean="0"/>
          </a:p>
        </p:txBody>
      </p:sp>
      <p:sp>
        <p:nvSpPr>
          <p:cNvPr id="13316" name="Slide Number Placeholder 3"/>
          <p:cNvSpPr>
            <a:spLocks noGrp="1"/>
          </p:cNvSpPr>
          <p:nvPr>
            <p:ph type="sldNum" sz="quarter" idx="10"/>
          </p:nvPr>
        </p:nvSpPr>
        <p:spPr/>
        <p:txBody>
          <a:bodyPr>
            <a:normAutofit/>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r>
              <a:rPr lang="en-US" smtClean="0">
                <a:solidFill>
                  <a:srgbClr val="FFFFFF"/>
                </a:solidFill>
                <a:latin typeface="Tahoma" pitchFamily="34" charset="0"/>
              </a:rPr>
              <a:t> </a:t>
            </a:r>
            <a:r>
              <a:rPr lang="en-US" i="0" smtClean="0">
                <a:solidFill>
                  <a:srgbClr val="FFFFFF"/>
                </a:solidFill>
                <a:latin typeface="Trebuchet MS" pitchFamily="34" charset="0"/>
              </a:rPr>
              <a:t>page </a:t>
            </a:r>
            <a:fld id="{791D6C9A-E52C-4269-9600-2516ADB3C59D}" type="slidenum">
              <a:rPr lang="en-US" i="0" smtClean="0">
                <a:solidFill>
                  <a:srgbClr val="FFFFFF"/>
                </a:solidFill>
                <a:latin typeface="Trebuchet MS" pitchFamily="34" charset="0"/>
              </a:rPr>
              <a:pPr/>
              <a:t>3</a:t>
            </a:fld>
            <a:endParaRPr lang="en-US" smtClean="0">
              <a:solidFill>
                <a:srgbClr val="FFFFFF"/>
              </a:solidFill>
              <a:latin typeface="Tahoma" pitchFamily="34" charset="0"/>
            </a:endParaRPr>
          </a:p>
        </p:txBody>
      </p:sp>
    </p:spTree>
    <p:extLst>
      <p:ext uri="{BB962C8B-B14F-4D97-AF65-F5344CB8AC3E}">
        <p14:creationId xmlns:p14="http://schemas.microsoft.com/office/powerpoint/2010/main" val="12364831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30213" y="244475"/>
            <a:ext cx="5770562" cy="447675"/>
          </a:xfrm>
        </p:spPr>
        <p:txBody>
          <a:bodyPr>
            <a:normAutofit/>
          </a:bodyPr>
          <a:lstStyle/>
          <a:p>
            <a:r>
              <a:rPr lang="en-US" dirty="0" smtClean="0"/>
              <a:t>MBARI Tech Specifications</a:t>
            </a:r>
          </a:p>
        </p:txBody>
      </p:sp>
      <p:sp>
        <p:nvSpPr>
          <p:cNvPr id="14339" name="Content Placeholder 2"/>
          <p:cNvSpPr>
            <a:spLocks noGrp="1"/>
          </p:cNvSpPr>
          <p:nvPr>
            <p:ph idx="1"/>
          </p:nvPr>
        </p:nvSpPr>
        <p:spPr>
          <a:xfrm>
            <a:off x="339725" y="919163"/>
            <a:ext cx="7543800" cy="3733800"/>
          </a:xfrm>
        </p:spPr>
        <p:txBody>
          <a:bodyPr>
            <a:normAutofit fontScale="92500" lnSpcReduction="20000"/>
          </a:bodyPr>
          <a:lstStyle/>
          <a:p>
            <a:r>
              <a:rPr lang="en-US" dirty="0" smtClean="0"/>
              <a:t>Genetic Marker Classification (algae, bacteria, viruses, invertebrate larvae, </a:t>
            </a:r>
            <a:r>
              <a:rPr lang="en-US" dirty="0" err="1" smtClean="0"/>
              <a:t>biotoxins</a:t>
            </a:r>
            <a:r>
              <a:rPr lang="en-US" dirty="0" smtClean="0"/>
              <a:t>) – Nucleic Acid Prep</a:t>
            </a:r>
          </a:p>
          <a:p>
            <a:pPr lvl="1">
              <a:spcAft>
                <a:spcPct val="0"/>
              </a:spcAft>
            </a:pPr>
            <a:r>
              <a:rPr lang="en-US" dirty="0"/>
              <a:t>60 turret slots</a:t>
            </a:r>
            <a:endParaRPr lang="en-US" dirty="0" smtClean="0"/>
          </a:p>
          <a:p>
            <a:pPr lvl="1">
              <a:spcAft>
                <a:spcPct val="0"/>
              </a:spcAft>
            </a:pPr>
            <a:r>
              <a:rPr lang="en-US" dirty="0" smtClean="0"/>
              <a:t>Save sample before and after lysis</a:t>
            </a:r>
          </a:p>
          <a:p>
            <a:pPr lvl="1">
              <a:spcAft>
                <a:spcPct val="0"/>
              </a:spcAft>
            </a:pPr>
            <a:r>
              <a:rPr lang="en-US" dirty="0" smtClean="0"/>
              <a:t>Expression and translation of specific genes</a:t>
            </a:r>
          </a:p>
          <a:p>
            <a:pPr lvl="1">
              <a:spcAft>
                <a:spcPct val="0"/>
              </a:spcAft>
            </a:pPr>
            <a:r>
              <a:rPr lang="en-US" dirty="0" smtClean="0"/>
              <a:t>mRNA, DNA</a:t>
            </a:r>
          </a:p>
          <a:p>
            <a:pPr lvl="1">
              <a:spcAft>
                <a:spcPct val="0"/>
              </a:spcAft>
            </a:pPr>
            <a:r>
              <a:rPr lang="en-US" dirty="0" smtClean="0"/>
              <a:t>2ml-2L of raw seawater @ rates of 1L/</a:t>
            </a:r>
            <a:r>
              <a:rPr lang="en-US" dirty="0" err="1" smtClean="0"/>
              <a:t>hr</a:t>
            </a:r>
            <a:r>
              <a:rPr lang="en-US" dirty="0" smtClean="0"/>
              <a:t> using 0.2 um filters</a:t>
            </a:r>
          </a:p>
          <a:p>
            <a:pPr lvl="1">
              <a:spcAft>
                <a:spcPct val="0"/>
              </a:spcAft>
            </a:pPr>
            <a:r>
              <a:rPr lang="en-US" dirty="0" smtClean="0"/>
              <a:t>Exclude particles larger than 0.5mm</a:t>
            </a:r>
          </a:p>
          <a:p>
            <a:pPr lvl="1">
              <a:spcAft>
                <a:spcPct val="0"/>
              </a:spcAft>
            </a:pPr>
            <a:r>
              <a:rPr lang="en-US" dirty="0" smtClean="0"/>
              <a:t>Variable filter (two types)</a:t>
            </a:r>
          </a:p>
          <a:p>
            <a:pPr lvl="1">
              <a:spcAft>
                <a:spcPct val="0"/>
              </a:spcAft>
            </a:pPr>
            <a:r>
              <a:rPr lang="en-US" dirty="0" smtClean="0"/>
              <a:t>300-500 </a:t>
            </a:r>
            <a:r>
              <a:rPr lang="en-US" dirty="0" err="1" smtClean="0"/>
              <a:t>ul</a:t>
            </a:r>
            <a:r>
              <a:rPr lang="en-US" dirty="0" smtClean="0"/>
              <a:t> lysate (30 minute processing)</a:t>
            </a:r>
          </a:p>
          <a:p>
            <a:pPr lvl="1">
              <a:spcAft>
                <a:spcPct val="0"/>
              </a:spcAft>
            </a:pPr>
            <a:r>
              <a:rPr lang="en-US" dirty="0" smtClean="0"/>
              <a:t>6 Reagents</a:t>
            </a:r>
          </a:p>
        </p:txBody>
      </p:sp>
      <p:sp>
        <p:nvSpPr>
          <p:cNvPr id="14340" name="Slide Number Placeholder 3"/>
          <p:cNvSpPr>
            <a:spLocks noGrp="1"/>
          </p:cNvSpPr>
          <p:nvPr>
            <p:ph type="sldNum" sz="quarter" idx="10"/>
          </p:nvPr>
        </p:nvSpPr>
        <p:spPr/>
        <p:txBody>
          <a:bodyPr>
            <a:normAutofit/>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r>
              <a:rPr lang="en-US" smtClean="0">
                <a:solidFill>
                  <a:schemeClr val="bg1"/>
                </a:solidFill>
                <a:latin typeface="Tahoma" pitchFamily="34" charset="0"/>
              </a:rPr>
              <a:t> </a:t>
            </a:r>
            <a:r>
              <a:rPr lang="en-US" i="0" smtClean="0">
                <a:solidFill>
                  <a:schemeClr val="bg1"/>
                </a:solidFill>
                <a:latin typeface="Trebuchet MS" pitchFamily="34" charset="0"/>
              </a:rPr>
              <a:t>page </a:t>
            </a:r>
            <a:fld id="{92FE611A-FA83-4679-8BC0-EE2376947F32}" type="slidenum">
              <a:rPr lang="en-US" i="0" smtClean="0">
                <a:solidFill>
                  <a:schemeClr val="bg1"/>
                </a:solidFill>
                <a:latin typeface="Trebuchet MS" pitchFamily="34" charset="0"/>
              </a:rPr>
              <a:pPr/>
              <a:t>4</a:t>
            </a:fld>
            <a:endParaRPr lang="en-US" smtClean="0">
              <a:solidFill>
                <a:schemeClr val="bg1"/>
              </a:solidFill>
              <a:latin typeface="Tahoma" pitchFamily="34" charset="0"/>
            </a:endParaRPr>
          </a:p>
        </p:txBody>
      </p:sp>
    </p:spTree>
    <p:extLst>
      <p:ext uri="{BB962C8B-B14F-4D97-AF65-F5344CB8AC3E}">
        <p14:creationId xmlns:p14="http://schemas.microsoft.com/office/powerpoint/2010/main" val="12450835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normAutofit/>
          </a:bodyPr>
          <a:lstStyle/>
          <a:p>
            <a:r>
              <a:rPr lang="en-US" dirty="0" smtClean="0"/>
              <a:t>Lyse-n-Go Cartridge </a:t>
            </a:r>
            <a:r>
              <a:rPr lang="en-US" dirty="0" err="1" smtClean="0"/>
              <a:t>Reqs</a:t>
            </a:r>
            <a:r>
              <a:rPr lang="en-US" dirty="0" smtClean="0"/>
              <a:t>.</a:t>
            </a:r>
            <a:endParaRPr lang="en-US" dirty="0"/>
          </a:p>
        </p:txBody>
      </p:sp>
      <p:sp>
        <p:nvSpPr>
          <p:cNvPr id="3" name="Content Placeholder 2"/>
          <p:cNvSpPr>
            <a:spLocks noGrp="1"/>
          </p:cNvSpPr>
          <p:nvPr>
            <p:ph idx="1"/>
          </p:nvPr>
        </p:nvSpPr>
        <p:spPr/>
        <p:txBody>
          <a:bodyPr/>
          <a:lstStyle/>
          <a:p>
            <a:r>
              <a:rPr lang="en-US" dirty="0" smtClean="0"/>
              <a:t>Venting of the Puck chamber</a:t>
            </a:r>
          </a:p>
          <a:p>
            <a:r>
              <a:rPr lang="en-US" dirty="0" smtClean="0"/>
              <a:t>Air </a:t>
            </a:r>
            <a:r>
              <a:rPr lang="en-US" dirty="0" err="1" smtClean="0"/>
              <a:t>evac</a:t>
            </a:r>
            <a:r>
              <a:rPr lang="en-US" dirty="0" smtClean="0"/>
              <a:t> of puck</a:t>
            </a:r>
          </a:p>
          <a:p>
            <a:r>
              <a:rPr lang="en-US" dirty="0" smtClean="0"/>
              <a:t>1 input Reagent</a:t>
            </a:r>
          </a:p>
          <a:p>
            <a:r>
              <a:rPr lang="en-US" dirty="0" smtClean="0"/>
              <a:t>Up to 2 on board dilutions</a:t>
            </a:r>
          </a:p>
          <a:p>
            <a:r>
              <a:rPr lang="en-US" dirty="0" smtClean="0"/>
              <a:t>Waste off board</a:t>
            </a:r>
          </a:p>
          <a:p>
            <a:r>
              <a:rPr lang="en-US" dirty="0" smtClean="0"/>
              <a:t>Sample off board: straight and diluted</a:t>
            </a:r>
          </a:p>
          <a:p>
            <a:endParaRPr lang="en-US" dirty="0" smtClean="0"/>
          </a:p>
          <a:p>
            <a:endParaRPr lang="en-US" dirty="0" smtClean="0"/>
          </a:p>
        </p:txBody>
      </p:sp>
      <p:sp>
        <p:nvSpPr>
          <p:cNvPr id="4" name="Slide Number Placeholder 3"/>
          <p:cNvSpPr>
            <a:spLocks noGrp="1"/>
          </p:cNvSpPr>
          <p:nvPr>
            <p:ph type="sldNum" sz="quarter" idx="10"/>
          </p:nvPr>
        </p:nvSpPr>
        <p:spPr/>
        <p:txBody>
          <a:bodyPr>
            <a:normAutofit/>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5</a:t>
            </a:fld>
            <a:endParaRPr lang="en-US" dirty="0"/>
          </a:p>
        </p:txBody>
      </p:sp>
      <p:pic>
        <p:nvPicPr>
          <p:cNvPr id="5" name="Picture 4" descr="Screen Clippi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36522" y="1107804"/>
            <a:ext cx="1935126" cy="3061239"/>
          </a:xfrm>
          <a:prstGeom prst="rect">
            <a:avLst/>
          </a:prstGeom>
        </p:spPr>
      </p:pic>
    </p:spTree>
    <p:extLst>
      <p:ext uri="{BB962C8B-B14F-4D97-AF65-F5344CB8AC3E}">
        <p14:creationId xmlns:p14="http://schemas.microsoft.com/office/powerpoint/2010/main" val="3587486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1425" y="844376"/>
            <a:ext cx="3546643" cy="4962223"/>
          </a:xfrm>
          <a:prstGeom prst="rect">
            <a:avLst/>
          </a:prstGeom>
        </p:spPr>
      </p:pic>
      <p:sp>
        <p:nvSpPr>
          <p:cNvPr id="2" name="Title 1"/>
          <p:cNvSpPr>
            <a:spLocks noGrp="1"/>
          </p:cNvSpPr>
          <p:nvPr>
            <p:ph type="title"/>
          </p:nvPr>
        </p:nvSpPr>
        <p:spPr/>
        <p:txBody>
          <a:bodyPr/>
          <a:lstStyle/>
          <a:p>
            <a:r>
              <a:rPr lang="en-US" dirty="0" smtClean="0"/>
              <a:t>Lyse-n-Go Layout</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6</a:t>
            </a:fld>
            <a:endParaRPr lang="en-US" dirty="0"/>
          </a:p>
        </p:txBody>
      </p:sp>
      <p:sp>
        <p:nvSpPr>
          <p:cNvPr id="8" name="TextBox 7"/>
          <p:cNvSpPr txBox="1"/>
          <p:nvPr/>
        </p:nvSpPr>
        <p:spPr>
          <a:xfrm>
            <a:off x="629619" y="4684103"/>
            <a:ext cx="1356102" cy="369332"/>
          </a:xfrm>
          <a:prstGeom prst="rect">
            <a:avLst/>
          </a:prstGeom>
          <a:noFill/>
        </p:spPr>
        <p:txBody>
          <a:bodyPr wrap="square" rtlCol="0">
            <a:spAutoFit/>
          </a:bodyPr>
          <a:lstStyle/>
          <a:p>
            <a:r>
              <a:rPr lang="en-US" dirty="0" smtClean="0"/>
              <a:t>CAM Latch</a:t>
            </a:r>
            <a:endParaRPr lang="en-US" dirty="0"/>
          </a:p>
        </p:txBody>
      </p:sp>
      <p:cxnSp>
        <p:nvCxnSpPr>
          <p:cNvPr id="10" name="Straight Arrow Connector 9"/>
          <p:cNvCxnSpPr>
            <a:stCxn id="8" idx="3"/>
          </p:cNvCxnSpPr>
          <p:nvPr/>
        </p:nvCxnSpPr>
        <p:spPr bwMode="auto">
          <a:xfrm>
            <a:off x="1985721" y="4868769"/>
            <a:ext cx="937647" cy="275913"/>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13" name="TextBox 12"/>
          <p:cNvSpPr txBox="1"/>
          <p:nvPr/>
        </p:nvSpPr>
        <p:spPr>
          <a:xfrm>
            <a:off x="2691425" y="5493666"/>
            <a:ext cx="1226304" cy="646331"/>
          </a:xfrm>
          <a:prstGeom prst="rect">
            <a:avLst/>
          </a:prstGeom>
          <a:noFill/>
        </p:spPr>
        <p:txBody>
          <a:bodyPr wrap="square" rtlCol="0">
            <a:spAutoFit/>
          </a:bodyPr>
          <a:lstStyle/>
          <a:p>
            <a:r>
              <a:rPr lang="en-US" dirty="0" smtClean="0"/>
              <a:t>Additional Valve</a:t>
            </a:r>
            <a:endParaRPr lang="en-US" dirty="0"/>
          </a:p>
        </p:txBody>
      </p:sp>
      <p:cxnSp>
        <p:nvCxnSpPr>
          <p:cNvPr id="14" name="Straight Arrow Connector 13"/>
          <p:cNvCxnSpPr>
            <a:stCxn id="13" idx="3"/>
          </p:cNvCxnSpPr>
          <p:nvPr/>
        </p:nvCxnSpPr>
        <p:spPr bwMode="auto">
          <a:xfrm flipV="1">
            <a:off x="3917729" y="5579390"/>
            <a:ext cx="1196714" cy="237442"/>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15" name="TextBox 14"/>
          <p:cNvSpPr txBox="1"/>
          <p:nvPr/>
        </p:nvSpPr>
        <p:spPr>
          <a:xfrm>
            <a:off x="6478292" y="3720140"/>
            <a:ext cx="1356102" cy="923330"/>
          </a:xfrm>
          <a:prstGeom prst="rect">
            <a:avLst/>
          </a:prstGeom>
          <a:noFill/>
        </p:spPr>
        <p:txBody>
          <a:bodyPr wrap="square" rtlCol="0">
            <a:spAutoFit/>
          </a:bodyPr>
          <a:lstStyle/>
          <a:p>
            <a:r>
              <a:rPr lang="en-US" dirty="0" smtClean="0"/>
              <a:t>Extended Manifold Plate </a:t>
            </a:r>
            <a:endParaRPr lang="en-US" dirty="0"/>
          </a:p>
        </p:txBody>
      </p:sp>
      <p:cxnSp>
        <p:nvCxnSpPr>
          <p:cNvPr id="16" name="Straight Arrow Connector 15"/>
          <p:cNvCxnSpPr>
            <a:stCxn id="15" idx="1"/>
          </p:cNvCxnSpPr>
          <p:nvPr/>
        </p:nvCxnSpPr>
        <p:spPr bwMode="auto">
          <a:xfrm flipH="1">
            <a:off x="5680129" y="4181805"/>
            <a:ext cx="798163" cy="999360"/>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19" name="TextBox 18"/>
          <p:cNvSpPr txBox="1"/>
          <p:nvPr/>
        </p:nvSpPr>
        <p:spPr>
          <a:xfrm>
            <a:off x="759418" y="2725324"/>
            <a:ext cx="1356102" cy="1200329"/>
          </a:xfrm>
          <a:prstGeom prst="rect">
            <a:avLst/>
          </a:prstGeom>
          <a:noFill/>
        </p:spPr>
        <p:txBody>
          <a:bodyPr wrap="square" rtlCol="0">
            <a:spAutoFit/>
          </a:bodyPr>
          <a:lstStyle/>
          <a:p>
            <a:r>
              <a:rPr lang="en-US" dirty="0" smtClean="0"/>
              <a:t>Reworked syringe manifold plates</a:t>
            </a:r>
            <a:endParaRPr lang="en-US" dirty="0"/>
          </a:p>
        </p:txBody>
      </p:sp>
      <p:cxnSp>
        <p:nvCxnSpPr>
          <p:cNvPr id="20" name="Straight Arrow Connector 19"/>
          <p:cNvCxnSpPr>
            <a:stCxn id="19" idx="3"/>
          </p:cNvCxnSpPr>
          <p:nvPr/>
        </p:nvCxnSpPr>
        <p:spPr bwMode="auto">
          <a:xfrm>
            <a:off x="2115520" y="3325489"/>
            <a:ext cx="759416" cy="30443"/>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24" name="TextBox 23"/>
          <p:cNvSpPr txBox="1"/>
          <p:nvPr/>
        </p:nvSpPr>
        <p:spPr>
          <a:xfrm>
            <a:off x="1255362" y="1764429"/>
            <a:ext cx="891155" cy="646331"/>
          </a:xfrm>
          <a:prstGeom prst="rect">
            <a:avLst/>
          </a:prstGeom>
          <a:noFill/>
        </p:spPr>
        <p:txBody>
          <a:bodyPr wrap="square" rtlCol="0">
            <a:spAutoFit/>
          </a:bodyPr>
          <a:lstStyle/>
          <a:p>
            <a:r>
              <a:rPr lang="en-US" dirty="0" err="1" smtClean="0"/>
              <a:t>Evac</a:t>
            </a:r>
            <a:r>
              <a:rPr lang="en-US" dirty="0" smtClean="0"/>
              <a:t> &amp; Vent</a:t>
            </a:r>
            <a:endParaRPr lang="en-US" dirty="0"/>
          </a:p>
        </p:txBody>
      </p:sp>
      <p:cxnSp>
        <p:nvCxnSpPr>
          <p:cNvPr id="25" name="Straight Arrow Connector 24"/>
          <p:cNvCxnSpPr>
            <a:stCxn id="24" idx="3"/>
          </p:cNvCxnSpPr>
          <p:nvPr/>
        </p:nvCxnSpPr>
        <p:spPr bwMode="auto">
          <a:xfrm>
            <a:off x="2146517" y="2087595"/>
            <a:ext cx="1325103" cy="454331"/>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37" name="TextBox 36"/>
          <p:cNvSpPr txBox="1"/>
          <p:nvPr/>
        </p:nvSpPr>
        <p:spPr>
          <a:xfrm>
            <a:off x="6734015" y="2226094"/>
            <a:ext cx="1100378" cy="369332"/>
          </a:xfrm>
          <a:prstGeom prst="rect">
            <a:avLst/>
          </a:prstGeom>
          <a:noFill/>
        </p:spPr>
        <p:txBody>
          <a:bodyPr wrap="square" rtlCol="0">
            <a:spAutoFit/>
          </a:bodyPr>
          <a:lstStyle/>
          <a:p>
            <a:r>
              <a:rPr lang="en-US" dirty="0" smtClean="0"/>
              <a:t>Reagent</a:t>
            </a:r>
            <a:endParaRPr lang="en-US" dirty="0"/>
          </a:p>
        </p:txBody>
      </p:sp>
      <p:cxnSp>
        <p:nvCxnSpPr>
          <p:cNvPr id="38" name="Straight Arrow Connector 37"/>
          <p:cNvCxnSpPr>
            <a:stCxn id="37" idx="1"/>
          </p:cNvCxnSpPr>
          <p:nvPr/>
        </p:nvCxnSpPr>
        <p:spPr bwMode="auto">
          <a:xfrm flipH="1">
            <a:off x="5277173" y="2410760"/>
            <a:ext cx="1456842" cy="69173"/>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42" name="TextBox 41"/>
          <p:cNvSpPr txBox="1"/>
          <p:nvPr/>
        </p:nvSpPr>
        <p:spPr>
          <a:xfrm>
            <a:off x="6427924" y="1328507"/>
            <a:ext cx="1100378" cy="646331"/>
          </a:xfrm>
          <a:prstGeom prst="rect">
            <a:avLst/>
          </a:prstGeom>
          <a:noFill/>
        </p:spPr>
        <p:txBody>
          <a:bodyPr wrap="square" rtlCol="0">
            <a:spAutoFit/>
          </a:bodyPr>
          <a:lstStyle/>
          <a:p>
            <a:r>
              <a:rPr lang="en-US" dirty="0" smtClean="0"/>
              <a:t>Storage/Dilution</a:t>
            </a:r>
            <a:endParaRPr lang="en-US" dirty="0"/>
          </a:p>
        </p:txBody>
      </p:sp>
      <p:cxnSp>
        <p:nvCxnSpPr>
          <p:cNvPr id="43" name="Straight Arrow Connector 42"/>
          <p:cNvCxnSpPr>
            <a:stCxn id="42" idx="1"/>
          </p:cNvCxnSpPr>
          <p:nvPr/>
        </p:nvCxnSpPr>
        <p:spPr bwMode="auto">
          <a:xfrm flipH="1">
            <a:off x="4149672" y="1651673"/>
            <a:ext cx="2278252" cy="46166"/>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cxnSp>
        <p:nvCxnSpPr>
          <p:cNvPr id="45" name="Straight Arrow Connector 44"/>
          <p:cNvCxnSpPr>
            <a:stCxn id="42" idx="1"/>
          </p:cNvCxnSpPr>
          <p:nvPr/>
        </p:nvCxnSpPr>
        <p:spPr bwMode="auto">
          <a:xfrm flipH="1">
            <a:off x="4632056" y="1651673"/>
            <a:ext cx="1795868" cy="435922"/>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52" name="TextBox 51"/>
          <p:cNvSpPr txBox="1"/>
          <p:nvPr/>
        </p:nvSpPr>
        <p:spPr>
          <a:xfrm>
            <a:off x="7016859" y="4952084"/>
            <a:ext cx="1356102" cy="923330"/>
          </a:xfrm>
          <a:prstGeom prst="rect">
            <a:avLst/>
          </a:prstGeom>
          <a:noFill/>
        </p:spPr>
        <p:txBody>
          <a:bodyPr wrap="square" rtlCol="0">
            <a:spAutoFit/>
          </a:bodyPr>
          <a:lstStyle/>
          <a:p>
            <a:r>
              <a:rPr lang="en-US" dirty="0" smtClean="0"/>
              <a:t>Cartridge extended by 10mm</a:t>
            </a:r>
            <a:endParaRPr lang="en-US" dirty="0"/>
          </a:p>
        </p:txBody>
      </p:sp>
      <p:cxnSp>
        <p:nvCxnSpPr>
          <p:cNvPr id="53" name="Straight Arrow Connector 52"/>
          <p:cNvCxnSpPr>
            <a:stCxn id="52" idx="1"/>
          </p:cNvCxnSpPr>
          <p:nvPr/>
        </p:nvCxnSpPr>
        <p:spPr bwMode="auto">
          <a:xfrm flipH="1">
            <a:off x="6300063" y="5413749"/>
            <a:ext cx="716796" cy="0"/>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cxnSp>
        <p:nvCxnSpPr>
          <p:cNvPr id="57" name="Straight Arrow Connector 56"/>
          <p:cNvCxnSpPr/>
          <p:nvPr/>
        </p:nvCxnSpPr>
        <p:spPr bwMode="auto">
          <a:xfrm>
            <a:off x="6238068" y="5144682"/>
            <a:ext cx="0" cy="538135"/>
          </a:xfrm>
          <a:prstGeom prst="straightConnector1">
            <a:avLst/>
          </a:prstGeom>
          <a:solidFill>
            <a:schemeClr val="accent1"/>
          </a:solidFill>
          <a:ln w="22225" cap="flat" cmpd="sng" algn="ctr">
            <a:solidFill>
              <a:schemeClr val="tx1"/>
            </a:solidFill>
            <a:prstDash val="solid"/>
            <a:round/>
            <a:headEnd type="arrow" w="med" len="med"/>
            <a:tailEnd type="arrow"/>
          </a:ln>
          <a:effectLst>
            <a:glow rad="63500">
              <a:schemeClr val="accent3">
                <a:satMod val="175000"/>
                <a:alpha val="40000"/>
              </a:schemeClr>
            </a:glow>
          </a:effectLst>
        </p:spPr>
      </p:cxnSp>
      <p:sp>
        <p:nvSpPr>
          <p:cNvPr id="58" name="TextBox 57"/>
          <p:cNvSpPr txBox="1"/>
          <p:nvPr/>
        </p:nvSpPr>
        <p:spPr>
          <a:xfrm>
            <a:off x="812255" y="5200246"/>
            <a:ext cx="1113943" cy="923330"/>
          </a:xfrm>
          <a:prstGeom prst="rect">
            <a:avLst/>
          </a:prstGeom>
          <a:noFill/>
        </p:spPr>
        <p:txBody>
          <a:bodyPr wrap="square" rtlCol="0">
            <a:spAutoFit/>
          </a:bodyPr>
          <a:lstStyle/>
          <a:p>
            <a:r>
              <a:rPr lang="en-US" i="1" dirty="0" smtClean="0">
                <a:solidFill>
                  <a:srgbClr val="FF0000"/>
                </a:solidFill>
              </a:rPr>
              <a:t>Need lower actuator!</a:t>
            </a:r>
            <a:endParaRPr lang="en-US" i="1" dirty="0">
              <a:solidFill>
                <a:srgbClr val="FF0000"/>
              </a:solidFill>
            </a:endParaRPr>
          </a:p>
        </p:txBody>
      </p:sp>
      <p:cxnSp>
        <p:nvCxnSpPr>
          <p:cNvPr id="59" name="Straight Arrow Connector 58"/>
          <p:cNvCxnSpPr>
            <a:stCxn id="58" idx="3"/>
          </p:cNvCxnSpPr>
          <p:nvPr/>
        </p:nvCxnSpPr>
        <p:spPr bwMode="auto">
          <a:xfrm>
            <a:off x="1926198" y="5661911"/>
            <a:ext cx="765227" cy="68816"/>
          </a:xfrm>
          <a:prstGeom prst="straightConnector1">
            <a:avLst/>
          </a:prstGeom>
          <a:solidFill>
            <a:schemeClr val="accent1"/>
          </a:solidFill>
          <a:ln w="22225" cap="flat" cmpd="sng" algn="ctr">
            <a:solidFill>
              <a:srgbClr val="FF0000"/>
            </a:solidFill>
            <a:prstDash val="solid"/>
            <a:round/>
            <a:headEnd type="none" w="med" len="med"/>
            <a:tailEnd type="arrow"/>
          </a:ln>
          <a:effectLst>
            <a:glow rad="63500">
              <a:schemeClr val="accent3">
                <a:satMod val="175000"/>
                <a:alpha val="40000"/>
              </a:schemeClr>
            </a:glow>
          </a:effectLst>
        </p:spPr>
      </p:cxnSp>
      <p:sp>
        <p:nvSpPr>
          <p:cNvPr id="27" name="TextBox 26"/>
          <p:cNvSpPr txBox="1"/>
          <p:nvPr/>
        </p:nvSpPr>
        <p:spPr>
          <a:xfrm>
            <a:off x="5916480" y="5806599"/>
            <a:ext cx="1100379" cy="646331"/>
          </a:xfrm>
          <a:prstGeom prst="rect">
            <a:avLst/>
          </a:prstGeom>
          <a:noFill/>
        </p:spPr>
        <p:txBody>
          <a:bodyPr wrap="square" rtlCol="0">
            <a:spAutoFit/>
          </a:bodyPr>
          <a:lstStyle/>
          <a:p>
            <a:r>
              <a:rPr lang="en-US" dirty="0" smtClean="0"/>
              <a:t>Interface plate?</a:t>
            </a:r>
            <a:endParaRPr lang="en-US" dirty="0"/>
          </a:p>
        </p:txBody>
      </p:sp>
      <p:cxnSp>
        <p:nvCxnSpPr>
          <p:cNvPr id="29" name="Straight Arrow Connector 28"/>
          <p:cNvCxnSpPr>
            <a:stCxn id="27" idx="1"/>
          </p:cNvCxnSpPr>
          <p:nvPr/>
        </p:nvCxnSpPr>
        <p:spPr bwMode="auto">
          <a:xfrm flipH="1" flipV="1">
            <a:off x="5288798" y="5730727"/>
            <a:ext cx="627682" cy="399038"/>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Tree>
    <p:extLst>
      <p:ext uri="{BB962C8B-B14F-4D97-AF65-F5344CB8AC3E}">
        <p14:creationId xmlns:p14="http://schemas.microsoft.com/office/powerpoint/2010/main" val="1537305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8753" y="1163212"/>
            <a:ext cx="3702021" cy="3810904"/>
          </a:xfrm>
          <a:prstGeom prst="rect">
            <a:avLst/>
          </a:prstGeom>
        </p:spPr>
      </p:pic>
      <p:sp>
        <p:nvSpPr>
          <p:cNvPr id="2" name="Title 1"/>
          <p:cNvSpPr>
            <a:spLocks noGrp="1"/>
          </p:cNvSpPr>
          <p:nvPr>
            <p:ph type="title"/>
          </p:nvPr>
        </p:nvSpPr>
        <p:spPr/>
        <p:txBody>
          <a:bodyPr/>
          <a:lstStyle/>
          <a:p>
            <a:r>
              <a:rPr lang="en-US" dirty="0" smtClean="0"/>
              <a:t>Puck Venting</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7</a:t>
            </a:fld>
            <a:endParaRPr lang="en-US" dirty="0"/>
          </a:p>
        </p:txBody>
      </p:sp>
      <p:cxnSp>
        <p:nvCxnSpPr>
          <p:cNvPr id="8" name="Straight Arrow Connector 7"/>
          <p:cNvCxnSpPr/>
          <p:nvPr/>
        </p:nvCxnSpPr>
        <p:spPr bwMode="auto">
          <a:xfrm flipH="1" flipV="1">
            <a:off x="5835423" y="3766088"/>
            <a:ext cx="7749" cy="557939"/>
          </a:xfrm>
          <a:prstGeom prst="straightConnector1">
            <a:avLst/>
          </a:prstGeom>
          <a:solidFill>
            <a:schemeClr val="accent1"/>
          </a:solidFill>
          <a:ln w="22225" cap="flat" cmpd="sng" algn="ctr">
            <a:solidFill>
              <a:srgbClr val="00B0F0"/>
            </a:solidFill>
            <a:prstDash val="solid"/>
            <a:round/>
            <a:headEnd type="none" w="med" len="med"/>
            <a:tailEnd type="arrow"/>
          </a:ln>
          <a:effectLst/>
        </p:spPr>
      </p:cxnSp>
      <p:cxnSp>
        <p:nvCxnSpPr>
          <p:cNvPr id="10" name="Straight Arrow Connector 9"/>
          <p:cNvCxnSpPr/>
          <p:nvPr/>
        </p:nvCxnSpPr>
        <p:spPr bwMode="auto">
          <a:xfrm flipH="1" flipV="1">
            <a:off x="6804067" y="3773836"/>
            <a:ext cx="7749" cy="557939"/>
          </a:xfrm>
          <a:prstGeom prst="straightConnector1">
            <a:avLst/>
          </a:prstGeom>
          <a:solidFill>
            <a:schemeClr val="accent1"/>
          </a:solidFill>
          <a:ln w="22225" cap="flat" cmpd="sng" algn="ctr">
            <a:solidFill>
              <a:srgbClr val="00B0F0"/>
            </a:solidFill>
            <a:prstDash val="solid"/>
            <a:round/>
            <a:headEnd type="none" w="med" len="med"/>
            <a:tailEnd type="arrow"/>
          </a:ln>
          <a:effectLst/>
        </p:spPr>
      </p:cxnSp>
      <p:cxnSp>
        <p:nvCxnSpPr>
          <p:cNvPr id="12" name="Straight Arrow Connector 11"/>
          <p:cNvCxnSpPr/>
          <p:nvPr/>
        </p:nvCxnSpPr>
        <p:spPr bwMode="auto">
          <a:xfrm flipV="1">
            <a:off x="6153138" y="3326687"/>
            <a:ext cx="1" cy="262483"/>
          </a:xfrm>
          <a:prstGeom prst="straightConnector1">
            <a:avLst/>
          </a:prstGeom>
          <a:solidFill>
            <a:schemeClr val="accent1"/>
          </a:solidFill>
          <a:ln w="22225" cap="flat" cmpd="sng" algn="ctr">
            <a:solidFill>
              <a:srgbClr val="00B0F0"/>
            </a:solidFill>
            <a:prstDash val="solid"/>
            <a:round/>
            <a:headEnd type="none" w="med" len="med"/>
            <a:tailEnd type="arrow"/>
          </a:ln>
          <a:effectLst/>
        </p:spPr>
      </p:cxnSp>
      <p:cxnSp>
        <p:nvCxnSpPr>
          <p:cNvPr id="14" name="Straight Arrow Connector 13"/>
          <p:cNvCxnSpPr/>
          <p:nvPr/>
        </p:nvCxnSpPr>
        <p:spPr bwMode="auto">
          <a:xfrm flipV="1">
            <a:off x="6490227" y="3276843"/>
            <a:ext cx="1" cy="320076"/>
          </a:xfrm>
          <a:prstGeom prst="straightConnector1">
            <a:avLst/>
          </a:prstGeom>
          <a:solidFill>
            <a:schemeClr val="accent1"/>
          </a:solidFill>
          <a:ln w="22225" cap="flat" cmpd="sng" algn="ctr">
            <a:solidFill>
              <a:srgbClr val="00B0F0"/>
            </a:solidFill>
            <a:prstDash val="solid"/>
            <a:round/>
            <a:headEnd type="none" w="med" len="med"/>
            <a:tailEnd type="arrow"/>
          </a:ln>
          <a:effectLst/>
        </p:spPr>
      </p:cxnSp>
      <p:cxnSp>
        <p:nvCxnSpPr>
          <p:cNvPr id="16" name="Straight Arrow Connector 15"/>
          <p:cNvCxnSpPr/>
          <p:nvPr/>
        </p:nvCxnSpPr>
        <p:spPr bwMode="auto">
          <a:xfrm flipH="1">
            <a:off x="5199993" y="3275792"/>
            <a:ext cx="1046136" cy="0"/>
          </a:xfrm>
          <a:prstGeom prst="straightConnector1">
            <a:avLst/>
          </a:prstGeom>
          <a:solidFill>
            <a:schemeClr val="accent1"/>
          </a:solidFill>
          <a:ln w="22225" cap="flat" cmpd="sng" algn="ctr">
            <a:solidFill>
              <a:srgbClr val="00B0F0"/>
            </a:solidFill>
            <a:prstDash val="solid"/>
            <a:round/>
            <a:headEnd type="none" w="med" len="med"/>
            <a:tailEnd type="arrow"/>
          </a:ln>
          <a:effectLst/>
        </p:spPr>
      </p:cxnSp>
      <p:cxnSp>
        <p:nvCxnSpPr>
          <p:cNvPr id="18" name="Straight Arrow Connector 17"/>
          <p:cNvCxnSpPr/>
          <p:nvPr/>
        </p:nvCxnSpPr>
        <p:spPr bwMode="auto">
          <a:xfrm flipH="1" flipV="1">
            <a:off x="5145749" y="2580468"/>
            <a:ext cx="61993" cy="387457"/>
          </a:xfrm>
          <a:prstGeom prst="straightConnector1">
            <a:avLst/>
          </a:prstGeom>
          <a:solidFill>
            <a:schemeClr val="accent1"/>
          </a:solidFill>
          <a:ln w="22225" cap="flat" cmpd="sng" algn="ctr">
            <a:solidFill>
              <a:srgbClr val="00B0F0"/>
            </a:solidFill>
            <a:prstDash val="solid"/>
            <a:round/>
            <a:headEnd type="none" w="med" len="med"/>
            <a:tailEnd type="arrow"/>
          </a:ln>
          <a:effectLst/>
        </p:spPr>
      </p:cxnSp>
      <p:cxnSp>
        <p:nvCxnSpPr>
          <p:cNvPr id="20" name="Straight Arrow Connector 19"/>
          <p:cNvCxnSpPr/>
          <p:nvPr/>
        </p:nvCxnSpPr>
        <p:spPr bwMode="auto">
          <a:xfrm>
            <a:off x="5175172" y="2456482"/>
            <a:ext cx="1035240" cy="7749"/>
          </a:xfrm>
          <a:prstGeom prst="straightConnector1">
            <a:avLst/>
          </a:prstGeom>
          <a:solidFill>
            <a:schemeClr val="accent1"/>
          </a:solidFill>
          <a:ln w="22225" cap="flat" cmpd="sng" algn="ctr">
            <a:solidFill>
              <a:srgbClr val="00B0F0"/>
            </a:solidFill>
            <a:prstDash val="solid"/>
            <a:round/>
            <a:headEnd type="none" w="med" len="med"/>
            <a:tailEnd type="arrow"/>
          </a:ln>
          <a:effectLst/>
        </p:spPr>
      </p:cxnSp>
      <p:cxnSp>
        <p:nvCxnSpPr>
          <p:cNvPr id="22" name="Straight Arrow Connector 21"/>
          <p:cNvCxnSpPr/>
          <p:nvPr/>
        </p:nvCxnSpPr>
        <p:spPr bwMode="auto">
          <a:xfrm flipV="1">
            <a:off x="6246129" y="1394848"/>
            <a:ext cx="0" cy="1069383"/>
          </a:xfrm>
          <a:prstGeom prst="straightConnector1">
            <a:avLst/>
          </a:prstGeom>
          <a:solidFill>
            <a:schemeClr val="accent1"/>
          </a:solidFill>
          <a:ln w="22225" cap="flat" cmpd="sng" algn="ctr">
            <a:solidFill>
              <a:srgbClr val="00B0F0"/>
            </a:solidFill>
            <a:prstDash val="solid"/>
            <a:round/>
            <a:headEnd type="none" w="med" len="med"/>
            <a:tailEnd type="arrow"/>
          </a:ln>
          <a:effectLst/>
        </p:spPr>
      </p:cxnSp>
      <p:sp>
        <p:nvSpPr>
          <p:cNvPr id="27" name="Content Placeholder 26"/>
          <p:cNvSpPr>
            <a:spLocks noGrp="1"/>
          </p:cNvSpPr>
          <p:nvPr>
            <p:ph idx="1"/>
          </p:nvPr>
        </p:nvSpPr>
        <p:spPr>
          <a:xfrm>
            <a:off x="381000" y="1219200"/>
            <a:ext cx="2749658" cy="4925878"/>
          </a:xfrm>
        </p:spPr>
        <p:txBody>
          <a:bodyPr/>
          <a:lstStyle/>
          <a:p>
            <a:r>
              <a:rPr lang="en-US" dirty="0" smtClean="0"/>
              <a:t>Venting is part of plunger</a:t>
            </a:r>
          </a:p>
          <a:p>
            <a:r>
              <a:rPr lang="en-US" dirty="0" smtClean="0"/>
              <a:t>Controlled with actuator</a:t>
            </a:r>
          </a:p>
          <a:p>
            <a:r>
              <a:rPr lang="en-US" dirty="0" smtClean="0"/>
              <a:t>Possibly need to add spring washer on bottom to provide a soft stop for </a:t>
            </a:r>
            <a:r>
              <a:rPr lang="en-US" dirty="0" err="1" smtClean="0"/>
              <a:t>evac</a:t>
            </a:r>
            <a:endParaRPr lang="en-US" dirty="0"/>
          </a:p>
        </p:txBody>
      </p:sp>
      <p:sp>
        <p:nvSpPr>
          <p:cNvPr id="28" name="TextBox 27"/>
          <p:cNvSpPr txBox="1"/>
          <p:nvPr/>
        </p:nvSpPr>
        <p:spPr>
          <a:xfrm>
            <a:off x="2991489" y="1329374"/>
            <a:ext cx="1356102" cy="1200329"/>
          </a:xfrm>
          <a:prstGeom prst="rect">
            <a:avLst/>
          </a:prstGeom>
          <a:noFill/>
        </p:spPr>
        <p:txBody>
          <a:bodyPr wrap="square" rtlCol="0">
            <a:spAutoFit/>
          </a:bodyPr>
          <a:lstStyle/>
          <a:p>
            <a:r>
              <a:rPr lang="en-US" dirty="0" smtClean="0"/>
              <a:t>Indent in wall allows air to pass over </a:t>
            </a:r>
            <a:r>
              <a:rPr lang="en-US" dirty="0" err="1" smtClean="0"/>
              <a:t>o-ring</a:t>
            </a:r>
            <a:endParaRPr lang="en-US" dirty="0"/>
          </a:p>
        </p:txBody>
      </p:sp>
      <p:cxnSp>
        <p:nvCxnSpPr>
          <p:cNvPr id="29" name="Straight Arrow Connector 28"/>
          <p:cNvCxnSpPr>
            <a:stCxn id="28" idx="3"/>
          </p:cNvCxnSpPr>
          <p:nvPr/>
        </p:nvCxnSpPr>
        <p:spPr bwMode="auto">
          <a:xfrm>
            <a:off x="4347591" y="1929539"/>
            <a:ext cx="704856" cy="526943"/>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30" name="TextBox 29"/>
          <p:cNvSpPr txBox="1"/>
          <p:nvPr/>
        </p:nvSpPr>
        <p:spPr>
          <a:xfrm>
            <a:off x="7664224" y="3404504"/>
            <a:ext cx="1356102" cy="369332"/>
          </a:xfrm>
          <a:prstGeom prst="rect">
            <a:avLst/>
          </a:prstGeom>
          <a:noFill/>
        </p:spPr>
        <p:txBody>
          <a:bodyPr wrap="square" rtlCol="0">
            <a:spAutoFit/>
          </a:bodyPr>
          <a:lstStyle/>
          <a:p>
            <a:r>
              <a:rPr lang="en-US" dirty="0" smtClean="0"/>
              <a:t>Air Path</a:t>
            </a:r>
            <a:endParaRPr lang="en-US" dirty="0"/>
          </a:p>
        </p:txBody>
      </p:sp>
      <p:cxnSp>
        <p:nvCxnSpPr>
          <p:cNvPr id="31" name="Straight Arrow Connector 30"/>
          <p:cNvCxnSpPr>
            <a:stCxn id="30" idx="1"/>
          </p:cNvCxnSpPr>
          <p:nvPr/>
        </p:nvCxnSpPr>
        <p:spPr bwMode="auto">
          <a:xfrm flipH="1" flipV="1">
            <a:off x="6587090" y="3540313"/>
            <a:ext cx="1077134" cy="48857"/>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
        <p:nvSpPr>
          <p:cNvPr id="34" name="TextBox 33"/>
          <p:cNvSpPr txBox="1"/>
          <p:nvPr/>
        </p:nvSpPr>
        <p:spPr>
          <a:xfrm>
            <a:off x="6780819" y="5050294"/>
            <a:ext cx="1270862" cy="1200329"/>
          </a:xfrm>
          <a:prstGeom prst="rect">
            <a:avLst/>
          </a:prstGeom>
          <a:noFill/>
        </p:spPr>
        <p:txBody>
          <a:bodyPr wrap="square" rtlCol="0">
            <a:spAutoFit/>
          </a:bodyPr>
          <a:lstStyle/>
          <a:p>
            <a:r>
              <a:rPr lang="en-US" dirty="0" smtClean="0"/>
              <a:t>Boss depresses check valve</a:t>
            </a:r>
            <a:endParaRPr lang="en-US" dirty="0"/>
          </a:p>
        </p:txBody>
      </p:sp>
      <p:cxnSp>
        <p:nvCxnSpPr>
          <p:cNvPr id="35" name="Straight Arrow Connector 34"/>
          <p:cNvCxnSpPr>
            <a:stCxn id="34" idx="0"/>
          </p:cNvCxnSpPr>
          <p:nvPr/>
        </p:nvCxnSpPr>
        <p:spPr bwMode="auto">
          <a:xfrm flipH="1" flipV="1">
            <a:off x="6308122" y="3540314"/>
            <a:ext cx="1108128" cy="1509980"/>
          </a:xfrm>
          <a:prstGeom prst="straightConnector1">
            <a:avLst/>
          </a:prstGeom>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p:spPr>
      </p:cxnSp>
    </p:spTree>
    <p:extLst>
      <p:ext uri="{BB962C8B-B14F-4D97-AF65-F5344CB8AC3E}">
        <p14:creationId xmlns:p14="http://schemas.microsoft.com/office/powerpoint/2010/main" val="533302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Valving Matrix</a:t>
            </a:r>
            <a:endParaRPr lang="en-US" dirty="0"/>
          </a:p>
        </p:txBody>
      </p:sp>
      <p:sp>
        <p:nvSpPr>
          <p:cNvPr id="3" name="Content Placeholder 2"/>
          <p:cNvSpPr>
            <a:spLocks noGrp="1"/>
          </p:cNvSpPr>
          <p:nvPr>
            <p:ph idx="1"/>
          </p:nvPr>
        </p:nvSpPr>
        <p:spPr/>
        <p:txBody>
          <a:bodyPr/>
          <a:lstStyle/>
          <a:p>
            <a:r>
              <a:rPr lang="en-US" dirty="0" smtClean="0"/>
              <a:t>Per our last meeting: </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8</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030623750"/>
              </p:ext>
            </p:extLst>
          </p:nvPr>
        </p:nvGraphicFramePr>
        <p:xfrm>
          <a:off x="446314" y="1948075"/>
          <a:ext cx="7543799" cy="3712966"/>
        </p:xfrm>
        <a:graphic>
          <a:graphicData uri="http://schemas.openxmlformats.org/drawingml/2006/table">
            <a:tbl>
              <a:tblPr/>
              <a:tblGrid>
                <a:gridCol w="309534"/>
                <a:gridCol w="1255826"/>
                <a:gridCol w="1087793"/>
                <a:gridCol w="451036"/>
                <a:gridCol w="574850"/>
                <a:gridCol w="521787"/>
                <a:gridCol w="539474"/>
                <a:gridCol w="645601"/>
                <a:gridCol w="907968"/>
                <a:gridCol w="1249930"/>
              </a:tblGrid>
              <a:tr h="194489">
                <a:tc>
                  <a:txBody>
                    <a:bodyPr/>
                    <a:lstStyle/>
                    <a:p>
                      <a:pPr algn="l" fontAlgn="b"/>
                      <a:endParaRPr lang="en-US" sz="1100" b="0" i="0" u="none" strike="noStrike">
                        <a:solidFill>
                          <a:srgbClr val="000000"/>
                        </a:solidFill>
                        <a:effectLst/>
                        <a:latin typeface="Calibri"/>
                      </a:endParaRPr>
                    </a:p>
                  </a:txBody>
                  <a:tcPr marL="8840" marR="8840" marT="8840" marB="0" anchor="b">
                    <a:lnL>
                      <a:noFill/>
                    </a:lnL>
                    <a:lnR w="12700" cap="flat" cmpd="sng" algn="ctr">
                      <a:solidFill>
                        <a:srgbClr val="000000"/>
                      </a:solidFill>
                      <a:prstDash val="solid"/>
                      <a:round/>
                      <a:headEnd type="none" w="med" len="med"/>
                      <a:tailEnd type="none" w="med" len="med"/>
                    </a:lnR>
                    <a:lnT>
                      <a:noFill/>
                    </a:lnT>
                    <a:lnB>
                      <a:noFill/>
                    </a:lnB>
                  </a:tcPr>
                </a:tc>
                <a:tc gridSpan="4">
                  <a:txBody>
                    <a:bodyPr/>
                    <a:lstStyle/>
                    <a:p>
                      <a:pPr algn="ctr" fontAlgn="b"/>
                      <a:r>
                        <a:rPr lang="en-US" sz="1100" b="1" i="0" u="sng" strike="noStrike">
                          <a:solidFill>
                            <a:srgbClr val="000000"/>
                          </a:solidFill>
                          <a:effectLst/>
                          <a:latin typeface="Calibri"/>
                        </a:rPr>
                        <a:t>Puck</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fontAlgn="b"/>
                      <a:r>
                        <a:rPr lang="en-US" sz="1100" b="1" i="0" u="sng" strike="noStrike">
                          <a:solidFill>
                            <a:srgbClr val="000000"/>
                          </a:solidFill>
                          <a:effectLst/>
                          <a:latin typeface="Calibri"/>
                        </a:rPr>
                        <a:t>Cartridge</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solidFill>
                            <a:srgbClr val="000000"/>
                          </a:solidFill>
                          <a:effectLst/>
                          <a:latin typeface="Calibri"/>
                        </a:rPr>
                        <a:t>Actuators Used</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Calibri"/>
                      </a:endParaRPr>
                    </a:p>
                  </a:txBody>
                  <a:tcPr marL="8840" marR="8840" marT="884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194489">
                <a:tc>
                  <a:txBody>
                    <a:bodyPr/>
                    <a:lstStyle/>
                    <a:p>
                      <a:pPr algn="ctr" fontAlgn="b"/>
                      <a:r>
                        <a:rPr lang="en-US" sz="1100" b="1" i="0" u="none" strike="noStrike">
                          <a:solidFill>
                            <a:srgbClr val="000000"/>
                          </a:solidFill>
                          <a:effectLst/>
                          <a:latin typeface="Calibri"/>
                        </a:rPr>
                        <a:t>Step</a:t>
                      </a:r>
                    </a:p>
                  </a:txBody>
                  <a:tcPr marL="8840" marR="8840" marT="884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1" i="0" u="none" strike="noStrike">
                          <a:solidFill>
                            <a:srgbClr val="000000"/>
                          </a:solidFill>
                          <a:effectLst/>
                          <a:latin typeface="Calibri"/>
                        </a:rPr>
                        <a:t>Over Filter</a:t>
                      </a:r>
                    </a:p>
                  </a:txBody>
                  <a:tcPr marL="8840" marR="8840" marT="88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Under Filter</a:t>
                      </a:r>
                    </a:p>
                  </a:txBody>
                  <a:tcPr marL="8840" marR="8840" marT="88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Vent</a:t>
                      </a:r>
                    </a:p>
                  </a:txBody>
                  <a:tcPr marL="8840" marR="8840" marT="88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Pressure</a:t>
                      </a:r>
                    </a:p>
                  </a:txBody>
                  <a:tcPr marL="8840" marR="8840" marT="88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Sea In</a:t>
                      </a:r>
                    </a:p>
                  </a:txBody>
                  <a:tcPr marL="8840" marR="8840" marT="884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Sea Out</a:t>
                      </a:r>
                    </a:p>
                  </a:txBody>
                  <a:tcPr marL="8840" marR="8840" marT="884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Off Board</a:t>
                      </a:r>
                    </a:p>
                  </a:txBody>
                  <a:tcPr marL="8840" marR="8840" marT="884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a:rPr>
                        <a:t> </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Notes</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5648">
                <a:tc>
                  <a:txBody>
                    <a:bodyPr/>
                    <a:lstStyle/>
                    <a:p>
                      <a:pPr algn="ctr" fontAlgn="ctr"/>
                      <a:r>
                        <a:rPr lang="en-US" sz="1100" b="0" i="0" u="none" strike="noStrike">
                          <a:solidFill>
                            <a:srgbClr val="000000"/>
                          </a:solidFill>
                          <a:effectLst/>
                          <a:latin typeface="Calibri"/>
                        </a:rPr>
                        <a:t>1</a:t>
                      </a:r>
                    </a:p>
                  </a:txBody>
                  <a:tcPr marL="8840" marR="8840" marT="884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100" b="0" i="0" u="none" strike="noStrike">
                          <a:solidFill>
                            <a:srgbClr val="000000"/>
                          </a:solidFill>
                          <a:effectLst/>
                          <a:latin typeface="Calibri"/>
                        </a:rPr>
                        <a:t>Sea In</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Sea Out</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500</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Open</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Open</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N/A</a:t>
                      </a:r>
                    </a:p>
                  </a:txBody>
                  <a:tcPr marL="8840" marR="8840" marT="88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Filter Seawater</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3616">
                <a:tc>
                  <a:txBody>
                    <a:bodyPr/>
                    <a:lstStyle/>
                    <a:p>
                      <a:pPr algn="ctr" fontAlgn="ctr"/>
                      <a:r>
                        <a:rPr lang="en-US" sz="1100" b="0" i="0" u="none" strike="noStrike">
                          <a:solidFill>
                            <a:srgbClr val="000000"/>
                          </a:solidFill>
                          <a:effectLst/>
                          <a:latin typeface="Calibri"/>
                        </a:rPr>
                        <a:t>2</a:t>
                      </a:r>
                    </a:p>
                  </a:txBody>
                  <a:tcPr marL="8840" marR="8840" marT="884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100" b="0" i="0" u="none" strike="noStrike">
                          <a:solidFill>
                            <a:srgbClr val="000000"/>
                          </a:solidFill>
                          <a:effectLst/>
                          <a:latin typeface="Calibri"/>
                        </a:rPr>
                        <a:t>Evac In</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100" b="0" i="0" u="none" strike="noStrike">
                          <a:solidFill>
                            <a:srgbClr val="000000"/>
                          </a:solidFill>
                          <a:effectLst/>
                          <a:latin typeface="Calibri"/>
                        </a:rPr>
                        <a:t>Off Board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90</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100" b="0" i="0" u="none" strike="noStrike">
                          <a:solidFill>
                            <a:srgbClr val="000000"/>
                          </a:solidFill>
                          <a:effectLst/>
                          <a:latin typeface="Calibri"/>
                        </a:rPr>
                        <a:t>Open</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100" b="0" i="0" u="none" strike="noStrike">
                          <a:solidFill>
                            <a:srgbClr val="000000"/>
                          </a:solidFill>
                          <a:effectLst/>
                          <a:latin typeface="Calibri"/>
                        </a:rPr>
                        <a:t>Air</a:t>
                      </a:r>
                    </a:p>
                  </a:txBody>
                  <a:tcPr marL="8840" marR="8840" marT="88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a:rPr>
                        <a:t>Clear residual seawater</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3616">
                <a:tc>
                  <a:txBody>
                    <a:bodyPr/>
                    <a:lstStyle/>
                    <a:p>
                      <a:pPr algn="ctr" fontAlgn="ctr"/>
                      <a:r>
                        <a:rPr lang="en-US" sz="1100" b="0" i="0" u="none" strike="noStrike">
                          <a:solidFill>
                            <a:srgbClr val="000000"/>
                          </a:solidFill>
                          <a:effectLst/>
                          <a:latin typeface="Calibri"/>
                        </a:rPr>
                        <a:t>3</a:t>
                      </a:r>
                    </a:p>
                  </a:txBody>
                  <a:tcPr marL="8840" marR="8840" marT="884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100" b="0" i="0" u="none" strike="noStrike">
                          <a:solidFill>
                            <a:srgbClr val="000000"/>
                          </a:solidFill>
                          <a:effectLst/>
                          <a:latin typeface="Calibri"/>
                        </a:rPr>
                        <a:t>Evac In</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Off Board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Open</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100" b="0" i="0" u="none" strike="noStrike">
                          <a:solidFill>
                            <a:srgbClr val="000000"/>
                          </a:solidFill>
                          <a:effectLst/>
                          <a:latin typeface="Calibri"/>
                        </a:rPr>
                        <a:t>15</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100" b="0" i="0" u="none" strike="noStrike">
                          <a:solidFill>
                            <a:srgbClr val="000000"/>
                          </a:solidFill>
                          <a:effectLst/>
                          <a:latin typeface="Calibri"/>
                        </a:rPr>
                        <a:t>Vent</a:t>
                      </a:r>
                    </a:p>
                  </a:txBody>
                  <a:tcPr marL="8840" marR="8840" marT="88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a:rPr>
                        <a:t>Vent off pressure above filter</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7818">
                <a:tc>
                  <a:txBody>
                    <a:bodyPr/>
                    <a:lstStyle/>
                    <a:p>
                      <a:pPr algn="ctr" fontAlgn="ctr"/>
                      <a:r>
                        <a:rPr lang="en-US" sz="1100" b="0" i="0" u="none" strike="noStrike">
                          <a:solidFill>
                            <a:srgbClr val="000000"/>
                          </a:solidFill>
                          <a:effectLst/>
                          <a:latin typeface="Calibri"/>
                        </a:rPr>
                        <a:t>4</a:t>
                      </a:r>
                    </a:p>
                  </a:txBody>
                  <a:tcPr marL="8840" marR="8840" marT="884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100" b="0" i="0" u="none" strike="noStrike">
                          <a:solidFill>
                            <a:srgbClr val="000000"/>
                          </a:solidFill>
                          <a:effectLst/>
                          <a:latin typeface="Calibri"/>
                        </a:rPr>
                        <a:t>Reagent In (1st half)</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Off Board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Open</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15</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Lysis, Vent</a:t>
                      </a:r>
                    </a:p>
                  </a:txBody>
                  <a:tcPr marL="8840" marR="8840" marT="88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a:rPr>
                        <a:t>Begin adding reagent, vent displaced air</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3616">
                <a:tc>
                  <a:txBody>
                    <a:bodyPr/>
                    <a:lstStyle/>
                    <a:p>
                      <a:pPr algn="ctr" fontAlgn="ctr"/>
                      <a:r>
                        <a:rPr lang="en-US" sz="1100" b="0" i="0" u="none" strike="noStrike">
                          <a:solidFill>
                            <a:srgbClr val="000000"/>
                          </a:solidFill>
                          <a:effectLst/>
                          <a:latin typeface="Calibri"/>
                        </a:rPr>
                        <a:t>5</a:t>
                      </a:r>
                    </a:p>
                  </a:txBody>
                  <a:tcPr marL="8840" marR="8840" marT="884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100" b="0" i="0" u="none" strike="noStrike">
                          <a:solidFill>
                            <a:srgbClr val="000000"/>
                          </a:solidFill>
                          <a:effectLst/>
                          <a:latin typeface="Calibri"/>
                        </a:rPr>
                        <a:t>Reagent In(2nd half)</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On Board Storage</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100" b="0" i="0" u="none" strike="noStrike">
                          <a:solidFill>
                            <a:srgbClr val="000000"/>
                          </a:solidFill>
                          <a:effectLst/>
                          <a:latin typeface="Calibri"/>
                        </a:rPr>
                        <a:t>25</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Lysis, Vent, dil</a:t>
                      </a:r>
                    </a:p>
                  </a:txBody>
                  <a:tcPr marL="8840" marR="8840" marT="88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a:rPr>
                        <a:t>Close vent and add remaining reagent</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648">
                <a:tc>
                  <a:txBody>
                    <a:bodyPr/>
                    <a:lstStyle/>
                    <a:p>
                      <a:pPr algn="ctr" fontAlgn="ctr"/>
                      <a:r>
                        <a:rPr lang="en-US" sz="1100" b="0" i="0" u="none" strike="noStrike">
                          <a:solidFill>
                            <a:srgbClr val="000000"/>
                          </a:solidFill>
                          <a:effectLst/>
                          <a:latin typeface="Calibri"/>
                        </a:rPr>
                        <a:t>6</a:t>
                      </a:r>
                    </a:p>
                  </a:txBody>
                  <a:tcPr marL="8840" marR="8840" marT="8840" marB="0" anchor="ctr">
                    <a:lnL>
                      <a:noFill/>
                    </a:lnL>
                    <a:lnR w="12700" cap="flat" cmpd="sng" algn="ctr">
                      <a:solidFill>
                        <a:srgbClr val="000000"/>
                      </a:solidFill>
                      <a:prstDash val="solid"/>
                      <a:round/>
                      <a:headEnd type="none" w="med" len="med"/>
                      <a:tailEnd type="none" w="med" len="med"/>
                    </a:lnR>
                    <a:lnT>
                      <a:noFill/>
                    </a:lnT>
                    <a:lnB>
                      <a:noFill/>
                    </a:lnB>
                  </a:tcPr>
                </a:tc>
                <a:tc gridSpan="7">
                  <a:txBody>
                    <a:bodyPr/>
                    <a:lstStyle/>
                    <a:p>
                      <a:pPr algn="ctr" fontAlgn="ctr"/>
                      <a:r>
                        <a:rPr lang="en-US" sz="1100" b="1" i="0" u="none" strike="noStrike">
                          <a:solidFill>
                            <a:srgbClr val="FF0000"/>
                          </a:solidFill>
                          <a:effectLst/>
                          <a:latin typeface="Calibri"/>
                        </a:rPr>
                        <a:t>~ ~ ~ ~ ~ ~ ~ ~ ~ ~ ~Heat~ ~ ~ ~ ~ ~ ~ ~ ~ ~ ~ ~ ~ ~ ~ </a:t>
                      </a:r>
                    </a:p>
                  </a:txBody>
                  <a:tcPr marL="8840" marR="8840" marT="88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solidFill>
                            <a:srgbClr val="000000"/>
                          </a:solidFill>
                          <a:effectLst/>
                          <a:latin typeface="Calibri"/>
                        </a:rPr>
                        <a:t> </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Calibri"/>
                        </a:rPr>
                        <a:t>Heat Regent in Puck</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42593">
                <a:tc>
                  <a:txBody>
                    <a:bodyPr/>
                    <a:lstStyle/>
                    <a:p>
                      <a:pPr algn="ctr" fontAlgn="ctr"/>
                      <a:r>
                        <a:rPr lang="en-US" sz="1100" b="0" i="0" u="none" strike="noStrike">
                          <a:solidFill>
                            <a:srgbClr val="000000"/>
                          </a:solidFill>
                          <a:effectLst/>
                          <a:latin typeface="Calibri"/>
                        </a:rPr>
                        <a:t>7</a:t>
                      </a:r>
                    </a:p>
                  </a:txBody>
                  <a:tcPr marL="8840" marR="8840" marT="884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100" b="0" i="0" u="none" strike="noStrike">
                          <a:solidFill>
                            <a:srgbClr val="000000"/>
                          </a:solidFill>
                          <a:effectLst/>
                          <a:latin typeface="Calibri"/>
                        </a:rPr>
                        <a:t>Evac In</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100" b="0" i="0" u="none" strike="noStrike">
                          <a:solidFill>
                            <a:srgbClr val="000000"/>
                          </a:solidFill>
                          <a:effectLst/>
                          <a:latin typeface="Calibri"/>
                        </a:rPr>
                        <a:t>On Board Storage</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90</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Air </a:t>
                      </a:r>
                    </a:p>
                  </a:txBody>
                  <a:tcPr marL="8840" marR="8840" marT="88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Move sample to on-board storage to mix w/ additional reagents</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5785">
                <a:tc>
                  <a:txBody>
                    <a:bodyPr/>
                    <a:lstStyle/>
                    <a:p>
                      <a:pPr algn="ctr" fontAlgn="ctr"/>
                      <a:r>
                        <a:rPr lang="en-US" sz="1100" b="0" i="0" u="none" strike="noStrike">
                          <a:solidFill>
                            <a:srgbClr val="000000"/>
                          </a:solidFill>
                          <a:effectLst/>
                          <a:latin typeface="Calibri"/>
                        </a:rPr>
                        <a:t>8</a:t>
                      </a:r>
                    </a:p>
                  </a:txBody>
                  <a:tcPr marL="8840" marR="8840" marT="884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100" b="0" i="0" u="none" strike="noStrike">
                          <a:solidFill>
                            <a:srgbClr val="000000"/>
                          </a:solidFill>
                          <a:effectLst/>
                          <a:latin typeface="Calibri"/>
                        </a:rPr>
                        <a:t>N/A</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No Back Flow</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N/A</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N/A</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Closed*</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Open</a:t>
                      </a:r>
                    </a:p>
                  </a:txBody>
                  <a:tcPr marL="8840" marR="8840" marT="884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dil</a:t>
                      </a:r>
                    </a:p>
                  </a:txBody>
                  <a:tcPr marL="8840" marR="8840" marT="88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Move sample off-board to analytical unit, etc.</a:t>
                      </a:r>
                    </a:p>
                  </a:txBody>
                  <a:tcPr marL="8840" marR="8840" marT="88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5648">
                <a:tc>
                  <a:txBody>
                    <a:bodyPr/>
                    <a:lstStyle/>
                    <a:p>
                      <a:pPr algn="l" fontAlgn="b"/>
                      <a:endParaRPr lang="en-US" sz="1000" b="0" i="0" u="none" strike="noStrike">
                        <a:solidFill>
                          <a:srgbClr val="000000"/>
                        </a:solidFill>
                        <a:effectLst/>
                        <a:latin typeface="Calibri"/>
                      </a:endParaRPr>
                    </a:p>
                  </a:txBody>
                  <a:tcPr marL="8840" marR="8840" marT="884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100" b="0" i="0" u="none" strike="noStrike">
                          <a:solidFill>
                            <a:srgbClr val="000000"/>
                          </a:solidFill>
                          <a:effectLst/>
                          <a:latin typeface="Calibri"/>
                        </a:rPr>
                        <a:t>= Changed position</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ctr" fontAlgn="ctr"/>
                      <a:r>
                        <a:rPr lang="en-US" sz="1100" b="0" i="0" u="none" strike="noStrike">
                          <a:solidFill>
                            <a:srgbClr val="000000"/>
                          </a:solidFill>
                          <a:effectLst/>
                          <a:latin typeface="Calibri"/>
                        </a:rPr>
                        <a:t> </a:t>
                      </a:r>
                    </a:p>
                  </a:txBody>
                  <a:tcPr marL="8840" marR="8840" marT="88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solidFill>
                          <a:srgbClr val="000000"/>
                        </a:solidFill>
                        <a:effectLst/>
                        <a:latin typeface="Calibri"/>
                      </a:endParaRPr>
                    </a:p>
                  </a:txBody>
                  <a:tcPr marL="8840" marR="8840" marT="884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solidFill>
                          <a:srgbClr val="000000"/>
                        </a:solidFill>
                        <a:effectLst/>
                        <a:latin typeface="Calibri"/>
                      </a:endParaRPr>
                    </a:p>
                  </a:txBody>
                  <a:tcPr marL="8840" marR="8840" marT="8840" marB="0" anchor="b">
                    <a:lnL>
                      <a:noFill/>
                    </a:lnL>
                    <a:lnR>
                      <a:noFill/>
                    </a:lnR>
                    <a:lnT w="12700" cap="flat" cmpd="sng" algn="ctr">
                      <a:solidFill>
                        <a:srgbClr val="000000"/>
                      </a:solidFill>
                      <a:prstDash val="solid"/>
                      <a:round/>
                      <a:headEnd type="none" w="med" len="med"/>
                      <a:tailEnd type="none" w="med" len="med"/>
                    </a:lnT>
                    <a:lnB>
                      <a:noFill/>
                    </a:lnB>
                  </a:tcPr>
                </a:tc>
                <a:tc gridSpan="4">
                  <a:txBody>
                    <a:bodyPr/>
                    <a:lstStyle/>
                    <a:p>
                      <a:pPr algn="ctr" fontAlgn="b"/>
                      <a:r>
                        <a:rPr lang="en-US" sz="1100" b="0" i="0" u="none" strike="noStrike">
                          <a:solidFill>
                            <a:srgbClr val="000000"/>
                          </a:solidFill>
                          <a:effectLst/>
                          <a:latin typeface="Calibri"/>
                        </a:rPr>
                        <a:t>*Only matters if fluid flows past port</a:t>
                      </a:r>
                    </a:p>
                  </a:txBody>
                  <a:tcPr marL="8840" marR="8840" marT="884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solidFill>
                          <a:srgbClr val="000000"/>
                        </a:solidFill>
                        <a:effectLst/>
                        <a:latin typeface="Calibri"/>
                      </a:endParaRPr>
                    </a:p>
                  </a:txBody>
                  <a:tcPr marL="8840" marR="8840" marT="8840" marB="0" anchor="b">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3879375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Valving</a:t>
            </a:r>
            <a:r>
              <a:rPr lang="en-US" dirty="0" smtClean="0"/>
              <a:t>-Step 1</a:t>
            </a:r>
            <a:endParaRPr lang="en-US" dirty="0"/>
          </a:p>
        </p:txBody>
      </p:sp>
      <p:pic>
        <p:nvPicPr>
          <p:cNvPr id="5" name="Content Placeholder 4"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t="6963"/>
          <a:stretch/>
        </p:blipFill>
        <p:spPr>
          <a:xfrm>
            <a:off x="2742823" y="1771650"/>
            <a:ext cx="3788605" cy="3758058"/>
          </a:xfrm>
        </p:spPr>
      </p:pic>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9</a:t>
            </a:fld>
            <a:endParaRPr lang="en-US" dirty="0"/>
          </a:p>
        </p:txBody>
      </p:sp>
      <p:cxnSp>
        <p:nvCxnSpPr>
          <p:cNvPr id="12" name="Straight Arrow Connector 11"/>
          <p:cNvCxnSpPr/>
          <p:nvPr/>
        </p:nvCxnSpPr>
        <p:spPr bwMode="auto">
          <a:xfrm flipH="1">
            <a:off x="5747657" y="3461657"/>
            <a:ext cx="1355272" cy="0"/>
          </a:xfrm>
          <a:prstGeom prst="straightConnector1">
            <a:avLst/>
          </a:prstGeom>
          <a:solidFill>
            <a:schemeClr val="accent1"/>
          </a:solidFill>
          <a:ln w="22225" cap="flat" cmpd="sng" algn="ctr">
            <a:solidFill>
              <a:srgbClr val="0070C0"/>
            </a:solidFill>
            <a:prstDash val="solid"/>
            <a:round/>
            <a:headEnd type="none" w="med" len="med"/>
            <a:tailEnd type="arrow"/>
          </a:ln>
          <a:effectLst>
            <a:glow rad="63500">
              <a:schemeClr val="accent3">
                <a:satMod val="175000"/>
                <a:alpha val="40000"/>
              </a:schemeClr>
            </a:glow>
          </a:effectLst>
        </p:spPr>
      </p:cxnSp>
      <p:cxnSp>
        <p:nvCxnSpPr>
          <p:cNvPr id="14" name="Straight Arrow Connector 13"/>
          <p:cNvCxnSpPr/>
          <p:nvPr/>
        </p:nvCxnSpPr>
        <p:spPr bwMode="auto">
          <a:xfrm>
            <a:off x="5649686" y="3445329"/>
            <a:ext cx="0" cy="261257"/>
          </a:xfrm>
          <a:prstGeom prst="straightConnector1">
            <a:avLst/>
          </a:prstGeom>
          <a:solidFill>
            <a:schemeClr val="accent1"/>
          </a:solidFill>
          <a:ln w="22225" cap="flat" cmpd="sng" algn="ctr">
            <a:solidFill>
              <a:srgbClr val="0070C0"/>
            </a:solidFill>
            <a:prstDash val="solid"/>
            <a:round/>
            <a:headEnd type="none" w="med" len="med"/>
            <a:tailEnd type="arrow"/>
          </a:ln>
          <a:effectLst>
            <a:glow rad="63500">
              <a:schemeClr val="accent3">
                <a:satMod val="175000"/>
                <a:alpha val="40000"/>
              </a:schemeClr>
            </a:glow>
          </a:effectLst>
        </p:spPr>
      </p:cxnSp>
      <p:cxnSp>
        <p:nvCxnSpPr>
          <p:cNvPr id="16" name="Straight Arrow Connector 15"/>
          <p:cNvCxnSpPr/>
          <p:nvPr/>
        </p:nvCxnSpPr>
        <p:spPr bwMode="auto">
          <a:xfrm flipH="1">
            <a:off x="4310743" y="3665766"/>
            <a:ext cx="1249136" cy="0"/>
          </a:xfrm>
          <a:prstGeom prst="straightConnector1">
            <a:avLst/>
          </a:prstGeom>
          <a:solidFill>
            <a:schemeClr val="accent1"/>
          </a:solidFill>
          <a:ln w="22225" cap="flat" cmpd="sng" algn="ctr">
            <a:solidFill>
              <a:srgbClr val="0070C0"/>
            </a:solidFill>
            <a:prstDash val="solid"/>
            <a:round/>
            <a:headEnd type="none" w="med" len="med"/>
            <a:tailEnd type="arrow"/>
          </a:ln>
          <a:effectLst>
            <a:glow rad="63500">
              <a:schemeClr val="accent3">
                <a:satMod val="175000"/>
                <a:alpha val="40000"/>
              </a:schemeClr>
            </a:glow>
          </a:effectLst>
        </p:spPr>
      </p:cxnSp>
      <p:cxnSp>
        <p:nvCxnSpPr>
          <p:cNvPr id="18" name="Straight Arrow Connector 17"/>
          <p:cNvCxnSpPr/>
          <p:nvPr/>
        </p:nvCxnSpPr>
        <p:spPr bwMode="auto">
          <a:xfrm>
            <a:off x="4433207" y="4245429"/>
            <a:ext cx="1126672" cy="0"/>
          </a:xfrm>
          <a:prstGeom prst="straightConnector1">
            <a:avLst/>
          </a:prstGeom>
          <a:solidFill>
            <a:schemeClr val="accent1"/>
          </a:solidFill>
          <a:ln w="22225" cap="flat" cmpd="sng" algn="ctr">
            <a:solidFill>
              <a:srgbClr val="FF0000"/>
            </a:solidFill>
            <a:prstDash val="solid"/>
            <a:round/>
            <a:headEnd type="none" w="med" len="med"/>
            <a:tailEnd type="arrow"/>
          </a:ln>
          <a:effectLst>
            <a:glow rad="63500">
              <a:schemeClr val="accent3">
                <a:satMod val="175000"/>
                <a:alpha val="40000"/>
              </a:schemeClr>
            </a:glow>
          </a:effectLst>
        </p:spPr>
      </p:cxnSp>
      <p:cxnSp>
        <p:nvCxnSpPr>
          <p:cNvPr id="20" name="Straight Arrow Connector 19"/>
          <p:cNvCxnSpPr/>
          <p:nvPr/>
        </p:nvCxnSpPr>
        <p:spPr bwMode="auto">
          <a:xfrm flipV="1">
            <a:off x="5649686" y="4024993"/>
            <a:ext cx="0" cy="220436"/>
          </a:xfrm>
          <a:prstGeom prst="straightConnector1">
            <a:avLst/>
          </a:prstGeom>
          <a:solidFill>
            <a:schemeClr val="accent1"/>
          </a:solidFill>
          <a:ln w="22225" cap="flat" cmpd="sng" algn="ctr">
            <a:solidFill>
              <a:srgbClr val="FF0000"/>
            </a:solidFill>
            <a:prstDash val="solid"/>
            <a:round/>
            <a:headEnd type="none" w="med" len="med"/>
            <a:tailEnd type="arrow"/>
          </a:ln>
          <a:effectLst>
            <a:glow rad="63500">
              <a:schemeClr val="accent3">
                <a:satMod val="175000"/>
                <a:alpha val="40000"/>
              </a:schemeClr>
            </a:glow>
          </a:effectLst>
        </p:spPr>
      </p:cxnSp>
      <p:cxnSp>
        <p:nvCxnSpPr>
          <p:cNvPr id="22" name="Straight Arrow Connector 21"/>
          <p:cNvCxnSpPr/>
          <p:nvPr/>
        </p:nvCxnSpPr>
        <p:spPr bwMode="auto">
          <a:xfrm>
            <a:off x="5747657" y="4073977"/>
            <a:ext cx="1257300" cy="0"/>
          </a:xfrm>
          <a:prstGeom prst="straightConnector1">
            <a:avLst/>
          </a:prstGeom>
          <a:solidFill>
            <a:schemeClr val="accent1"/>
          </a:solidFill>
          <a:ln w="22225" cap="flat" cmpd="sng" algn="ctr">
            <a:solidFill>
              <a:srgbClr val="FF0000"/>
            </a:solidFill>
            <a:prstDash val="solid"/>
            <a:round/>
            <a:headEnd type="none" w="med" len="med"/>
            <a:tailEnd type="arrow"/>
          </a:ln>
          <a:effectLst>
            <a:glow rad="63500">
              <a:schemeClr val="accent3">
                <a:satMod val="175000"/>
                <a:alpha val="40000"/>
              </a:schemeClr>
            </a:glow>
          </a:effectLst>
        </p:spPr>
      </p:cxnSp>
      <p:sp>
        <p:nvSpPr>
          <p:cNvPr id="25" name="TextBox 24"/>
          <p:cNvSpPr txBox="1"/>
          <p:nvPr/>
        </p:nvSpPr>
        <p:spPr>
          <a:xfrm>
            <a:off x="7160079" y="3276991"/>
            <a:ext cx="1028700" cy="369332"/>
          </a:xfrm>
          <a:prstGeom prst="rect">
            <a:avLst/>
          </a:prstGeom>
          <a:noFill/>
        </p:spPr>
        <p:txBody>
          <a:bodyPr wrap="square" rtlCol="0">
            <a:spAutoFit/>
          </a:bodyPr>
          <a:lstStyle/>
          <a:p>
            <a:r>
              <a:rPr lang="en-US" dirty="0" smtClean="0"/>
              <a:t>Sea In</a:t>
            </a:r>
            <a:endParaRPr lang="en-US" dirty="0"/>
          </a:p>
        </p:txBody>
      </p:sp>
      <p:sp>
        <p:nvSpPr>
          <p:cNvPr id="26" name="TextBox 25"/>
          <p:cNvSpPr txBox="1"/>
          <p:nvPr/>
        </p:nvSpPr>
        <p:spPr>
          <a:xfrm>
            <a:off x="7160079" y="3889311"/>
            <a:ext cx="1028700" cy="369332"/>
          </a:xfrm>
          <a:prstGeom prst="rect">
            <a:avLst/>
          </a:prstGeom>
          <a:noFill/>
        </p:spPr>
        <p:txBody>
          <a:bodyPr wrap="square" rtlCol="0">
            <a:spAutoFit/>
          </a:bodyPr>
          <a:lstStyle/>
          <a:p>
            <a:r>
              <a:rPr lang="en-US" dirty="0" smtClean="0"/>
              <a:t>Sea Out</a:t>
            </a:r>
            <a:endParaRPr lang="en-US" dirty="0"/>
          </a:p>
        </p:txBody>
      </p:sp>
      <p:sp>
        <p:nvSpPr>
          <p:cNvPr id="27" name="Content Placeholder 2"/>
          <p:cNvSpPr txBox="1">
            <a:spLocks/>
          </p:cNvSpPr>
          <p:nvPr/>
        </p:nvSpPr>
        <p:spPr bwMode="auto">
          <a:xfrm>
            <a:off x="381000" y="1219200"/>
            <a:ext cx="754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28600" bIns="0" numCol="1" anchor="t" anchorCtr="0" compatLnSpc="1">
            <a:prstTxWarp prst="textNoShape">
              <a:avLst/>
            </a:prstTxWarp>
          </a:bodyPr>
          <a:lstStyle>
            <a:lvl1pPr marL="342900" indent="-342900" algn="l" rtl="0" eaLnBrk="1" fontAlgn="base" hangingPunct="1">
              <a:spcBef>
                <a:spcPct val="0"/>
              </a:spcBef>
              <a:spcAft>
                <a:spcPct val="40000"/>
              </a:spcAft>
              <a:buClr>
                <a:schemeClr val="tx1"/>
              </a:buClr>
              <a:buSzPct val="70000"/>
              <a:buFont typeface="Wingdings" pitchFamily="2" charset="2"/>
              <a:buChar char="n"/>
              <a:defRPr sz="2600">
                <a:solidFill>
                  <a:schemeClr val="tx1"/>
                </a:solidFill>
                <a:latin typeface="Myriad Pro" pitchFamily="34" charset="0"/>
                <a:ea typeface="+mn-ea"/>
                <a:cs typeface="+mn-cs"/>
              </a:defRPr>
            </a:lvl1pPr>
            <a:lvl2pPr marL="742950" indent="-285750" algn="l" rtl="0" eaLnBrk="1" fontAlgn="base" hangingPunct="1">
              <a:spcBef>
                <a:spcPct val="0"/>
              </a:spcBef>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lgn="l" rtl="0" eaLnBrk="1" fontAlgn="base" hangingPunct="1">
              <a:spcBef>
                <a:spcPts val="0"/>
              </a:spcBef>
              <a:spcAft>
                <a:spcPts val="300"/>
              </a:spcAft>
              <a:buClr>
                <a:schemeClr val="bg2"/>
              </a:buClr>
              <a:buSzPct val="70000"/>
              <a:buFont typeface="Wingdings" pitchFamily="2" charset="2"/>
              <a:buChar char="n"/>
              <a:defRPr sz="2000">
                <a:solidFill>
                  <a:schemeClr val="tx1"/>
                </a:solidFill>
                <a:latin typeface="Myriad Pro" pitchFamily="34" charset="0"/>
              </a:defRPr>
            </a:lvl3pPr>
            <a:lvl4pPr marL="1600200" indent="-228600" algn="l" rtl="0" eaLnBrk="1" fontAlgn="base" hangingPunct="1">
              <a:spcBef>
                <a:spcPts val="0"/>
              </a:spcBef>
              <a:spcAft>
                <a:spcPts val="300"/>
              </a:spcAft>
              <a:buFont typeface="Courier New" pitchFamily="49" charset="0"/>
              <a:buChar char="o"/>
              <a:defRPr sz="1600">
                <a:solidFill>
                  <a:schemeClr val="tx1"/>
                </a:solidFill>
                <a:latin typeface="Myriad Pro" pitchFamily="34" charset="0"/>
              </a:defRPr>
            </a:lvl4pPr>
            <a:lvl5pPr marL="2057400" indent="-228600" algn="l" rtl="0" eaLnBrk="1" fontAlgn="base" hangingPunct="1">
              <a:spcBef>
                <a:spcPct val="20000"/>
              </a:spcBef>
              <a:spcAft>
                <a:spcPct val="0"/>
              </a:spcAft>
              <a:buFont typeface="Arial" pitchFamily="34" charset="0"/>
              <a:buChar char="•"/>
              <a:defRPr sz="1600">
                <a:solidFill>
                  <a:schemeClr val="tx1"/>
                </a:solidFill>
                <a:latin typeface="Myriad Pro" pitchFamily="34" charset="0"/>
              </a:defRPr>
            </a:lvl5pPr>
            <a:lvl6pPr marL="2514600" indent="-228600" algn="l" rtl="0" eaLnBrk="1" fontAlgn="base" hangingPunct="1">
              <a:spcBef>
                <a:spcPct val="20000"/>
              </a:spcBef>
              <a:spcAft>
                <a:spcPct val="0"/>
              </a:spcAft>
              <a:buChar char="»"/>
              <a:defRPr sz="1600">
                <a:solidFill>
                  <a:schemeClr val="tx1"/>
                </a:solidFill>
                <a:latin typeface="Univers 45 Light" pitchFamily="34" charset="0"/>
              </a:defRPr>
            </a:lvl6pPr>
            <a:lvl7pPr marL="2971800" indent="-228600" algn="l" rtl="0" eaLnBrk="1" fontAlgn="base" hangingPunct="1">
              <a:spcBef>
                <a:spcPct val="20000"/>
              </a:spcBef>
              <a:spcAft>
                <a:spcPct val="0"/>
              </a:spcAft>
              <a:buChar char="»"/>
              <a:defRPr sz="1600">
                <a:solidFill>
                  <a:schemeClr val="tx1"/>
                </a:solidFill>
                <a:latin typeface="Univers 45 Light" pitchFamily="34" charset="0"/>
              </a:defRPr>
            </a:lvl7pPr>
            <a:lvl8pPr marL="3429000" indent="-228600" algn="l" rtl="0" eaLnBrk="1" fontAlgn="base" hangingPunct="1">
              <a:spcBef>
                <a:spcPct val="20000"/>
              </a:spcBef>
              <a:spcAft>
                <a:spcPct val="0"/>
              </a:spcAft>
              <a:buChar char="»"/>
              <a:defRPr sz="1600">
                <a:solidFill>
                  <a:schemeClr val="tx1"/>
                </a:solidFill>
                <a:latin typeface="Univers 45 Light" pitchFamily="34" charset="0"/>
              </a:defRPr>
            </a:lvl8pPr>
            <a:lvl9pPr marL="3886200" indent="-228600" algn="l" rtl="0" eaLnBrk="1" fontAlgn="base" hangingPunct="1">
              <a:spcBef>
                <a:spcPct val="20000"/>
              </a:spcBef>
              <a:spcAft>
                <a:spcPct val="0"/>
              </a:spcAft>
              <a:buChar char="»"/>
              <a:defRPr sz="1600">
                <a:solidFill>
                  <a:schemeClr val="tx1"/>
                </a:solidFill>
                <a:latin typeface="Univers 45 Light" pitchFamily="34" charset="0"/>
              </a:defRPr>
            </a:lvl9pPr>
          </a:lstStyle>
          <a:p>
            <a:r>
              <a:rPr lang="en-US" sz="2400" dirty="0" smtClean="0"/>
              <a:t>Filter Seawater</a:t>
            </a:r>
            <a:endParaRPr lang="en-US" sz="2400" dirty="0"/>
          </a:p>
        </p:txBody>
      </p:sp>
    </p:spTree>
    <p:extLst>
      <p:ext uri="{BB962C8B-B14F-4D97-AF65-F5344CB8AC3E}">
        <p14:creationId xmlns:p14="http://schemas.microsoft.com/office/powerpoint/2010/main" val="1958287853"/>
      </p:ext>
    </p:extLst>
  </p:cSld>
  <p:clrMapOvr>
    <a:masterClrMapping/>
  </p:clrMapOvr>
</p:sld>
</file>

<file path=ppt/theme/theme1.xml><?xml version="1.0" encoding="utf-8"?>
<a:theme xmlns:a="http://schemas.openxmlformats.org/drawingml/2006/main" name="Accel-New">
  <a:themeElements>
    <a:clrScheme name="Custom 1">
      <a:dk1>
        <a:srgbClr val="000000"/>
      </a:dk1>
      <a:lt1>
        <a:srgbClr val="FFFFFF"/>
      </a:lt1>
      <a:dk2>
        <a:srgbClr val="000000"/>
      </a:dk2>
      <a:lt2>
        <a:srgbClr val="999999"/>
      </a:lt2>
      <a:accent1>
        <a:srgbClr val="999999"/>
      </a:accent1>
      <a:accent2>
        <a:srgbClr val="F68A33"/>
      </a:accent2>
      <a:accent3>
        <a:srgbClr val="FFFFFF"/>
      </a:accent3>
      <a:accent4>
        <a:srgbClr val="000000"/>
      </a:accent4>
      <a:accent5>
        <a:srgbClr val="595959"/>
      </a:accent5>
      <a:accent6>
        <a:srgbClr val="F68A33"/>
      </a:accent6>
      <a:hlink>
        <a:srgbClr val="AD6700"/>
      </a:hlink>
      <a:folHlink>
        <a:srgbClr val="F68A33"/>
      </a:folHlink>
    </a:clrScheme>
    <a:fontScheme name="Default Design">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smtClean="0">
            <a:ln>
              <a:noFill/>
            </a:ln>
            <a:solidFill>
              <a:schemeClr val="tx1"/>
            </a:solidFill>
            <a:effectLst/>
            <a:latin typeface="Univers 45 Light" pitchFamily="34" charset="0"/>
          </a:defRPr>
        </a:defPPr>
      </a:lstStyle>
    </a:spDef>
    <a:lnDef>
      <a:spPr bwMode="auto">
        <a:solidFill>
          <a:schemeClr val="accent1"/>
        </a:solidFill>
        <a:ln w="22225" cap="flat" cmpd="sng" algn="ctr">
          <a:solidFill>
            <a:schemeClr val="tx1"/>
          </a:solidFill>
          <a:prstDash val="solid"/>
          <a:round/>
          <a:headEnd type="none" w="med" len="med"/>
          <a:tailEnd type="arrow"/>
        </a:ln>
        <a:effectLst>
          <a:glow rad="63500">
            <a:schemeClr val="accent3">
              <a:satMod val="175000"/>
              <a:alpha val="40000"/>
            </a:schemeClr>
          </a:glow>
        </a:effectLst>
      </a:spPr>
      <a:bodyPr/>
      <a:lstStyle/>
    </a:lnDef>
  </a:objectDefaults>
  <a:extraClrSchemeLst>
    <a:extraClrScheme>
      <a:clrScheme name="Default Design 1">
        <a:dk1>
          <a:srgbClr val="000000"/>
        </a:dk1>
        <a:lt1>
          <a:srgbClr val="FFFFFF"/>
        </a:lt1>
        <a:dk2>
          <a:srgbClr val="000000"/>
        </a:dk2>
        <a:lt2>
          <a:srgbClr val="999999"/>
        </a:lt2>
        <a:accent1>
          <a:srgbClr val="FF9900"/>
        </a:accent1>
        <a:accent2>
          <a:srgbClr val="009900"/>
        </a:accent2>
        <a:accent3>
          <a:srgbClr val="FFFFFF"/>
        </a:accent3>
        <a:accent4>
          <a:srgbClr val="000000"/>
        </a:accent4>
        <a:accent5>
          <a:srgbClr val="FFCAAA"/>
        </a:accent5>
        <a:accent6>
          <a:srgbClr val="00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99999"/>
        </a:lt2>
        <a:accent1>
          <a:srgbClr val="009900"/>
        </a:accent1>
        <a:accent2>
          <a:srgbClr val="FF9900"/>
        </a:accent2>
        <a:accent3>
          <a:srgbClr val="FFFFFF"/>
        </a:accent3>
        <a:accent4>
          <a:srgbClr val="000000"/>
        </a:accent4>
        <a:accent5>
          <a:srgbClr val="AACAAA"/>
        </a:accent5>
        <a:accent6>
          <a:srgbClr val="E7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Accel-New</Template>
  <TotalTime>32790</TotalTime>
  <Words>778</Words>
  <Application>Microsoft Office PowerPoint</Application>
  <PresentationFormat>On-screen Show (4:3)</PresentationFormat>
  <Paragraphs>216</Paragraphs>
  <Slides>18</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Courier New</vt:lpstr>
      <vt:lpstr>Myriad Pro</vt:lpstr>
      <vt:lpstr>Tahoma</vt:lpstr>
      <vt:lpstr>Trebuchet MS</vt:lpstr>
      <vt:lpstr>Univers 45 Light</vt:lpstr>
      <vt:lpstr>Wingdings</vt:lpstr>
      <vt:lpstr>Accel-New</vt:lpstr>
      <vt:lpstr>PowerPoint Presentation</vt:lpstr>
      <vt:lpstr>Agenda</vt:lpstr>
      <vt:lpstr>MBARI Tech Specifications</vt:lpstr>
      <vt:lpstr>MBARI Tech Specifications</vt:lpstr>
      <vt:lpstr>Lyse-n-Go Cartridge Reqs.</vt:lpstr>
      <vt:lpstr>Lyse-n-Go Layout</vt:lpstr>
      <vt:lpstr>Puck Venting</vt:lpstr>
      <vt:lpstr>Valving Matrix</vt:lpstr>
      <vt:lpstr>Valving-Step 1</vt:lpstr>
      <vt:lpstr>Valving-Step 2</vt:lpstr>
      <vt:lpstr>Valving-Step 3</vt:lpstr>
      <vt:lpstr>Valving-Step 4</vt:lpstr>
      <vt:lpstr>Valving-Step 5</vt:lpstr>
      <vt:lpstr>Valving-Step 6</vt:lpstr>
      <vt:lpstr>Valving-Step 7</vt:lpstr>
      <vt:lpstr>Valving-Step 8</vt:lpstr>
      <vt:lpstr>Puck Clamp</vt:lpstr>
      <vt:lpstr>Lyse-n-Go</vt:lpstr>
    </vt:vector>
  </TitlesOfParts>
  <Company>Nomadics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note</dc:title>
  <dc:creator>bgrigsby@accelbiotech.com</dc:creator>
  <cp:lastModifiedBy>Bryant Grigsby</cp:lastModifiedBy>
  <cp:revision>1448</cp:revision>
  <cp:lastPrinted>2001-06-03T17:26:21Z</cp:lastPrinted>
  <dcterms:created xsi:type="dcterms:W3CDTF">2004-02-27T23:03:01Z</dcterms:created>
  <dcterms:modified xsi:type="dcterms:W3CDTF">2013-12-17T19:51:33Z</dcterms:modified>
</cp:coreProperties>
</file>