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5" autoAdjust="0"/>
  </p:normalViewPr>
  <p:slideViewPr>
    <p:cSldViewPr>
      <p:cViewPr varScale="1">
        <p:scale>
          <a:sx n="131" d="100"/>
          <a:sy n="131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65BC9-441E-4558-B3F1-1B0B5584C614}" type="datetimeFigureOut">
              <a:rPr lang="en-US" smtClean="0"/>
              <a:t>9/7/2011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8148D-5F58-4BDA-A091-FD75E830A5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91D-79C2-45A3-83C5-5A9E83592920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62600" y="1600200"/>
            <a:ext cx="31242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AD169-CFD8-42D8-974E-8354296BA454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11AC-8D71-497C-A7C9-301427602C7C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B7C04-FF75-402E-B547-AAFFE1CD905A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47DC-1322-4837-9D7C-349C4B0ECC07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F65D-3D9E-47A6-9166-409D612B7B90}" type="datetime1">
              <a:rPr lang="en-US" smtClean="0"/>
              <a:t>9/7/2011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C7CE-E081-4F8E-88AC-32D8BF90A425}" type="datetime1">
              <a:rPr lang="en-US" smtClean="0"/>
              <a:t>9/7/2011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1E-208D-4E09-9B2A-C1EA7230DBEE}" type="datetime1">
              <a:rPr lang="en-US" smtClean="0"/>
              <a:t>9/7/2011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8EF3-1870-49E2-AABF-7985F073AE91}" type="datetime1">
              <a:rPr lang="en-US" smtClean="0"/>
              <a:t>9/7/2011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23E1C-BBF1-408F-9087-846D1BAA4D2A}" type="datetime1">
              <a:rPr lang="en-US" smtClean="0"/>
              <a:t>9/7/2011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154D-8E5B-474D-B96E-56CC9F4C6201}" type="datetime1">
              <a:rPr lang="en-US" smtClean="0"/>
              <a:t>9/7/2011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8D88D-8A09-4F69-8081-90883E0597E1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14B0A-AEF9-48D0-8A34-E673393CB4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4114800" y="1066800"/>
            <a:ext cx="4648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Sequester</a:t>
            </a:r>
          </a:p>
          <a:p>
            <a:r>
              <a:rPr lang="en-US" dirty="0" smtClean="0"/>
              <a:t>Isolation </a:t>
            </a:r>
          </a:p>
          <a:p>
            <a:r>
              <a:rPr lang="en-US" dirty="0" smtClean="0"/>
              <a:t>Filter (Analysis)</a:t>
            </a:r>
          </a:p>
          <a:p>
            <a:r>
              <a:rPr lang="en-US" dirty="0" smtClean="0"/>
              <a:t>Filter Pumping</a:t>
            </a:r>
          </a:p>
          <a:p>
            <a:r>
              <a:rPr lang="en-US" dirty="0" err="1" smtClean="0"/>
              <a:t>Lyse</a:t>
            </a:r>
            <a:r>
              <a:rPr lang="en-US" dirty="0" smtClean="0"/>
              <a:t>, Sample purification</a:t>
            </a:r>
            <a:endParaRPr lang="en-US" dirty="0" smtClean="0"/>
          </a:p>
          <a:p>
            <a:r>
              <a:rPr lang="en-US" dirty="0" smtClean="0"/>
              <a:t>Reagent</a:t>
            </a:r>
            <a:r>
              <a:rPr lang="en-US" baseline="0" dirty="0" smtClean="0"/>
              <a:t> Storage</a:t>
            </a:r>
          </a:p>
          <a:p>
            <a:r>
              <a:rPr lang="en-US" baseline="0" dirty="0" smtClean="0"/>
              <a:t>Reagent Dosing</a:t>
            </a:r>
          </a:p>
          <a:p>
            <a:r>
              <a:rPr lang="en-US" baseline="0" dirty="0" smtClean="0"/>
              <a:t>Transfer to Analytic Module</a:t>
            </a:r>
          </a:p>
          <a:p>
            <a:r>
              <a:rPr lang="en-US" baseline="0" dirty="0" smtClean="0"/>
              <a:t>Filter (Archive)</a:t>
            </a:r>
          </a:p>
          <a:p>
            <a:r>
              <a:rPr lang="en-US" baseline="0" dirty="0" smtClean="0"/>
              <a:t>Archive Preservation</a:t>
            </a:r>
          </a:p>
          <a:p>
            <a:r>
              <a:rPr lang="en-US" baseline="0" dirty="0" smtClean="0"/>
              <a:t>Archive Storage</a:t>
            </a:r>
          </a:p>
          <a:p>
            <a:r>
              <a:rPr lang="en-US" baseline="0" dirty="0" smtClean="0"/>
              <a:t>Repeat (Reuse, Clean, Exchange, Duplicate)</a:t>
            </a:r>
          </a:p>
          <a:p>
            <a:r>
              <a:rPr lang="en-US" baseline="0" dirty="0" smtClean="0"/>
              <a:t>Pressure Housing</a:t>
            </a:r>
          </a:p>
          <a:p>
            <a:r>
              <a:rPr lang="en-US" baseline="0" dirty="0" smtClean="0"/>
              <a:t>Total Envelop (Wet + Dry Housing)</a:t>
            </a:r>
          </a:p>
          <a:p>
            <a:r>
              <a:rPr lang="en-US" baseline="0" dirty="0" smtClean="0"/>
              <a:t>Platform interface</a:t>
            </a:r>
          </a:p>
          <a:p>
            <a:r>
              <a:rPr lang="en-US" baseline="0" dirty="0" smtClean="0"/>
              <a:t>Control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7200" y="1066800"/>
            <a:ext cx="373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Functional Requirements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1219200" y="45720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aseline="0" dirty="0" smtClean="0"/>
              <a:t>G3 ESP Design Dependencies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Left Bracket 31"/>
          <p:cNvSpPr/>
          <p:nvPr/>
        </p:nvSpPr>
        <p:spPr>
          <a:xfrm flipH="1">
            <a:off x="5334000" y="1219200"/>
            <a:ext cx="2286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 Bracket 33"/>
          <p:cNvSpPr/>
          <p:nvPr/>
        </p:nvSpPr>
        <p:spPr>
          <a:xfrm>
            <a:off x="3810000" y="1219200"/>
            <a:ext cx="304800" cy="3048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Left Bracket 34"/>
          <p:cNvSpPr/>
          <p:nvPr/>
        </p:nvSpPr>
        <p:spPr>
          <a:xfrm flipH="1">
            <a:off x="8229600" y="1219200"/>
            <a:ext cx="457200" cy="3352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/>
          <p:cNvCxnSpPr/>
          <p:nvPr/>
        </p:nvCxnSpPr>
        <p:spPr>
          <a:xfrm rot="10800000">
            <a:off x="2895600" y="1219200"/>
            <a:ext cx="12192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eft Bracket 6"/>
          <p:cNvSpPr/>
          <p:nvPr/>
        </p:nvSpPr>
        <p:spPr>
          <a:xfrm flipH="1">
            <a:off x="8229600" y="1219200"/>
            <a:ext cx="533400" cy="3581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629400" y="762000"/>
            <a:ext cx="809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  <a:endParaRPr lang="en-US" sz="1200" dirty="0"/>
          </a:p>
        </p:txBody>
      </p:sp>
      <p:cxnSp>
        <p:nvCxnSpPr>
          <p:cNvPr id="12" name="Straight Arrow Connector 11"/>
          <p:cNvCxnSpPr>
            <a:stCxn id="10" idx="1"/>
            <a:endCxn id="32" idx="1"/>
          </p:cNvCxnSpPr>
          <p:nvPr/>
        </p:nvCxnSpPr>
        <p:spPr>
          <a:xfrm rot="10800000" flipV="1">
            <a:off x="5562600" y="900500"/>
            <a:ext cx="1066800" cy="471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038600" y="12192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7" idx="2"/>
          </p:cNvCxnSpPr>
          <p:nvPr/>
        </p:nvCxnSpPr>
        <p:spPr>
          <a:xfrm rot="16200000" flipV="1">
            <a:off x="7848600" y="4419600"/>
            <a:ext cx="1588" cy="7620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Left Bracket 36"/>
          <p:cNvSpPr/>
          <p:nvPr/>
        </p:nvSpPr>
        <p:spPr>
          <a:xfrm flipH="1">
            <a:off x="8229600" y="1219200"/>
            <a:ext cx="381000" cy="3048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286000" y="21336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39" name="Straight Arrow Connector 38"/>
          <p:cNvCxnSpPr>
            <a:stCxn id="38" idx="3"/>
          </p:cNvCxnSpPr>
          <p:nvPr/>
        </p:nvCxnSpPr>
        <p:spPr>
          <a:xfrm>
            <a:off x="3484213" y="2272100"/>
            <a:ext cx="325787" cy="24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09600" y="1447800"/>
            <a:ext cx="928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Volume</a:t>
            </a:r>
          </a:p>
          <a:p>
            <a:r>
              <a:rPr lang="en-US" sz="1200" dirty="0" err="1" smtClean="0"/>
              <a:t>Acq</a:t>
            </a:r>
            <a:r>
              <a:rPr lang="en-US" sz="1200" dirty="0" smtClean="0"/>
              <a:t>. Time</a:t>
            </a:r>
          </a:p>
          <a:p>
            <a:r>
              <a:rPr lang="en-US" sz="1200" dirty="0" smtClean="0"/>
              <a:t>Particle </a:t>
            </a:r>
            <a:r>
              <a:rPr lang="en-US" sz="1200" dirty="0" smtClean="0"/>
              <a:t>Size</a:t>
            </a:r>
            <a:endParaRPr lang="en-US" sz="1200" dirty="0" smtClean="0"/>
          </a:p>
        </p:txBody>
      </p:sp>
      <p:cxnSp>
        <p:nvCxnSpPr>
          <p:cNvPr id="58" name="Straight Connector 57"/>
          <p:cNvCxnSpPr>
            <a:stCxn id="37" idx="0"/>
          </p:cNvCxnSpPr>
          <p:nvPr/>
        </p:nvCxnSpPr>
        <p:spPr>
          <a:xfrm rot="5400000">
            <a:off x="6743700" y="-266700"/>
            <a:ext cx="0" cy="2971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35" idx="2"/>
          </p:cNvCxnSpPr>
          <p:nvPr/>
        </p:nvCxnSpPr>
        <p:spPr>
          <a:xfrm rot="16200000" flipV="1">
            <a:off x="7048500" y="3390900"/>
            <a:ext cx="1588" cy="23622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rot="10800000">
            <a:off x="8229600" y="42672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rot="10800000">
            <a:off x="5181600" y="15240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80" name="TextBox 79"/>
          <p:cNvSpPr txBox="1"/>
          <p:nvPr/>
        </p:nvSpPr>
        <p:spPr>
          <a:xfrm>
            <a:off x="7391400" y="5334000"/>
            <a:ext cx="876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Area</a:t>
            </a:r>
          </a:p>
        </p:txBody>
      </p:sp>
      <p:cxnSp>
        <p:nvCxnSpPr>
          <p:cNvPr id="81" name="Straight Arrow Connector 80"/>
          <p:cNvCxnSpPr/>
          <p:nvPr/>
        </p:nvCxnSpPr>
        <p:spPr>
          <a:xfrm rot="5400000" flipH="1" flipV="1">
            <a:off x="8077200" y="4953000"/>
            <a:ext cx="685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rot="16200000" flipV="1">
            <a:off x="3581400" y="32004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1790700" y="2476500"/>
            <a:ext cx="2514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Left Bracket 13"/>
          <p:cNvSpPr/>
          <p:nvPr/>
        </p:nvSpPr>
        <p:spPr>
          <a:xfrm>
            <a:off x="3886200" y="3733800"/>
            <a:ext cx="2286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057400" y="44196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17" name="Straight Arrow Connector 16"/>
          <p:cNvCxnSpPr>
            <a:stCxn id="16" idx="3"/>
            <a:endCxn id="14" idx="1"/>
          </p:cNvCxnSpPr>
          <p:nvPr/>
        </p:nvCxnSpPr>
        <p:spPr>
          <a:xfrm flipV="1">
            <a:off x="3255613" y="4000500"/>
            <a:ext cx="630587" cy="557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Left Bracket 19"/>
          <p:cNvSpPr/>
          <p:nvPr/>
        </p:nvSpPr>
        <p:spPr>
          <a:xfrm flipH="1">
            <a:off x="7315200" y="2895600"/>
            <a:ext cx="2286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09600" y="1447800"/>
            <a:ext cx="1576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Archive Methods (qty)</a:t>
            </a:r>
          </a:p>
        </p:txBody>
      </p:sp>
      <p:sp>
        <p:nvSpPr>
          <p:cNvPr id="35" name="Left Bracket 34"/>
          <p:cNvSpPr/>
          <p:nvPr/>
        </p:nvSpPr>
        <p:spPr>
          <a:xfrm flipH="1">
            <a:off x="7391400" y="3733800"/>
            <a:ext cx="1524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4038600" y="37338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8" idx="2"/>
            <a:endCxn id="35" idx="1"/>
          </p:cNvCxnSpPr>
          <p:nvPr/>
        </p:nvCxnSpPr>
        <p:spPr>
          <a:xfrm rot="5400000">
            <a:off x="7558708" y="3374623"/>
            <a:ext cx="496669" cy="5264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620000" y="2743200"/>
            <a:ext cx="900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Arch A; qty</a:t>
            </a:r>
          </a:p>
          <a:p>
            <a:r>
              <a:rPr lang="en-US" sz="1200" dirty="0" smtClean="0"/>
              <a:t>Arch B; qty</a:t>
            </a:r>
          </a:p>
          <a:p>
            <a:r>
              <a:rPr lang="en-US" sz="1200" dirty="0" smtClean="0"/>
              <a:t>Arch C; qty </a:t>
            </a:r>
          </a:p>
        </p:txBody>
      </p:sp>
      <p:sp>
        <p:nvSpPr>
          <p:cNvPr id="41" name="Left Bracket 40"/>
          <p:cNvSpPr/>
          <p:nvPr/>
        </p:nvSpPr>
        <p:spPr>
          <a:xfrm flipV="1">
            <a:off x="3886200" y="3429000"/>
            <a:ext cx="2286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2209800" y="4038600"/>
            <a:ext cx="809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</a:p>
        </p:txBody>
      </p:sp>
      <p:cxnSp>
        <p:nvCxnSpPr>
          <p:cNvPr id="45" name="Straight Arrow Connector 44"/>
          <p:cNvCxnSpPr>
            <a:endCxn id="41" idx="1"/>
          </p:cNvCxnSpPr>
          <p:nvPr/>
        </p:nvCxnSpPr>
        <p:spPr>
          <a:xfrm flipV="1">
            <a:off x="2971800" y="35814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705600" y="1219200"/>
            <a:ext cx="1009828" cy="138499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Reagent  </a:t>
            </a:r>
            <a:r>
              <a:rPr lang="en-US" sz="1200" dirty="0" err="1" smtClean="0"/>
              <a:t>vols</a:t>
            </a:r>
            <a:endParaRPr lang="en-US" sz="1200" dirty="0" smtClean="0"/>
          </a:p>
          <a:p>
            <a:r>
              <a:rPr lang="en-US" sz="1200" dirty="0" smtClean="0"/>
              <a:t>A: </a:t>
            </a:r>
            <a:r>
              <a:rPr lang="en-US" sz="1200" dirty="0" err="1" smtClean="0"/>
              <a:t>mL</a:t>
            </a:r>
            <a:endParaRPr lang="en-US" sz="1200" dirty="0" smtClean="0"/>
          </a:p>
          <a:p>
            <a:r>
              <a:rPr lang="en-US" sz="1200" dirty="0" smtClean="0"/>
              <a:t>…</a:t>
            </a:r>
          </a:p>
          <a:p>
            <a:endParaRPr lang="en-US" sz="1200" dirty="0" smtClean="0"/>
          </a:p>
          <a:p>
            <a:r>
              <a:rPr lang="en-US" sz="1200" dirty="0" smtClean="0"/>
              <a:t>Waste 1</a:t>
            </a:r>
          </a:p>
          <a:p>
            <a:r>
              <a:rPr lang="en-US" sz="1200" dirty="0" smtClean="0"/>
              <a:t>Waste 2</a:t>
            </a:r>
          </a:p>
          <a:p>
            <a:r>
              <a:rPr lang="en-US" sz="1200" dirty="0" smtClean="0"/>
              <a:t>Waste 3</a:t>
            </a:r>
          </a:p>
        </p:txBody>
      </p:sp>
      <p:cxnSp>
        <p:nvCxnSpPr>
          <p:cNvPr id="51" name="Straight Arrow Connector 50"/>
          <p:cNvCxnSpPr>
            <a:stCxn id="50" idx="2"/>
          </p:cNvCxnSpPr>
          <p:nvPr/>
        </p:nvCxnSpPr>
        <p:spPr>
          <a:xfrm rot="5400000">
            <a:off x="6736155" y="2421240"/>
            <a:ext cx="291405" cy="657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Left Bracket 76"/>
          <p:cNvSpPr/>
          <p:nvPr/>
        </p:nvSpPr>
        <p:spPr>
          <a:xfrm flipH="1">
            <a:off x="8229600" y="3733800"/>
            <a:ext cx="2286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Arrow Connector 77"/>
          <p:cNvCxnSpPr>
            <a:endCxn id="77" idx="2"/>
          </p:cNvCxnSpPr>
          <p:nvPr/>
        </p:nvCxnSpPr>
        <p:spPr>
          <a:xfrm rot="10800000">
            <a:off x="8229600" y="42672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Left Bracket 80"/>
          <p:cNvSpPr/>
          <p:nvPr/>
        </p:nvSpPr>
        <p:spPr>
          <a:xfrm flipH="1">
            <a:off x="8382000" y="3733800"/>
            <a:ext cx="1524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Left Bracket 81"/>
          <p:cNvSpPr/>
          <p:nvPr/>
        </p:nvSpPr>
        <p:spPr>
          <a:xfrm flipH="1">
            <a:off x="8382000" y="3733800"/>
            <a:ext cx="228600" cy="1066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Arrow Connector 86"/>
          <p:cNvCxnSpPr/>
          <p:nvPr/>
        </p:nvCxnSpPr>
        <p:spPr>
          <a:xfrm rot="10800000" flipV="1">
            <a:off x="5943600" y="4572000"/>
            <a:ext cx="2438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rot="10800000" flipV="1">
            <a:off x="7467600" y="4800600"/>
            <a:ext cx="914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rot="10800000">
            <a:off x="6248400" y="3733800"/>
            <a:ext cx="19812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stCxn id="35" idx="2"/>
          </p:cNvCxnSpPr>
          <p:nvPr/>
        </p:nvCxnSpPr>
        <p:spPr>
          <a:xfrm rot="16200000" flipH="1" flipV="1">
            <a:off x="6590903" y="3238897"/>
            <a:ext cx="794" cy="16002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rot="16200000" flipH="1" flipV="1">
            <a:off x="6514703" y="2095897"/>
            <a:ext cx="794" cy="16002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16200000" flipV="1">
            <a:off x="3581400" y="35052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1638300" y="2628900"/>
            <a:ext cx="2819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 Bracket 11"/>
          <p:cNvSpPr/>
          <p:nvPr/>
        </p:nvSpPr>
        <p:spPr>
          <a:xfrm>
            <a:off x="3886200" y="4038600"/>
            <a:ext cx="228600" cy="228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Bracket 14"/>
          <p:cNvSpPr/>
          <p:nvPr/>
        </p:nvSpPr>
        <p:spPr>
          <a:xfrm flipH="1">
            <a:off x="8229600" y="4038600"/>
            <a:ext cx="228600" cy="228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endCxn id="15" idx="2"/>
          </p:cNvCxnSpPr>
          <p:nvPr/>
        </p:nvCxnSpPr>
        <p:spPr>
          <a:xfrm rot="10800000">
            <a:off x="8229600" y="42672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828800" y="42672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18" name="Straight Arrow Connector 17"/>
          <p:cNvCxnSpPr>
            <a:stCxn id="17" idx="3"/>
            <a:endCxn id="12" idx="1"/>
          </p:cNvCxnSpPr>
          <p:nvPr/>
        </p:nvCxnSpPr>
        <p:spPr>
          <a:xfrm flipV="1">
            <a:off x="3027013" y="4152900"/>
            <a:ext cx="859187" cy="252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038600" y="40386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eft Bracket 38"/>
          <p:cNvSpPr/>
          <p:nvPr/>
        </p:nvSpPr>
        <p:spPr>
          <a:xfrm>
            <a:off x="3886200" y="3733800"/>
            <a:ext cx="2286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>
            <a:stCxn id="41" idx="3"/>
            <a:endCxn id="39" idx="1"/>
          </p:cNvCxnSpPr>
          <p:nvPr/>
        </p:nvCxnSpPr>
        <p:spPr>
          <a:xfrm>
            <a:off x="2729368" y="3294966"/>
            <a:ext cx="1156832" cy="591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828800" y="2971800"/>
            <a:ext cx="900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Arch A; qty</a:t>
            </a:r>
          </a:p>
          <a:p>
            <a:r>
              <a:rPr lang="en-US" sz="1200" dirty="0" smtClean="0"/>
              <a:t>Arch B; qty</a:t>
            </a:r>
          </a:p>
          <a:p>
            <a:r>
              <a:rPr lang="en-US" sz="1200" dirty="0" smtClean="0"/>
              <a:t>Arch C; qty </a:t>
            </a:r>
          </a:p>
        </p:txBody>
      </p:sp>
      <p:sp>
        <p:nvSpPr>
          <p:cNvPr id="52" name="Left Bracket 51"/>
          <p:cNvSpPr/>
          <p:nvPr/>
        </p:nvSpPr>
        <p:spPr>
          <a:xfrm flipH="1">
            <a:off x="8382000" y="4038600"/>
            <a:ext cx="1524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Left Bracket 52"/>
          <p:cNvSpPr/>
          <p:nvPr/>
        </p:nvSpPr>
        <p:spPr>
          <a:xfrm flipH="1">
            <a:off x="8382000" y="4038600"/>
            <a:ext cx="228600" cy="762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Arrow Connector 57"/>
          <p:cNvCxnSpPr/>
          <p:nvPr/>
        </p:nvCxnSpPr>
        <p:spPr>
          <a:xfrm rot="10800000" flipV="1">
            <a:off x="5943600" y="4572000"/>
            <a:ext cx="2438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 flipV="1">
            <a:off x="7467600" y="4800600"/>
            <a:ext cx="914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15" idx="0"/>
          </p:cNvCxnSpPr>
          <p:nvPr/>
        </p:nvCxnSpPr>
        <p:spPr>
          <a:xfrm rot="5400000">
            <a:off x="6972300" y="2781300"/>
            <a:ext cx="0" cy="25146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Bracket 1"/>
          <p:cNvSpPr/>
          <p:nvPr/>
        </p:nvSpPr>
        <p:spPr>
          <a:xfrm>
            <a:off x="3962400" y="4038600"/>
            <a:ext cx="152400" cy="228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Left Bracket 2"/>
          <p:cNvSpPr/>
          <p:nvPr/>
        </p:nvSpPr>
        <p:spPr>
          <a:xfrm flipV="1">
            <a:off x="3886200" y="3733800"/>
            <a:ext cx="2286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eft Bracket 3"/>
          <p:cNvSpPr/>
          <p:nvPr/>
        </p:nvSpPr>
        <p:spPr>
          <a:xfrm flipV="1">
            <a:off x="3810000" y="3429000"/>
            <a:ext cx="3048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 flipV="1">
            <a:off x="3733800" y="3200400"/>
            <a:ext cx="381000" cy="1066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 flipH="1">
            <a:off x="8382000" y="4267200"/>
            <a:ext cx="1524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 flipH="1">
            <a:off x="8382000" y="4267200"/>
            <a:ext cx="2286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flipV="1">
            <a:off x="3657600" y="2895600"/>
            <a:ext cx="4572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ket 9"/>
          <p:cNvSpPr/>
          <p:nvPr/>
        </p:nvSpPr>
        <p:spPr>
          <a:xfrm flipV="1">
            <a:off x="3581400" y="2590800"/>
            <a:ext cx="533400" cy="1676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flipV="1">
            <a:off x="3505200" y="2362200"/>
            <a:ext cx="609600" cy="1905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ket 11"/>
          <p:cNvSpPr/>
          <p:nvPr/>
        </p:nvSpPr>
        <p:spPr>
          <a:xfrm flipV="1">
            <a:off x="3429000" y="2057400"/>
            <a:ext cx="685800" cy="2209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ket 12"/>
          <p:cNvSpPr/>
          <p:nvPr/>
        </p:nvSpPr>
        <p:spPr>
          <a:xfrm flipV="1">
            <a:off x="3352800" y="1828800"/>
            <a:ext cx="762000" cy="2438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/>
          <p:cNvSpPr/>
          <p:nvPr/>
        </p:nvSpPr>
        <p:spPr>
          <a:xfrm flipV="1">
            <a:off x="3276600" y="1524000"/>
            <a:ext cx="838200" cy="2743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Bracket 14"/>
          <p:cNvSpPr/>
          <p:nvPr/>
        </p:nvSpPr>
        <p:spPr>
          <a:xfrm flipV="1">
            <a:off x="3200400" y="1219200"/>
            <a:ext cx="914400" cy="3048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rot="16200000" flipV="1">
            <a:off x="3581400" y="37338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1524000" y="2743200"/>
            <a:ext cx="30480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Left Bracket 18"/>
          <p:cNvSpPr/>
          <p:nvPr/>
        </p:nvSpPr>
        <p:spPr>
          <a:xfrm flipH="1">
            <a:off x="8382000" y="4038600"/>
            <a:ext cx="76200" cy="228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ket 22"/>
          <p:cNvSpPr/>
          <p:nvPr/>
        </p:nvSpPr>
        <p:spPr>
          <a:xfrm flipH="1">
            <a:off x="8382000" y="3733800"/>
            <a:ext cx="1524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Left Bracket 46"/>
          <p:cNvSpPr/>
          <p:nvPr/>
        </p:nvSpPr>
        <p:spPr>
          <a:xfrm flipH="1">
            <a:off x="8458200" y="3429000"/>
            <a:ext cx="1524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Left Bracket 52"/>
          <p:cNvSpPr/>
          <p:nvPr/>
        </p:nvSpPr>
        <p:spPr>
          <a:xfrm flipH="1">
            <a:off x="8534400" y="3200400"/>
            <a:ext cx="152400" cy="1066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Left Bracket 55"/>
          <p:cNvSpPr/>
          <p:nvPr/>
        </p:nvSpPr>
        <p:spPr>
          <a:xfrm flipH="1">
            <a:off x="8610600" y="2895600"/>
            <a:ext cx="1524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Left Bracket 58"/>
          <p:cNvSpPr/>
          <p:nvPr/>
        </p:nvSpPr>
        <p:spPr>
          <a:xfrm flipH="1">
            <a:off x="8686800" y="2590800"/>
            <a:ext cx="152400" cy="1676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Left Bracket 64"/>
          <p:cNvSpPr/>
          <p:nvPr/>
        </p:nvSpPr>
        <p:spPr>
          <a:xfrm flipH="1">
            <a:off x="8686800" y="2362200"/>
            <a:ext cx="152400" cy="1905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Left Bracket 66"/>
          <p:cNvSpPr/>
          <p:nvPr/>
        </p:nvSpPr>
        <p:spPr>
          <a:xfrm flipH="1">
            <a:off x="8686800" y="2057400"/>
            <a:ext cx="152400" cy="2209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Left Bracket 68"/>
          <p:cNvSpPr/>
          <p:nvPr/>
        </p:nvSpPr>
        <p:spPr>
          <a:xfrm flipH="1">
            <a:off x="8686800" y="1828800"/>
            <a:ext cx="152400" cy="2438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Left Bracket 70"/>
          <p:cNvSpPr/>
          <p:nvPr/>
        </p:nvSpPr>
        <p:spPr>
          <a:xfrm flipH="1">
            <a:off x="8686800" y="1524000"/>
            <a:ext cx="152400" cy="2743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eft Bracket 72"/>
          <p:cNvSpPr/>
          <p:nvPr/>
        </p:nvSpPr>
        <p:spPr>
          <a:xfrm flipH="1">
            <a:off x="8686800" y="1219200"/>
            <a:ext cx="152400" cy="3048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Arrow Connector 92"/>
          <p:cNvCxnSpPr/>
          <p:nvPr/>
        </p:nvCxnSpPr>
        <p:spPr>
          <a:xfrm>
            <a:off x="4038600" y="42672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066800" y="3048000"/>
            <a:ext cx="1009828" cy="286232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Reagent  </a:t>
            </a:r>
            <a:r>
              <a:rPr lang="en-US" sz="1200" dirty="0" err="1" smtClean="0"/>
              <a:t>vols</a:t>
            </a:r>
            <a:endParaRPr lang="en-US" sz="1200" dirty="0" smtClean="0"/>
          </a:p>
          <a:p>
            <a:r>
              <a:rPr lang="en-US" sz="1200" dirty="0" smtClean="0"/>
              <a:t>A: </a:t>
            </a:r>
            <a:r>
              <a:rPr lang="en-US" sz="1200" dirty="0" err="1" smtClean="0"/>
              <a:t>mL</a:t>
            </a:r>
            <a:endParaRPr lang="en-US" sz="1200" dirty="0" smtClean="0"/>
          </a:p>
          <a:p>
            <a:r>
              <a:rPr lang="en-US" sz="1200" dirty="0" smtClean="0"/>
              <a:t>B</a:t>
            </a:r>
          </a:p>
          <a:p>
            <a:r>
              <a:rPr lang="en-US" sz="1200" dirty="0" smtClean="0"/>
              <a:t>C</a:t>
            </a:r>
          </a:p>
          <a:p>
            <a:r>
              <a:rPr lang="en-US" sz="1200" dirty="0" smtClean="0"/>
              <a:t>D</a:t>
            </a:r>
          </a:p>
          <a:p>
            <a:r>
              <a:rPr lang="en-US" sz="1200" dirty="0" smtClean="0"/>
              <a:t>E</a:t>
            </a:r>
          </a:p>
          <a:p>
            <a:r>
              <a:rPr lang="en-US" sz="1200" dirty="0" smtClean="0"/>
              <a:t>F</a:t>
            </a:r>
          </a:p>
          <a:p>
            <a:r>
              <a:rPr lang="en-US" sz="1200" dirty="0" smtClean="0"/>
              <a:t>G</a:t>
            </a:r>
          </a:p>
          <a:p>
            <a:r>
              <a:rPr lang="en-US" sz="1200" dirty="0" smtClean="0"/>
              <a:t>H</a:t>
            </a:r>
          </a:p>
          <a:p>
            <a:r>
              <a:rPr lang="en-US" sz="1200" dirty="0" smtClean="0"/>
              <a:t>I</a:t>
            </a:r>
          </a:p>
          <a:p>
            <a:r>
              <a:rPr lang="en-US" sz="1200" dirty="0" smtClean="0"/>
              <a:t>J</a:t>
            </a:r>
          </a:p>
          <a:p>
            <a:endParaRPr lang="en-US" sz="1200" dirty="0" smtClean="0"/>
          </a:p>
          <a:p>
            <a:r>
              <a:rPr lang="en-US" sz="1200" dirty="0" smtClean="0"/>
              <a:t>Waste 1</a:t>
            </a:r>
          </a:p>
          <a:p>
            <a:r>
              <a:rPr lang="en-US" sz="1200" dirty="0" smtClean="0"/>
              <a:t>Waste 2</a:t>
            </a:r>
          </a:p>
          <a:p>
            <a:r>
              <a:rPr lang="en-US" sz="1200" dirty="0" smtClean="0"/>
              <a:t>Waste 3</a:t>
            </a:r>
          </a:p>
        </p:txBody>
      </p:sp>
      <p:cxnSp>
        <p:nvCxnSpPr>
          <p:cNvPr id="118" name="Straight Arrow Connector 117"/>
          <p:cNvCxnSpPr>
            <a:stCxn id="117" idx="0"/>
          </p:cNvCxnSpPr>
          <p:nvPr/>
        </p:nvCxnSpPr>
        <p:spPr>
          <a:xfrm rot="5400000" flipH="1" flipV="1">
            <a:off x="2576557" y="1890757"/>
            <a:ext cx="152400" cy="21620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2743200" y="3276600"/>
            <a:ext cx="100912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Reuse; Times</a:t>
            </a:r>
          </a:p>
          <a:p>
            <a:r>
              <a:rPr lang="en-US" sz="1200" dirty="0" smtClean="0"/>
              <a:t>Clean;</a:t>
            </a:r>
          </a:p>
          <a:p>
            <a:r>
              <a:rPr lang="en-US" sz="1200" dirty="0" smtClean="0"/>
              <a:t>Replace;</a:t>
            </a:r>
          </a:p>
          <a:p>
            <a:r>
              <a:rPr lang="en-US" sz="1200" dirty="0" smtClean="0"/>
              <a:t>Duplicate;</a:t>
            </a:r>
            <a:endParaRPr lang="en-US" sz="1200" dirty="0"/>
          </a:p>
        </p:txBody>
      </p:sp>
      <p:cxnSp>
        <p:nvCxnSpPr>
          <p:cNvPr id="132" name="Straight Arrow Connector 131"/>
          <p:cNvCxnSpPr>
            <a:stCxn id="73" idx="0"/>
          </p:cNvCxnSpPr>
          <p:nvPr/>
        </p:nvCxnSpPr>
        <p:spPr>
          <a:xfrm rot="5400000">
            <a:off x="6971903" y="-494903"/>
            <a:ext cx="794" cy="34290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>
            <a:stCxn id="71" idx="0"/>
          </p:cNvCxnSpPr>
          <p:nvPr/>
        </p:nvCxnSpPr>
        <p:spPr>
          <a:xfrm rot="5400000">
            <a:off x="6933803" y="-228203"/>
            <a:ext cx="794" cy="35052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>
            <a:stCxn id="69" idx="0"/>
          </p:cNvCxnSpPr>
          <p:nvPr/>
        </p:nvCxnSpPr>
        <p:spPr>
          <a:xfrm rot="5400000">
            <a:off x="7200503" y="343297"/>
            <a:ext cx="794" cy="29718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 rot="10800000" flipV="1">
            <a:off x="5715000" y="2057400"/>
            <a:ext cx="29718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>
            <a:stCxn id="65" idx="0"/>
          </p:cNvCxnSpPr>
          <p:nvPr/>
        </p:nvCxnSpPr>
        <p:spPr>
          <a:xfrm rot="5400000">
            <a:off x="7658100" y="1333500"/>
            <a:ext cx="1588" cy="20574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rot="10800000" flipV="1">
            <a:off x="5867400" y="2590800"/>
            <a:ext cx="2819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>
            <a:stCxn id="56" idx="0"/>
          </p:cNvCxnSpPr>
          <p:nvPr/>
        </p:nvCxnSpPr>
        <p:spPr>
          <a:xfrm rot="5400000">
            <a:off x="7200503" y="1486297"/>
            <a:ext cx="794" cy="28194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>
            <a:stCxn id="53" idx="0"/>
          </p:cNvCxnSpPr>
          <p:nvPr/>
        </p:nvCxnSpPr>
        <p:spPr>
          <a:xfrm rot="5400000">
            <a:off x="7695803" y="2362597"/>
            <a:ext cx="794" cy="16764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rot="10800000" flipV="1">
            <a:off x="5638800" y="3429000"/>
            <a:ext cx="2819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/>
          <p:nvPr/>
        </p:nvCxnSpPr>
        <p:spPr>
          <a:xfrm rot="10800000" flipV="1">
            <a:off x="6172200" y="3733800"/>
            <a:ext cx="22098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 rot="10800000" flipV="1">
            <a:off x="5715000" y="4038600"/>
            <a:ext cx="26670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>
            <a:stCxn id="23" idx="2"/>
          </p:cNvCxnSpPr>
          <p:nvPr/>
        </p:nvCxnSpPr>
        <p:spPr>
          <a:xfrm rot="16200000" flipV="1">
            <a:off x="8305800" y="4191000"/>
            <a:ext cx="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7239000" y="1905000"/>
            <a:ext cx="122225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</a:p>
        </p:txBody>
      </p:sp>
      <p:cxnSp>
        <p:nvCxnSpPr>
          <p:cNvPr id="160" name="Straight Arrow Connector 159"/>
          <p:cNvCxnSpPr/>
          <p:nvPr/>
        </p:nvCxnSpPr>
        <p:spPr>
          <a:xfrm rot="10800000" flipV="1">
            <a:off x="5943600" y="4572000"/>
            <a:ext cx="2438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 rot="10800000" flipV="1">
            <a:off x="7467600" y="4800600"/>
            <a:ext cx="914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eft Bracket 6"/>
          <p:cNvSpPr/>
          <p:nvPr/>
        </p:nvSpPr>
        <p:spPr>
          <a:xfrm>
            <a:off x="3962400" y="4572000"/>
            <a:ext cx="152400" cy="228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rot="16200000" flipV="1">
            <a:off x="3581400" y="40386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1371600" y="2895600"/>
            <a:ext cx="33528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09600" y="1447800"/>
            <a:ext cx="14425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Req’d</a:t>
            </a:r>
            <a:r>
              <a:rPr lang="en-US" sz="1200" dirty="0" smtClean="0"/>
              <a:t> AUV Equip </a:t>
            </a:r>
            <a:r>
              <a:rPr lang="en-US" sz="1200" dirty="0" err="1" smtClean="0"/>
              <a:t>vol</a:t>
            </a:r>
            <a:endParaRPr lang="en-US" sz="1200" dirty="0" smtClean="0"/>
          </a:p>
          <a:p>
            <a:r>
              <a:rPr lang="en-US" sz="1200" dirty="0" smtClean="0"/>
              <a:t>Mass</a:t>
            </a:r>
          </a:p>
          <a:p>
            <a:r>
              <a:rPr lang="en-US" sz="1200" dirty="0" smtClean="0"/>
              <a:t>AM </a:t>
            </a:r>
            <a:r>
              <a:rPr lang="en-US" sz="1200" dirty="0" err="1" smtClean="0"/>
              <a:t>vol</a:t>
            </a:r>
            <a:endParaRPr lang="en-US" sz="1200" dirty="0" smtClean="0"/>
          </a:p>
          <a:p>
            <a:r>
              <a:rPr lang="en-US" sz="1200" dirty="0" smtClean="0"/>
              <a:t>AM Mass</a:t>
            </a:r>
          </a:p>
        </p:txBody>
      </p:sp>
      <p:cxnSp>
        <p:nvCxnSpPr>
          <p:cNvPr id="22" name="Straight Arrow Connector 21"/>
          <p:cNvCxnSpPr>
            <a:stCxn id="58" idx="2"/>
          </p:cNvCxnSpPr>
          <p:nvPr/>
        </p:nvCxnSpPr>
        <p:spPr>
          <a:xfrm rot="16200000" flipV="1">
            <a:off x="7658100" y="4533900"/>
            <a:ext cx="794" cy="532606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Left Bracket 57"/>
          <p:cNvSpPr/>
          <p:nvPr/>
        </p:nvSpPr>
        <p:spPr>
          <a:xfrm flipH="1">
            <a:off x="7924800" y="4572000"/>
            <a:ext cx="609600" cy="228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Left Bracket 75"/>
          <p:cNvSpPr/>
          <p:nvPr/>
        </p:nvSpPr>
        <p:spPr>
          <a:xfrm>
            <a:off x="3886200" y="4038600"/>
            <a:ext cx="2286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Left Bracket 76"/>
          <p:cNvSpPr/>
          <p:nvPr/>
        </p:nvSpPr>
        <p:spPr>
          <a:xfrm flipV="1">
            <a:off x="3810000" y="3733800"/>
            <a:ext cx="3048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Left Bracket 77"/>
          <p:cNvSpPr/>
          <p:nvPr/>
        </p:nvSpPr>
        <p:spPr>
          <a:xfrm flipV="1">
            <a:off x="3733800" y="3429000"/>
            <a:ext cx="381000" cy="1143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Left Bracket 78"/>
          <p:cNvSpPr/>
          <p:nvPr/>
        </p:nvSpPr>
        <p:spPr>
          <a:xfrm>
            <a:off x="3886200" y="4572000"/>
            <a:ext cx="2286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Left Bracket 79"/>
          <p:cNvSpPr/>
          <p:nvPr/>
        </p:nvSpPr>
        <p:spPr>
          <a:xfrm flipV="1">
            <a:off x="3657600" y="3200400"/>
            <a:ext cx="4572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Left Bracket 80"/>
          <p:cNvSpPr/>
          <p:nvPr/>
        </p:nvSpPr>
        <p:spPr>
          <a:xfrm>
            <a:off x="3962400" y="4267200"/>
            <a:ext cx="1524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Left Bracket 81"/>
          <p:cNvSpPr/>
          <p:nvPr/>
        </p:nvSpPr>
        <p:spPr>
          <a:xfrm flipV="1">
            <a:off x="3581400" y="2895600"/>
            <a:ext cx="533400" cy="1676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Left Bracket 82"/>
          <p:cNvSpPr/>
          <p:nvPr/>
        </p:nvSpPr>
        <p:spPr>
          <a:xfrm flipV="1">
            <a:off x="3505200" y="2590800"/>
            <a:ext cx="609600" cy="1981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Left Bracket 83"/>
          <p:cNvSpPr/>
          <p:nvPr/>
        </p:nvSpPr>
        <p:spPr>
          <a:xfrm flipV="1">
            <a:off x="3429000" y="2362200"/>
            <a:ext cx="685800" cy="2209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Left Bracket 84"/>
          <p:cNvSpPr/>
          <p:nvPr/>
        </p:nvSpPr>
        <p:spPr>
          <a:xfrm flipV="1">
            <a:off x="3352800" y="2057400"/>
            <a:ext cx="762000" cy="2514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Left Bracket 85"/>
          <p:cNvSpPr/>
          <p:nvPr/>
        </p:nvSpPr>
        <p:spPr>
          <a:xfrm flipV="1">
            <a:off x="3276600" y="1828800"/>
            <a:ext cx="838200" cy="2743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Left Bracket 86"/>
          <p:cNvSpPr/>
          <p:nvPr/>
        </p:nvSpPr>
        <p:spPr>
          <a:xfrm flipV="1">
            <a:off x="3200400" y="1524000"/>
            <a:ext cx="884420" cy="3048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Left Bracket 87"/>
          <p:cNvSpPr/>
          <p:nvPr/>
        </p:nvSpPr>
        <p:spPr>
          <a:xfrm flipV="1">
            <a:off x="3124200" y="1219200"/>
            <a:ext cx="990600" cy="3352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3886200" y="4572000"/>
            <a:ext cx="2286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Left Bracket 89"/>
          <p:cNvSpPr/>
          <p:nvPr/>
        </p:nvSpPr>
        <p:spPr>
          <a:xfrm>
            <a:off x="3810000" y="4572000"/>
            <a:ext cx="304800" cy="762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2743200" y="3886200"/>
            <a:ext cx="92685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Space; used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96" name="TextBox 95"/>
          <p:cNvSpPr txBox="1"/>
          <p:nvPr/>
        </p:nvSpPr>
        <p:spPr>
          <a:xfrm>
            <a:off x="1752600" y="2514600"/>
            <a:ext cx="876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Area</a:t>
            </a:r>
          </a:p>
        </p:txBody>
      </p:sp>
      <p:cxnSp>
        <p:nvCxnSpPr>
          <p:cNvPr id="97" name="Straight Arrow Connector 96"/>
          <p:cNvCxnSpPr>
            <a:stCxn id="96" idx="3"/>
          </p:cNvCxnSpPr>
          <p:nvPr/>
        </p:nvCxnSpPr>
        <p:spPr>
          <a:xfrm flipV="1">
            <a:off x="2629443" y="1600200"/>
            <a:ext cx="570957" cy="105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58" idx="0"/>
          </p:cNvCxnSpPr>
          <p:nvPr/>
        </p:nvCxnSpPr>
        <p:spPr>
          <a:xfrm rot="5400000">
            <a:off x="6896100" y="3543300"/>
            <a:ext cx="0" cy="2057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 rot="16200000" flipV="1">
            <a:off x="3581400" y="42672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1257300" y="3009900"/>
            <a:ext cx="3581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09600" y="1447800"/>
            <a:ext cx="1442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Req’d</a:t>
            </a:r>
            <a:r>
              <a:rPr lang="en-US" sz="1200" dirty="0" smtClean="0"/>
              <a:t> AUV Equip </a:t>
            </a:r>
            <a:r>
              <a:rPr lang="en-US" sz="1200" dirty="0" err="1" smtClean="0"/>
              <a:t>vol</a:t>
            </a:r>
            <a:endParaRPr lang="en-US" sz="1200" dirty="0" smtClean="0"/>
          </a:p>
          <a:p>
            <a:r>
              <a:rPr lang="en-US" sz="1200" dirty="0" smtClean="0"/>
              <a:t>Mass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752600" y="2209800"/>
            <a:ext cx="876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Area</a:t>
            </a:r>
          </a:p>
        </p:txBody>
      </p:sp>
      <p:cxnSp>
        <p:nvCxnSpPr>
          <p:cNvPr id="59" name="Straight Arrow Connector 58"/>
          <p:cNvCxnSpPr>
            <a:stCxn id="58" idx="3"/>
          </p:cNvCxnSpPr>
          <p:nvPr/>
        </p:nvCxnSpPr>
        <p:spPr>
          <a:xfrm flipV="1">
            <a:off x="2629443" y="1295400"/>
            <a:ext cx="494757" cy="105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752600" y="2514600"/>
            <a:ext cx="876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Area</a:t>
            </a:r>
          </a:p>
        </p:txBody>
      </p:sp>
      <p:cxnSp>
        <p:nvCxnSpPr>
          <p:cNvPr id="61" name="Straight Arrow Connector 60"/>
          <p:cNvCxnSpPr>
            <a:stCxn id="60" idx="3"/>
          </p:cNvCxnSpPr>
          <p:nvPr/>
        </p:nvCxnSpPr>
        <p:spPr>
          <a:xfrm flipV="1">
            <a:off x="2629443" y="1600200"/>
            <a:ext cx="570957" cy="105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eft Bracket 63"/>
          <p:cNvSpPr/>
          <p:nvPr/>
        </p:nvSpPr>
        <p:spPr>
          <a:xfrm>
            <a:off x="3886200" y="4038600"/>
            <a:ext cx="228600" cy="762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Left Bracket 64"/>
          <p:cNvSpPr/>
          <p:nvPr/>
        </p:nvSpPr>
        <p:spPr>
          <a:xfrm flipV="1">
            <a:off x="3810000" y="3733800"/>
            <a:ext cx="304800" cy="1066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Left Bracket 65"/>
          <p:cNvSpPr/>
          <p:nvPr/>
        </p:nvSpPr>
        <p:spPr>
          <a:xfrm flipV="1">
            <a:off x="3733800" y="3429000"/>
            <a:ext cx="3810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Left Bracket 66"/>
          <p:cNvSpPr/>
          <p:nvPr/>
        </p:nvSpPr>
        <p:spPr>
          <a:xfrm>
            <a:off x="3886200" y="4800600"/>
            <a:ext cx="2286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Left Bracket 67"/>
          <p:cNvSpPr/>
          <p:nvPr/>
        </p:nvSpPr>
        <p:spPr>
          <a:xfrm flipV="1">
            <a:off x="3657600" y="3200400"/>
            <a:ext cx="457200" cy="1600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Left Bracket 68"/>
          <p:cNvSpPr/>
          <p:nvPr/>
        </p:nvSpPr>
        <p:spPr>
          <a:xfrm>
            <a:off x="3962400" y="4267200"/>
            <a:ext cx="1524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Left Bracket 70"/>
          <p:cNvSpPr/>
          <p:nvPr/>
        </p:nvSpPr>
        <p:spPr>
          <a:xfrm flipV="1">
            <a:off x="3581400" y="2895600"/>
            <a:ext cx="533400" cy="1905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Left Bracket 71"/>
          <p:cNvSpPr/>
          <p:nvPr/>
        </p:nvSpPr>
        <p:spPr>
          <a:xfrm flipV="1">
            <a:off x="3505200" y="2590800"/>
            <a:ext cx="609600" cy="2209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eft Bracket 72"/>
          <p:cNvSpPr/>
          <p:nvPr/>
        </p:nvSpPr>
        <p:spPr>
          <a:xfrm flipV="1">
            <a:off x="3429000" y="2362200"/>
            <a:ext cx="685800" cy="2438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Left Bracket 73"/>
          <p:cNvSpPr/>
          <p:nvPr/>
        </p:nvSpPr>
        <p:spPr>
          <a:xfrm flipV="1">
            <a:off x="3352800" y="2057400"/>
            <a:ext cx="762000" cy="2743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Left Bracket 74"/>
          <p:cNvSpPr/>
          <p:nvPr/>
        </p:nvSpPr>
        <p:spPr>
          <a:xfrm flipV="1">
            <a:off x="3276600" y="1828800"/>
            <a:ext cx="838200" cy="2971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Left Bracket 75"/>
          <p:cNvSpPr/>
          <p:nvPr/>
        </p:nvSpPr>
        <p:spPr>
          <a:xfrm flipV="1">
            <a:off x="3200400" y="1524000"/>
            <a:ext cx="914400" cy="3276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Left Bracket 76"/>
          <p:cNvSpPr/>
          <p:nvPr/>
        </p:nvSpPr>
        <p:spPr>
          <a:xfrm flipV="1">
            <a:off x="3124200" y="1219200"/>
            <a:ext cx="990600" cy="3581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4038600" y="48006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Left Bracket 92"/>
          <p:cNvSpPr/>
          <p:nvPr/>
        </p:nvSpPr>
        <p:spPr>
          <a:xfrm>
            <a:off x="3810000" y="4800600"/>
            <a:ext cx="3048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Left Bracket 94"/>
          <p:cNvSpPr/>
          <p:nvPr/>
        </p:nvSpPr>
        <p:spPr>
          <a:xfrm>
            <a:off x="4038600" y="4572000"/>
            <a:ext cx="76200" cy="228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743200" y="3886200"/>
            <a:ext cx="92685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Space; used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Bracket 1"/>
          <p:cNvSpPr/>
          <p:nvPr/>
        </p:nvSpPr>
        <p:spPr>
          <a:xfrm flipH="1">
            <a:off x="8229600" y="4876800"/>
            <a:ext cx="152400" cy="228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Left Bracket 2"/>
          <p:cNvSpPr/>
          <p:nvPr/>
        </p:nvSpPr>
        <p:spPr>
          <a:xfrm flipH="1" flipV="1">
            <a:off x="8229600" y="4572000"/>
            <a:ext cx="2286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3" idx="0"/>
          </p:cNvCxnSpPr>
          <p:nvPr/>
        </p:nvCxnSpPr>
        <p:spPr>
          <a:xfrm rot="16200000" flipV="1">
            <a:off x="7086600" y="3962400"/>
            <a:ext cx="0" cy="2286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1104900" y="3162300"/>
            <a:ext cx="38862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600" y="1447800"/>
            <a:ext cx="1442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Req’d</a:t>
            </a:r>
            <a:r>
              <a:rPr lang="en-US" sz="1200" dirty="0" smtClean="0"/>
              <a:t> AUV Equip </a:t>
            </a:r>
            <a:r>
              <a:rPr lang="en-US" sz="1200" dirty="0" err="1" smtClean="0"/>
              <a:t>vol</a:t>
            </a:r>
            <a:endParaRPr lang="en-US" sz="1200" dirty="0" smtClean="0"/>
          </a:p>
          <a:p>
            <a:r>
              <a:rPr lang="en-US" sz="1200" dirty="0" smtClean="0"/>
              <a:t>Mass</a:t>
            </a:r>
          </a:p>
        </p:txBody>
      </p:sp>
      <p:cxnSp>
        <p:nvCxnSpPr>
          <p:cNvPr id="13" name="Straight Arrow Connector 12"/>
          <p:cNvCxnSpPr>
            <a:stCxn id="2" idx="0"/>
          </p:cNvCxnSpPr>
          <p:nvPr/>
        </p:nvCxnSpPr>
        <p:spPr>
          <a:xfrm rot="5400000">
            <a:off x="7848600" y="4495800"/>
            <a:ext cx="1588" cy="7620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038600" y="51054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5867400" y="4572000"/>
            <a:ext cx="2362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>
            <a:off x="3048000" y="5105400"/>
            <a:ext cx="10668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 rot="16200000" flipV="1">
            <a:off x="3581400" y="48006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eft Bracket 6"/>
          <p:cNvSpPr/>
          <p:nvPr/>
        </p:nvSpPr>
        <p:spPr>
          <a:xfrm flipH="1">
            <a:off x="8229600" y="4876800"/>
            <a:ext cx="152400" cy="457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 flipH="1" flipV="1">
            <a:off x="8229600" y="4572000"/>
            <a:ext cx="228600" cy="762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8" idx="2"/>
          </p:cNvCxnSpPr>
          <p:nvPr/>
        </p:nvCxnSpPr>
        <p:spPr>
          <a:xfrm rot="5400000">
            <a:off x="7047706" y="3391694"/>
            <a:ext cx="1588" cy="23622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 flipV="1">
            <a:off x="7391400" y="4876800"/>
            <a:ext cx="838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8" idx="0"/>
          </p:cNvCxnSpPr>
          <p:nvPr/>
        </p:nvCxnSpPr>
        <p:spPr>
          <a:xfrm rot="16200000" flipV="1">
            <a:off x="6591300" y="3695700"/>
            <a:ext cx="0" cy="32766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0" y="5105400"/>
            <a:ext cx="2135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Varies widely, </a:t>
            </a:r>
          </a:p>
          <a:p>
            <a:r>
              <a:rPr lang="en-US" sz="1200" dirty="0" smtClean="0"/>
              <a:t>specific to equipment</a:t>
            </a:r>
            <a:r>
              <a:rPr lang="en-US" sz="1200" dirty="0" smtClean="0"/>
              <a:t> selection</a:t>
            </a:r>
            <a:endParaRPr lang="en-US" sz="1200" dirty="0" smtClean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eft Bracket 10"/>
          <p:cNvSpPr/>
          <p:nvPr/>
        </p:nvSpPr>
        <p:spPr>
          <a:xfrm>
            <a:off x="3733800" y="1524000"/>
            <a:ext cx="381000" cy="2743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ket 11"/>
          <p:cNvSpPr/>
          <p:nvPr/>
        </p:nvSpPr>
        <p:spPr>
          <a:xfrm flipH="1">
            <a:off x="8382000" y="1524000"/>
            <a:ext cx="228600" cy="3048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ket 12"/>
          <p:cNvSpPr/>
          <p:nvPr/>
        </p:nvSpPr>
        <p:spPr>
          <a:xfrm flipH="1">
            <a:off x="8382000" y="1524000"/>
            <a:ext cx="304800" cy="3276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rot="16200000" flipV="1">
            <a:off x="3581400" y="9906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2895600" y="1371600"/>
            <a:ext cx="3048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62200" y="2057400"/>
            <a:ext cx="809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  <a:endParaRPr lang="en-US" sz="1200" dirty="0"/>
          </a:p>
        </p:txBody>
      </p:sp>
      <p:cxnSp>
        <p:nvCxnSpPr>
          <p:cNvPr id="15" name="Straight Arrow Connector 14"/>
          <p:cNvCxnSpPr>
            <a:stCxn id="14" idx="3"/>
            <a:endCxn id="32" idx="1"/>
          </p:cNvCxnSpPr>
          <p:nvPr/>
        </p:nvCxnSpPr>
        <p:spPr>
          <a:xfrm flipV="1">
            <a:off x="3172165" y="1371600"/>
            <a:ext cx="637835" cy="82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038600" y="15240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eft Bracket 31"/>
          <p:cNvSpPr/>
          <p:nvPr/>
        </p:nvSpPr>
        <p:spPr>
          <a:xfrm>
            <a:off x="3810000" y="1219200"/>
            <a:ext cx="3048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Bracket 32"/>
          <p:cNvSpPr/>
          <p:nvPr/>
        </p:nvSpPr>
        <p:spPr>
          <a:xfrm flipH="1">
            <a:off x="8458200" y="1524000"/>
            <a:ext cx="76200" cy="2743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981200" y="27432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39" name="Straight Arrow Connector 38"/>
          <p:cNvCxnSpPr>
            <a:stCxn id="38" idx="3"/>
            <a:endCxn id="11" idx="1"/>
          </p:cNvCxnSpPr>
          <p:nvPr/>
        </p:nvCxnSpPr>
        <p:spPr>
          <a:xfrm>
            <a:off x="3179413" y="2881700"/>
            <a:ext cx="554387" cy="13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Left Bracket 39"/>
          <p:cNvSpPr/>
          <p:nvPr/>
        </p:nvSpPr>
        <p:spPr>
          <a:xfrm>
            <a:off x="3810000" y="1524000"/>
            <a:ext cx="3048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2362200" y="2438400"/>
            <a:ext cx="809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  <a:endParaRPr lang="en-US" sz="1200" dirty="0"/>
          </a:p>
        </p:txBody>
      </p:sp>
      <p:cxnSp>
        <p:nvCxnSpPr>
          <p:cNvPr id="42" name="Straight Arrow Connector 41"/>
          <p:cNvCxnSpPr>
            <a:stCxn id="41" idx="3"/>
            <a:endCxn id="40" idx="1"/>
          </p:cNvCxnSpPr>
          <p:nvPr/>
        </p:nvCxnSpPr>
        <p:spPr>
          <a:xfrm flipV="1">
            <a:off x="3172165" y="1790700"/>
            <a:ext cx="637835" cy="78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09600" y="1447800"/>
            <a:ext cx="9421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Volume</a:t>
            </a:r>
          </a:p>
          <a:p>
            <a:r>
              <a:rPr lang="en-US" sz="1200" dirty="0" smtClean="0"/>
              <a:t>Particle Size</a:t>
            </a:r>
          </a:p>
          <a:p>
            <a:r>
              <a:rPr lang="en-US" sz="1200" dirty="0" smtClean="0"/>
              <a:t>Filter rate</a:t>
            </a:r>
          </a:p>
          <a:p>
            <a:r>
              <a:rPr lang="en-US" sz="1200" dirty="0" smtClean="0"/>
              <a:t>Open </a:t>
            </a:r>
            <a:r>
              <a:rPr lang="en-US" sz="1200" dirty="0" smtClean="0"/>
              <a:t>Depth</a:t>
            </a:r>
          </a:p>
          <a:p>
            <a:r>
              <a:rPr lang="en-US" sz="1200" dirty="0" smtClean="0"/>
              <a:t>Max Depth</a:t>
            </a:r>
          </a:p>
        </p:txBody>
      </p:sp>
      <p:cxnSp>
        <p:nvCxnSpPr>
          <p:cNvPr id="51" name="Straight Arrow Connector 50"/>
          <p:cNvCxnSpPr>
            <a:stCxn id="33" idx="2"/>
          </p:cNvCxnSpPr>
          <p:nvPr/>
        </p:nvCxnSpPr>
        <p:spPr>
          <a:xfrm rot="16200000" flipV="1">
            <a:off x="8382000" y="4191000"/>
            <a:ext cx="794" cy="151606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3" idx="0"/>
          </p:cNvCxnSpPr>
          <p:nvPr/>
        </p:nvCxnSpPr>
        <p:spPr>
          <a:xfrm rot="5400000">
            <a:off x="6819900" y="-114300"/>
            <a:ext cx="0" cy="32766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12" idx="2"/>
          </p:cNvCxnSpPr>
          <p:nvPr/>
        </p:nvCxnSpPr>
        <p:spPr>
          <a:xfrm rot="16200000" flipV="1">
            <a:off x="7124700" y="3314700"/>
            <a:ext cx="1588" cy="25146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10800000">
            <a:off x="7467600" y="4800600"/>
            <a:ext cx="914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86" name="TextBox 85"/>
          <p:cNvSpPr txBox="1"/>
          <p:nvPr/>
        </p:nvSpPr>
        <p:spPr>
          <a:xfrm>
            <a:off x="7391400" y="5334000"/>
            <a:ext cx="876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Area</a:t>
            </a:r>
          </a:p>
        </p:txBody>
      </p:sp>
      <p:cxnSp>
        <p:nvCxnSpPr>
          <p:cNvPr id="87" name="Straight Arrow Connector 86"/>
          <p:cNvCxnSpPr/>
          <p:nvPr/>
        </p:nvCxnSpPr>
        <p:spPr>
          <a:xfrm rot="5400000" flipH="1" flipV="1">
            <a:off x="7924800" y="4876800"/>
            <a:ext cx="914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7620000" y="5562600"/>
            <a:ext cx="876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Area</a:t>
            </a:r>
          </a:p>
        </p:txBody>
      </p:sp>
      <p:cxnSp>
        <p:nvCxnSpPr>
          <p:cNvPr id="89" name="Straight Arrow Connector 88"/>
          <p:cNvCxnSpPr>
            <a:stCxn id="88" idx="3"/>
          </p:cNvCxnSpPr>
          <p:nvPr/>
        </p:nvCxnSpPr>
        <p:spPr>
          <a:xfrm flipV="1">
            <a:off x="8496843" y="4800600"/>
            <a:ext cx="37557" cy="900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eft Bracket 12"/>
          <p:cNvSpPr/>
          <p:nvPr/>
        </p:nvSpPr>
        <p:spPr>
          <a:xfrm flipH="1">
            <a:off x="6400800" y="1828798"/>
            <a:ext cx="152400" cy="228602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/>
          <p:cNvSpPr/>
          <p:nvPr/>
        </p:nvSpPr>
        <p:spPr>
          <a:xfrm flipH="1">
            <a:off x="8229600" y="1828800"/>
            <a:ext cx="3048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Bracket 14"/>
          <p:cNvSpPr/>
          <p:nvPr/>
        </p:nvSpPr>
        <p:spPr>
          <a:xfrm flipH="1">
            <a:off x="8229600" y="1828800"/>
            <a:ext cx="381000" cy="2438399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rot="16200000" flipV="1">
            <a:off x="3581400" y="12954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2743200" y="1524000"/>
            <a:ext cx="609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05600" y="914400"/>
            <a:ext cx="80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</a:p>
          <a:p>
            <a:r>
              <a:rPr lang="en-US" sz="1200" dirty="0" smtClean="0"/>
              <a:t>Max </a:t>
            </a:r>
            <a:r>
              <a:rPr lang="en-US" sz="1200" dirty="0" err="1" smtClean="0"/>
              <a:t>dP</a:t>
            </a:r>
            <a:endParaRPr lang="en-US" sz="1200" dirty="0" smtClean="0"/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rot="10800000" flipV="1">
            <a:off x="6172202" y="1145232"/>
            <a:ext cx="533399" cy="9121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924800" y="990600"/>
            <a:ext cx="809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</a:p>
        </p:txBody>
      </p:sp>
      <p:cxnSp>
        <p:nvCxnSpPr>
          <p:cNvPr id="16" name="Straight Arrow Connector 15"/>
          <p:cNvCxnSpPr>
            <a:stCxn id="12" idx="1"/>
          </p:cNvCxnSpPr>
          <p:nvPr/>
        </p:nvCxnSpPr>
        <p:spPr>
          <a:xfrm rot="10800000" flipV="1">
            <a:off x="6858000" y="1129100"/>
            <a:ext cx="1066800" cy="1233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038600" y="18288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eft Bracket 25"/>
          <p:cNvSpPr/>
          <p:nvPr/>
        </p:nvSpPr>
        <p:spPr>
          <a:xfrm>
            <a:off x="3886200" y="1828800"/>
            <a:ext cx="228600" cy="2438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209800" y="21336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29" name="Straight Arrow Connector 28"/>
          <p:cNvCxnSpPr>
            <a:stCxn id="28" idx="3"/>
            <a:endCxn id="26" idx="1"/>
          </p:cNvCxnSpPr>
          <p:nvPr/>
        </p:nvCxnSpPr>
        <p:spPr>
          <a:xfrm>
            <a:off x="3408013" y="2272100"/>
            <a:ext cx="478187" cy="77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eft Bracket 40"/>
          <p:cNvSpPr/>
          <p:nvPr/>
        </p:nvSpPr>
        <p:spPr>
          <a:xfrm flipH="1">
            <a:off x="8229600" y="1828800"/>
            <a:ext cx="457200" cy="2743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 Bracket 41"/>
          <p:cNvSpPr/>
          <p:nvPr/>
        </p:nvSpPr>
        <p:spPr>
          <a:xfrm flipH="1">
            <a:off x="8229600" y="1828800"/>
            <a:ext cx="533400" cy="2971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609600" y="1447800"/>
            <a:ext cx="12400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Volume</a:t>
            </a:r>
          </a:p>
          <a:p>
            <a:r>
              <a:rPr lang="en-US" sz="1200" dirty="0" smtClean="0"/>
              <a:t>Particle Size</a:t>
            </a:r>
          </a:p>
          <a:p>
            <a:r>
              <a:rPr lang="en-US" sz="1200" dirty="0" smtClean="0"/>
              <a:t>Filter rate</a:t>
            </a:r>
          </a:p>
          <a:p>
            <a:r>
              <a:rPr lang="en-US" sz="1200" dirty="0" smtClean="0"/>
              <a:t>Qty</a:t>
            </a:r>
            <a:r>
              <a:rPr lang="en-US" sz="1200" dirty="0" smtClean="0"/>
              <a:t>. </a:t>
            </a:r>
            <a:r>
              <a:rPr lang="en-US" sz="1200" dirty="0" smtClean="0"/>
              <a:t>Filter events</a:t>
            </a:r>
          </a:p>
        </p:txBody>
      </p:sp>
      <p:cxnSp>
        <p:nvCxnSpPr>
          <p:cNvPr id="69" name="Straight Arrow Connector 68"/>
          <p:cNvCxnSpPr/>
          <p:nvPr/>
        </p:nvCxnSpPr>
        <p:spPr>
          <a:xfrm rot="10800000">
            <a:off x="8229600" y="42672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14" idx="2"/>
          </p:cNvCxnSpPr>
          <p:nvPr/>
        </p:nvCxnSpPr>
        <p:spPr>
          <a:xfrm rot="16200000" flipV="1">
            <a:off x="7429500" y="1562100"/>
            <a:ext cx="1588" cy="16002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41" idx="2"/>
          </p:cNvCxnSpPr>
          <p:nvPr/>
        </p:nvCxnSpPr>
        <p:spPr>
          <a:xfrm rot="16200000" flipH="1" flipV="1">
            <a:off x="7048103" y="3391297"/>
            <a:ext cx="794" cy="23622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42" idx="2"/>
          </p:cNvCxnSpPr>
          <p:nvPr/>
        </p:nvCxnSpPr>
        <p:spPr>
          <a:xfrm rot="16200000" flipH="1" flipV="1">
            <a:off x="7848203" y="4419997"/>
            <a:ext cx="794" cy="7620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rot="10800000" flipV="1">
            <a:off x="5638800" y="2057400"/>
            <a:ext cx="7620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42" idx="0"/>
          </p:cNvCxnSpPr>
          <p:nvPr/>
        </p:nvCxnSpPr>
        <p:spPr>
          <a:xfrm rot="5400000">
            <a:off x="6934200" y="533400"/>
            <a:ext cx="0" cy="2590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eft Bracket 9"/>
          <p:cNvSpPr/>
          <p:nvPr/>
        </p:nvSpPr>
        <p:spPr>
          <a:xfrm flipH="1">
            <a:off x="8229600" y="1524000"/>
            <a:ext cx="1524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ket 12"/>
          <p:cNvSpPr/>
          <p:nvPr/>
        </p:nvSpPr>
        <p:spPr>
          <a:xfrm flipH="1">
            <a:off x="8229600" y="2057400"/>
            <a:ext cx="304800" cy="2209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ket 15"/>
          <p:cNvSpPr/>
          <p:nvPr/>
        </p:nvSpPr>
        <p:spPr>
          <a:xfrm flipH="1">
            <a:off x="8229600" y="2057400"/>
            <a:ext cx="381000" cy="2514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ket 16"/>
          <p:cNvSpPr/>
          <p:nvPr/>
        </p:nvSpPr>
        <p:spPr>
          <a:xfrm flipH="1">
            <a:off x="8229600" y="2057400"/>
            <a:ext cx="457200" cy="2743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rot="16200000" flipV="1">
            <a:off x="3581400" y="15240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2628900" y="1638300"/>
            <a:ext cx="8382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50" idx="3"/>
            <a:endCxn id="49" idx="1"/>
          </p:cNvCxnSpPr>
          <p:nvPr/>
        </p:nvCxnSpPr>
        <p:spPr>
          <a:xfrm flipV="1">
            <a:off x="3019765" y="2743200"/>
            <a:ext cx="866435" cy="3832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eft Bracket 34"/>
          <p:cNvSpPr/>
          <p:nvPr/>
        </p:nvSpPr>
        <p:spPr>
          <a:xfrm>
            <a:off x="3810000" y="2057400"/>
            <a:ext cx="304800" cy="2209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rot="10800000" flipV="1">
            <a:off x="8229600" y="4267200"/>
            <a:ext cx="152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057400" y="36576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38" name="Straight Arrow Connector 37"/>
          <p:cNvCxnSpPr>
            <a:stCxn id="37" idx="3"/>
          </p:cNvCxnSpPr>
          <p:nvPr/>
        </p:nvCxnSpPr>
        <p:spPr>
          <a:xfrm>
            <a:off x="3255613" y="3796100"/>
            <a:ext cx="554387" cy="16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eft Bracket 38"/>
          <p:cNvSpPr/>
          <p:nvPr/>
        </p:nvSpPr>
        <p:spPr>
          <a:xfrm>
            <a:off x="3962400" y="1828800"/>
            <a:ext cx="152400" cy="228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2209800" y="2286000"/>
            <a:ext cx="809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Ports; Qty</a:t>
            </a:r>
          </a:p>
          <a:p>
            <a:r>
              <a:rPr lang="en-US" sz="1200" dirty="0" smtClean="0"/>
              <a:t>Max </a:t>
            </a:r>
            <a:r>
              <a:rPr lang="en-US" sz="1200" dirty="0" err="1" smtClean="0"/>
              <a:t>dP</a:t>
            </a:r>
            <a:endParaRPr lang="en-US" sz="1200" dirty="0"/>
          </a:p>
        </p:txBody>
      </p:sp>
      <p:cxnSp>
        <p:nvCxnSpPr>
          <p:cNvPr id="41" name="Straight Arrow Connector 40"/>
          <p:cNvCxnSpPr>
            <a:stCxn id="40" idx="3"/>
            <a:endCxn id="39" idx="1"/>
          </p:cNvCxnSpPr>
          <p:nvPr/>
        </p:nvCxnSpPr>
        <p:spPr>
          <a:xfrm flipV="1">
            <a:off x="3019765" y="1943100"/>
            <a:ext cx="942635" cy="5737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09600" y="1447800"/>
            <a:ext cx="928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Volume</a:t>
            </a:r>
          </a:p>
          <a:p>
            <a:r>
              <a:rPr lang="en-US" sz="1200" dirty="0" smtClean="0"/>
              <a:t>Particle Size</a:t>
            </a:r>
          </a:p>
          <a:p>
            <a:r>
              <a:rPr lang="en-US" sz="1200" dirty="0" smtClean="0"/>
              <a:t>Filter </a:t>
            </a:r>
            <a:r>
              <a:rPr lang="en-US" sz="1200" dirty="0" smtClean="0"/>
              <a:t>rate</a:t>
            </a:r>
            <a:endParaRPr lang="en-US" sz="1200" dirty="0" smtClean="0"/>
          </a:p>
        </p:txBody>
      </p:sp>
      <p:sp>
        <p:nvSpPr>
          <p:cNvPr id="49" name="Left Bracket 48"/>
          <p:cNvSpPr/>
          <p:nvPr/>
        </p:nvSpPr>
        <p:spPr>
          <a:xfrm>
            <a:off x="3886200" y="2057400"/>
            <a:ext cx="2286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2209800" y="2895600"/>
            <a:ext cx="80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</a:p>
          <a:p>
            <a:r>
              <a:rPr lang="en-US" sz="1200" dirty="0" smtClean="0"/>
              <a:t>Max </a:t>
            </a:r>
            <a:r>
              <a:rPr lang="en-US" sz="1200" dirty="0" err="1" smtClean="0"/>
              <a:t>dP</a:t>
            </a:r>
            <a:endParaRPr lang="en-US" sz="1200" dirty="0"/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4038600" y="20574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239000" y="1143000"/>
            <a:ext cx="809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</a:p>
        </p:txBody>
      </p:sp>
      <p:cxnSp>
        <p:nvCxnSpPr>
          <p:cNvPr id="55" name="Straight Arrow Connector 54"/>
          <p:cNvCxnSpPr>
            <a:stCxn id="54" idx="1"/>
          </p:cNvCxnSpPr>
          <p:nvPr/>
        </p:nvCxnSpPr>
        <p:spPr>
          <a:xfrm rot="10800000" flipV="1">
            <a:off x="7010400" y="1281500"/>
            <a:ext cx="228600" cy="24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7" idx="0"/>
          </p:cNvCxnSpPr>
          <p:nvPr/>
        </p:nvCxnSpPr>
        <p:spPr>
          <a:xfrm rot="5400000">
            <a:off x="6934200" y="762000"/>
            <a:ext cx="0" cy="2590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rot="10800000">
            <a:off x="5181600" y="1524000"/>
            <a:ext cx="30480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rot="10800000">
            <a:off x="5943600" y="4572000"/>
            <a:ext cx="2285206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rot="10800000">
            <a:off x="7467600" y="4800600"/>
            <a:ext cx="837406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eft Bracket 11"/>
          <p:cNvSpPr/>
          <p:nvPr/>
        </p:nvSpPr>
        <p:spPr>
          <a:xfrm flipH="1">
            <a:off x="7010400" y="2362200"/>
            <a:ext cx="2286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rot="16200000" flipV="1">
            <a:off x="3581400" y="18288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476500" y="1790700"/>
            <a:ext cx="11430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2" idx="3"/>
            <a:endCxn id="41" idx="1"/>
          </p:cNvCxnSpPr>
          <p:nvPr/>
        </p:nvCxnSpPr>
        <p:spPr>
          <a:xfrm flipV="1">
            <a:off x="3233542" y="2781300"/>
            <a:ext cx="652658" cy="100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eft Bracket 38"/>
          <p:cNvSpPr/>
          <p:nvPr/>
        </p:nvSpPr>
        <p:spPr>
          <a:xfrm>
            <a:off x="3886200" y="1828800"/>
            <a:ext cx="2286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>
            <a:stCxn id="74" idx="3"/>
            <a:endCxn id="39" idx="1"/>
          </p:cNvCxnSpPr>
          <p:nvPr/>
        </p:nvCxnSpPr>
        <p:spPr>
          <a:xfrm flipV="1">
            <a:off x="2791165" y="2095500"/>
            <a:ext cx="1095035" cy="100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eft Bracket 40"/>
          <p:cNvSpPr/>
          <p:nvPr/>
        </p:nvSpPr>
        <p:spPr>
          <a:xfrm>
            <a:off x="3886200" y="2362200"/>
            <a:ext cx="2286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2209800" y="2743200"/>
            <a:ext cx="10237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Lysate</a:t>
            </a:r>
            <a:r>
              <a:rPr lang="en-US" sz="1200" dirty="0" smtClean="0"/>
              <a:t> </a:t>
            </a:r>
            <a:r>
              <a:rPr lang="en-US" sz="1200" dirty="0" err="1" smtClean="0"/>
              <a:t>Vol</a:t>
            </a:r>
            <a:r>
              <a:rPr lang="en-US" sz="1200" dirty="0" smtClean="0"/>
              <a:t>; </a:t>
            </a:r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73" name="TextBox 72"/>
          <p:cNvSpPr txBox="1"/>
          <p:nvPr/>
        </p:nvSpPr>
        <p:spPr>
          <a:xfrm>
            <a:off x="609600" y="1447800"/>
            <a:ext cx="1444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Lysate</a:t>
            </a:r>
            <a:r>
              <a:rPr lang="en-US" sz="1200" dirty="0" smtClean="0"/>
              <a:t> </a:t>
            </a:r>
            <a:r>
              <a:rPr lang="en-US" sz="1200" dirty="0" err="1" smtClean="0"/>
              <a:t>Vol</a:t>
            </a:r>
            <a:r>
              <a:rPr lang="en-US" sz="1200" dirty="0" smtClean="0"/>
              <a:t>; </a:t>
            </a:r>
            <a:r>
              <a:rPr lang="en-US" sz="1200" dirty="0" err="1" smtClean="0"/>
              <a:t>uL</a:t>
            </a:r>
            <a:endParaRPr lang="en-US" sz="1200" dirty="0" smtClean="0"/>
          </a:p>
          <a:p>
            <a:r>
              <a:rPr lang="en-US" sz="1200" dirty="0" err="1" smtClean="0"/>
              <a:t>Lysate</a:t>
            </a:r>
            <a:r>
              <a:rPr lang="en-US" sz="1200" dirty="0" smtClean="0"/>
              <a:t> Methods; </a:t>
            </a:r>
            <a:r>
              <a:rPr lang="en-US" sz="1200" dirty="0" smtClean="0"/>
              <a:t>qty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981200" y="2057400"/>
            <a:ext cx="809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</a:p>
        </p:txBody>
      </p:sp>
      <p:cxnSp>
        <p:nvCxnSpPr>
          <p:cNvPr id="83" name="Straight Arrow Connector 82"/>
          <p:cNvCxnSpPr/>
          <p:nvPr/>
        </p:nvCxnSpPr>
        <p:spPr>
          <a:xfrm>
            <a:off x="4038600" y="23622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Left Bracket 86"/>
          <p:cNvSpPr/>
          <p:nvPr/>
        </p:nvSpPr>
        <p:spPr>
          <a:xfrm>
            <a:off x="3810000" y="2362200"/>
            <a:ext cx="304800" cy="1905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/>
          <p:cNvSpPr txBox="1"/>
          <p:nvPr/>
        </p:nvSpPr>
        <p:spPr>
          <a:xfrm>
            <a:off x="2438400" y="38100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89" name="Straight Arrow Connector 88"/>
          <p:cNvCxnSpPr>
            <a:stCxn id="88" idx="3"/>
          </p:cNvCxnSpPr>
          <p:nvPr/>
        </p:nvCxnSpPr>
        <p:spPr>
          <a:xfrm>
            <a:off x="3636613" y="3948500"/>
            <a:ext cx="173387" cy="16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Left Bracket 89"/>
          <p:cNvSpPr/>
          <p:nvPr/>
        </p:nvSpPr>
        <p:spPr>
          <a:xfrm flipH="1">
            <a:off x="8229600" y="2362200"/>
            <a:ext cx="228600" cy="1905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Arrow Connector 90"/>
          <p:cNvCxnSpPr>
            <a:endCxn id="90" idx="2"/>
          </p:cNvCxnSpPr>
          <p:nvPr/>
        </p:nvCxnSpPr>
        <p:spPr>
          <a:xfrm rot="10800000">
            <a:off x="8229600" y="42672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Left Bracket 91"/>
          <p:cNvSpPr/>
          <p:nvPr/>
        </p:nvSpPr>
        <p:spPr>
          <a:xfrm flipH="1">
            <a:off x="8229600" y="2362200"/>
            <a:ext cx="304800" cy="2209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Left Bracket 92"/>
          <p:cNvSpPr/>
          <p:nvPr/>
        </p:nvSpPr>
        <p:spPr>
          <a:xfrm flipH="1">
            <a:off x="8229600" y="2362200"/>
            <a:ext cx="381000" cy="2438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Arrow Connector 93"/>
          <p:cNvCxnSpPr/>
          <p:nvPr/>
        </p:nvCxnSpPr>
        <p:spPr>
          <a:xfrm rot="10800000" flipV="1">
            <a:off x="5943600" y="4572000"/>
            <a:ext cx="2438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rot="10800000" flipV="1">
            <a:off x="7467600" y="4800600"/>
            <a:ext cx="914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10800000">
            <a:off x="6629400" y="2362200"/>
            <a:ext cx="16002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cxnSp>
        <p:nvCxnSpPr>
          <p:cNvPr id="112" name="Straight Arrow Connector 111"/>
          <p:cNvCxnSpPr/>
          <p:nvPr/>
        </p:nvCxnSpPr>
        <p:spPr>
          <a:xfrm rot="10800000" flipV="1">
            <a:off x="5715000" y="2895600"/>
            <a:ext cx="1295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7620000" y="685800"/>
            <a:ext cx="1009828" cy="138499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Reagent  </a:t>
            </a:r>
            <a:r>
              <a:rPr lang="en-US" sz="1200" dirty="0" err="1" smtClean="0"/>
              <a:t>vols</a:t>
            </a:r>
            <a:endParaRPr lang="en-US" sz="1200" dirty="0" smtClean="0"/>
          </a:p>
          <a:p>
            <a:r>
              <a:rPr lang="en-US" sz="1200" dirty="0" smtClean="0"/>
              <a:t>A: </a:t>
            </a:r>
            <a:r>
              <a:rPr lang="en-US" sz="1200" dirty="0" err="1" smtClean="0"/>
              <a:t>mL</a:t>
            </a:r>
            <a:endParaRPr lang="en-US" sz="1200" dirty="0" smtClean="0"/>
          </a:p>
          <a:p>
            <a:r>
              <a:rPr lang="en-US" sz="1200" dirty="0" smtClean="0"/>
              <a:t>…</a:t>
            </a:r>
          </a:p>
          <a:p>
            <a:endParaRPr lang="en-US" sz="1200" dirty="0" smtClean="0"/>
          </a:p>
          <a:p>
            <a:r>
              <a:rPr lang="en-US" sz="1200" dirty="0" smtClean="0"/>
              <a:t>Waste 1</a:t>
            </a:r>
          </a:p>
          <a:p>
            <a:r>
              <a:rPr lang="en-US" sz="1200" dirty="0" smtClean="0"/>
              <a:t>Waste 2</a:t>
            </a:r>
          </a:p>
          <a:p>
            <a:r>
              <a:rPr lang="en-US" sz="1200" dirty="0" smtClean="0"/>
              <a:t>Waste 3</a:t>
            </a:r>
          </a:p>
        </p:txBody>
      </p:sp>
      <p:cxnSp>
        <p:nvCxnSpPr>
          <p:cNvPr id="115" name="Straight Arrow Connector 114"/>
          <p:cNvCxnSpPr>
            <a:stCxn id="114" idx="1"/>
            <a:endCxn id="12" idx="1"/>
          </p:cNvCxnSpPr>
          <p:nvPr/>
        </p:nvCxnSpPr>
        <p:spPr>
          <a:xfrm rot="10800000" flipV="1">
            <a:off x="7239000" y="1378298"/>
            <a:ext cx="381000" cy="12506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rot="16200000" flipV="1">
            <a:off x="3581400" y="20574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362200" y="1905000"/>
            <a:ext cx="1371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09600" y="1447800"/>
            <a:ext cx="12811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Reagent numbers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038600" y="25908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eft Bracket 24"/>
          <p:cNvSpPr/>
          <p:nvPr/>
        </p:nvSpPr>
        <p:spPr>
          <a:xfrm>
            <a:off x="3810000" y="2590800"/>
            <a:ext cx="304800" cy="1676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438400" y="38100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28" name="Straight Arrow Connector 27"/>
          <p:cNvCxnSpPr>
            <a:stCxn id="27" idx="3"/>
          </p:cNvCxnSpPr>
          <p:nvPr/>
        </p:nvCxnSpPr>
        <p:spPr>
          <a:xfrm>
            <a:off x="3636613" y="3948500"/>
            <a:ext cx="173387" cy="16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Left Bracket 28"/>
          <p:cNvSpPr/>
          <p:nvPr/>
        </p:nvSpPr>
        <p:spPr>
          <a:xfrm flipV="1">
            <a:off x="3886200" y="2590800"/>
            <a:ext cx="2286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eft Bracket 44"/>
          <p:cNvSpPr/>
          <p:nvPr/>
        </p:nvSpPr>
        <p:spPr>
          <a:xfrm flipH="1">
            <a:off x="8229600" y="2590800"/>
            <a:ext cx="228600" cy="1676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Arrow Connector 45"/>
          <p:cNvCxnSpPr>
            <a:endCxn id="45" idx="2"/>
          </p:cNvCxnSpPr>
          <p:nvPr/>
        </p:nvCxnSpPr>
        <p:spPr>
          <a:xfrm rot="10800000">
            <a:off x="8229600" y="42672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Left Bracket 46"/>
          <p:cNvSpPr/>
          <p:nvPr/>
        </p:nvSpPr>
        <p:spPr>
          <a:xfrm flipH="1">
            <a:off x="8229600" y="2590800"/>
            <a:ext cx="304800" cy="1981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Left Bracket 47"/>
          <p:cNvSpPr/>
          <p:nvPr/>
        </p:nvSpPr>
        <p:spPr>
          <a:xfrm flipH="1">
            <a:off x="8229600" y="2590800"/>
            <a:ext cx="381000" cy="2209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/>
          <p:cNvCxnSpPr/>
          <p:nvPr/>
        </p:nvCxnSpPr>
        <p:spPr>
          <a:xfrm rot="10800000" flipV="1">
            <a:off x="5943600" y="4572000"/>
            <a:ext cx="2438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0800000" flipV="1">
            <a:off x="7467600" y="4800600"/>
            <a:ext cx="914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10800000">
            <a:off x="5791200" y="2590800"/>
            <a:ext cx="2438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59" name="TextBox 58"/>
          <p:cNvSpPr txBox="1"/>
          <p:nvPr/>
        </p:nvSpPr>
        <p:spPr>
          <a:xfrm>
            <a:off x="1143000" y="3124200"/>
            <a:ext cx="1009828" cy="286232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Reagent  </a:t>
            </a:r>
            <a:r>
              <a:rPr lang="en-US" sz="1200" dirty="0" err="1" smtClean="0"/>
              <a:t>vols</a:t>
            </a:r>
            <a:endParaRPr lang="en-US" sz="1200" dirty="0" smtClean="0"/>
          </a:p>
          <a:p>
            <a:r>
              <a:rPr lang="en-US" sz="1200" dirty="0" smtClean="0"/>
              <a:t>A: </a:t>
            </a:r>
            <a:r>
              <a:rPr lang="en-US" sz="1200" dirty="0" err="1" smtClean="0"/>
              <a:t>mL</a:t>
            </a:r>
            <a:endParaRPr lang="en-US" sz="1200" dirty="0" smtClean="0"/>
          </a:p>
          <a:p>
            <a:r>
              <a:rPr lang="en-US" sz="1200" dirty="0" smtClean="0"/>
              <a:t>B</a:t>
            </a:r>
          </a:p>
          <a:p>
            <a:r>
              <a:rPr lang="en-US" sz="1200" dirty="0" smtClean="0"/>
              <a:t>C</a:t>
            </a:r>
          </a:p>
          <a:p>
            <a:r>
              <a:rPr lang="en-US" sz="1200" dirty="0" smtClean="0"/>
              <a:t>D</a:t>
            </a:r>
          </a:p>
          <a:p>
            <a:r>
              <a:rPr lang="en-US" sz="1200" dirty="0" smtClean="0"/>
              <a:t>E</a:t>
            </a:r>
          </a:p>
          <a:p>
            <a:r>
              <a:rPr lang="en-US" sz="1200" dirty="0" smtClean="0"/>
              <a:t>F</a:t>
            </a:r>
          </a:p>
          <a:p>
            <a:r>
              <a:rPr lang="en-US" sz="1200" dirty="0" smtClean="0"/>
              <a:t>G</a:t>
            </a:r>
          </a:p>
          <a:p>
            <a:r>
              <a:rPr lang="en-US" sz="1200" dirty="0" smtClean="0"/>
              <a:t>H</a:t>
            </a:r>
          </a:p>
          <a:p>
            <a:r>
              <a:rPr lang="en-US" sz="1200" dirty="0" smtClean="0"/>
              <a:t>I</a:t>
            </a:r>
          </a:p>
          <a:p>
            <a:r>
              <a:rPr lang="en-US" sz="1200" dirty="0" smtClean="0"/>
              <a:t>J</a:t>
            </a:r>
          </a:p>
          <a:p>
            <a:endParaRPr lang="en-US" sz="1200" dirty="0" smtClean="0"/>
          </a:p>
          <a:p>
            <a:r>
              <a:rPr lang="en-US" sz="1200" dirty="0" smtClean="0"/>
              <a:t>Waste 1</a:t>
            </a:r>
          </a:p>
          <a:p>
            <a:r>
              <a:rPr lang="en-US" sz="1200" dirty="0" smtClean="0"/>
              <a:t>Waste 2</a:t>
            </a:r>
          </a:p>
          <a:p>
            <a:r>
              <a:rPr lang="en-US" sz="1200" dirty="0" smtClean="0"/>
              <a:t>Waste 3</a:t>
            </a:r>
          </a:p>
        </p:txBody>
      </p:sp>
      <p:cxnSp>
        <p:nvCxnSpPr>
          <p:cNvPr id="60" name="Straight Arrow Connector 59"/>
          <p:cNvCxnSpPr>
            <a:stCxn id="59" idx="0"/>
            <a:endCxn id="29" idx="1"/>
          </p:cNvCxnSpPr>
          <p:nvPr/>
        </p:nvCxnSpPr>
        <p:spPr>
          <a:xfrm rot="5400000" flipH="1" flipV="1">
            <a:off x="2576557" y="1814557"/>
            <a:ext cx="381000" cy="22382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Bracket 1"/>
          <p:cNvSpPr/>
          <p:nvPr/>
        </p:nvSpPr>
        <p:spPr>
          <a:xfrm>
            <a:off x="3962400" y="2362200"/>
            <a:ext cx="152400" cy="533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16200000" flipV="1">
            <a:off x="3581400" y="23622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209800" y="2057400"/>
            <a:ext cx="1676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eft Bracket 12"/>
          <p:cNvSpPr/>
          <p:nvPr/>
        </p:nvSpPr>
        <p:spPr>
          <a:xfrm>
            <a:off x="3886200" y="2895600"/>
            <a:ext cx="2286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/>
          <p:cNvSpPr/>
          <p:nvPr/>
        </p:nvSpPr>
        <p:spPr>
          <a:xfrm>
            <a:off x="3810000" y="2895600"/>
            <a:ext cx="3048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143000" y="3124200"/>
            <a:ext cx="1009828" cy="286232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Reagent  </a:t>
            </a:r>
            <a:r>
              <a:rPr lang="en-US" sz="1200" dirty="0" err="1" smtClean="0"/>
              <a:t>vols</a:t>
            </a:r>
            <a:endParaRPr lang="en-US" sz="1200" dirty="0" smtClean="0"/>
          </a:p>
          <a:p>
            <a:r>
              <a:rPr lang="en-US" sz="1200" dirty="0" smtClean="0"/>
              <a:t>A: </a:t>
            </a:r>
            <a:r>
              <a:rPr lang="en-US" sz="1200" dirty="0" err="1" smtClean="0"/>
              <a:t>mL</a:t>
            </a:r>
            <a:endParaRPr lang="en-US" sz="1200" dirty="0" smtClean="0"/>
          </a:p>
          <a:p>
            <a:r>
              <a:rPr lang="en-US" sz="1200" dirty="0" smtClean="0"/>
              <a:t>B</a:t>
            </a:r>
          </a:p>
          <a:p>
            <a:r>
              <a:rPr lang="en-US" sz="1200" dirty="0" smtClean="0"/>
              <a:t>C</a:t>
            </a:r>
          </a:p>
          <a:p>
            <a:r>
              <a:rPr lang="en-US" sz="1200" dirty="0" smtClean="0"/>
              <a:t>D</a:t>
            </a:r>
          </a:p>
          <a:p>
            <a:r>
              <a:rPr lang="en-US" sz="1200" dirty="0" smtClean="0"/>
              <a:t>E</a:t>
            </a:r>
          </a:p>
          <a:p>
            <a:r>
              <a:rPr lang="en-US" sz="1200" dirty="0" smtClean="0"/>
              <a:t>F</a:t>
            </a:r>
          </a:p>
          <a:p>
            <a:r>
              <a:rPr lang="en-US" sz="1200" dirty="0" smtClean="0"/>
              <a:t>G</a:t>
            </a:r>
          </a:p>
          <a:p>
            <a:r>
              <a:rPr lang="en-US" sz="1200" dirty="0" smtClean="0"/>
              <a:t>H</a:t>
            </a:r>
          </a:p>
          <a:p>
            <a:r>
              <a:rPr lang="en-US" sz="1200" dirty="0" smtClean="0"/>
              <a:t>I</a:t>
            </a:r>
          </a:p>
          <a:p>
            <a:r>
              <a:rPr lang="en-US" sz="1200" dirty="0" smtClean="0"/>
              <a:t>J</a:t>
            </a:r>
          </a:p>
          <a:p>
            <a:endParaRPr lang="en-US" sz="1200" dirty="0" smtClean="0"/>
          </a:p>
          <a:p>
            <a:r>
              <a:rPr lang="en-US" sz="1200" dirty="0" smtClean="0"/>
              <a:t>Waste 1</a:t>
            </a:r>
          </a:p>
          <a:p>
            <a:r>
              <a:rPr lang="en-US" sz="1200" dirty="0" smtClean="0"/>
              <a:t>Waste 2</a:t>
            </a:r>
          </a:p>
          <a:p>
            <a:r>
              <a:rPr lang="en-US" sz="1200" dirty="0" smtClean="0"/>
              <a:t>Waste 3</a:t>
            </a:r>
          </a:p>
        </p:txBody>
      </p:sp>
      <p:cxnSp>
        <p:nvCxnSpPr>
          <p:cNvPr id="27" name="Straight Arrow Connector 26"/>
          <p:cNvCxnSpPr>
            <a:stCxn id="26" idx="0"/>
            <a:endCxn id="2" idx="1"/>
          </p:cNvCxnSpPr>
          <p:nvPr/>
        </p:nvCxnSpPr>
        <p:spPr>
          <a:xfrm rot="5400000" flipH="1" flipV="1">
            <a:off x="2557507" y="1719307"/>
            <a:ext cx="495300" cy="23144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038600" y="28956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438400" y="41148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34" name="Straight Arrow Connector 33"/>
          <p:cNvCxnSpPr>
            <a:stCxn id="33" idx="3"/>
          </p:cNvCxnSpPr>
          <p:nvPr/>
        </p:nvCxnSpPr>
        <p:spPr>
          <a:xfrm flipV="1">
            <a:off x="3636613" y="4191000"/>
            <a:ext cx="173387" cy="62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eft Bracket 34"/>
          <p:cNvSpPr/>
          <p:nvPr/>
        </p:nvSpPr>
        <p:spPr>
          <a:xfrm flipH="1" flipV="1">
            <a:off x="6172200" y="2590800"/>
            <a:ext cx="2286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7620000" y="1143000"/>
            <a:ext cx="1009828" cy="138499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Reagent  </a:t>
            </a:r>
            <a:r>
              <a:rPr lang="en-US" sz="1200" dirty="0" err="1" smtClean="0"/>
              <a:t>vols</a:t>
            </a:r>
            <a:endParaRPr lang="en-US" sz="1200" dirty="0" smtClean="0"/>
          </a:p>
          <a:p>
            <a:r>
              <a:rPr lang="en-US" sz="1200" dirty="0" smtClean="0"/>
              <a:t>A: </a:t>
            </a:r>
            <a:r>
              <a:rPr lang="en-US" sz="1200" dirty="0" err="1" smtClean="0"/>
              <a:t>mL</a:t>
            </a:r>
            <a:endParaRPr lang="en-US" sz="1200" dirty="0" smtClean="0"/>
          </a:p>
          <a:p>
            <a:r>
              <a:rPr lang="en-US" sz="1200" dirty="0" smtClean="0"/>
              <a:t>…</a:t>
            </a:r>
          </a:p>
          <a:p>
            <a:endParaRPr lang="en-US" sz="1200" dirty="0" smtClean="0"/>
          </a:p>
          <a:p>
            <a:r>
              <a:rPr lang="en-US" sz="1200" dirty="0" smtClean="0"/>
              <a:t>Waste 1</a:t>
            </a:r>
          </a:p>
          <a:p>
            <a:r>
              <a:rPr lang="en-US" sz="1200" dirty="0" smtClean="0"/>
              <a:t>Waste 2</a:t>
            </a:r>
          </a:p>
          <a:p>
            <a:r>
              <a:rPr lang="en-US" sz="1200" dirty="0" smtClean="0"/>
              <a:t>Waste 3</a:t>
            </a:r>
          </a:p>
        </p:txBody>
      </p:sp>
      <p:cxnSp>
        <p:nvCxnSpPr>
          <p:cNvPr id="44" name="Straight Arrow Connector 43"/>
          <p:cNvCxnSpPr>
            <a:stCxn id="43" idx="1"/>
            <a:endCxn id="35" idx="1"/>
          </p:cNvCxnSpPr>
          <p:nvPr/>
        </p:nvCxnSpPr>
        <p:spPr>
          <a:xfrm rot="10800000" flipV="1">
            <a:off x="6400800" y="1835498"/>
            <a:ext cx="1219200" cy="9077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Left Bracket 52"/>
          <p:cNvSpPr/>
          <p:nvPr/>
        </p:nvSpPr>
        <p:spPr>
          <a:xfrm flipH="1">
            <a:off x="8229600" y="2895600"/>
            <a:ext cx="2286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Arrow Connector 53"/>
          <p:cNvCxnSpPr>
            <a:endCxn id="53" idx="2"/>
          </p:cNvCxnSpPr>
          <p:nvPr/>
        </p:nvCxnSpPr>
        <p:spPr>
          <a:xfrm rot="10800000">
            <a:off x="8229600" y="42672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Left Bracket 54"/>
          <p:cNvSpPr/>
          <p:nvPr/>
        </p:nvSpPr>
        <p:spPr>
          <a:xfrm flipH="1">
            <a:off x="8229600" y="2895600"/>
            <a:ext cx="304800" cy="16764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Left Bracket 55"/>
          <p:cNvSpPr/>
          <p:nvPr/>
        </p:nvSpPr>
        <p:spPr>
          <a:xfrm flipH="1">
            <a:off x="8229600" y="2895600"/>
            <a:ext cx="381000" cy="1905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Arrow Connector 56"/>
          <p:cNvCxnSpPr/>
          <p:nvPr/>
        </p:nvCxnSpPr>
        <p:spPr>
          <a:xfrm rot="10800000" flipV="1">
            <a:off x="5943600" y="4572000"/>
            <a:ext cx="2438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0800000" flipV="1">
            <a:off x="7467600" y="4800600"/>
            <a:ext cx="914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0800000">
            <a:off x="5791200" y="2895600"/>
            <a:ext cx="2438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cxnSp>
        <p:nvCxnSpPr>
          <p:cNvPr id="64" name="Straight Arrow Connector 63"/>
          <p:cNvCxnSpPr>
            <a:stCxn id="35" idx="2"/>
          </p:cNvCxnSpPr>
          <p:nvPr/>
        </p:nvCxnSpPr>
        <p:spPr>
          <a:xfrm rot="5400000">
            <a:off x="5981303" y="2400697"/>
            <a:ext cx="794" cy="3810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26" idx="0"/>
            <a:endCxn id="13" idx="1"/>
          </p:cNvCxnSpPr>
          <p:nvPr/>
        </p:nvCxnSpPr>
        <p:spPr>
          <a:xfrm rot="16200000" flipH="1">
            <a:off x="2671807" y="2100307"/>
            <a:ext cx="190500" cy="22382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26" idx="0"/>
            <a:endCxn id="14" idx="1"/>
          </p:cNvCxnSpPr>
          <p:nvPr/>
        </p:nvCxnSpPr>
        <p:spPr>
          <a:xfrm rot="16200000" flipH="1">
            <a:off x="2500357" y="2271757"/>
            <a:ext cx="457200" cy="21620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16200000" flipV="1">
            <a:off x="3581400" y="26670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057400" y="2209800"/>
            <a:ext cx="19812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 Bracket 11"/>
          <p:cNvSpPr/>
          <p:nvPr/>
        </p:nvSpPr>
        <p:spPr>
          <a:xfrm>
            <a:off x="3886200" y="3200400"/>
            <a:ext cx="228600" cy="1066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514600" y="35814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15" name="Straight Arrow Connector 14"/>
          <p:cNvCxnSpPr>
            <a:stCxn id="14" idx="3"/>
          </p:cNvCxnSpPr>
          <p:nvPr/>
        </p:nvCxnSpPr>
        <p:spPr>
          <a:xfrm>
            <a:off x="3712813" y="3719900"/>
            <a:ext cx="173387" cy="16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038600" y="32004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09600" y="1447800"/>
            <a:ext cx="1023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Lysate</a:t>
            </a:r>
            <a:r>
              <a:rPr lang="en-US" sz="1200" dirty="0" smtClean="0"/>
              <a:t> </a:t>
            </a:r>
            <a:r>
              <a:rPr lang="en-US" sz="1200" dirty="0" err="1" smtClean="0"/>
              <a:t>Vol</a:t>
            </a:r>
            <a:r>
              <a:rPr lang="en-US" sz="1200" dirty="0" smtClean="0"/>
              <a:t>; </a:t>
            </a:r>
            <a:r>
              <a:rPr lang="en-US" sz="1200" dirty="0" err="1" smtClean="0"/>
              <a:t>uL</a:t>
            </a:r>
            <a:endParaRPr lang="en-US" sz="1200" dirty="0" smtClean="0"/>
          </a:p>
          <a:p>
            <a:r>
              <a:rPr lang="en-US" sz="1200" dirty="0" smtClean="0"/>
              <a:t>Qty AM’s; qty</a:t>
            </a:r>
          </a:p>
        </p:txBody>
      </p:sp>
      <p:sp>
        <p:nvSpPr>
          <p:cNvPr id="53" name="Left Bracket 52"/>
          <p:cNvSpPr/>
          <p:nvPr/>
        </p:nvSpPr>
        <p:spPr>
          <a:xfrm flipH="1" flipV="1">
            <a:off x="7315200" y="2362200"/>
            <a:ext cx="2286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Left Bracket 53"/>
          <p:cNvSpPr/>
          <p:nvPr/>
        </p:nvSpPr>
        <p:spPr>
          <a:xfrm flipH="1">
            <a:off x="8229600" y="3200400"/>
            <a:ext cx="228600" cy="1066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Arrow Connector 54"/>
          <p:cNvCxnSpPr>
            <a:endCxn id="54" idx="2"/>
          </p:cNvCxnSpPr>
          <p:nvPr/>
        </p:nvCxnSpPr>
        <p:spPr>
          <a:xfrm rot="10800000">
            <a:off x="8229600" y="42672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Left Bracket 57"/>
          <p:cNvSpPr/>
          <p:nvPr/>
        </p:nvSpPr>
        <p:spPr>
          <a:xfrm flipH="1">
            <a:off x="8229600" y="3200400"/>
            <a:ext cx="3048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Left Bracket 58"/>
          <p:cNvSpPr/>
          <p:nvPr/>
        </p:nvSpPr>
        <p:spPr>
          <a:xfrm flipH="1">
            <a:off x="8229600" y="3200400"/>
            <a:ext cx="381000" cy="1600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/>
          <p:cNvCxnSpPr/>
          <p:nvPr/>
        </p:nvCxnSpPr>
        <p:spPr>
          <a:xfrm rot="10800000" flipV="1">
            <a:off x="5943600" y="4572000"/>
            <a:ext cx="2438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10800000" flipV="1">
            <a:off x="7467600" y="4800600"/>
            <a:ext cx="914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10800000">
            <a:off x="6858000" y="3200400"/>
            <a:ext cx="1371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rot="10800000">
            <a:off x="6629400" y="2362200"/>
            <a:ext cx="6858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010400" y="2590800"/>
            <a:ext cx="106702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Lysate</a:t>
            </a:r>
            <a:r>
              <a:rPr lang="en-US" sz="1200" dirty="0" smtClean="0"/>
              <a:t> </a:t>
            </a:r>
            <a:r>
              <a:rPr lang="en-US" sz="1200" dirty="0" err="1" smtClean="0"/>
              <a:t>Vol</a:t>
            </a:r>
            <a:r>
              <a:rPr lang="en-US" sz="1200" dirty="0" smtClean="0"/>
              <a:t>; </a:t>
            </a:r>
            <a:r>
              <a:rPr lang="en-US" sz="1200" dirty="0" err="1" smtClean="0"/>
              <a:t>mL</a:t>
            </a:r>
            <a:endParaRPr lang="en-US" sz="1200" dirty="0"/>
          </a:p>
        </p:txBody>
      </p:sp>
      <p:sp>
        <p:nvSpPr>
          <p:cNvPr id="60" name="TextBox 59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rot="16200000" flipV="1">
            <a:off x="3581400" y="2895600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1943100" y="2324100"/>
            <a:ext cx="22098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2895600" y="1219200"/>
            <a:ext cx="1524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Left Bracket 13"/>
          <p:cNvSpPr/>
          <p:nvPr/>
        </p:nvSpPr>
        <p:spPr>
          <a:xfrm>
            <a:off x="3886200" y="3429000"/>
            <a:ext cx="2286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514600" y="37338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Duplicate; times</a:t>
            </a:r>
            <a:endParaRPr lang="en-US" sz="1200" dirty="0"/>
          </a:p>
        </p:txBody>
      </p:sp>
      <p:cxnSp>
        <p:nvCxnSpPr>
          <p:cNvPr id="17" name="Straight Arrow Connector 16"/>
          <p:cNvCxnSpPr>
            <a:stCxn id="16" idx="3"/>
          </p:cNvCxnSpPr>
          <p:nvPr/>
        </p:nvCxnSpPr>
        <p:spPr>
          <a:xfrm>
            <a:off x="3712813" y="3872300"/>
            <a:ext cx="173387" cy="16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ket 20"/>
          <p:cNvSpPr/>
          <p:nvPr/>
        </p:nvSpPr>
        <p:spPr>
          <a:xfrm flipH="1">
            <a:off x="7315200" y="2057400"/>
            <a:ext cx="2286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stCxn id="41" idx="3"/>
            <a:endCxn id="21" idx="1"/>
          </p:cNvCxnSpPr>
          <p:nvPr/>
        </p:nvCxnSpPr>
        <p:spPr>
          <a:xfrm>
            <a:off x="7286965" y="2593033"/>
            <a:ext cx="256835" cy="1501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09600" y="1447800"/>
            <a:ext cx="15763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Volume</a:t>
            </a:r>
          </a:p>
          <a:p>
            <a:r>
              <a:rPr lang="en-US" sz="1200" dirty="0" smtClean="0"/>
              <a:t>Particle Size</a:t>
            </a:r>
          </a:p>
          <a:p>
            <a:r>
              <a:rPr lang="en-US" sz="1200" dirty="0" smtClean="0"/>
              <a:t>Filter rate</a:t>
            </a:r>
          </a:p>
          <a:p>
            <a:r>
              <a:rPr lang="en-US" sz="1200" dirty="0" smtClean="0"/>
              <a:t>Archive </a:t>
            </a:r>
            <a:r>
              <a:rPr lang="en-US" sz="1200" dirty="0" smtClean="0"/>
              <a:t>Methods (qty)</a:t>
            </a:r>
          </a:p>
          <a:p>
            <a:r>
              <a:rPr lang="en-US" sz="1200" dirty="0" smtClean="0"/>
              <a:t>Qty</a:t>
            </a:r>
            <a:r>
              <a:rPr lang="en-US" sz="1200" dirty="0" smtClean="0"/>
              <a:t>. </a:t>
            </a:r>
            <a:r>
              <a:rPr lang="en-US" sz="1200" dirty="0" smtClean="0"/>
              <a:t>Archive events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77000" y="2362200"/>
            <a:ext cx="80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</a:p>
          <a:p>
            <a:r>
              <a:rPr lang="en-US" sz="1200" dirty="0" smtClean="0"/>
              <a:t>Max </a:t>
            </a:r>
            <a:r>
              <a:rPr lang="en-US" sz="1200" dirty="0" err="1" smtClean="0"/>
              <a:t>dP</a:t>
            </a:r>
            <a:endParaRPr lang="en-US" sz="1200" dirty="0" smtClean="0"/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4038600" y="3429000"/>
            <a:ext cx="762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2" idx="1"/>
          </p:cNvCxnSpPr>
          <p:nvPr/>
        </p:nvCxnSpPr>
        <p:spPr>
          <a:xfrm rot="10800000">
            <a:off x="6934202" y="3733800"/>
            <a:ext cx="228599" cy="214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162800" y="3810000"/>
            <a:ext cx="809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Ports; Qty</a:t>
            </a:r>
          </a:p>
        </p:txBody>
      </p:sp>
      <p:sp>
        <p:nvSpPr>
          <p:cNvPr id="55" name="Left Bracket 54"/>
          <p:cNvSpPr/>
          <p:nvPr/>
        </p:nvSpPr>
        <p:spPr>
          <a:xfrm flipH="1">
            <a:off x="7315200" y="3429000"/>
            <a:ext cx="228600" cy="3048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Left Bracket 55"/>
          <p:cNvSpPr/>
          <p:nvPr/>
        </p:nvSpPr>
        <p:spPr>
          <a:xfrm flipH="1">
            <a:off x="8229600" y="3429000"/>
            <a:ext cx="228600" cy="8382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Arrow Connector 56"/>
          <p:cNvCxnSpPr>
            <a:endCxn id="56" idx="2"/>
          </p:cNvCxnSpPr>
          <p:nvPr/>
        </p:nvCxnSpPr>
        <p:spPr>
          <a:xfrm rot="10800000">
            <a:off x="8229600" y="4267200"/>
            <a:ext cx="152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Left Bracket 59"/>
          <p:cNvSpPr/>
          <p:nvPr/>
        </p:nvSpPr>
        <p:spPr>
          <a:xfrm flipH="1">
            <a:off x="8229600" y="3429000"/>
            <a:ext cx="304800" cy="11430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Left Bracket 60"/>
          <p:cNvSpPr/>
          <p:nvPr/>
        </p:nvSpPr>
        <p:spPr>
          <a:xfrm flipH="1">
            <a:off x="8229600" y="3429000"/>
            <a:ext cx="381000" cy="1371600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/>
          <p:cNvCxnSpPr/>
          <p:nvPr/>
        </p:nvCxnSpPr>
        <p:spPr>
          <a:xfrm rot="10800000" flipV="1">
            <a:off x="5943600" y="4572000"/>
            <a:ext cx="2438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rot="10800000" flipV="1">
            <a:off x="7467600" y="4800600"/>
            <a:ext cx="914400" cy="79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10800000">
            <a:off x="5638800" y="3429000"/>
            <a:ext cx="25908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55" idx="2"/>
          </p:cNvCxnSpPr>
          <p:nvPr/>
        </p:nvCxnSpPr>
        <p:spPr>
          <a:xfrm rot="16200000" flipV="1">
            <a:off x="6743700" y="3162300"/>
            <a:ext cx="1588" cy="114300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rot="10800000">
            <a:off x="5638800" y="2057400"/>
            <a:ext cx="1676400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7696200" y="4495800"/>
            <a:ext cx="6254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Space, </a:t>
            </a:r>
          </a:p>
          <a:p>
            <a:r>
              <a:rPr lang="en-US" sz="1200" dirty="0" smtClean="0"/>
              <a:t>Mass</a:t>
            </a:r>
            <a:endParaRPr lang="en-US" sz="1200" dirty="0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14B0A-AEF9-48D0-8A34-E673393CB45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396</Words>
  <Application>Microsoft Office PowerPoint</Application>
  <PresentationFormat>On-screen Show (4:3)</PresentationFormat>
  <Paragraphs>198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</dc:creator>
  <cp:lastModifiedBy>pargett</cp:lastModifiedBy>
  <cp:revision>126</cp:revision>
  <dcterms:created xsi:type="dcterms:W3CDTF">2011-01-10T19:08:41Z</dcterms:created>
  <dcterms:modified xsi:type="dcterms:W3CDTF">2011-09-07T22:03:12Z</dcterms:modified>
</cp:coreProperties>
</file>