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6" r:id="rId3"/>
    <p:sldId id="264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11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666FB-DE38-4ACD-BCC2-CBD2C7BBB797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A1816-1E75-4E0C-8191-1F7E1D8CEE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483" y="4343236"/>
            <a:ext cx="5486399" cy="276999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483" y="4343236"/>
            <a:ext cx="5486399" cy="276999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276999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5A9F7F4-3D92-4FD3-9060-F4BD57814E1A}" type="slidenum">
              <a:rPr lang="en-US"/>
              <a:pPr/>
              <a:t>4</a:t>
            </a:fld>
            <a:endParaRPr lang="en-US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57431" y="369454"/>
            <a:ext cx="1400" cy="14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0766" tIns="66842" rIns="80766" bIns="40383" anchor="b"/>
          <a:lstStyle/>
          <a:p>
            <a:pPr>
              <a:lnSpc>
                <a:spcPct val="87000"/>
              </a:lnSpc>
            </a:pPr>
            <a:fld id="{9AAB07DE-DB33-40FF-89FA-0EEE54FAD6C1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4</a:t>
            </a:fld>
            <a:fld id="{64B7AC99-6774-4ACE-86AA-AE4146203BD6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4</a:t>
            </a:fld>
            <a:endParaRPr lang="en-US">
              <a:solidFill>
                <a:srgbClr val="000000"/>
              </a:solidFill>
              <a:ea typeface="+mn-ea" charset="0"/>
              <a:cs typeface="+mn-ea" charset="0"/>
            </a:endParaRPr>
          </a:p>
        </p:txBody>
      </p:sp>
      <p:sp>
        <p:nvSpPr>
          <p:cNvPr id="583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tIns="15830" anchor="ctr"/>
          <a:lstStyle/>
          <a:p>
            <a:pPr>
              <a:lnSpc>
                <a:spcPct val="93000"/>
              </a:lnSpc>
              <a:spcBef>
                <a:spcPct val="0"/>
              </a:spcBef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  <a:tab pos="5197023" algn="l"/>
              </a:tabLst>
            </a:pPr>
            <a:endParaRPr lang="en-US" sz="1800" dirty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22BB3D-00EA-4E8A-A64C-AD692ACF6AE9}" type="slidenum">
              <a:rPr lang="en-US"/>
              <a:pPr/>
              <a:t>5</a:t>
            </a:fld>
            <a:endParaRPr lang="en-US"/>
          </a:p>
        </p:txBody>
      </p:sp>
      <p:sp>
        <p:nvSpPr>
          <p:cNvPr id="890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5A9F7F4-3D92-4FD3-9060-F4BD57814E1A}" type="slidenum">
              <a:rPr lang="en-US"/>
              <a:pPr/>
              <a:t>6</a:t>
            </a:fld>
            <a:endParaRPr lang="en-US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57431" y="369454"/>
            <a:ext cx="1400" cy="14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0766" tIns="66842" rIns="80766" bIns="40383" anchor="b"/>
          <a:lstStyle/>
          <a:p>
            <a:pPr>
              <a:lnSpc>
                <a:spcPct val="87000"/>
              </a:lnSpc>
            </a:pPr>
            <a:fld id="{9AAB07DE-DB33-40FF-89FA-0EEE54FAD6C1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6</a:t>
            </a:fld>
            <a:fld id="{64B7AC99-6774-4ACE-86AA-AE4146203BD6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6</a:t>
            </a:fld>
            <a:endParaRPr lang="en-US">
              <a:solidFill>
                <a:srgbClr val="000000"/>
              </a:solidFill>
              <a:ea typeface="+mn-ea" charset="0"/>
              <a:cs typeface="+mn-ea" charset="0"/>
            </a:endParaRPr>
          </a:p>
        </p:txBody>
      </p:sp>
      <p:sp>
        <p:nvSpPr>
          <p:cNvPr id="583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tIns="15830" anchor="ctr"/>
          <a:lstStyle/>
          <a:p>
            <a:pPr>
              <a:lnSpc>
                <a:spcPct val="93000"/>
              </a:lnSpc>
              <a:spcBef>
                <a:spcPct val="0"/>
              </a:spcBef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  <a:tab pos="5197023" algn="l"/>
              </a:tabLst>
            </a:pPr>
            <a:endParaRPr lang="en-US" sz="1800" dirty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5A9F7F4-3D92-4FD3-9060-F4BD57814E1A}" type="slidenum">
              <a:rPr lang="en-US"/>
              <a:pPr/>
              <a:t>7</a:t>
            </a:fld>
            <a:endParaRPr lang="en-US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57431" y="369454"/>
            <a:ext cx="1400" cy="14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0766" tIns="66842" rIns="80766" bIns="40383" anchor="b"/>
          <a:lstStyle/>
          <a:p>
            <a:pPr>
              <a:lnSpc>
                <a:spcPct val="87000"/>
              </a:lnSpc>
            </a:pPr>
            <a:fld id="{9AAB07DE-DB33-40FF-89FA-0EEE54FAD6C1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7</a:t>
            </a:fld>
            <a:fld id="{64B7AC99-6774-4ACE-86AA-AE4146203BD6}" type="slidenum">
              <a:rPr lang="en-US">
                <a:solidFill>
                  <a:srgbClr val="000000"/>
                </a:solidFill>
                <a:ea typeface="+mn-ea" charset="0"/>
                <a:cs typeface="+mn-ea" charset="0"/>
              </a:rPr>
              <a:pPr>
                <a:lnSpc>
                  <a:spcPct val="87000"/>
                </a:lnSpc>
              </a:pPr>
              <a:t>7</a:t>
            </a:fld>
            <a:endParaRPr lang="en-US">
              <a:solidFill>
                <a:srgbClr val="000000"/>
              </a:solidFill>
              <a:ea typeface="+mn-ea" charset="0"/>
              <a:cs typeface="+mn-ea" charset="0"/>
            </a:endParaRPr>
          </a:p>
        </p:txBody>
      </p:sp>
      <p:sp>
        <p:nvSpPr>
          <p:cNvPr id="5837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tIns="15830" anchor="ctr"/>
          <a:lstStyle/>
          <a:p>
            <a:pPr>
              <a:lnSpc>
                <a:spcPct val="93000"/>
              </a:lnSpc>
              <a:spcBef>
                <a:spcPct val="0"/>
              </a:spcBef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  <a:tab pos="5197023" algn="l"/>
              </a:tabLst>
            </a:pPr>
            <a:endParaRPr lang="en-US" sz="1800" dirty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483" y="4343236"/>
            <a:ext cx="5486399" cy="276999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20096-86F4-4BA9-9CEC-DC9BC087DDB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11923-ADB2-43AE-AE0C-CAD7F22F7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1066800" y="4876800"/>
            <a:ext cx="4114800" cy="1524000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E332044E-F079-484A-B3F8-CC55244D87AA}" type="slidenum">
              <a:rPr/>
              <a:pPr lvl="0"/>
              <a:t>1</a:t>
            </a:fld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609344" y="76095"/>
            <a:ext cx="8076917" cy="68582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9" tIns="42452" rIns="81639" bIns="42452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hangingPunct="0">
              <a:buNone/>
            </a:pPr>
            <a:r>
              <a:rPr lang="en-US" sz="4000" b="1" dirty="0" smtClean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ESP Simple</a:t>
            </a:r>
            <a:endParaRPr lang="en-US" sz="4000" b="1" dirty="0">
              <a:solidFill>
                <a:srgbClr val="333399"/>
              </a:solidFill>
              <a:latin typeface="Arial" pitchFamily="18"/>
              <a:ea typeface="DejaVu Sans" pitchFamily="2"/>
              <a:cs typeface="DejaVu Sans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2245792" y="1717513"/>
            <a:ext cx="9797" cy="1110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Oval 13"/>
          <p:cNvSpPr/>
          <p:nvPr/>
        </p:nvSpPr>
        <p:spPr>
          <a:xfrm>
            <a:off x="3352800" y="1524000"/>
            <a:ext cx="2133600" cy="13716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ESP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>
            <a:off x="2667000" y="1447800"/>
            <a:ext cx="914400" cy="1676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Lightning Bolt 14"/>
          <p:cNvSpPr/>
          <p:nvPr/>
        </p:nvSpPr>
        <p:spPr>
          <a:xfrm rot="17076519">
            <a:off x="5093224" y="1538324"/>
            <a:ext cx="1375781" cy="723011"/>
          </a:xfrm>
          <a:prstGeom prst="lightningBol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1600200" y="3505200"/>
            <a:ext cx="1981200" cy="914400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Concentrate</a:t>
            </a:r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3581400" y="3505200"/>
            <a:ext cx="1981200" cy="9144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Lyse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5562600" y="3505200"/>
            <a:ext cx="1981200" cy="91440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Detect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5791200" y="5181600"/>
            <a:ext cx="1981200" cy="91440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Analytical Mod.</a:t>
            </a:r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>
            <a:off x="1295400" y="5181600"/>
            <a:ext cx="1752600" cy="914400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Concentrate</a:t>
            </a:r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3048000" y="5181600"/>
            <a:ext cx="1600200" cy="9144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Lyse</a:t>
            </a:r>
            <a:endParaRPr lang="en-US" dirty="0"/>
          </a:p>
        </p:txBody>
      </p:sp>
      <p:sp>
        <p:nvSpPr>
          <p:cNvPr id="21" name="Diamond 20"/>
          <p:cNvSpPr/>
          <p:nvPr/>
        </p:nvSpPr>
        <p:spPr>
          <a:xfrm>
            <a:off x="4648200" y="5257800"/>
            <a:ext cx="1143000" cy="762000"/>
          </a:xfrm>
          <a:prstGeom prst="diamon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038600" y="304800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G2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895600" y="495300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G3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E332044E-F079-484A-B3F8-CC55244D87AA}" type="slidenum">
              <a:rPr/>
              <a:pPr lvl="0"/>
              <a:t>2</a:t>
            </a:fld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609344" y="76095"/>
            <a:ext cx="8076917" cy="68582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9" tIns="42452" rIns="81639" bIns="42452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hangingPunct="0">
              <a:buNone/>
            </a:pPr>
            <a:r>
              <a:rPr lang="en-US" sz="4000" b="1" dirty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2G </a:t>
            </a:r>
            <a:r>
              <a:rPr lang="en-US" sz="4000" b="1" dirty="0" smtClean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Implementation</a:t>
            </a:r>
            <a:endParaRPr lang="en-US" sz="4000" b="1" dirty="0">
              <a:solidFill>
                <a:srgbClr val="333399"/>
              </a:solidFill>
              <a:latin typeface="Arial" pitchFamily="18"/>
              <a:ea typeface="DejaVu Sans" pitchFamily="2"/>
              <a:cs typeface="DejaVu Sans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2398192" y="1717513"/>
            <a:ext cx="9797" cy="111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traight Connector 3"/>
          <p:cNvSpPr/>
          <p:nvPr/>
        </p:nvSpPr>
        <p:spPr>
          <a:xfrm>
            <a:off x="457171" y="5791340"/>
            <a:ext cx="2133686" cy="0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  <a:headEnd type="arrow"/>
            <a:tailEnd type="arrow"/>
          </a:ln>
        </p:spPr>
        <p:txBody>
          <a:bodyPr vert="horz" wrap="square" lIns="81639" tIns="42452" rIns="81639" bIns="42452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endParaRPr lang="en-US" sz="1600" dirty="0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Straight Connector 4"/>
          <p:cNvSpPr/>
          <p:nvPr/>
        </p:nvSpPr>
        <p:spPr>
          <a:xfrm>
            <a:off x="304672" y="1371659"/>
            <a:ext cx="0" cy="4495775"/>
          </a:xfrm>
          <a:prstGeom prst="line">
            <a:avLst/>
          </a:prstGeom>
          <a:noFill/>
          <a:ln w="28440">
            <a:solidFill>
              <a:srgbClr val="000000"/>
            </a:solidFill>
            <a:prstDash val="solid"/>
            <a:miter/>
            <a:headEnd type="arrow"/>
            <a:tailEnd type="arrow"/>
          </a:ln>
        </p:spPr>
        <p:txBody>
          <a:bodyPr vert="horz" wrap="square" lIns="81639" tIns="42452" rIns="81639" bIns="42452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endParaRPr lang="en-US" sz="1600" dirty="0">
              <a:latin typeface="Arial" pitchFamily="18"/>
              <a:ea typeface="DejaVu Sans" pitchFamily="2"/>
              <a:cs typeface="DejaVu Sans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144236" y="5791340"/>
            <a:ext cx="623075" cy="35119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39" tIns="42452" rIns="81639" bIns="42452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r>
              <a:rPr lang="en-US" dirty="0">
                <a:latin typeface="Times New Roman" pitchFamily="18"/>
                <a:ea typeface="DejaVu Sans" pitchFamily="2"/>
                <a:cs typeface="DejaVu Sans" pitchFamily="2"/>
              </a:rPr>
              <a:t>~16”</a:t>
            </a:r>
          </a:p>
        </p:txBody>
      </p:sp>
      <p:sp>
        <p:nvSpPr>
          <p:cNvPr id="7" name="Freeform 6"/>
          <p:cNvSpPr/>
          <p:nvPr/>
        </p:nvSpPr>
        <p:spPr>
          <a:xfrm rot="5400000">
            <a:off x="-487876" y="4064954"/>
            <a:ext cx="623075" cy="35119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81639" tIns="42452" rIns="81639" bIns="42452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</a:pPr>
            <a:r>
              <a:rPr lang="en-US" dirty="0">
                <a:latin typeface="Times New Roman" pitchFamily="18"/>
                <a:ea typeface="DejaVu Sans" pitchFamily="2"/>
                <a:cs typeface="DejaVu Sans" pitchFamily="2"/>
              </a:rPr>
              <a:t>~30”</a:t>
            </a:r>
          </a:p>
        </p:txBody>
      </p:sp>
      <p:sp>
        <p:nvSpPr>
          <p:cNvPr id="8" name="Freeform 7"/>
          <p:cNvSpPr/>
          <p:nvPr/>
        </p:nvSpPr>
        <p:spPr>
          <a:xfrm>
            <a:off x="2970637" y="914112"/>
            <a:ext cx="6171816" cy="54866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9" tIns="42452" rIns="81639" bIns="42452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lnSpc>
                <a:spcPct val="90000"/>
              </a:lnSpc>
              <a:spcBef>
                <a:spcPts val="632"/>
              </a:spcBef>
              <a:buClr>
                <a:srgbClr val="333399"/>
              </a:buClr>
              <a:buSzPct val="100000"/>
              <a:buFont typeface="Wingdings" pitchFamily="2"/>
              <a:buChar char=""/>
            </a:pPr>
            <a:r>
              <a:rPr lang="en-US" sz="2500" dirty="0" smtClean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Concentrate</a:t>
            </a:r>
            <a:endParaRPr lang="en-US" sz="2500" dirty="0">
              <a:solidFill>
                <a:srgbClr val="333399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Filters raw seawater.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Single use filter media (puck)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hangingPunct="0">
              <a:lnSpc>
                <a:spcPct val="90000"/>
              </a:lnSpc>
              <a:spcBef>
                <a:spcPts val="632"/>
              </a:spcBef>
              <a:buClr>
                <a:srgbClr val="333399"/>
              </a:buClr>
              <a:buSzPct val="100000"/>
              <a:buFont typeface="Wingdings" pitchFamily="2"/>
              <a:buChar char=""/>
            </a:pPr>
            <a:r>
              <a:rPr lang="en-US" sz="2500" dirty="0" err="1" smtClean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Lyse</a:t>
            </a:r>
            <a:endParaRPr lang="en-US" sz="2500" dirty="0" smtClean="0">
              <a:solidFill>
                <a:srgbClr val="333399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Chemical, </a:t>
            </a: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bulk storage, metered per sample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Heat, reused heater pad 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None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hangingPunct="0">
              <a:lnSpc>
                <a:spcPct val="90000"/>
              </a:lnSpc>
              <a:spcBef>
                <a:spcPts val="632"/>
              </a:spcBef>
              <a:buClr>
                <a:srgbClr val="333399"/>
              </a:buClr>
              <a:buSzPct val="100000"/>
              <a:buFont typeface="Wingdings" pitchFamily="2"/>
              <a:buChar char=""/>
            </a:pPr>
            <a:r>
              <a:rPr lang="en-US" sz="2500" dirty="0" smtClean="0">
                <a:solidFill>
                  <a:srgbClr val="333399"/>
                </a:solidFill>
                <a:latin typeface="Arial" pitchFamily="18"/>
                <a:ea typeface="DejaVu Sans" pitchFamily="2"/>
                <a:cs typeface="DejaVu Sans" pitchFamily="2"/>
              </a:rPr>
              <a:t>Detect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Sandwich hybridization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Bulk reagent storage, metered per sample.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Single use assay (puck)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Imaged array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Processed </a:t>
            </a: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on-shore</a:t>
            </a: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Analytical Module (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MicroFluidic</a:t>
            </a:r>
            <a:r>
              <a:rPr lang="en-US" sz="22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DejaVu Sans" pitchFamily="2"/>
              </a:rPr>
              <a:t> Block)</a:t>
            </a: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 smtClean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  <a:p>
            <a:pPr marL="0" lvl="1" hangingPunct="0">
              <a:lnSpc>
                <a:spcPct val="90000"/>
              </a:lnSpc>
              <a:spcBef>
                <a:spcPts val="542"/>
              </a:spcBef>
              <a:buClr>
                <a:srgbClr val="000000"/>
              </a:buClr>
              <a:buSzPct val="100000"/>
              <a:buFont typeface="Wingdings" pitchFamily="2"/>
              <a:buChar char=""/>
            </a:pPr>
            <a:endParaRPr lang="en-US" sz="2200" dirty="0">
              <a:solidFill>
                <a:srgbClr val="000000"/>
              </a:solidFill>
              <a:latin typeface="Arial" pitchFamily="18"/>
              <a:ea typeface="DejaVu Sans" pitchFamily="2"/>
              <a:cs typeface="DejaVu Sans" pitchFamily="2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 l="1557" t="3539" r="51652" b="2359"/>
          <a:stretch>
            <a:fillRect/>
          </a:stretch>
        </p:blipFill>
        <p:spPr>
          <a:xfrm>
            <a:off x="380759" y="1371332"/>
            <a:ext cx="2527506" cy="419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D8D12CC4-29CE-44F8-996F-E82C0EB2FFE2}" type="slidenum">
              <a:rPr/>
              <a:pPr lvl="0"/>
              <a:t>3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07360" y="1036909"/>
            <a:ext cx="8709120" cy="484456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488319" y="333130"/>
            <a:ext cx="3525120" cy="370647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wrap="square" lIns="83598" tIns="41799" rIns="83598" bIns="41799" anchor="ctr" anchorCtr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hangingPunct="0">
              <a:lnSpc>
                <a:spcPct val="93000"/>
              </a:lnSpc>
              <a:buNone/>
            </a:pPr>
            <a:r>
              <a:rPr lang="en-GB" sz="2000" dirty="0">
                <a:latin typeface="Arial" pitchFamily="18"/>
                <a:ea typeface="DejaVu Sans" pitchFamily="2"/>
                <a:cs typeface="DejaVu Sans" pitchFamily="2"/>
              </a:rPr>
              <a:t>ESP Pucks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11E4BBC-5C19-4D2D-A574-7DF968F16B5A}" type="slidenum">
              <a:rPr lang="en-US"/>
              <a:pPr/>
              <a:t>4</a:t>
            </a:fld>
            <a:endParaRPr lang="en-US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488320" y="207382"/>
            <a:ext cx="3525120" cy="414764"/>
          </a:xfrm>
          <a:prstGeom prst="rect">
            <a:avLst/>
          </a:prstGeom>
          <a:solidFill>
            <a:srgbClr val="00CC99"/>
          </a:solidFill>
          <a:ln w="9360">
            <a:noFill/>
            <a:round/>
            <a:headEnd/>
            <a:tailEnd/>
          </a:ln>
          <a:effectLst/>
        </p:spPr>
        <p:txBody>
          <a:bodyPr lIns="81639" tIns="88595" rIns="81639" bIns="40820"/>
          <a:lstStyle/>
          <a:p>
            <a:pPr algn="ctr">
              <a:lnSpc>
                <a:spcPct val="81000"/>
              </a:lnSpc>
              <a:tabLst>
                <a:tab pos="656650" algn="l"/>
                <a:tab pos="1313299" algn="l"/>
                <a:tab pos="1969949" algn="l"/>
                <a:tab pos="2625159" algn="l"/>
                <a:tab pos="3281809" algn="l"/>
                <a:tab pos="3283248" algn="l"/>
              </a:tabLst>
            </a:pPr>
            <a:r>
              <a:rPr lang="en-US" sz="2000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2G Design </a:t>
            </a:r>
            <a:r>
              <a:rPr lang="en-US" sz="20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Guidelines</a:t>
            </a: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33038"/>
            <a:ext cx="9142560" cy="612496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81639" tIns="64592" rIns="81639" bIns="40820"/>
          <a:lstStyle/>
          <a:p>
            <a:pPr marL="391686" indent="-19440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sz="1500" b="1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754571" lvl="2" indent="-194403">
              <a:lnSpc>
                <a:spcPct val="87000"/>
              </a:lnSpc>
              <a:buSzPct val="102000"/>
              <a:buFont typeface="Arial" charset="0"/>
              <a:buChar char="•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Isolation of fluidics from mechanisms and electronics</a:t>
            </a:r>
          </a:p>
          <a:p>
            <a:pPr marL="754571" lvl="2" indent="-194403">
              <a:lnSpc>
                <a:spcPct val="87000"/>
              </a:lnSpc>
              <a:buSzPct val="102000"/>
              <a:buFont typeface="Arial" charset="0"/>
              <a:buChar char="•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Robust mechanics: All mechanisms/structures torque sized to stop (on bumper/hard stop) at stall with no damage</a:t>
            </a:r>
          </a:p>
          <a:p>
            <a:pPr marL="754571" lvl="2" indent="-194403">
              <a:lnSpc>
                <a:spcPct val="87000"/>
              </a:lnSpc>
              <a:buSzPct val="102000"/>
              <a:buFont typeface="Arial" charset="0"/>
              <a:buChar char="•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Material selection for chemistry compatibility, corrosion resistance.</a:t>
            </a:r>
          </a:p>
          <a:p>
            <a:pPr marL="754571" lvl="2" indent="-194403">
              <a:lnSpc>
                <a:spcPct val="87000"/>
              </a:lnSpc>
              <a:buSzPct val="102000"/>
              <a:buFont typeface="Arial" charset="0"/>
              <a:buChar char="•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Battery operated: Low </a:t>
            </a:r>
            <a:r>
              <a:rPr lang="en-US" dirty="0">
                <a:solidFill>
                  <a:srgbClr val="000000"/>
                </a:solidFill>
                <a:ea typeface="DejaVu Sans" charset="0"/>
                <a:cs typeface="DejaVu Sans" charset="0"/>
              </a:rPr>
              <a:t>power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budgets</a:t>
            </a:r>
          </a:p>
          <a:p>
            <a:pPr marL="754571" lvl="2" indent="-194403">
              <a:lnSpc>
                <a:spcPct val="87000"/>
              </a:lnSpc>
              <a:buSzPct val="102000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endParaRPr lang="en-US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754571" lvl="2" indent="-194403">
              <a:lnSpc>
                <a:spcPct val="87000"/>
              </a:lnSpc>
              <a:buSzPct val="102000"/>
              <a:buFont typeface="Arial" charset="0"/>
              <a:buChar char="•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Distributed </a:t>
            </a:r>
            <a:r>
              <a:rPr lang="en-US" dirty="0">
                <a:solidFill>
                  <a:srgbClr val="000000"/>
                </a:solidFill>
                <a:ea typeface="DejaVu Sans" charset="0"/>
                <a:cs typeface="DejaVu Sans" charset="0"/>
              </a:rPr>
              <a:t>control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>
                <a:solidFill>
                  <a:srgbClr val="000000"/>
                </a:solidFill>
                <a:ea typeface="DejaVu Sans" charset="0"/>
                <a:cs typeface="DejaVu Sans" charset="0"/>
              </a:rPr>
              <a:t>Each modular mechanism/subsystem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is run </a:t>
            </a:r>
            <a:r>
              <a:rPr lang="en-US" dirty="0">
                <a:solidFill>
                  <a:srgbClr val="000000"/>
                </a:solidFill>
                <a:ea typeface="DejaVu Sans" charset="0"/>
                <a:cs typeface="DejaVu Sans" charset="0"/>
              </a:rPr>
              <a:t>by its own controller.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>
                <a:solidFill>
                  <a:srgbClr val="000000"/>
                </a:solidFill>
                <a:ea typeface="DejaVu Sans" charset="0"/>
                <a:cs typeface="DejaVu Sans" charset="0"/>
              </a:rPr>
              <a:t>This freed host (Unix) processor from real-time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constraints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Minimized mass cable bundling to central control</a:t>
            </a:r>
          </a:p>
          <a:p>
            <a:pPr marL="783372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endParaRPr lang="en-US" dirty="0" smtClean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783372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Modularity of design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Aids in maintenance and repairs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Focused cabling around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subsystems</a:t>
            </a:r>
            <a:endParaRPr lang="en-US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endParaRPr lang="en-US" dirty="0" smtClean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783372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I2C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Bus and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protocol</a:t>
            </a:r>
          </a:p>
          <a:p>
            <a:pPr marL="783372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Software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Avoid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licensing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fees</a:t>
            </a: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OS to speed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development</a:t>
            </a:r>
            <a:endParaRPr lang="en-US" dirty="0" smtClean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1240572" lvl="4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51560" algn="l"/>
                <a:tab pos="1700784" algn="l"/>
                <a:tab pos="2359152" algn="l"/>
                <a:tab pos="3017520" algn="l"/>
                <a:tab pos="3675888" algn="l"/>
                <a:tab pos="4334256" algn="l"/>
                <a:tab pos="4992624" algn="l"/>
                <a:tab pos="5641848" algn="l"/>
                <a:tab pos="6300216" algn="l"/>
                <a:tab pos="6958584" algn="l"/>
                <a:tab pos="7616952" algn="l"/>
                <a:tab pos="8275320" algn="l"/>
                <a:tab pos="854049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Scripting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language, no development system or </a:t>
            </a: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recompiling.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070FBD51-B1D9-4BDA-A601-7DD7E7451402}" type="slidenum">
              <a:rPr lang="en-US"/>
              <a:pPr/>
              <a:t>5</a:t>
            </a:fld>
            <a:endParaRPr lang="en-US"/>
          </a:p>
        </p:txBody>
      </p:sp>
      <p:sp>
        <p:nvSpPr>
          <p:cNvPr id="43009" name="AutoShape 1"/>
          <p:cNvSpPr>
            <a:spLocks noChangeArrowheads="1"/>
          </p:cNvSpPr>
          <p:nvPr/>
        </p:nvSpPr>
        <p:spPr bwMode="auto">
          <a:xfrm>
            <a:off x="4160161" y="1820352"/>
            <a:ext cx="1569600" cy="1460313"/>
          </a:xfrm>
          <a:prstGeom prst="roundRect">
            <a:avLst>
              <a:gd name="adj" fmla="val 97"/>
            </a:avLst>
          </a:prstGeom>
          <a:solidFill>
            <a:srgbClr val="FFFFFF"/>
          </a:solidFill>
          <a:ln w="2052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4397760" y="1421430"/>
            <a:ext cx="944640" cy="37443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2052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011" name="Freeform 3"/>
          <p:cNvSpPr>
            <a:spLocks noChangeArrowheads="1"/>
          </p:cNvSpPr>
          <p:nvPr/>
        </p:nvSpPr>
        <p:spPr bwMode="auto">
          <a:xfrm>
            <a:off x="5018400" y="3345472"/>
            <a:ext cx="720000" cy="152656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2204" y="0"/>
              </a:cxn>
              <a:cxn ang="0">
                <a:pos x="2204" y="458"/>
              </a:cxn>
              <a:cxn ang="0">
                <a:pos x="0" y="467"/>
              </a:cxn>
              <a:cxn ang="0">
                <a:pos x="0" y="12"/>
              </a:cxn>
              <a:cxn ang="0">
                <a:pos x="0" y="12"/>
              </a:cxn>
            </a:cxnLst>
            <a:rect l="0" t="0" r="r" b="b"/>
            <a:pathLst>
              <a:path w="2205" h="468">
                <a:moveTo>
                  <a:pt x="0" y="12"/>
                </a:moveTo>
                <a:lnTo>
                  <a:pt x="2204" y="0"/>
                </a:lnTo>
                <a:lnTo>
                  <a:pt x="2204" y="458"/>
                </a:lnTo>
                <a:lnTo>
                  <a:pt x="0" y="467"/>
                </a:lnTo>
                <a:lnTo>
                  <a:pt x="0" y="12"/>
                </a:ln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203840" y="218903"/>
            <a:ext cx="7050240" cy="1036909"/>
          </a:xfrm>
          <a:prstGeom prst="rect">
            <a:avLst/>
          </a:prstGeom>
          <a:solidFill>
            <a:srgbClr val="00CC99"/>
          </a:solidFill>
          <a:ln w="9525">
            <a:noFill/>
            <a:round/>
            <a:headEnd/>
            <a:tailEnd/>
          </a:ln>
          <a:effectLst/>
        </p:spPr>
        <p:txBody>
          <a:bodyPr lIns="81639" tIns="42452" rIns="81639" bIns="42452" anchor="ctr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</a:tabLst>
            </a:pPr>
            <a:r>
              <a:rPr lang="en-GB" sz="40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2G ESP</a:t>
            </a:r>
            <a:br>
              <a:rPr lang="en-GB" sz="4000" dirty="0">
                <a:solidFill>
                  <a:srgbClr val="000000"/>
                </a:solidFill>
                <a:ea typeface="DejaVu Sans" charset="0"/>
                <a:cs typeface="DejaVu Sans" charset="0"/>
              </a:rPr>
            </a:br>
            <a:r>
              <a:rPr lang="en-GB" sz="2500" dirty="0">
                <a:solidFill>
                  <a:srgbClr val="000000"/>
                </a:solidFill>
                <a:ea typeface="DejaVu Sans" charset="0"/>
                <a:cs typeface="DejaVu Sans" charset="0"/>
              </a:rPr>
              <a:t>Electrical Block Diagram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491360" y="1458873"/>
            <a:ext cx="777600" cy="368678"/>
            <a:chOff x="3119" y="1013"/>
            <a:chExt cx="540" cy="256"/>
          </a:xfrm>
        </p:grpSpPr>
        <p:sp>
          <p:nvSpPr>
            <p:cNvPr id="43014" name="AutoShape 6"/>
            <p:cNvSpPr>
              <a:spLocks noChangeArrowheads="1"/>
            </p:cNvSpPr>
            <p:nvPr/>
          </p:nvSpPr>
          <p:spPr bwMode="auto">
            <a:xfrm>
              <a:off x="3127" y="1013"/>
              <a:ext cx="524" cy="256"/>
            </a:xfrm>
            <a:prstGeom prst="roundRect">
              <a:avLst>
                <a:gd name="adj" fmla="val 389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5" name="AutoShape 7"/>
            <p:cNvSpPr>
              <a:spLocks noChangeArrowheads="1"/>
            </p:cNvSpPr>
            <p:nvPr/>
          </p:nvSpPr>
          <p:spPr bwMode="auto">
            <a:xfrm>
              <a:off x="3119" y="1013"/>
              <a:ext cx="540" cy="214"/>
            </a:xfrm>
            <a:prstGeom prst="roundRect">
              <a:avLst>
                <a:gd name="adj" fmla="val 389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656650" algn="l"/>
                </a:tabLst>
              </a:pPr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PC/104 </a:t>
              </a:r>
            </a:p>
            <a:p>
              <a:pPr algn="ctr">
                <a:tabLst>
                  <a:tab pos="656650" algn="l"/>
                </a:tabLst>
              </a:pPr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Host Processor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305600" y="2459780"/>
            <a:ext cx="1320480" cy="522775"/>
            <a:chOff x="2990" y="1708"/>
            <a:chExt cx="917" cy="363"/>
          </a:xfrm>
        </p:grpSpPr>
        <p:sp>
          <p:nvSpPr>
            <p:cNvPr id="43017" name="AutoShape 9"/>
            <p:cNvSpPr>
              <a:spLocks noChangeArrowheads="1"/>
            </p:cNvSpPr>
            <p:nvPr/>
          </p:nvSpPr>
          <p:spPr bwMode="auto">
            <a:xfrm>
              <a:off x="3249" y="1708"/>
              <a:ext cx="438" cy="106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8" name="AutoShape 10"/>
            <p:cNvSpPr>
              <a:spLocks noChangeArrowheads="1"/>
            </p:cNvSpPr>
            <p:nvPr/>
          </p:nvSpPr>
          <p:spPr bwMode="auto">
            <a:xfrm>
              <a:off x="2990" y="1708"/>
              <a:ext cx="917" cy="363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  <a:tab pos="1313299" algn="l"/>
                </a:tabLst>
              </a:pPr>
              <a:r>
                <a:rPr lang="en-GB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Interconnect</a:t>
              </a:r>
              <a:r>
                <a:rPr lang="en-GB" sz="15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 /</a:t>
              </a:r>
            </a:p>
            <a:p>
              <a:pPr>
                <a:tabLst>
                  <a:tab pos="656650" algn="l"/>
                  <a:tab pos="1313299" algn="l"/>
                </a:tabLst>
              </a:pPr>
              <a:r>
                <a:rPr lang="en-GB" sz="15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Motherboard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354561" y="2060858"/>
            <a:ext cx="794880" cy="308192"/>
            <a:chOff x="3024" y="1431"/>
            <a:chExt cx="552" cy="214"/>
          </a:xfrm>
        </p:grpSpPr>
        <p:sp>
          <p:nvSpPr>
            <p:cNvPr id="43020" name="AutoShape 12"/>
            <p:cNvSpPr>
              <a:spLocks noChangeArrowheads="1"/>
            </p:cNvSpPr>
            <p:nvPr/>
          </p:nvSpPr>
          <p:spPr bwMode="auto">
            <a:xfrm>
              <a:off x="3202" y="1431"/>
              <a:ext cx="364" cy="153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1" name="AutoShape 13"/>
            <p:cNvSpPr>
              <a:spLocks noChangeArrowheads="1"/>
            </p:cNvSpPr>
            <p:nvPr/>
          </p:nvSpPr>
          <p:spPr bwMode="auto">
            <a:xfrm>
              <a:off x="3024" y="1431"/>
              <a:ext cx="552" cy="214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</a:tabLst>
              </a:pPr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5V &amp; 3.3V </a:t>
              </a:r>
            </a:p>
            <a:p>
              <a:pPr>
                <a:tabLst>
                  <a:tab pos="656650" algn="l"/>
                </a:tabLst>
              </a:pPr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Power Supplies</a:t>
              </a:r>
            </a:p>
          </p:txBody>
        </p:sp>
      </p:grpSp>
      <p:sp>
        <p:nvSpPr>
          <p:cNvPr id="43022" name="AutoShape 14"/>
          <p:cNvSpPr>
            <a:spLocks noChangeArrowheads="1"/>
          </p:cNvSpPr>
          <p:nvPr/>
        </p:nvSpPr>
        <p:spPr bwMode="auto">
          <a:xfrm>
            <a:off x="7050240" y="1515039"/>
            <a:ext cx="761760" cy="37443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7191360" y="1633136"/>
            <a:ext cx="524160" cy="169938"/>
            <a:chOff x="4994" y="1134"/>
            <a:chExt cx="364" cy="118"/>
          </a:xfrm>
        </p:grpSpPr>
        <p:sp>
          <p:nvSpPr>
            <p:cNvPr id="43024" name="AutoShape 16"/>
            <p:cNvSpPr>
              <a:spLocks noChangeArrowheads="1"/>
            </p:cNvSpPr>
            <p:nvPr/>
          </p:nvSpPr>
          <p:spPr bwMode="auto">
            <a:xfrm>
              <a:off x="5011" y="1134"/>
              <a:ext cx="347" cy="115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5" name="AutoShape 17"/>
            <p:cNvSpPr>
              <a:spLocks noChangeArrowheads="1"/>
            </p:cNvSpPr>
            <p:nvPr/>
          </p:nvSpPr>
          <p:spPr bwMode="auto">
            <a:xfrm>
              <a:off x="4994" y="1134"/>
              <a:ext cx="335" cy="118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100" b="1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Sampler</a:t>
              </a:r>
            </a:p>
          </p:txBody>
        </p:sp>
      </p:grpSp>
      <p:sp>
        <p:nvSpPr>
          <p:cNvPr id="43026" name="AutoShape 18"/>
          <p:cNvSpPr>
            <a:spLocks noChangeArrowheads="1"/>
          </p:cNvSpPr>
          <p:nvPr/>
        </p:nvSpPr>
        <p:spPr bwMode="auto">
          <a:xfrm>
            <a:off x="7050240" y="2088219"/>
            <a:ext cx="761760" cy="37443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33760" y="2207758"/>
            <a:ext cx="635040" cy="169938"/>
            <a:chOff x="4954" y="1533"/>
            <a:chExt cx="441" cy="118"/>
          </a:xfrm>
        </p:grpSpPr>
        <p:sp>
          <p:nvSpPr>
            <p:cNvPr id="43028" name="AutoShape 20"/>
            <p:cNvSpPr>
              <a:spLocks noChangeArrowheads="1"/>
            </p:cNvSpPr>
            <p:nvPr/>
          </p:nvSpPr>
          <p:spPr bwMode="auto">
            <a:xfrm>
              <a:off x="4978" y="1533"/>
              <a:ext cx="417" cy="115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9" name="AutoShape 21"/>
            <p:cNvSpPr>
              <a:spLocks noChangeArrowheads="1"/>
            </p:cNvSpPr>
            <p:nvPr/>
          </p:nvSpPr>
          <p:spPr bwMode="auto">
            <a:xfrm>
              <a:off x="4954" y="1533"/>
              <a:ext cx="407" cy="118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</a:tabLst>
              </a:pPr>
              <a:r>
                <a:rPr lang="en-GB" sz="1100" b="1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Collection</a:t>
              </a:r>
            </a:p>
          </p:txBody>
        </p:sp>
      </p:grpSp>
      <p:sp>
        <p:nvSpPr>
          <p:cNvPr id="43030" name="AutoShape 22"/>
          <p:cNvSpPr>
            <a:spLocks noChangeArrowheads="1"/>
          </p:cNvSpPr>
          <p:nvPr/>
        </p:nvSpPr>
        <p:spPr bwMode="auto">
          <a:xfrm>
            <a:off x="7050240" y="2662840"/>
            <a:ext cx="761760" cy="37443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7172640" y="2780940"/>
            <a:ext cx="493920" cy="169938"/>
            <a:chOff x="4981" y="1931"/>
            <a:chExt cx="343" cy="118"/>
          </a:xfrm>
        </p:grpSpPr>
        <p:sp>
          <p:nvSpPr>
            <p:cNvPr id="43032" name="AutoShape 24"/>
            <p:cNvSpPr>
              <a:spLocks noChangeArrowheads="1"/>
            </p:cNvSpPr>
            <p:nvPr/>
          </p:nvSpPr>
          <p:spPr bwMode="auto">
            <a:xfrm>
              <a:off x="5014" y="1931"/>
              <a:ext cx="310" cy="115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3" name="AutoShape 25"/>
            <p:cNvSpPr>
              <a:spLocks noChangeArrowheads="1"/>
            </p:cNvSpPr>
            <p:nvPr/>
          </p:nvSpPr>
          <p:spPr bwMode="auto">
            <a:xfrm>
              <a:off x="4981" y="1931"/>
              <a:ext cx="307" cy="118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100" b="1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Process</a:t>
              </a:r>
            </a:p>
          </p:txBody>
        </p:sp>
      </p:grpSp>
      <p:sp>
        <p:nvSpPr>
          <p:cNvPr id="43034" name="AutoShape 26"/>
          <p:cNvSpPr>
            <a:spLocks noChangeArrowheads="1"/>
          </p:cNvSpPr>
          <p:nvPr/>
        </p:nvSpPr>
        <p:spPr bwMode="auto">
          <a:xfrm>
            <a:off x="7050240" y="3236021"/>
            <a:ext cx="887040" cy="37587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7102080" y="3355561"/>
            <a:ext cx="768960" cy="169938"/>
            <a:chOff x="4932" y="2330"/>
            <a:chExt cx="534" cy="118"/>
          </a:xfrm>
        </p:grpSpPr>
        <p:sp>
          <p:nvSpPr>
            <p:cNvPr id="43036" name="AutoShape 28"/>
            <p:cNvSpPr>
              <a:spLocks noChangeArrowheads="1"/>
            </p:cNvSpPr>
            <p:nvPr/>
          </p:nvSpPr>
          <p:spPr bwMode="auto">
            <a:xfrm>
              <a:off x="4943" y="2330"/>
              <a:ext cx="523" cy="115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7" name="AutoShape 29"/>
            <p:cNvSpPr>
              <a:spLocks noChangeArrowheads="1"/>
            </p:cNvSpPr>
            <p:nvPr/>
          </p:nvSpPr>
          <p:spPr bwMode="auto">
            <a:xfrm>
              <a:off x="4932" y="2330"/>
              <a:ext cx="509" cy="118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</a:tabLst>
              </a:pPr>
              <a:r>
                <a:rPr lang="en-GB" sz="1100" b="1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Manipulator</a:t>
              </a:r>
            </a:p>
          </p:txBody>
        </p:sp>
      </p:grpSp>
      <p:sp>
        <p:nvSpPr>
          <p:cNvPr id="43038" name="AutoShape 30"/>
          <p:cNvSpPr>
            <a:spLocks noChangeArrowheads="1"/>
          </p:cNvSpPr>
          <p:nvPr/>
        </p:nvSpPr>
        <p:spPr bwMode="auto">
          <a:xfrm>
            <a:off x="7058880" y="3810640"/>
            <a:ext cx="763200" cy="374439"/>
          </a:xfrm>
          <a:prstGeom prst="roundRect">
            <a:avLst>
              <a:gd name="adj" fmla="val 384"/>
            </a:avLst>
          </a:prstGeom>
          <a:solidFill>
            <a:srgbClr val="FFFFFF"/>
          </a:soli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7207201" y="3928742"/>
            <a:ext cx="485280" cy="169938"/>
            <a:chOff x="5005" y="2728"/>
            <a:chExt cx="337" cy="118"/>
          </a:xfrm>
        </p:grpSpPr>
        <p:sp>
          <p:nvSpPr>
            <p:cNvPr id="43040" name="AutoShape 32"/>
            <p:cNvSpPr>
              <a:spLocks noChangeArrowheads="1"/>
            </p:cNvSpPr>
            <p:nvPr/>
          </p:nvSpPr>
          <p:spPr bwMode="auto">
            <a:xfrm>
              <a:off x="5027" y="2728"/>
              <a:ext cx="315" cy="115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1" name="AutoShape 33"/>
            <p:cNvSpPr>
              <a:spLocks noChangeArrowheads="1"/>
            </p:cNvSpPr>
            <p:nvPr/>
          </p:nvSpPr>
          <p:spPr bwMode="auto">
            <a:xfrm>
              <a:off x="5005" y="2728"/>
              <a:ext cx="312" cy="118"/>
            </a:xfrm>
            <a:prstGeom prst="roundRect">
              <a:avLst>
                <a:gd name="adj" fmla="val 87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100" b="1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Storage</a:t>
              </a:r>
            </a:p>
          </p:txBody>
        </p:sp>
      </p:grpSp>
      <p:sp>
        <p:nvSpPr>
          <p:cNvPr id="43042" name="Line 34"/>
          <p:cNvSpPr>
            <a:spLocks noChangeShapeType="1"/>
          </p:cNvSpPr>
          <p:nvPr/>
        </p:nvSpPr>
        <p:spPr bwMode="auto">
          <a:xfrm>
            <a:off x="6413760" y="3997860"/>
            <a:ext cx="636480" cy="1441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>
            <a:off x="6405120" y="3423240"/>
            <a:ext cx="636480" cy="1440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4" name="Line 36"/>
          <p:cNvSpPr>
            <a:spLocks noChangeShapeType="1"/>
          </p:cNvSpPr>
          <p:nvPr/>
        </p:nvSpPr>
        <p:spPr bwMode="auto">
          <a:xfrm>
            <a:off x="6405120" y="2850060"/>
            <a:ext cx="636480" cy="1440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5" name="Line 37"/>
          <p:cNvSpPr>
            <a:spLocks noChangeShapeType="1"/>
          </p:cNvSpPr>
          <p:nvPr/>
        </p:nvSpPr>
        <p:spPr bwMode="auto">
          <a:xfrm>
            <a:off x="6405120" y="2275439"/>
            <a:ext cx="636480" cy="1441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6" name="Line 38"/>
          <p:cNvSpPr>
            <a:spLocks noChangeShapeType="1"/>
          </p:cNvSpPr>
          <p:nvPr/>
        </p:nvSpPr>
        <p:spPr bwMode="auto">
          <a:xfrm>
            <a:off x="6412321" y="1729622"/>
            <a:ext cx="636480" cy="1440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7" name="Line 39"/>
          <p:cNvSpPr>
            <a:spLocks noChangeShapeType="1"/>
          </p:cNvSpPr>
          <p:nvPr/>
        </p:nvSpPr>
        <p:spPr bwMode="auto">
          <a:xfrm flipH="1">
            <a:off x="6409441" y="1732503"/>
            <a:ext cx="12960" cy="2265357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8" name="Line 40"/>
          <p:cNvSpPr>
            <a:spLocks noChangeShapeType="1"/>
          </p:cNvSpPr>
          <p:nvPr/>
        </p:nvSpPr>
        <p:spPr bwMode="auto">
          <a:xfrm>
            <a:off x="5728321" y="2706045"/>
            <a:ext cx="689760" cy="1440"/>
          </a:xfrm>
          <a:prstGeom prst="line">
            <a:avLst/>
          </a:prstGeom>
          <a:noFill/>
          <a:ln w="2052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49" name="AutoShape 41"/>
          <p:cNvSpPr>
            <a:spLocks noChangeArrowheads="1"/>
          </p:cNvSpPr>
          <p:nvPr/>
        </p:nvSpPr>
        <p:spPr bwMode="auto">
          <a:xfrm>
            <a:off x="6104161" y="1375346"/>
            <a:ext cx="198720" cy="151215"/>
          </a:xfrm>
          <a:prstGeom prst="roundRect">
            <a:avLst>
              <a:gd name="adj" fmla="val 958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5908320" y="2492896"/>
            <a:ext cx="217440" cy="230423"/>
            <a:chOff x="4103" y="1731"/>
            <a:chExt cx="151" cy="160"/>
          </a:xfrm>
        </p:grpSpPr>
        <p:sp>
          <p:nvSpPr>
            <p:cNvPr id="43051" name="AutoShape 43"/>
            <p:cNvSpPr>
              <a:spLocks noChangeArrowheads="1"/>
            </p:cNvSpPr>
            <p:nvPr/>
          </p:nvSpPr>
          <p:spPr bwMode="auto">
            <a:xfrm>
              <a:off x="4122" y="1731"/>
              <a:ext cx="132" cy="106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52" name="AutoShape 44"/>
            <p:cNvSpPr>
              <a:spLocks noChangeArrowheads="1"/>
            </p:cNvSpPr>
            <p:nvPr/>
          </p:nvSpPr>
          <p:spPr bwMode="auto">
            <a:xfrm>
              <a:off x="4103" y="1731"/>
              <a:ext cx="150" cy="160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500" dirty="0">
                  <a:solidFill>
                    <a:srgbClr val="000080"/>
                  </a:solidFill>
                  <a:ea typeface="DejaVu Sans" charset="0"/>
                  <a:cs typeface="DejaVu Sans" charset="0"/>
                </a:rPr>
                <a:t>I</a:t>
              </a:r>
              <a:r>
                <a:rPr lang="en-GB" sz="1500" baseline="33000" dirty="0">
                  <a:solidFill>
                    <a:srgbClr val="000080"/>
                  </a:solidFill>
                  <a:ea typeface="DejaVu Sans" charset="0"/>
                  <a:cs typeface="DejaVu Sans" charset="0"/>
                </a:rPr>
                <a:t>2</a:t>
              </a:r>
              <a:r>
                <a:rPr lang="en-GB" sz="1500" dirty="0">
                  <a:solidFill>
                    <a:srgbClr val="000080"/>
                  </a:solidFill>
                  <a:ea typeface="DejaVu Sans" charset="0"/>
                  <a:cs typeface="DejaVu Sans" charset="0"/>
                </a:rPr>
                <a:t>C</a:t>
              </a:r>
            </a:p>
          </p:txBody>
        </p:sp>
      </p:grpSp>
      <p:sp>
        <p:nvSpPr>
          <p:cNvPr id="43053" name="AutoShape 45"/>
          <p:cNvSpPr>
            <a:spLocks noChangeArrowheads="1"/>
          </p:cNvSpPr>
          <p:nvPr/>
        </p:nvSpPr>
        <p:spPr bwMode="auto">
          <a:xfrm>
            <a:off x="1906560" y="2775172"/>
            <a:ext cx="842400" cy="384520"/>
          </a:xfrm>
          <a:prstGeom prst="roundRect">
            <a:avLst>
              <a:gd name="adj" fmla="val 375"/>
            </a:avLst>
          </a:prstGeom>
          <a:solidFill>
            <a:srgbClr val="FFFFFF"/>
          </a:solidFill>
          <a:ln w="2052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11" name="Group 46"/>
          <p:cNvGrpSpPr>
            <a:grpSpLocks/>
          </p:cNvGrpSpPr>
          <p:nvPr/>
        </p:nvGrpSpPr>
        <p:grpSpPr bwMode="auto">
          <a:xfrm>
            <a:off x="2047681" y="2825575"/>
            <a:ext cx="633600" cy="190100"/>
            <a:chOff x="1422" y="1962"/>
            <a:chExt cx="440" cy="132"/>
          </a:xfrm>
        </p:grpSpPr>
        <p:sp>
          <p:nvSpPr>
            <p:cNvPr id="43055" name="AutoShape 47"/>
            <p:cNvSpPr>
              <a:spLocks noChangeArrowheads="1"/>
            </p:cNvSpPr>
            <p:nvPr/>
          </p:nvSpPr>
          <p:spPr bwMode="auto">
            <a:xfrm>
              <a:off x="1422" y="1962"/>
              <a:ext cx="440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56" name="AutoShape 48"/>
            <p:cNvSpPr>
              <a:spLocks noChangeArrowheads="1"/>
            </p:cNvSpPr>
            <p:nvPr/>
          </p:nvSpPr>
          <p:spPr bwMode="auto">
            <a:xfrm>
              <a:off x="1432" y="1962"/>
              <a:ext cx="394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Contextual</a:t>
              </a:r>
            </a:p>
          </p:txBody>
        </p:sp>
      </p:grpSp>
      <p:grpSp>
        <p:nvGrpSpPr>
          <p:cNvPr id="12" name="Group 49"/>
          <p:cNvGrpSpPr>
            <a:grpSpLocks/>
          </p:cNvGrpSpPr>
          <p:nvPr/>
        </p:nvGrpSpPr>
        <p:grpSpPr bwMode="auto">
          <a:xfrm>
            <a:off x="2116801" y="2975351"/>
            <a:ext cx="463680" cy="190100"/>
            <a:chOff x="1470" y="2066"/>
            <a:chExt cx="322" cy="132"/>
          </a:xfrm>
        </p:grpSpPr>
        <p:sp>
          <p:nvSpPr>
            <p:cNvPr id="43058" name="AutoShape 50"/>
            <p:cNvSpPr>
              <a:spLocks noChangeArrowheads="1"/>
            </p:cNvSpPr>
            <p:nvPr/>
          </p:nvSpPr>
          <p:spPr bwMode="auto">
            <a:xfrm>
              <a:off x="1471" y="2066"/>
              <a:ext cx="321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59" name="AutoShape 51"/>
            <p:cNvSpPr>
              <a:spLocks noChangeArrowheads="1"/>
            </p:cNvSpPr>
            <p:nvPr/>
          </p:nvSpPr>
          <p:spPr bwMode="auto">
            <a:xfrm>
              <a:off x="1470" y="2066"/>
              <a:ext cx="279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Sensors</a:t>
              </a:r>
            </a:p>
          </p:txBody>
        </p:sp>
      </p:grpSp>
      <p:sp>
        <p:nvSpPr>
          <p:cNvPr id="43060" name="Line 52"/>
          <p:cNvSpPr>
            <a:spLocks noChangeShapeType="1"/>
          </p:cNvSpPr>
          <p:nvPr/>
        </p:nvSpPr>
        <p:spPr bwMode="auto">
          <a:xfrm flipV="1">
            <a:off x="2757600" y="2947990"/>
            <a:ext cx="1399680" cy="18722"/>
          </a:xfrm>
          <a:prstGeom prst="line">
            <a:avLst/>
          </a:prstGeom>
          <a:noFill/>
          <a:ln w="2052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61" name="Freeform 53"/>
          <p:cNvSpPr>
            <a:spLocks noChangeArrowheads="1"/>
          </p:cNvSpPr>
          <p:nvPr/>
        </p:nvSpPr>
        <p:spPr bwMode="auto">
          <a:xfrm>
            <a:off x="3098880" y="2881743"/>
            <a:ext cx="720000" cy="152656"/>
          </a:xfrm>
          <a:custGeom>
            <a:avLst/>
            <a:gdLst/>
            <a:ahLst/>
            <a:cxnLst>
              <a:cxn ang="0">
                <a:pos x="0" y="13"/>
              </a:cxn>
              <a:cxn ang="0">
                <a:pos x="2204" y="0"/>
              </a:cxn>
              <a:cxn ang="0">
                <a:pos x="2204" y="459"/>
              </a:cxn>
              <a:cxn ang="0">
                <a:pos x="0" y="468"/>
              </a:cxn>
              <a:cxn ang="0">
                <a:pos x="0" y="13"/>
              </a:cxn>
              <a:cxn ang="0">
                <a:pos x="0" y="13"/>
              </a:cxn>
            </a:cxnLst>
            <a:rect l="0" t="0" r="r" b="b"/>
            <a:pathLst>
              <a:path w="2205" h="469">
                <a:moveTo>
                  <a:pt x="0" y="13"/>
                </a:moveTo>
                <a:lnTo>
                  <a:pt x="2204" y="0"/>
                </a:lnTo>
                <a:lnTo>
                  <a:pt x="2204" y="459"/>
                </a:lnTo>
                <a:lnTo>
                  <a:pt x="0" y="468"/>
                </a:lnTo>
                <a:lnTo>
                  <a:pt x="0" y="13"/>
                </a:ln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13" name="Group 54"/>
          <p:cNvGrpSpPr>
            <a:grpSpLocks/>
          </p:cNvGrpSpPr>
          <p:nvPr/>
        </p:nvGrpSpPr>
        <p:grpSpPr bwMode="auto">
          <a:xfrm>
            <a:off x="3093121" y="2867336"/>
            <a:ext cx="308160" cy="159856"/>
            <a:chOff x="2148" y="1991"/>
            <a:chExt cx="214" cy="111"/>
          </a:xfrm>
        </p:grpSpPr>
        <p:sp>
          <p:nvSpPr>
            <p:cNvPr id="43063" name="AutoShape 55"/>
            <p:cNvSpPr>
              <a:spLocks noChangeArrowheads="1"/>
            </p:cNvSpPr>
            <p:nvPr/>
          </p:nvSpPr>
          <p:spPr bwMode="auto">
            <a:xfrm rot="21540000">
              <a:off x="2148" y="1996"/>
              <a:ext cx="214" cy="106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4" name="AutoShape 56"/>
            <p:cNvSpPr>
              <a:spLocks noChangeArrowheads="1"/>
            </p:cNvSpPr>
            <p:nvPr/>
          </p:nvSpPr>
          <p:spPr bwMode="auto">
            <a:xfrm rot="21540000">
              <a:off x="2193" y="1991"/>
              <a:ext cx="125" cy="107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 3 x</a:t>
              </a:r>
            </a:p>
          </p:txBody>
        </p:sp>
      </p:grpSp>
      <p:grpSp>
        <p:nvGrpSpPr>
          <p:cNvPr id="14" name="Group 57"/>
          <p:cNvGrpSpPr>
            <a:grpSpLocks/>
          </p:cNvGrpSpPr>
          <p:nvPr/>
        </p:nvGrpSpPr>
        <p:grpSpPr bwMode="auto">
          <a:xfrm>
            <a:off x="3414240" y="2864466"/>
            <a:ext cx="214560" cy="197302"/>
            <a:chOff x="2371" y="1989"/>
            <a:chExt cx="149" cy="137"/>
          </a:xfrm>
        </p:grpSpPr>
        <p:sp>
          <p:nvSpPr>
            <p:cNvPr id="43066" name="AutoShape 58"/>
            <p:cNvSpPr>
              <a:spLocks noChangeArrowheads="1"/>
            </p:cNvSpPr>
            <p:nvPr/>
          </p:nvSpPr>
          <p:spPr bwMode="auto">
            <a:xfrm rot="21540000">
              <a:off x="2371" y="1994"/>
              <a:ext cx="149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7" name="AutoShape 59"/>
            <p:cNvSpPr>
              <a:spLocks noChangeArrowheads="1"/>
            </p:cNvSpPr>
            <p:nvPr/>
          </p:nvSpPr>
          <p:spPr bwMode="auto">
            <a:xfrm rot="21540000">
              <a:off x="2400" y="1989"/>
              <a:ext cx="89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RS</a:t>
              </a:r>
            </a:p>
          </p:txBody>
        </p:sp>
      </p:grpSp>
      <p:grpSp>
        <p:nvGrpSpPr>
          <p:cNvPr id="15" name="Group 60"/>
          <p:cNvGrpSpPr>
            <a:grpSpLocks/>
          </p:cNvGrpSpPr>
          <p:nvPr/>
        </p:nvGrpSpPr>
        <p:grpSpPr bwMode="auto">
          <a:xfrm>
            <a:off x="3572640" y="2868780"/>
            <a:ext cx="292320" cy="195860"/>
            <a:chOff x="2481" y="1992"/>
            <a:chExt cx="203" cy="136"/>
          </a:xfrm>
        </p:grpSpPr>
        <p:sp>
          <p:nvSpPr>
            <p:cNvPr id="43069" name="AutoShape 61"/>
            <p:cNvSpPr>
              <a:spLocks noChangeArrowheads="1"/>
            </p:cNvSpPr>
            <p:nvPr/>
          </p:nvSpPr>
          <p:spPr bwMode="auto">
            <a:xfrm rot="21540000">
              <a:off x="2481" y="1996"/>
              <a:ext cx="203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70" name="AutoShape 62"/>
            <p:cNvSpPr>
              <a:spLocks noChangeArrowheads="1"/>
            </p:cNvSpPr>
            <p:nvPr/>
          </p:nvSpPr>
          <p:spPr bwMode="auto">
            <a:xfrm rot="21540000">
              <a:off x="2500" y="1992"/>
              <a:ext cx="164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-232</a:t>
              </a:r>
            </a:p>
          </p:txBody>
        </p:sp>
      </p:grpSp>
      <p:sp>
        <p:nvSpPr>
          <p:cNvPr id="43071" name="Line 63"/>
          <p:cNvSpPr>
            <a:spLocks noChangeShapeType="1"/>
          </p:cNvSpPr>
          <p:nvPr/>
        </p:nvSpPr>
        <p:spPr bwMode="auto">
          <a:xfrm>
            <a:off x="2280961" y="1846274"/>
            <a:ext cx="1876320" cy="2880"/>
          </a:xfrm>
          <a:prstGeom prst="line">
            <a:avLst/>
          </a:prstGeom>
          <a:noFill/>
          <a:ln w="2052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72" name="AutoShape 64"/>
          <p:cNvSpPr>
            <a:spLocks noChangeArrowheads="1"/>
          </p:cNvSpPr>
          <p:nvPr/>
        </p:nvSpPr>
        <p:spPr bwMode="auto">
          <a:xfrm>
            <a:off x="1844640" y="1697939"/>
            <a:ext cx="430560" cy="300991"/>
          </a:xfrm>
          <a:prstGeom prst="roundRect">
            <a:avLst>
              <a:gd name="adj" fmla="val 47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16" name="Group 65"/>
          <p:cNvGrpSpPr>
            <a:grpSpLocks/>
          </p:cNvGrpSpPr>
          <p:nvPr/>
        </p:nvGrpSpPr>
        <p:grpSpPr bwMode="auto">
          <a:xfrm>
            <a:off x="1756800" y="1621613"/>
            <a:ext cx="640800" cy="230424"/>
            <a:chOff x="1220" y="1126"/>
            <a:chExt cx="445" cy="160"/>
          </a:xfrm>
        </p:grpSpPr>
        <p:sp>
          <p:nvSpPr>
            <p:cNvPr id="43074" name="AutoShape 66"/>
            <p:cNvSpPr>
              <a:spLocks noChangeArrowheads="1"/>
            </p:cNvSpPr>
            <p:nvPr/>
          </p:nvSpPr>
          <p:spPr bwMode="auto">
            <a:xfrm>
              <a:off x="1281" y="1126"/>
              <a:ext cx="348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75" name="AutoShape 67"/>
            <p:cNvSpPr>
              <a:spLocks noChangeArrowheads="1"/>
            </p:cNvSpPr>
            <p:nvPr/>
          </p:nvSpPr>
          <p:spPr bwMode="auto">
            <a:xfrm>
              <a:off x="1220" y="1126"/>
              <a:ext cx="445" cy="160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</a:tabLst>
              </a:pPr>
              <a:r>
                <a:rPr lang="en-GB" sz="1500" dirty="0">
                  <a:solidFill>
                    <a:srgbClr val="FF0000"/>
                  </a:solidFill>
                  <a:ea typeface="DejaVu Sans" charset="0"/>
                  <a:cs typeface="DejaVu Sans" charset="0"/>
                </a:rPr>
                <a:t>External</a:t>
              </a:r>
            </a:p>
          </p:txBody>
        </p:sp>
      </p:grp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1378080" y="1853479"/>
            <a:ext cx="1228320" cy="230424"/>
            <a:chOff x="957" y="1287"/>
            <a:chExt cx="853" cy="160"/>
          </a:xfrm>
        </p:grpSpPr>
        <p:sp>
          <p:nvSpPr>
            <p:cNvPr id="43077" name="AutoShape 69"/>
            <p:cNvSpPr>
              <a:spLocks noChangeArrowheads="1"/>
            </p:cNvSpPr>
            <p:nvPr/>
          </p:nvSpPr>
          <p:spPr bwMode="auto">
            <a:xfrm>
              <a:off x="1281" y="1287"/>
              <a:ext cx="270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78" name="AutoShape 70"/>
            <p:cNvSpPr>
              <a:spLocks noChangeArrowheads="1"/>
            </p:cNvSpPr>
            <p:nvPr/>
          </p:nvSpPr>
          <p:spPr bwMode="auto">
            <a:xfrm>
              <a:off x="957" y="1287"/>
              <a:ext cx="853" cy="160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  <a:tab pos="1313299" algn="l"/>
                </a:tabLst>
              </a:pPr>
              <a:r>
                <a:rPr lang="en-GB" sz="1500" dirty="0">
                  <a:solidFill>
                    <a:srgbClr val="FF0000"/>
                  </a:solidFill>
                  <a:ea typeface="DejaVu Sans" charset="0"/>
                  <a:cs typeface="DejaVu Sans" charset="0"/>
                </a:rPr>
                <a:t>Power  10 - 16V</a:t>
              </a:r>
            </a:p>
          </p:txBody>
        </p:sp>
      </p:grpSp>
      <p:sp>
        <p:nvSpPr>
          <p:cNvPr id="43079" name="Line 71"/>
          <p:cNvSpPr>
            <a:spLocks noChangeShapeType="1"/>
          </p:cNvSpPr>
          <p:nvPr/>
        </p:nvSpPr>
        <p:spPr bwMode="auto">
          <a:xfrm>
            <a:off x="2348640" y="2420895"/>
            <a:ext cx="1797120" cy="1440"/>
          </a:xfrm>
          <a:prstGeom prst="line">
            <a:avLst/>
          </a:prstGeom>
          <a:noFill/>
          <a:ln w="2052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80" name="AutoShape 72"/>
          <p:cNvSpPr>
            <a:spLocks noChangeArrowheads="1"/>
          </p:cNvSpPr>
          <p:nvPr/>
        </p:nvSpPr>
        <p:spPr bwMode="auto">
          <a:xfrm>
            <a:off x="1844640" y="2158787"/>
            <a:ext cx="524160" cy="449327"/>
          </a:xfrm>
          <a:prstGeom prst="roundRect">
            <a:avLst>
              <a:gd name="adj" fmla="val 319"/>
            </a:avLst>
          </a:prstGeom>
          <a:solidFill>
            <a:srgbClr val="FFFFFF"/>
          </a:solidFill>
          <a:ln w="2052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18" name="Group 73"/>
          <p:cNvGrpSpPr>
            <a:grpSpLocks/>
          </p:cNvGrpSpPr>
          <p:nvPr/>
        </p:nvGrpSpPr>
        <p:grpSpPr bwMode="auto">
          <a:xfrm>
            <a:off x="2027520" y="2240874"/>
            <a:ext cx="214560" cy="190100"/>
            <a:chOff x="1408" y="1556"/>
            <a:chExt cx="149" cy="132"/>
          </a:xfrm>
        </p:grpSpPr>
        <p:sp>
          <p:nvSpPr>
            <p:cNvPr id="43082" name="AutoShape 74"/>
            <p:cNvSpPr>
              <a:spLocks noChangeArrowheads="1"/>
            </p:cNvSpPr>
            <p:nvPr/>
          </p:nvSpPr>
          <p:spPr bwMode="auto">
            <a:xfrm>
              <a:off x="1408" y="1556"/>
              <a:ext cx="149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83" name="AutoShape 75"/>
            <p:cNvSpPr>
              <a:spLocks noChangeArrowheads="1"/>
            </p:cNvSpPr>
            <p:nvPr/>
          </p:nvSpPr>
          <p:spPr bwMode="auto">
            <a:xfrm>
              <a:off x="1423" y="1556"/>
              <a:ext cx="89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RF</a:t>
              </a:r>
            </a:p>
          </p:txBody>
        </p:sp>
      </p:grpSp>
      <p:grpSp>
        <p:nvGrpSpPr>
          <p:cNvPr id="19" name="Group 76"/>
          <p:cNvGrpSpPr>
            <a:grpSpLocks/>
          </p:cNvGrpSpPr>
          <p:nvPr/>
        </p:nvGrpSpPr>
        <p:grpSpPr bwMode="auto">
          <a:xfrm>
            <a:off x="1906560" y="2389209"/>
            <a:ext cx="462240" cy="190099"/>
            <a:chOff x="1324" y="1659"/>
            <a:chExt cx="321" cy="132"/>
          </a:xfrm>
        </p:grpSpPr>
        <p:sp>
          <p:nvSpPr>
            <p:cNvPr id="43085" name="AutoShape 77"/>
            <p:cNvSpPr>
              <a:spLocks noChangeArrowheads="1"/>
            </p:cNvSpPr>
            <p:nvPr/>
          </p:nvSpPr>
          <p:spPr bwMode="auto">
            <a:xfrm>
              <a:off x="1324" y="1659"/>
              <a:ext cx="321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86" name="AutoShape 78"/>
            <p:cNvSpPr>
              <a:spLocks noChangeArrowheads="1"/>
            </p:cNvSpPr>
            <p:nvPr/>
          </p:nvSpPr>
          <p:spPr bwMode="auto">
            <a:xfrm>
              <a:off x="1337" y="1659"/>
              <a:ext cx="285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Modem</a:t>
              </a:r>
            </a:p>
          </p:txBody>
        </p:sp>
      </p:grpSp>
      <p:sp>
        <p:nvSpPr>
          <p:cNvPr id="43087" name="AutoShape 79"/>
          <p:cNvSpPr>
            <a:spLocks noChangeArrowheads="1"/>
          </p:cNvSpPr>
          <p:nvPr/>
        </p:nvSpPr>
        <p:spPr bwMode="auto">
          <a:xfrm>
            <a:off x="4358881" y="3609020"/>
            <a:ext cx="1166400" cy="365798"/>
          </a:xfrm>
          <a:prstGeom prst="roundRect">
            <a:avLst>
              <a:gd name="adj" fmla="val 394"/>
            </a:avLst>
          </a:prstGeom>
          <a:solidFill>
            <a:srgbClr val="FFFFFF"/>
          </a:solidFill>
          <a:ln w="2052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0" name="Group 80"/>
          <p:cNvGrpSpPr>
            <a:grpSpLocks/>
          </p:cNvGrpSpPr>
          <p:nvPr/>
        </p:nvGrpSpPr>
        <p:grpSpPr bwMode="auto">
          <a:xfrm>
            <a:off x="4423680" y="3728549"/>
            <a:ext cx="1098720" cy="190099"/>
            <a:chOff x="3072" y="2589"/>
            <a:chExt cx="763" cy="132"/>
          </a:xfrm>
        </p:grpSpPr>
        <p:sp>
          <p:nvSpPr>
            <p:cNvPr id="43089" name="AutoShape 81"/>
            <p:cNvSpPr>
              <a:spLocks noChangeArrowheads="1"/>
            </p:cNvSpPr>
            <p:nvPr/>
          </p:nvSpPr>
          <p:spPr bwMode="auto">
            <a:xfrm>
              <a:off x="3072" y="2589"/>
              <a:ext cx="763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90" name="AutoShape 82"/>
            <p:cNvSpPr>
              <a:spLocks noChangeArrowheads="1"/>
            </p:cNvSpPr>
            <p:nvPr/>
          </p:nvSpPr>
          <p:spPr bwMode="auto">
            <a:xfrm>
              <a:off x="3086" y="2589"/>
              <a:ext cx="686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656650" algn="l"/>
                </a:tabLst>
              </a:pPr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Analytical Modules</a:t>
              </a:r>
            </a:p>
          </p:txBody>
        </p:sp>
      </p:grpSp>
      <p:sp>
        <p:nvSpPr>
          <p:cNvPr id="43091" name="Line 83"/>
          <p:cNvSpPr>
            <a:spLocks noChangeShapeType="1"/>
          </p:cNvSpPr>
          <p:nvPr/>
        </p:nvSpPr>
        <p:spPr bwMode="auto">
          <a:xfrm flipH="1">
            <a:off x="4920481" y="3292186"/>
            <a:ext cx="8640" cy="313953"/>
          </a:xfrm>
          <a:prstGeom prst="line">
            <a:avLst/>
          </a:prstGeom>
          <a:noFill/>
          <a:ln w="2052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43092" name="AutoShape 84"/>
          <p:cNvSpPr>
            <a:spLocks noChangeArrowheads="1"/>
          </p:cNvSpPr>
          <p:nvPr/>
        </p:nvSpPr>
        <p:spPr bwMode="auto">
          <a:xfrm>
            <a:off x="5012640" y="3339712"/>
            <a:ext cx="730080" cy="151215"/>
          </a:xfrm>
          <a:prstGeom prst="roundRect">
            <a:avLst>
              <a:gd name="adj" fmla="val 958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1" name="Group 85"/>
          <p:cNvGrpSpPr>
            <a:grpSpLocks/>
          </p:cNvGrpSpPr>
          <p:nvPr/>
        </p:nvGrpSpPr>
        <p:grpSpPr bwMode="auto">
          <a:xfrm>
            <a:off x="5012641" y="3348349"/>
            <a:ext cx="396000" cy="190099"/>
            <a:chOff x="3481" y="2325"/>
            <a:chExt cx="275" cy="132"/>
          </a:xfrm>
        </p:grpSpPr>
        <p:sp>
          <p:nvSpPr>
            <p:cNvPr id="43094" name="AutoShape 86"/>
            <p:cNvSpPr>
              <a:spLocks noChangeArrowheads="1"/>
            </p:cNvSpPr>
            <p:nvPr/>
          </p:nvSpPr>
          <p:spPr bwMode="auto">
            <a:xfrm>
              <a:off x="3481" y="2325"/>
              <a:ext cx="275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95" name="AutoShape 87"/>
            <p:cNvSpPr>
              <a:spLocks noChangeArrowheads="1"/>
            </p:cNvSpPr>
            <p:nvPr/>
          </p:nvSpPr>
          <p:spPr bwMode="auto">
            <a:xfrm>
              <a:off x="3546" y="2325"/>
              <a:ext cx="125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 3 x</a:t>
              </a:r>
            </a:p>
          </p:txBody>
        </p:sp>
      </p:grpSp>
      <p:grpSp>
        <p:nvGrpSpPr>
          <p:cNvPr id="22" name="Group 88"/>
          <p:cNvGrpSpPr>
            <a:grpSpLocks/>
          </p:cNvGrpSpPr>
          <p:nvPr/>
        </p:nvGrpSpPr>
        <p:grpSpPr bwMode="auto">
          <a:xfrm>
            <a:off x="5346721" y="3348347"/>
            <a:ext cx="167040" cy="154095"/>
            <a:chOff x="3713" y="2325"/>
            <a:chExt cx="116" cy="107"/>
          </a:xfrm>
        </p:grpSpPr>
        <p:sp>
          <p:nvSpPr>
            <p:cNvPr id="43097" name="AutoShape 89"/>
            <p:cNvSpPr>
              <a:spLocks noChangeArrowheads="1"/>
            </p:cNvSpPr>
            <p:nvPr/>
          </p:nvSpPr>
          <p:spPr bwMode="auto">
            <a:xfrm>
              <a:off x="3721" y="2325"/>
              <a:ext cx="108" cy="106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98" name="AutoShape 90"/>
            <p:cNvSpPr>
              <a:spLocks noChangeArrowheads="1"/>
            </p:cNvSpPr>
            <p:nvPr/>
          </p:nvSpPr>
          <p:spPr bwMode="auto">
            <a:xfrm>
              <a:off x="3713" y="2325"/>
              <a:ext cx="89" cy="107"/>
            </a:xfrm>
            <a:prstGeom prst="roundRect">
              <a:avLst>
                <a:gd name="adj" fmla="val 94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RS</a:t>
              </a:r>
            </a:p>
          </p:txBody>
        </p:sp>
      </p:grpSp>
      <p:grpSp>
        <p:nvGrpSpPr>
          <p:cNvPr id="23" name="Group 91"/>
          <p:cNvGrpSpPr>
            <a:grpSpLocks/>
          </p:cNvGrpSpPr>
          <p:nvPr/>
        </p:nvGrpSpPr>
        <p:grpSpPr bwMode="auto">
          <a:xfrm>
            <a:off x="5484961" y="3355550"/>
            <a:ext cx="292320" cy="190100"/>
            <a:chOff x="3809" y="2330"/>
            <a:chExt cx="203" cy="132"/>
          </a:xfrm>
        </p:grpSpPr>
        <p:sp>
          <p:nvSpPr>
            <p:cNvPr id="43100" name="AutoShape 92"/>
            <p:cNvSpPr>
              <a:spLocks noChangeArrowheads="1"/>
            </p:cNvSpPr>
            <p:nvPr/>
          </p:nvSpPr>
          <p:spPr bwMode="auto">
            <a:xfrm>
              <a:off x="3809" y="2330"/>
              <a:ext cx="203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01" name="AutoShape 93"/>
            <p:cNvSpPr>
              <a:spLocks noChangeArrowheads="1"/>
            </p:cNvSpPr>
            <p:nvPr/>
          </p:nvSpPr>
          <p:spPr bwMode="auto">
            <a:xfrm>
              <a:off x="3822" y="2330"/>
              <a:ext cx="164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-232</a:t>
              </a:r>
            </a:p>
          </p:txBody>
        </p:sp>
      </p:grpSp>
      <p:sp>
        <p:nvSpPr>
          <p:cNvPr id="43102" name="AutoShape 94"/>
          <p:cNvSpPr>
            <a:spLocks noChangeArrowheads="1"/>
          </p:cNvSpPr>
          <p:nvPr/>
        </p:nvSpPr>
        <p:spPr bwMode="auto">
          <a:xfrm>
            <a:off x="2681280" y="2337366"/>
            <a:ext cx="403200" cy="149776"/>
          </a:xfrm>
          <a:prstGeom prst="roundRect">
            <a:avLst>
              <a:gd name="adj" fmla="val 958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grpSp>
        <p:nvGrpSpPr>
          <p:cNvPr id="24" name="Group 95"/>
          <p:cNvGrpSpPr>
            <a:grpSpLocks/>
          </p:cNvGrpSpPr>
          <p:nvPr/>
        </p:nvGrpSpPr>
        <p:grpSpPr bwMode="auto">
          <a:xfrm>
            <a:off x="2681280" y="2343125"/>
            <a:ext cx="214560" cy="190099"/>
            <a:chOff x="1862" y="1627"/>
            <a:chExt cx="149" cy="132"/>
          </a:xfrm>
        </p:grpSpPr>
        <p:sp>
          <p:nvSpPr>
            <p:cNvPr id="43104" name="AutoShape 96"/>
            <p:cNvSpPr>
              <a:spLocks noChangeArrowheads="1"/>
            </p:cNvSpPr>
            <p:nvPr/>
          </p:nvSpPr>
          <p:spPr bwMode="auto">
            <a:xfrm>
              <a:off x="1862" y="1627"/>
              <a:ext cx="149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05" name="AutoShape 97"/>
            <p:cNvSpPr>
              <a:spLocks noChangeArrowheads="1"/>
            </p:cNvSpPr>
            <p:nvPr/>
          </p:nvSpPr>
          <p:spPr bwMode="auto">
            <a:xfrm>
              <a:off x="1875" y="1627"/>
              <a:ext cx="89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RS</a:t>
              </a:r>
            </a:p>
          </p:txBody>
        </p:sp>
      </p:grpSp>
      <p:grpSp>
        <p:nvGrpSpPr>
          <p:cNvPr id="25" name="Group 98"/>
          <p:cNvGrpSpPr>
            <a:grpSpLocks/>
          </p:cNvGrpSpPr>
          <p:nvPr/>
        </p:nvGrpSpPr>
        <p:grpSpPr bwMode="auto">
          <a:xfrm>
            <a:off x="2839680" y="2343125"/>
            <a:ext cx="292320" cy="190099"/>
            <a:chOff x="1972" y="1627"/>
            <a:chExt cx="203" cy="132"/>
          </a:xfrm>
        </p:grpSpPr>
        <p:sp>
          <p:nvSpPr>
            <p:cNvPr id="43107" name="AutoShape 99"/>
            <p:cNvSpPr>
              <a:spLocks noChangeArrowheads="1"/>
            </p:cNvSpPr>
            <p:nvPr/>
          </p:nvSpPr>
          <p:spPr bwMode="auto">
            <a:xfrm>
              <a:off x="1972" y="1627"/>
              <a:ext cx="203" cy="132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08" name="AutoShape 100"/>
            <p:cNvSpPr>
              <a:spLocks noChangeArrowheads="1"/>
            </p:cNvSpPr>
            <p:nvPr/>
          </p:nvSpPr>
          <p:spPr bwMode="auto">
            <a:xfrm>
              <a:off x="1984" y="1627"/>
              <a:ext cx="164" cy="107"/>
            </a:xfrm>
            <a:prstGeom prst="roundRect">
              <a:avLst>
                <a:gd name="adj" fmla="val 755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hangingPunct="1"/>
              <a:r>
                <a:rPr lang="en-GB" sz="1000" dirty="0">
                  <a:solidFill>
                    <a:srgbClr val="000000"/>
                  </a:solidFill>
                  <a:ea typeface="DejaVu Sans" charset="0"/>
                  <a:cs typeface="DejaVu Sans" charset="0"/>
                </a:rPr>
                <a:t>-232</a:t>
              </a:r>
            </a:p>
          </p:txBody>
        </p:sp>
      </p:grpSp>
      <p:sp>
        <p:nvSpPr>
          <p:cNvPr id="43109" name="AutoShape 101"/>
          <p:cNvSpPr>
            <a:spLocks noChangeArrowheads="1"/>
          </p:cNvSpPr>
          <p:nvPr/>
        </p:nvSpPr>
        <p:spPr bwMode="auto">
          <a:xfrm>
            <a:off x="6903360" y="1317739"/>
            <a:ext cx="1545120" cy="3525490"/>
          </a:xfrm>
          <a:prstGeom prst="roundRect">
            <a:avLst>
              <a:gd name="adj" fmla="val 93"/>
            </a:avLst>
          </a:prstGeom>
          <a:noFill/>
          <a:ln w="38160">
            <a:solidFill>
              <a:srgbClr val="000000"/>
            </a:solidFill>
            <a:prstDash val="dash"/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110" name="AutoShape 102"/>
          <p:cNvSpPr>
            <a:spLocks noChangeArrowheads="1"/>
          </p:cNvSpPr>
          <p:nvPr/>
        </p:nvSpPr>
        <p:spPr bwMode="auto">
          <a:xfrm>
            <a:off x="6837121" y="4530715"/>
            <a:ext cx="1553760" cy="249147"/>
          </a:xfrm>
          <a:prstGeom prst="roundRect">
            <a:avLst>
              <a:gd name="adj" fmla="val 579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43111" name="AutoShape 103"/>
          <p:cNvSpPr>
            <a:spLocks noChangeArrowheads="1"/>
          </p:cNvSpPr>
          <p:nvPr/>
        </p:nvSpPr>
        <p:spPr bwMode="auto">
          <a:xfrm>
            <a:off x="5770080" y="2770851"/>
            <a:ext cx="553037" cy="169277"/>
          </a:xfrm>
          <a:prstGeom prst="roundRect">
            <a:avLst>
              <a:gd name="adj" fmla="val 94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hangingPunct="1"/>
            <a:r>
              <a:rPr lang="en-GB" sz="1100" dirty="0">
                <a:solidFill>
                  <a:srgbClr val="000080"/>
                </a:solidFill>
                <a:ea typeface="DejaVu Sans" charset="0"/>
                <a:cs typeface="DejaVu Sans" charset="0"/>
              </a:rPr>
              <a:t>Serial Bus</a:t>
            </a:r>
          </a:p>
        </p:txBody>
      </p:sp>
      <p:sp>
        <p:nvSpPr>
          <p:cNvPr id="43112" name="Text Box 104"/>
          <p:cNvSpPr txBox="1">
            <a:spLocks noChangeArrowheads="1"/>
          </p:cNvSpPr>
          <p:nvPr/>
        </p:nvSpPr>
        <p:spPr bwMode="auto">
          <a:xfrm>
            <a:off x="6922080" y="4272930"/>
            <a:ext cx="1461600" cy="338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tabLst>
                <a:tab pos="656650" algn="l"/>
                <a:tab pos="1313299" algn="l"/>
              </a:tabLst>
            </a:pPr>
            <a:r>
              <a:rPr lang="en-GB" sz="1100" b="1" dirty="0">
                <a:solidFill>
                  <a:srgbClr val="000000"/>
                </a:solidFill>
                <a:ea typeface="DejaVu Sans" charset="0"/>
                <a:cs typeface="DejaVu Sans" charset="0"/>
              </a:rPr>
              <a:t>Distributed Controllers</a:t>
            </a:r>
          </a:p>
          <a:p>
            <a:pPr algn="ctr">
              <a:tabLst>
                <a:tab pos="656650" algn="l"/>
                <a:tab pos="1313299" algn="l"/>
              </a:tabLst>
            </a:pPr>
            <a:r>
              <a:rPr lang="en-GB" sz="1100" b="1" dirty="0">
                <a:solidFill>
                  <a:srgbClr val="000000"/>
                </a:solidFill>
                <a:ea typeface="DejaVu Sans" charset="0"/>
                <a:cs typeface="DejaVu Sans" charset="0"/>
              </a:rPr>
              <a:t>aka “Dwarves”</a:t>
            </a:r>
          </a:p>
        </p:txBody>
      </p:sp>
      <p:sp>
        <p:nvSpPr>
          <p:cNvPr id="43113" name="AutoShape 105"/>
          <p:cNvSpPr>
            <a:spLocks noChangeArrowheads="1"/>
          </p:cNvSpPr>
          <p:nvPr/>
        </p:nvSpPr>
        <p:spPr bwMode="auto">
          <a:xfrm>
            <a:off x="5376960" y="1512159"/>
            <a:ext cx="692562" cy="230832"/>
          </a:xfrm>
          <a:prstGeom prst="roundRect">
            <a:avLst>
              <a:gd name="adj" fmla="val 704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656650" algn="l"/>
              </a:tabLst>
            </a:pPr>
            <a:r>
              <a:rPr lang="en-GB" sz="1500" dirty="0">
                <a:solidFill>
                  <a:srgbClr val="FF0000"/>
                </a:solidFill>
                <a:ea typeface="DejaVu Sans" charset="0"/>
                <a:cs typeface="DejaVu Sans" charset="0"/>
              </a:rPr>
              <a:t>~2 Watts</a:t>
            </a:r>
          </a:p>
        </p:txBody>
      </p:sp>
      <p:sp>
        <p:nvSpPr>
          <p:cNvPr id="43114" name="AutoShape 106"/>
          <p:cNvSpPr>
            <a:spLocks noChangeArrowheads="1"/>
          </p:cNvSpPr>
          <p:nvPr/>
        </p:nvSpPr>
        <p:spPr bwMode="auto">
          <a:xfrm>
            <a:off x="7090560" y="4982924"/>
            <a:ext cx="758221" cy="230832"/>
          </a:xfrm>
          <a:prstGeom prst="roundRect">
            <a:avLst>
              <a:gd name="adj" fmla="val 704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656650" algn="l"/>
              </a:tabLst>
            </a:pPr>
            <a:r>
              <a:rPr lang="en-GB" sz="1500" dirty="0">
                <a:solidFill>
                  <a:srgbClr val="FF0000"/>
                </a:solidFill>
                <a:ea typeface="DejaVu Sans" charset="0"/>
                <a:cs typeface="DejaVu Sans" charset="0"/>
              </a:rPr>
              <a:t>~450 </a:t>
            </a:r>
            <a:r>
              <a:rPr lang="en-GB" sz="1500" dirty="0" err="1">
                <a:solidFill>
                  <a:srgbClr val="FF0000"/>
                </a:solidFill>
                <a:ea typeface="DejaVu Sans" charset="0"/>
                <a:cs typeface="DejaVu Sans" charset="0"/>
              </a:rPr>
              <a:t>mW</a:t>
            </a:r>
            <a:endParaRPr lang="en-GB" sz="1500" dirty="0">
              <a:solidFill>
                <a:srgbClr val="FF0000"/>
              </a:solidFill>
              <a:ea typeface="DejaVu Sans" charset="0"/>
              <a:cs typeface="DejaVu Sans" charset="0"/>
            </a:endParaRPr>
          </a:p>
        </p:txBody>
      </p:sp>
      <p:pic>
        <p:nvPicPr>
          <p:cNvPr id="43115" name="Picture 1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720" y="3378595"/>
            <a:ext cx="3657600" cy="2762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11E4BBC-5C19-4D2D-A574-7DF968F16B5A}" type="slidenum">
              <a:rPr lang="en-US"/>
              <a:pPr/>
              <a:t>6</a:t>
            </a:fld>
            <a:endParaRPr lang="en-US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488320" y="207382"/>
            <a:ext cx="3525120" cy="414764"/>
          </a:xfrm>
          <a:prstGeom prst="rect">
            <a:avLst/>
          </a:prstGeom>
          <a:solidFill>
            <a:srgbClr val="00CC99"/>
          </a:solidFill>
          <a:ln w="9360">
            <a:noFill/>
            <a:round/>
            <a:headEnd/>
            <a:tailEnd/>
          </a:ln>
          <a:effectLst/>
        </p:spPr>
        <p:txBody>
          <a:bodyPr lIns="81639" tIns="88595" rIns="81639" bIns="40820"/>
          <a:lstStyle/>
          <a:p>
            <a:pPr algn="ctr">
              <a:lnSpc>
                <a:spcPct val="81000"/>
              </a:lnSpc>
              <a:tabLst>
                <a:tab pos="656650" algn="l"/>
                <a:tab pos="1313299" algn="l"/>
                <a:tab pos="1969949" algn="l"/>
                <a:tab pos="2625159" algn="l"/>
                <a:tab pos="3281809" algn="l"/>
                <a:tab pos="3283248" algn="l"/>
              </a:tabLst>
            </a:pPr>
            <a:r>
              <a:rPr lang="en-US" sz="2000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Power</a:t>
            </a:r>
            <a:endParaRPr lang="en-US" sz="2000" dirty="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33038"/>
            <a:ext cx="9142560" cy="559156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81639" tIns="64592" rIns="81639" bIns="40820"/>
          <a:lstStyle/>
          <a:p>
            <a:pPr marL="391686" indent="-19440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sz="1500" b="1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G2 power (Just the Core and no MFB)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2.5 watts continuous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30 watt hours per sample at 30 samples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Typical deployment is 30 days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2.5Watts *24hours * 30days = 1800 </a:t>
            </a:r>
            <a:r>
              <a:rPr lang="en-US" dirty="0" err="1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Whr</a:t>
            </a:r>
            <a:endParaRPr lang="en-US" dirty="0" smtClean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30Whr * 30samples = 900 </a:t>
            </a:r>
            <a:r>
              <a:rPr lang="en-US" dirty="0" err="1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Whr</a:t>
            </a:r>
            <a:endParaRPr lang="en-US" dirty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66% of energy goes to just keeping the lights on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G1 was even worse</a:t>
            </a:r>
          </a:p>
          <a:p>
            <a:pPr marL="1044729" lvl="3" indent="-19584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G2 Energy </a:t>
            </a: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source needs to supply 2700Whr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Lead acid requires about 6 500Whr batteries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Alkaline requires about 180 D-Cells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G3 needs to </a:t>
            </a: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shrink </a:t>
            </a: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even more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3500Whr with Rechargeable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7000Whr with Primary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Power used by entire vehicle (</a:t>
            </a: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s</a:t>
            </a:r>
            <a:r>
              <a:rPr lang="en-US" dirty="0" smtClean="0">
                <a:solidFill>
                  <a:srgbClr val="002060"/>
                </a:solidFill>
                <a:ea typeface="DejaVu Sans" charset="0"/>
                <a:cs typeface="DejaVu Sans" charset="0"/>
              </a:rPr>
              <a:t>ingle source)</a:t>
            </a:r>
            <a:endParaRPr lang="en-US" dirty="0" smtClean="0">
              <a:solidFill>
                <a:srgbClr val="00206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solidFill>
                <a:srgbClr val="B80047"/>
              </a:solidFill>
              <a:ea typeface="DejaVu Sans" charset="0"/>
              <a:cs typeface="DejaVu Sans" charset="0"/>
            </a:endParaRP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solidFill>
                <a:srgbClr val="B80047"/>
              </a:solidFill>
              <a:ea typeface="DejaVu Sans" charset="0"/>
              <a:cs typeface="DejaVu Sans" charset="0"/>
            </a:endParaRPr>
          </a:p>
          <a:p>
            <a:pPr marL="391686" indent="-19440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b="1" dirty="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11E4BBC-5C19-4D2D-A574-7DF968F16B5A}" type="slidenum">
              <a:rPr lang="en-US"/>
              <a:pPr/>
              <a:t>7</a:t>
            </a:fld>
            <a:endParaRPr lang="en-US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488320" y="207382"/>
            <a:ext cx="3525120" cy="414764"/>
          </a:xfrm>
          <a:prstGeom prst="rect">
            <a:avLst/>
          </a:prstGeom>
          <a:solidFill>
            <a:srgbClr val="00CC99"/>
          </a:solidFill>
          <a:ln w="9360">
            <a:noFill/>
            <a:round/>
            <a:headEnd/>
            <a:tailEnd/>
          </a:ln>
          <a:effectLst/>
        </p:spPr>
        <p:txBody>
          <a:bodyPr lIns="81639" tIns="88595" rIns="81639" bIns="40820"/>
          <a:lstStyle/>
          <a:p>
            <a:pPr algn="ctr">
              <a:lnSpc>
                <a:spcPct val="81000"/>
              </a:lnSpc>
              <a:tabLst>
                <a:tab pos="656650" algn="l"/>
                <a:tab pos="1313299" algn="l"/>
                <a:tab pos="1969949" algn="l"/>
                <a:tab pos="2625159" algn="l"/>
                <a:tab pos="3281809" algn="l"/>
                <a:tab pos="3283248" algn="l"/>
              </a:tabLst>
            </a:pPr>
            <a:r>
              <a:rPr lang="en-US" sz="2000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Looking Forward </a:t>
            </a:r>
            <a:endParaRPr lang="en-US" sz="2000" dirty="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33038"/>
            <a:ext cx="9142560" cy="452476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81639" tIns="64592" rIns="81639" bIns="40820"/>
          <a:lstStyle/>
          <a:p>
            <a:pPr marL="391686" indent="-19440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sz="1500" b="1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G1 to G2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Lower power hotel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Modular design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Easier part changes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Reuse of hardware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Distributed control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25% housing volume reduction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>
              <a:solidFill>
                <a:srgbClr val="000000"/>
              </a:solidFill>
              <a:ea typeface="DejaVu Sans" charset="0"/>
              <a:cs typeface="DejaVu Sans" charset="0"/>
            </a:endParaRPr>
          </a:p>
          <a:p>
            <a:pPr marL="587529" lvl="2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G2 to G3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Neutrally buoyant; Volume = Weight = Power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Even Lower Hotel Load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88% housing volume reduction.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Adjust granularity of Distribution of control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solidFill>
                  <a:srgbClr val="000000"/>
                </a:solidFill>
                <a:ea typeface="DejaVu Sans" charset="0"/>
                <a:cs typeface="DejaVu Sans" charset="0"/>
              </a:rPr>
              <a:t>Software; common user environment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ea typeface="DejaVu Sans" pitchFamily="2"/>
                <a:cs typeface="DejaVu Sans" pitchFamily="2"/>
              </a:rPr>
              <a:t>Consider moving to ARM based “dwarf” microcontroller(s)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ea typeface="DejaVu Sans" pitchFamily="2"/>
                <a:cs typeface="DejaVu Sans" pitchFamily="2"/>
              </a:rPr>
              <a:t>Full ARM Linux – move to current (2.6 series) kernels</a:t>
            </a:r>
          </a:p>
          <a:p>
            <a:pPr marL="1044729" lvl="3" indent="-19584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r>
              <a:rPr lang="en-US" dirty="0" smtClean="0">
                <a:ea typeface="DejaVu Sans" pitchFamily="2"/>
                <a:cs typeface="DejaVu Sans" pitchFamily="2"/>
              </a:rPr>
              <a:t>			better low-power sleep state transition</a:t>
            </a:r>
          </a:p>
          <a:p>
            <a:pPr marL="1044729" lvl="3" indent="-195843">
              <a:lnSpc>
                <a:spcPct val="87000"/>
              </a:lnSpc>
              <a:buSzPct val="45000"/>
              <a:buFont typeface="Wingdings" charset="2"/>
              <a:buChar char="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ea typeface="DejaVu Sans" pitchFamily="2"/>
              <a:cs typeface="DejaVu Sans" pitchFamily="2"/>
            </a:endParaRPr>
          </a:p>
          <a:p>
            <a:pPr marL="1044729" lvl="3" indent="-195843">
              <a:lnSpc>
                <a:spcPct val="87000"/>
              </a:lnSpc>
              <a:buSzPct val="45000"/>
              <a:tabLst>
                <a:tab pos="1048335" algn="l"/>
                <a:tab pos="1704985" algn="l"/>
                <a:tab pos="2361635" algn="l"/>
                <a:tab pos="3016845" algn="l"/>
                <a:tab pos="3673495" algn="l"/>
                <a:tab pos="4331584" algn="l"/>
                <a:tab pos="4988234" algn="l"/>
                <a:tab pos="5644883" algn="l"/>
                <a:tab pos="6301533" algn="l"/>
                <a:tab pos="6956743" algn="l"/>
                <a:tab pos="7613393" algn="l"/>
                <a:tab pos="8271482" algn="l"/>
                <a:tab pos="8536446" algn="l"/>
              </a:tabLst>
            </a:pPr>
            <a:endParaRPr lang="en-US" dirty="0" smtClean="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r>
              <a:rPr lang="en-US" smtClean="0"/>
              <a:t>Slide </a:t>
            </a:r>
            <a:fld id="{D5B77540-BCDA-41F3-A0B9-D7D8B32AC2F3}" type="slidenum">
              <a:rPr/>
              <a:pPr lvl="0"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alphaModFix/>
            <a:lum bright="-24000"/>
          </a:blip>
          <a:srcRect l="21586" t="19890" r="24127" b="21316"/>
          <a:stretch>
            <a:fillRect/>
          </a:stretch>
        </p:blipFill>
        <p:spPr>
          <a:xfrm>
            <a:off x="457200" y="457200"/>
            <a:ext cx="6172200" cy="41809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6"/>
          <p:cNvSpPr/>
          <p:nvPr/>
        </p:nvSpPr>
        <p:spPr>
          <a:xfrm>
            <a:off x="5268920" y="6055547"/>
            <a:ext cx="2011520" cy="1622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0" tIns="0" rIns="36901" bIns="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35921" algn="ctr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18"/>
                <a:ea typeface="Arial" pitchFamily="2"/>
                <a:cs typeface="Arial" pitchFamily="2"/>
              </a:rPr>
              <a:t>3</a:t>
            </a:r>
            <a:r>
              <a:rPr lang="en-US" sz="1100" baseline="30000" dirty="0">
                <a:solidFill>
                  <a:srgbClr val="FFFFFF"/>
                </a:solidFill>
                <a:latin typeface="Arial" pitchFamily="18"/>
                <a:ea typeface="Arial" pitchFamily="2"/>
                <a:cs typeface="Arial" pitchFamily="2"/>
              </a:rPr>
              <a:t>rd</a:t>
            </a:r>
            <a:r>
              <a:rPr lang="en-US" sz="1100" dirty="0">
                <a:solidFill>
                  <a:srgbClr val="FFFFFF"/>
                </a:solidFill>
                <a:latin typeface="Arial" pitchFamily="18"/>
                <a:ea typeface="Arial" pitchFamily="2"/>
                <a:cs typeface="Arial" pitchFamily="2"/>
              </a:rPr>
              <a:t> generation ESP on  LRAUV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 l="1959" t="5203" b="20113"/>
          <a:stretch>
            <a:fillRect/>
          </a:stretch>
        </p:blipFill>
        <p:spPr>
          <a:xfrm>
            <a:off x="4419600" y="4038600"/>
            <a:ext cx="4495304" cy="2473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444</Words>
  <Application>Microsoft Office PowerPoint</Application>
  <PresentationFormat>On-screen Show (4:3)</PresentationFormat>
  <Paragraphs>144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mbari</dc:creator>
  <cp:lastModifiedBy>mbari</cp:lastModifiedBy>
  <cp:revision>67</cp:revision>
  <dcterms:created xsi:type="dcterms:W3CDTF">2010-11-08T20:39:48Z</dcterms:created>
  <dcterms:modified xsi:type="dcterms:W3CDTF">2010-11-11T17:06:56Z</dcterms:modified>
</cp:coreProperties>
</file>