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G3 ESP-LRAUV Integration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12-05-2011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Forward Dry Housing</a:t>
            </a:r>
            <a:endParaRPr lang="en-US" sz="3600" dirty="0"/>
          </a:p>
        </p:txBody>
      </p:sp>
      <p:pic>
        <p:nvPicPr>
          <p:cNvPr id="2050" name="Picture 2" descr="\\tornado\ProjectLibrary\ESP\G3-ESP\Solidworks files\Preliminary\ESPLRAUV Assy_V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23313"/>
            <a:ext cx="7010400" cy="5410489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24” extension</a:t>
            </a:r>
          </a:p>
          <a:p>
            <a:r>
              <a:rPr lang="en-US" dirty="0" smtClean="0"/>
              <a:t>Modeling results?</a:t>
            </a:r>
          </a:p>
          <a:p>
            <a:r>
              <a:rPr lang="en-US" dirty="0" smtClean="0"/>
              <a:t>Consider test hardware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Design Margins</a:t>
            </a:r>
            <a:endParaRPr lang="en-US" sz="3600" dirty="0"/>
          </a:p>
        </p:txBody>
      </p:sp>
      <p:pic>
        <p:nvPicPr>
          <p:cNvPr id="1026" name="Picture 2" descr="cutawaynos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9518" t="13414" r="15028" b="14771"/>
          <a:stretch>
            <a:fillRect/>
          </a:stretch>
        </p:blipFill>
        <p:spPr bwMode="auto">
          <a:xfrm>
            <a:off x="1447800" y="2819400"/>
            <a:ext cx="5864225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43000" y="1219200"/>
          <a:ext cx="6781800" cy="1524000"/>
        </p:xfrm>
        <a:graphic>
          <a:graphicData uri="http://schemas.openxmlformats.org/drawingml/2006/table">
            <a:tbl>
              <a:tblPr/>
              <a:tblGrid>
                <a:gridCol w="2260600"/>
                <a:gridCol w="2260600"/>
                <a:gridCol w="2260600"/>
              </a:tblGrid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sng" kern="50" baseline="0" dirty="0">
                          <a:latin typeface="Times New Roman"/>
                          <a:ea typeface="Times"/>
                          <a:cs typeface="Times New Roman"/>
                        </a:rPr>
                        <a:t> Design Stage</a:t>
                      </a:r>
                      <a:endParaRPr lang="en-US" sz="1400" kern="50" baseline="0" dirty="0">
                        <a:latin typeface="Times New Roman"/>
                        <a:ea typeface="Times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sng" kern="50" baseline="0">
                          <a:latin typeface="Times New Roman"/>
                          <a:ea typeface="Times"/>
                          <a:cs typeface="Times New Roman"/>
                        </a:rPr>
                        <a:t>Reserve Margin</a:t>
                      </a:r>
                      <a:endParaRPr lang="en-US" sz="1400" kern="50" baseline="0">
                        <a:latin typeface="Times New Roman"/>
                        <a:ea typeface="Times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sng" kern="50" baseline="0" dirty="0">
                          <a:latin typeface="Times New Roman"/>
                          <a:ea typeface="Times"/>
                          <a:cs typeface="Times New Roman"/>
                        </a:rPr>
                        <a:t>G3 “Design To” Volume</a:t>
                      </a:r>
                      <a:endParaRPr lang="en-US" sz="1400" kern="50" baseline="0" dirty="0">
                        <a:latin typeface="Times New Roman"/>
                        <a:ea typeface="Times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>
                          <a:latin typeface="Times New Roman"/>
                          <a:ea typeface="Times"/>
                          <a:cs typeface="Times New Roman"/>
                        </a:rPr>
                        <a:t>Pre-PDR, PDR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>
                          <a:latin typeface="Times New Roman"/>
                          <a:ea typeface="Times"/>
                          <a:cs typeface="Times New Roman"/>
                        </a:rPr>
                        <a:t>40%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>
                          <a:latin typeface="Times New Roman"/>
                          <a:ea typeface="Times"/>
                          <a:cs typeface="Times New Roman"/>
                        </a:rPr>
                        <a:t>1220 cu-in (20L)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>
                          <a:latin typeface="Times New Roman"/>
                          <a:ea typeface="Times"/>
                          <a:cs typeface="Times New Roman"/>
                        </a:rPr>
                        <a:t>Pre-CDR, CDR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>
                          <a:latin typeface="Times New Roman"/>
                          <a:ea typeface="Times"/>
                          <a:cs typeface="Times New Roman"/>
                        </a:rPr>
                        <a:t>30%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>
                          <a:latin typeface="Times New Roman"/>
                          <a:ea typeface="Times"/>
                          <a:cs typeface="Times New Roman"/>
                        </a:rPr>
                        <a:t>1465 cu-in (24L)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>
                          <a:latin typeface="Times New Roman"/>
                          <a:ea typeface="Times"/>
                          <a:cs typeface="Times New Roman"/>
                        </a:rPr>
                        <a:t>1st Article Build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>
                          <a:latin typeface="Times New Roman"/>
                          <a:ea typeface="Times"/>
                          <a:cs typeface="Times New Roman"/>
                        </a:rPr>
                        <a:t>20%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 smtClean="0">
                          <a:latin typeface="Times New Roman"/>
                          <a:ea typeface="Times"/>
                          <a:cs typeface="Times New Roman"/>
                        </a:rPr>
                        <a:t>1650 </a:t>
                      </a:r>
                      <a:r>
                        <a:rPr lang="en-US" sz="1400" kern="50" baseline="0" dirty="0">
                          <a:latin typeface="Times New Roman"/>
                          <a:ea typeface="Times"/>
                          <a:cs typeface="Times New Roman"/>
                        </a:rPr>
                        <a:t>cu-in </a:t>
                      </a:r>
                      <a:r>
                        <a:rPr lang="en-US" sz="1400" kern="50" baseline="0" dirty="0" smtClean="0">
                          <a:latin typeface="Times New Roman"/>
                          <a:ea typeface="Times"/>
                          <a:cs typeface="Times New Roman"/>
                        </a:rPr>
                        <a:t>(27L</a:t>
                      </a:r>
                      <a:r>
                        <a:rPr lang="en-US" sz="1400" kern="50" baseline="0" dirty="0">
                          <a:latin typeface="Times New Roman"/>
                          <a:ea typeface="Times"/>
                          <a:cs typeface="Times New Roman"/>
                        </a:rPr>
                        <a:t>)</a:t>
                      </a: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 smtClean="0">
                          <a:latin typeface="Times New Roman"/>
                          <a:ea typeface="Times"/>
                          <a:cs typeface="Times New Roman"/>
                        </a:rPr>
                        <a:t>Maximum</a:t>
                      </a:r>
                      <a:endParaRPr lang="en-US" sz="1400" kern="50" baseline="0" dirty="0">
                        <a:latin typeface="Times New Roman"/>
                        <a:ea typeface="Times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 smtClean="0">
                          <a:latin typeface="Times New Roman"/>
                          <a:ea typeface="Times"/>
                          <a:cs typeface="Times New Roman"/>
                        </a:rPr>
                        <a:t>0%</a:t>
                      </a:r>
                      <a:endParaRPr lang="en-US" sz="1400" kern="50" baseline="0" dirty="0">
                        <a:latin typeface="Times New Roman"/>
                        <a:ea typeface="Times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50" baseline="0" dirty="0" smtClean="0">
                          <a:latin typeface="Times New Roman"/>
                          <a:ea typeface="Times"/>
                          <a:cs typeface="Times New Roman"/>
                        </a:rPr>
                        <a:t>2060 cu-in (34L)</a:t>
                      </a:r>
                      <a:endParaRPr lang="en-US" sz="1400" kern="50" baseline="0" dirty="0">
                        <a:latin typeface="Times New Roman"/>
                        <a:ea typeface="Times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Cartridge System</a:t>
            </a:r>
            <a:endParaRPr lang="en-US" sz="3600" dirty="0"/>
          </a:p>
        </p:txBody>
      </p:sp>
      <p:pic>
        <p:nvPicPr>
          <p:cNvPr id="3075" name="Picture 3" descr="\\tornado\ProjectLibrary\ESP\G3-ESP\Solidworks files\Turbine\TurbineConce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7696200" cy="458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 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Competition</a:t>
            </a:r>
          </a:p>
          <a:p>
            <a:pPr lvl="1"/>
            <a:r>
              <a:rPr lang="en-US" dirty="0" smtClean="0"/>
              <a:t>Context </a:t>
            </a:r>
            <a:r>
              <a:rPr lang="en-US" dirty="0" smtClean="0"/>
              <a:t>/ platform </a:t>
            </a:r>
            <a:r>
              <a:rPr lang="en-US" dirty="0" smtClean="0"/>
              <a:t>sensors in nose</a:t>
            </a:r>
          </a:p>
          <a:p>
            <a:pPr lvl="1"/>
            <a:r>
              <a:rPr lang="en-US" dirty="0" smtClean="0"/>
              <a:t>Cable pass way thru ESP housing</a:t>
            </a:r>
          </a:p>
          <a:p>
            <a:pPr lvl="1"/>
            <a:r>
              <a:rPr lang="en-US" dirty="0" smtClean="0"/>
              <a:t>Other water sensors in dry housing (ISUS, etc)</a:t>
            </a:r>
          </a:p>
          <a:p>
            <a:r>
              <a:rPr lang="en-US" dirty="0" smtClean="0"/>
              <a:t>Sensor interference?</a:t>
            </a:r>
          </a:p>
          <a:p>
            <a:pPr lvl="1"/>
            <a:r>
              <a:rPr lang="en-US" dirty="0" smtClean="0"/>
              <a:t>Magnetic couplings, motors, etc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Typical Use Case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Locate a target parcel of water to sample </a:t>
            </a:r>
          </a:p>
          <a:p>
            <a:pPr lvl="1"/>
            <a:r>
              <a:rPr lang="en-US" dirty="0" smtClean="0"/>
              <a:t>pre-determined location/depth/time of day coordinates</a:t>
            </a:r>
          </a:p>
          <a:p>
            <a:pPr lvl="1"/>
            <a:r>
              <a:rPr lang="en-US" dirty="0" smtClean="0"/>
              <a:t>adaptive sampling process using onboard sensors</a:t>
            </a:r>
          </a:p>
          <a:p>
            <a:pPr lvl="1"/>
            <a:r>
              <a:rPr lang="en-US" dirty="0" smtClean="0"/>
              <a:t>initiated adaptively via real-time inputs from an extended networked </a:t>
            </a:r>
          </a:p>
          <a:p>
            <a:r>
              <a:rPr lang="en-US" dirty="0" smtClean="0"/>
              <a:t>At location, LRAUV signals 3G-ESP to start sample collection, (up to 1 hr)</a:t>
            </a:r>
          </a:p>
          <a:p>
            <a:pPr lvl="0"/>
            <a:r>
              <a:rPr lang="en-US" dirty="0" smtClean="0"/>
              <a:t>After collection, one or more ESP analytical modules will do analysis. (up to 16 hours)</a:t>
            </a:r>
          </a:p>
          <a:p>
            <a:pPr lvl="0"/>
            <a:r>
              <a:rPr lang="en-US" dirty="0" smtClean="0"/>
              <a:t>Based on results, ESP may deliberate on further action</a:t>
            </a:r>
          </a:p>
          <a:p>
            <a:pPr lvl="1"/>
            <a:r>
              <a:rPr lang="en-US" dirty="0" smtClean="0"/>
              <a:t>initiate an additional analysis on material already collected</a:t>
            </a:r>
          </a:p>
          <a:p>
            <a:pPr lvl="1"/>
            <a:r>
              <a:rPr lang="en-US" dirty="0" smtClean="0"/>
              <a:t>inform the LRAUV platform of its findings so that the platform can modify its search/operations behavior accordingly.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Power/</a:t>
            </a:r>
            <a:r>
              <a:rPr lang="en-US" sz="3600" dirty="0" err="1" smtClean="0"/>
              <a:t>Comm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Voltage: 10 </a:t>
            </a:r>
            <a:r>
              <a:rPr lang="en-US" dirty="0" smtClean="0"/>
              <a:t>to </a:t>
            </a:r>
            <a:r>
              <a:rPr lang="en-US" dirty="0" smtClean="0"/>
              <a:t>18V, 24V max (charging) </a:t>
            </a:r>
            <a:endParaRPr lang="en-US" dirty="0" smtClean="0"/>
          </a:p>
          <a:p>
            <a:r>
              <a:rPr lang="en-US" dirty="0" smtClean="0"/>
              <a:t>Current : max 3A cont., 5A (&lt;25ms) in rush</a:t>
            </a:r>
            <a:endParaRPr lang="en-US" dirty="0" smtClean="0"/>
          </a:p>
          <a:p>
            <a:r>
              <a:rPr lang="en-US" dirty="0" err="1" smtClean="0"/>
              <a:t>Comms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RS-232 signaling, No handshaking, max 115k</a:t>
            </a:r>
            <a:endParaRPr lang="en-US" dirty="0" smtClean="0"/>
          </a:p>
          <a:p>
            <a:pPr lvl="1"/>
            <a:r>
              <a:rPr lang="en-US" dirty="0" smtClean="0"/>
              <a:t>SSH over </a:t>
            </a:r>
            <a:r>
              <a:rPr lang="en-US" dirty="0" smtClean="0"/>
              <a:t>E</a:t>
            </a:r>
            <a:r>
              <a:rPr lang="en-US" dirty="0" smtClean="0"/>
              <a:t>thernet</a:t>
            </a:r>
            <a:endParaRPr lang="en-US" dirty="0" smtClean="0"/>
          </a:p>
          <a:p>
            <a:pPr lvl="1"/>
            <a:r>
              <a:rPr lang="en-US" dirty="0" err="1" smtClean="0"/>
              <a:t>Comms</a:t>
            </a:r>
            <a:r>
              <a:rPr lang="en-US" dirty="0" smtClean="0"/>
              <a:t> ground isolated from Power Ground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Block Diagram</a:t>
            </a:r>
            <a:endParaRPr lang="en-US" sz="3600" dirty="0"/>
          </a:p>
        </p:txBody>
      </p:sp>
      <p:pic>
        <p:nvPicPr>
          <p:cNvPr id="1026" name="Picture 2" descr="ICD figur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19" t="15634" r="29669" b="59441"/>
          <a:stretch>
            <a:fillRect/>
          </a:stretch>
        </p:blipFill>
        <p:spPr bwMode="auto">
          <a:xfrm>
            <a:off x="590517" y="2514600"/>
            <a:ext cx="819360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250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G3 ESP-LRAUV Integration</vt:lpstr>
      <vt:lpstr>Forward Dry Housing</vt:lpstr>
      <vt:lpstr>Design Margins</vt:lpstr>
      <vt:lpstr>Cartridge System</vt:lpstr>
      <vt:lpstr>Space Competition</vt:lpstr>
      <vt:lpstr>Typical Use Case</vt:lpstr>
      <vt:lpstr>Power/Comm</vt:lpstr>
      <vt:lpstr>Block Diagram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meteor</cp:lastModifiedBy>
  <cp:revision>12</cp:revision>
  <dcterms:created xsi:type="dcterms:W3CDTF">2006-08-16T00:00:00Z</dcterms:created>
  <dcterms:modified xsi:type="dcterms:W3CDTF">2011-12-05T18:55:19Z</dcterms:modified>
</cp:coreProperties>
</file>