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3" r:id="rId5"/>
    <p:sldId id="260" r:id="rId6"/>
    <p:sldId id="264" r:id="rId7"/>
    <p:sldId id="266" r:id="rId8"/>
    <p:sldId id="265" r:id="rId9"/>
  </p:sldIdLst>
  <p:sldSz cx="9144000" cy="5715000" type="screen16x10"/>
  <p:notesSz cx="6858000" cy="9144000"/>
  <p:defaultTextStyle>
    <a:defPPr>
      <a:defRPr lang="en-US"/>
    </a:defPPr>
    <a:lvl1pPr marL="0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9626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79252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68878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58503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48129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37755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727381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117007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28">
          <p15:clr>
            <a:srgbClr val="A4A3A4"/>
          </p15:clr>
        </p15:guide>
        <p15:guide id="2" pos="56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0B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4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760" y="51"/>
      </p:cViewPr>
      <p:guideLst>
        <p:guide orient="horz" pos="3528"/>
        <p:guide pos="56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83544-9536-4AE7-8686-BB5EA62F1C1A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765C9-A75F-43C0-B279-767B938F0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95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79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9626" algn="l" defTabSz="779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79252" algn="l" defTabSz="779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68878" algn="l" defTabSz="779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58503" algn="l" defTabSz="779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48129" algn="l" defTabSz="779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37755" algn="l" defTabSz="779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727381" algn="l" defTabSz="779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117007" algn="l" defTabSz="779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8765C9-A75F-43C0-B279-767B938F0C1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723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199" y="1524000"/>
            <a:ext cx="7315200" cy="875079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defRPr sz="3800">
                <a:latin typeface="+mn-lt"/>
              </a:defRPr>
            </a:lvl1pPr>
          </a:lstStyle>
          <a:p>
            <a:r>
              <a:rPr lang="en-US" dirty="0"/>
              <a:t>Report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2399079"/>
            <a:ext cx="7315200" cy="508000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389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9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8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58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48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37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27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17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Project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3263896"/>
            <a:ext cx="3187617" cy="489568"/>
          </a:xfrm>
          <a:prstGeom prst="rect">
            <a:avLst/>
          </a:prstGeom>
        </p:spPr>
        <p:txBody>
          <a:bodyPr lIns="84267" tIns="42134" rIns="84267" bIns="42134" anchor="ctr" anchorCtr="0"/>
          <a:lstStyle>
            <a:lvl1pPr marL="0" indent="0">
              <a:buFontTx/>
              <a:buNone/>
              <a:defRPr sz="2400" b="0" baseline="0">
                <a:latin typeface="+mn-lt"/>
              </a:defRPr>
            </a:lvl1pPr>
          </a:lstStyle>
          <a:p>
            <a:pPr lvl="0"/>
            <a:r>
              <a:rPr lang="en-US" dirty="0"/>
              <a:t>Month DD, 2013</a:t>
            </a:r>
          </a:p>
        </p:txBody>
      </p:sp>
    </p:spTree>
    <p:extLst>
      <p:ext uri="{BB962C8B-B14F-4D97-AF65-F5344CB8AC3E}">
        <p14:creationId xmlns:p14="http://schemas.microsoft.com/office/powerpoint/2010/main" val="1372137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32190"/>
            <a:ext cx="7543800" cy="304800"/>
          </a:xfrm>
          <a:prstGeom prst="rect">
            <a:avLst/>
          </a:prstGeom>
        </p:spPr>
        <p:txBody>
          <a:bodyPr lIns="76069" tIns="38035" rIns="76069" bIns="38035">
            <a:noAutofit/>
          </a:bodyPr>
          <a:lstStyle>
            <a:lvl1pPr marL="0" indent="0">
              <a:buNone/>
              <a:defRPr sz="1200" b="0">
                <a:latin typeface="Variable Black" pitchFamily="50" charset="0"/>
              </a:defRPr>
            </a:lvl1pPr>
            <a:lvl2pPr>
              <a:defRPr sz="11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100">
                <a:latin typeface="+mn-lt"/>
              </a:defRPr>
            </a:lvl4pPr>
            <a:lvl5pPr>
              <a:defRPr sz="1100">
                <a:latin typeface="+mn-lt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itle 8"/>
          <p:cNvSpPr>
            <a:spLocks noGrp="1"/>
          </p:cNvSpPr>
          <p:nvPr>
            <p:ph type="title" hasCustomPrompt="1"/>
          </p:nvPr>
        </p:nvSpPr>
        <p:spPr>
          <a:xfrm>
            <a:off x="457200" y="174172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533400" y="507358"/>
            <a:ext cx="746881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89112" y="5425243"/>
            <a:ext cx="709747" cy="304271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r">
              <a:defRPr sz="800" b="0">
                <a:solidFill>
                  <a:schemeClr val="tx1"/>
                </a:solidFill>
                <a:latin typeface="Publico Ofc" pitchFamily="18" charset="0"/>
              </a:defRPr>
            </a:lvl1pPr>
          </a:lstStyle>
          <a:p>
            <a:r>
              <a:rPr lang="en-US" dirty="0"/>
              <a:t> </a:t>
            </a:r>
            <a:r>
              <a:rPr lang="en-US" dirty="0">
                <a:latin typeface="+mj-lt"/>
              </a:rPr>
              <a:t>Page</a:t>
            </a:r>
            <a:r>
              <a:rPr lang="en-US" dirty="0"/>
              <a:t> </a:t>
            </a:r>
            <a:fld id="{C49CAA15-F4F0-4031-AA1F-908957AE7171}" type="slidenum">
              <a:rPr lang="en-US" smtClean="0">
                <a:latin typeface="+mj-lt"/>
              </a:rPr>
              <a:pPr/>
              <a:t>‹#›</a:t>
            </a:fld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0863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32190"/>
            <a:ext cx="7543800" cy="304800"/>
          </a:xfrm>
          <a:prstGeom prst="rect">
            <a:avLst/>
          </a:prstGeom>
        </p:spPr>
        <p:txBody>
          <a:bodyPr lIns="76069" tIns="38035" rIns="76069" bIns="38035">
            <a:noAutofit/>
          </a:bodyPr>
          <a:lstStyle>
            <a:lvl1pPr marL="0" indent="0">
              <a:buNone/>
              <a:defRPr sz="1200" b="0">
                <a:latin typeface="Variable Black" pitchFamily="50" charset="0"/>
              </a:defRPr>
            </a:lvl1pPr>
            <a:lvl2pPr>
              <a:defRPr sz="11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100">
                <a:latin typeface="+mn-lt"/>
              </a:defRPr>
            </a:lvl4pPr>
            <a:lvl5pPr>
              <a:defRPr sz="1100">
                <a:latin typeface="+mn-lt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2" name="Title 8"/>
          <p:cNvSpPr>
            <a:spLocks noGrp="1"/>
          </p:cNvSpPr>
          <p:nvPr>
            <p:ph type="title" hasCustomPrompt="1"/>
          </p:nvPr>
        </p:nvSpPr>
        <p:spPr>
          <a:xfrm>
            <a:off x="457200" y="174172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33400" y="507358"/>
            <a:ext cx="746881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89112" y="5425243"/>
            <a:ext cx="709747" cy="304271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r">
              <a:defRPr sz="800" b="0">
                <a:solidFill>
                  <a:schemeClr val="tx1"/>
                </a:solidFill>
                <a:latin typeface="Publico Ofc" pitchFamily="18" charset="0"/>
              </a:defRPr>
            </a:lvl1pPr>
          </a:lstStyle>
          <a:p>
            <a:r>
              <a:rPr lang="en-US" dirty="0"/>
              <a:t> </a:t>
            </a:r>
            <a:r>
              <a:rPr lang="en-US" dirty="0">
                <a:latin typeface="+mj-lt"/>
              </a:rPr>
              <a:t>Page</a:t>
            </a:r>
            <a:r>
              <a:rPr lang="en-US" dirty="0"/>
              <a:t> </a:t>
            </a:r>
            <a:fld id="{C49CAA15-F4F0-4031-AA1F-908957AE7171}" type="slidenum">
              <a:rPr lang="en-US" smtClean="0">
                <a:latin typeface="+mj-lt"/>
              </a:rPr>
              <a:pPr/>
              <a:t>‹#›</a:t>
            </a:fld>
            <a:endParaRPr lang="en-US" dirty="0">
              <a:latin typeface="+mj-lt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1077913"/>
            <a:ext cx="8513763" cy="42989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12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32190"/>
            <a:ext cx="7543800" cy="304800"/>
          </a:xfrm>
          <a:prstGeom prst="rect">
            <a:avLst/>
          </a:prstGeom>
        </p:spPr>
        <p:txBody>
          <a:bodyPr lIns="76069" tIns="38035" rIns="76069" bIns="38035">
            <a:noAutofit/>
          </a:bodyPr>
          <a:lstStyle>
            <a:lvl1pPr marL="0" indent="0">
              <a:buNone/>
              <a:defRPr sz="1200" b="0">
                <a:latin typeface="Variable Black" pitchFamily="50" charset="0"/>
              </a:defRPr>
            </a:lvl1pPr>
            <a:lvl2pPr>
              <a:defRPr sz="11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100">
                <a:latin typeface="+mn-lt"/>
              </a:defRPr>
            </a:lvl4pPr>
            <a:lvl5pPr>
              <a:defRPr sz="1100">
                <a:latin typeface="+mn-lt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5" name="Title 8"/>
          <p:cNvSpPr>
            <a:spLocks noGrp="1"/>
          </p:cNvSpPr>
          <p:nvPr>
            <p:ph type="title" hasCustomPrompt="1"/>
          </p:nvPr>
        </p:nvSpPr>
        <p:spPr>
          <a:xfrm>
            <a:off x="457200" y="174172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33400" y="507358"/>
            <a:ext cx="746881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89112" y="5425243"/>
            <a:ext cx="709747" cy="304271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r">
              <a:defRPr sz="800" b="0">
                <a:solidFill>
                  <a:schemeClr val="tx1"/>
                </a:solidFill>
                <a:latin typeface="Publico Ofc" pitchFamily="18" charset="0"/>
              </a:defRPr>
            </a:lvl1pPr>
          </a:lstStyle>
          <a:p>
            <a:r>
              <a:rPr lang="en-US" dirty="0"/>
              <a:t> </a:t>
            </a:r>
            <a:r>
              <a:rPr lang="en-US" dirty="0">
                <a:latin typeface="+mj-lt"/>
              </a:rPr>
              <a:t>Page</a:t>
            </a:r>
            <a:r>
              <a:rPr lang="en-US" dirty="0"/>
              <a:t> </a:t>
            </a:r>
            <a:fld id="{C49CAA15-F4F0-4031-AA1F-908957AE7171}" type="slidenum">
              <a:rPr lang="en-US" smtClean="0">
                <a:latin typeface="+mj-lt"/>
              </a:rPr>
              <a:pPr/>
              <a:t>‹#›</a:t>
            </a:fld>
            <a:endParaRPr lang="en-US" dirty="0">
              <a:latin typeface="+mj-lt"/>
            </a:endParaRP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7"/>
          </p:nvPr>
        </p:nvSpPr>
        <p:spPr>
          <a:xfrm>
            <a:off x="484450" y="1005840"/>
            <a:ext cx="8423380" cy="4318000"/>
          </a:xfrm>
        </p:spPr>
        <p:txBody>
          <a:bodyPr>
            <a:normAutofit/>
          </a:bodyPr>
          <a:lstStyle>
            <a:lvl1pPr defTabSz="228600">
              <a:spcBef>
                <a:spcPts val="500"/>
              </a:spcBef>
              <a:defRPr sz="1100"/>
            </a:lvl1pPr>
            <a:lvl2pPr marL="274320">
              <a:spcBef>
                <a:spcPts val="500"/>
              </a:spcBef>
              <a:defRPr sz="1100"/>
            </a:lvl2pPr>
            <a:lvl3pPr marL="411480">
              <a:spcBef>
                <a:spcPts val="500"/>
              </a:spcBef>
              <a:defRPr sz="1100"/>
            </a:lvl3pPr>
            <a:lvl4pPr marL="548640">
              <a:spcBef>
                <a:spcPts val="500"/>
              </a:spcBef>
              <a:defRPr sz="1100"/>
            </a:lvl4pPr>
            <a:lvl5pPr>
              <a:spcBef>
                <a:spcPts val="500"/>
              </a:spcBef>
              <a:defRPr sz="11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3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Left,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6"/>
          </p:nvPr>
        </p:nvSpPr>
        <p:spPr>
          <a:xfrm>
            <a:off x="457200" y="1005840"/>
            <a:ext cx="1644103" cy="4318000"/>
          </a:xfrm>
        </p:spPr>
        <p:txBody>
          <a:bodyPr>
            <a:normAutofit/>
          </a:bodyPr>
          <a:lstStyle>
            <a:lvl1pPr defTabSz="228600">
              <a:spcBef>
                <a:spcPts val="500"/>
              </a:spcBef>
              <a:defRPr sz="1100"/>
            </a:lvl1pPr>
            <a:lvl2pPr marL="274320">
              <a:spcBef>
                <a:spcPts val="500"/>
              </a:spcBef>
              <a:defRPr sz="1100"/>
            </a:lvl2pPr>
            <a:lvl3pPr marL="411480">
              <a:spcBef>
                <a:spcPts val="500"/>
              </a:spcBef>
              <a:defRPr sz="1100"/>
            </a:lvl3pPr>
            <a:lvl4pPr marL="548640">
              <a:spcBef>
                <a:spcPts val="500"/>
              </a:spcBef>
              <a:defRPr sz="1100"/>
            </a:lvl4pPr>
            <a:lvl5pPr>
              <a:spcBef>
                <a:spcPts val="500"/>
              </a:spcBef>
              <a:defRPr sz="11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32190"/>
            <a:ext cx="7543800" cy="304800"/>
          </a:xfrm>
          <a:prstGeom prst="rect">
            <a:avLst/>
          </a:prstGeom>
        </p:spPr>
        <p:txBody>
          <a:bodyPr lIns="76069" tIns="38035" rIns="76069" bIns="38035">
            <a:noAutofit/>
          </a:bodyPr>
          <a:lstStyle>
            <a:lvl1pPr marL="0" indent="0">
              <a:buNone/>
              <a:defRPr sz="1200" b="0">
                <a:latin typeface="Variable Black" pitchFamily="50" charset="0"/>
              </a:defRPr>
            </a:lvl1pPr>
            <a:lvl2pPr>
              <a:defRPr sz="11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100">
                <a:latin typeface="+mn-lt"/>
              </a:defRPr>
            </a:lvl4pPr>
            <a:lvl5pPr>
              <a:defRPr sz="1100">
                <a:latin typeface="+mn-lt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5" name="Title 8"/>
          <p:cNvSpPr>
            <a:spLocks noGrp="1"/>
          </p:cNvSpPr>
          <p:nvPr>
            <p:ph type="title" hasCustomPrompt="1"/>
          </p:nvPr>
        </p:nvSpPr>
        <p:spPr>
          <a:xfrm>
            <a:off x="457200" y="174172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33400" y="507358"/>
            <a:ext cx="746881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89112" y="5425243"/>
            <a:ext cx="709747" cy="304271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r">
              <a:defRPr sz="800" b="0">
                <a:solidFill>
                  <a:schemeClr val="tx1"/>
                </a:solidFill>
                <a:latin typeface="Publico Ofc" pitchFamily="18" charset="0"/>
              </a:defRPr>
            </a:lvl1pPr>
          </a:lstStyle>
          <a:p>
            <a:r>
              <a:rPr lang="en-US" dirty="0"/>
              <a:t> </a:t>
            </a:r>
            <a:r>
              <a:rPr lang="en-US" dirty="0">
                <a:latin typeface="+mj-lt"/>
              </a:rPr>
              <a:t>Page</a:t>
            </a:r>
            <a:r>
              <a:rPr lang="en-US" dirty="0"/>
              <a:t> </a:t>
            </a:r>
            <a:fld id="{C49CAA15-F4F0-4031-AA1F-908957AE7171}" type="slidenum">
              <a:rPr lang="en-US" smtClean="0">
                <a:latin typeface="+mj-lt"/>
              </a:rPr>
              <a:pPr/>
              <a:t>‹#›</a:t>
            </a:fld>
            <a:endParaRPr lang="en-US" dirty="0">
              <a:latin typeface="+mj-lt"/>
            </a:endParaRP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7"/>
          </p:nvPr>
        </p:nvSpPr>
        <p:spPr>
          <a:xfrm>
            <a:off x="2180026" y="1005840"/>
            <a:ext cx="6727804" cy="4318000"/>
          </a:xfrm>
        </p:spPr>
        <p:txBody>
          <a:bodyPr>
            <a:normAutofit/>
          </a:bodyPr>
          <a:lstStyle>
            <a:lvl1pPr defTabSz="228600">
              <a:spcBef>
                <a:spcPts val="500"/>
              </a:spcBef>
              <a:defRPr sz="1100"/>
            </a:lvl1pPr>
            <a:lvl2pPr marL="274320">
              <a:spcBef>
                <a:spcPts val="500"/>
              </a:spcBef>
              <a:defRPr sz="1100"/>
            </a:lvl2pPr>
            <a:lvl3pPr marL="411480">
              <a:spcBef>
                <a:spcPts val="500"/>
              </a:spcBef>
              <a:defRPr sz="1100"/>
            </a:lvl3pPr>
            <a:lvl4pPr marL="548640">
              <a:spcBef>
                <a:spcPts val="500"/>
              </a:spcBef>
              <a:defRPr sz="1100"/>
            </a:lvl4pPr>
            <a:lvl5pPr>
              <a:spcBef>
                <a:spcPts val="500"/>
              </a:spcBef>
              <a:defRPr sz="11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836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Right,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6"/>
          </p:nvPr>
        </p:nvSpPr>
        <p:spPr>
          <a:xfrm>
            <a:off x="457200" y="1005840"/>
            <a:ext cx="6609719" cy="4318000"/>
          </a:xfrm>
        </p:spPr>
        <p:txBody>
          <a:bodyPr>
            <a:normAutofit/>
          </a:bodyPr>
          <a:lstStyle>
            <a:lvl1pPr defTabSz="228600">
              <a:spcBef>
                <a:spcPts val="500"/>
              </a:spcBef>
              <a:defRPr sz="1100"/>
            </a:lvl1pPr>
            <a:lvl2pPr marL="274320">
              <a:spcBef>
                <a:spcPts val="500"/>
              </a:spcBef>
              <a:defRPr sz="1100"/>
            </a:lvl2pPr>
            <a:lvl3pPr marL="411480">
              <a:spcBef>
                <a:spcPts val="500"/>
              </a:spcBef>
              <a:defRPr sz="1100"/>
            </a:lvl3pPr>
            <a:lvl4pPr marL="548640">
              <a:spcBef>
                <a:spcPts val="500"/>
              </a:spcBef>
              <a:defRPr sz="1100"/>
            </a:lvl4pPr>
            <a:lvl5pPr>
              <a:spcBef>
                <a:spcPts val="500"/>
              </a:spcBef>
              <a:defRPr sz="11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32190"/>
            <a:ext cx="7543800" cy="304800"/>
          </a:xfrm>
          <a:prstGeom prst="rect">
            <a:avLst/>
          </a:prstGeom>
        </p:spPr>
        <p:txBody>
          <a:bodyPr lIns="76069" tIns="38035" rIns="76069" bIns="38035">
            <a:noAutofit/>
          </a:bodyPr>
          <a:lstStyle>
            <a:lvl1pPr marL="0" indent="0">
              <a:buNone/>
              <a:defRPr sz="1200" b="0">
                <a:latin typeface="Variable Black" pitchFamily="50" charset="0"/>
              </a:defRPr>
            </a:lvl1pPr>
            <a:lvl2pPr>
              <a:defRPr sz="11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100">
                <a:latin typeface="+mn-lt"/>
              </a:defRPr>
            </a:lvl4pPr>
            <a:lvl5pPr>
              <a:defRPr sz="1100">
                <a:latin typeface="+mn-lt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5" name="Title 8"/>
          <p:cNvSpPr>
            <a:spLocks noGrp="1"/>
          </p:cNvSpPr>
          <p:nvPr>
            <p:ph type="title" hasCustomPrompt="1"/>
          </p:nvPr>
        </p:nvSpPr>
        <p:spPr>
          <a:xfrm>
            <a:off x="457200" y="174172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33400" y="507358"/>
            <a:ext cx="746881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89112" y="5425243"/>
            <a:ext cx="709747" cy="304271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r">
              <a:defRPr sz="800" b="0">
                <a:solidFill>
                  <a:schemeClr val="tx1"/>
                </a:solidFill>
                <a:latin typeface="Publico Ofc" pitchFamily="18" charset="0"/>
              </a:defRPr>
            </a:lvl1pPr>
          </a:lstStyle>
          <a:p>
            <a:r>
              <a:rPr lang="en-US" dirty="0"/>
              <a:t> </a:t>
            </a:r>
            <a:r>
              <a:rPr lang="en-US" dirty="0">
                <a:latin typeface="+mj-lt"/>
              </a:rPr>
              <a:t>Page</a:t>
            </a:r>
            <a:r>
              <a:rPr lang="en-US" dirty="0"/>
              <a:t> </a:t>
            </a:r>
            <a:fld id="{C49CAA15-F4F0-4031-AA1F-908957AE7171}" type="slidenum">
              <a:rPr lang="en-US" smtClean="0">
                <a:latin typeface="+mj-lt"/>
              </a:rPr>
              <a:pPr/>
              <a:t>‹#›</a:t>
            </a:fld>
            <a:endParaRPr lang="en-US" dirty="0">
              <a:latin typeface="+mj-lt"/>
            </a:endParaRP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7"/>
          </p:nvPr>
        </p:nvSpPr>
        <p:spPr>
          <a:xfrm>
            <a:off x="7218310" y="1005840"/>
            <a:ext cx="1689520" cy="4318000"/>
          </a:xfrm>
        </p:spPr>
        <p:txBody>
          <a:bodyPr>
            <a:normAutofit/>
          </a:bodyPr>
          <a:lstStyle>
            <a:lvl1pPr defTabSz="228600">
              <a:spcBef>
                <a:spcPts val="500"/>
              </a:spcBef>
              <a:defRPr sz="1100"/>
            </a:lvl1pPr>
            <a:lvl2pPr marL="274320">
              <a:spcBef>
                <a:spcPts val="500"/>
              </a:spcBef>
              <a:defRPr sz="1100"/>
            </a:lvl2pPr>
            <a:lvl3pPr marL="411480">
              <a:spcBef>
                <a:spcPts val="500"/>
              </a:spcBef>
              <a:defRPr sz="1100"/>
            </a:lvl3pPr>
            <a:lvl4pPr marL="548640">
              <a:spcBef>
                <a:spcPts val="500"/>
              </a:spcBef>
              <a:defRPr sz="1100"/>
            </a:lvl4pPr>
            <a:lvl5pPr>
              <a:spcBef>
                <a:spcPts val="500"/>
              </a:spcBef>
              <a:defRPr sz="11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248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6"/>
          </p:nvPr>
        </p:nvSpPr>
        <p:spPr>
          <a:xfrm>
            <a:off x="457200" y="1005840"/>
            <a:ext cx="4114800" cy="4318000"/>
          </a:xfrm>
        </p:spPr>
        <p:txBody>
          <a:bodyPr>
            <a:normAutofit/>
          </a:bodyPr>
          <a:lstStyle>
            <a:lvl1pPr defTabSz="228600">
              <a:spcBef>
                <a:spcPts val="500"/>
              </a:spcBef>
              <a:defRPr sz="1100"/>
            </a:lvl1pPr>
            <a:lvl2pPr marL="274320">
              <a:spcBef>
                <a:spcPts val="500"/>
              </a:spcBef>
              <a:defRPr sz="1100"/>
            </a:lvl2pPr>
            <a:lvl3pPr marL="411480">
              <a:spcBef>
                <a:spcPts val="500"/>
              </a:spcBef>
              <a:defRPr sz="1100"/>
            </a:lvl3pPr>
            <a:lvl4pPr marL="548640">
              <a:spcBef>
                <a:spcPts val="500"/>
              </a:spcBef>
              <a:defRPr sz="1100"/>
            </a:lvl4pPr>
            <a:lvl5pPr>
              <a:spcBef>
                <a:spcPts val="500"/>
              </a:spcBef>
              <a:defRPr sz="11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32190"/>
            <a:ext cx="7543800" cy="304800"/>
          </a:xfrm>
          <a:prstGeom prst="rect">
            <a:avLst/>
          </a:prstGeom>
        </p:spPr>
        <p:txBody>
          <a:bodyPr lIns="76069" tIns="38035" rIns="76069" bIns="38035">
            <a:noAutofit/>
          </a:bodyPr>
          <a:lstStyle>
            <a:lvl1pPr marL="0" indent="0">
              <a:buNone/>
              <a:defRPr sz="1200" b="0">
                <a:latin typeface="Variable Black" pitchFamily="50" charset="0"/>
              </a:defRPr>
            </a:lvl1pPr>
            <a:lvl2pPr>
              <a:defRPr sz="11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100">
                <a:latin typeface="+mn-lt"/>
              </a:defRPr>
            </a:lvl4pPr>
            <a:lvl5pPr>
              <a:defRPr sz="1100">
                <a:latin typeface="+mn-lt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5" name="Title 8"/>
          <p:cNvSpPr>
            <a:spLocks noGrp="1"/>
          </p:cNvSpPr>
          <p:nvPr>
            <p:ph type="title" hasCustomPrompt="1"/>
          </p:nvPr>
        </p:nvSpPr>
        <p:spPr>
          <a:xfrm>
            <a:off x="457200" y="174172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33400" y="507358"/>
            <a:ext cx="746881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89112" y="5425243"/>
            <a:ext cx="709747" cy="304271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r">
              <a:defRPr sz="800" b="0">
                <a:solidFill>
                  <a:schemeClr val="tx1"/>
                </a:solidFill>
                <a:latin typeface="Publico Ofc" pitchFamily="18" charset="0"/>
              </a:defRPr>
            </a:lvl1pPr>
          </a:lstStyle>
          <a:p>
            <a:r>
              <a:rPr lang="en-US" dirty="0"/>
              <a:t> </a:t>
            </a:r>
            <a:r>
              <a:rPr lang="en-US" dirty="0">
                <a:latin typeface="+mj-lt"/>
              </a:rPr>
              <a:t>Page</a:t>
            </a:r>
            <a:r>
              <a:rPr lang="en-US" dirty="0"/>
              <a:t> </a:t>
            </a:r>
            <a:fld id="{C49CAA15-F4F0-4031-AA1F-908957AE7171}" type="slidenum">
              <a:rPr lang="en-US" smtClean="0">
                <a:latin typeface="+mj-lt"/>
              </a:rPr>
              <a:pPr/>
              <a:t>‹#›</a:t>
            </a:fld>
            <a:endParaRPr lang="en-US" dirty="0">
              <a:latin typeface="+mj-lt"/>
            </a:endParaRP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7"/>
          </p:nvPr>
        </p:nvSpPr>
        <p:spPr>
          <a:xfrm>
            <a:off x="4793030" y="1005840"/>
            <a:ext cx="4114800" cy="4318000"/>
          </a:xfrm>
        </p:spPr>
        <p:txBody>
          <a:bodyPr>
            <a:normAutofit/>
          </a:bodyPr>
          <a:lstStyle>
            <a:lvl1pPr defTabSz="228600">
              <a:spcBef>
                <a:spcPts val="500"/>
              </a:spcBef>
              <a:defRPr sz="1100"/>
            </a:lvl1pPr>
            <a:lvl2pPr marL="274320">
              <a:spcBef>
                <a:spcPts val="500"/>
              </a:spcBef>
              <a:defRPr sz="1100"/>
            </a:lvl2pPr>
            <a:lvl3pPr marL="411480">
              <a:spcBef>
                <a:spcPts val="500"/>
              </a:spcBef>
              <a:defRPr sz="1100"/>
            </a:lvl3pPr>
            <a:lvl4pPr marL="548640">
              <a:spcBef>
                <a:spcPts val="500"/>
              </a:spcBef>
              <a:defRPr sz="1100"/>
            </a:lvl4pPr>
            <a:lvl5pPr>
              <a:spcBef>
                <a:spcPts val="500"/>
              </a:spcBef>
              <a:defRPr sz="11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646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199" y="1979131"/>
            <a:ext cx="7315200" cy="875079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defRPr sz="3800" baseline="0">
                <a:latin typeface="+mn-lt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89112" y="5425243"/>
            <a:ext cx="709747" cy="304271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r">
              <a:defRPr sz="800" b="0">
                <a:solidFill>
                  <a:schemeClr val="tx1"/>
                </a:solidFill>
                <a:latin typeface="Publico Ofc" pitchFamily="18" charset="0"/>
              </a:defRPr>
            </a:lvl1pPr>
          </a:lstStyle>
          <a:p>
            <a:r>
              <a:rPr lang="en-US" dirty="0"/>
              <a:t> </a:t>
            </a:r>
            <a:r>
              <a:rPr lang="en-US" dirty="0">
                <a:latin typeface="+mj-lt"/>
              </a:rPr>
              <a:t>Page</a:t>
            </a:r>
            <a:r>
              <a:rPr lang="en-US" dirty="0"/>
              <a:t> </a:t>
            </a:r>
            <a:fld id="{C49CAA15-F4F0-4031-AA1F-908957AE7171}" type="slidenum">
              <a:rPr lang="en-US" smtClean="0">
                <a:latin typeface="+mj-lt"/>
              </a:rPr>
              <a:pPr/>
              <a:t>‹#›</a:t>
            </a:fld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47130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16000"/>
            <a:ext cx="8458200" cy="4318000"/>
          </a:xfrm>
          <a:prstGeom prst="rect">
            <a:avLst/>
          </a:prstGeom>
        </p:spPr>
        <p:txBody>
          <a:bodyPr vert="horz" lIns="77925" tIns="38963" rIns="77925" bIns="38963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89112" y="5425243"/>
            <a:ext cx="709747" cy="304271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r">
              <a:defRPr sz="800" b="0">
                <a:solidFill>
                  <a:schemeClr val="tx1"/>
                </a:solidFill>
                <a:latin typeface="Publico Ofc" pitchFamily="18" charset="0"/>
              </a:defRPr>
            </a:lvl1pPr>
          </a:lstStyle>
          <a:p>
            <a:r>
              <a:rPr lang="en-US" dirty="0"/>
              <a:t> </a:t>
            </a:r>
            <a:r>
              <a:rPr lang="en-US" dirty="0">
                <a:latin typeface="+mj-lt"/>
              </a:rPr>
              <a:t>Page</a:t>
            </a:r>
            <a:r>
              <a:rPr lang="en-US" dirty="0"/>
              <a:t> </a:t>
            </a:r>
            <a:fld id="{C49CAA15-F4F0-4031-AA1F-908957AE7171}" type="slidenum">
              <a:rPr lang="en-US" smtClean="0">
                <a:latin typeface="+mj-lt"/>
              </a:rPr>
              <a:pPr/>
              <a:t>‹#›</a:t>
            </a:fld>
            <a:endParaRPr lang="en-US" dirty="0">
              <a:latin typeface="+mj-lt"/>
            </a:endParaRPr>
          </a:p>
        </p:txBody>
      </p:sp>
      <p:pic>
        <p:nvPicPr>
          <p:cNvPr id="7" name="Picture 2" descr="C:\Users\sung\Documents\My Dropbox\Briefcase\_logo\2 — Gear\Gear — White\Small Gear\Jpg\Function_WhiteGear_S.jp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2" y="62894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 userDrawn="1"/>
        </p:nvSpPr>
        <p:spPr>
          <a:xfrm>
            <a:off x="455886" y="5469662"/>
            <a:ext cx="24324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dirty="0">
                <a:latin typeface="+mj-lt"/>
              </a:rPr>
              <a:t>Function Engineering</a:t>
            </a:r>
            <a:r>
              <a:rPr lang="en-US" sz="800" b="0" baseline="0" dirty="0">
                <a:latin typeface="+mj-lt"/>
              </a:rPr>
              <a:t>        </a:t>
            </a:r>
            <a:r>
              <a:rPr lang="en-US" sz="800" b="0" dirty="0">
                <a:latin typeface="+mj-lt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64335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6" r:id="rId4"/>
    <p:sldLayoutId id="2147483658" r:id="rId5"/>
    <p:sldLayoutId id="2147483657" r:id="rId6"/>
    <p:sldLayoutId id="2147483652" r:id="rId7"/>
    <p:sldLayoutId id="2147483655" r:id="rId8"/>
  </p:sldLayoutIdLst>
  <p:hf hdr="0" dt="0"/>
  <p:txStyles>
    <p:titleStyle>
      <a:lvl1pPr algn="l" defTabSz="779252" rtl="0" eaLnBrk="1" latinLnBrk="0" hangingPunct="1">
        <a:spcBef>
          <a:spcPct val="0"/>
        </a:spcBef>
        <a:buNone/>
        <a:defRPr sz="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28600" rtl="0" eaLnBrk="1" latinLnBrk="0" hangingPunct="1">
        <a:spcBef>
          <a:spcPts val="6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137160" algn="l" defTabSz="228600" rtl="0" eaLnBrk="1" latinLnBrk="0" hangingPunct="1"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" indent="-137160" algn="l" defTabSz="779252" rtl="0" eaLnBrk="1" latinLnBrk="0" hangingPunct="1"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137160" algn="l" defTabSz="779252" rtl="0" eaLnBrk="1" latinLnBrk="0" hangingPunct="1"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-148815" algn="l" defTabSz="779252" rtl="0" eaLnBrk="1" latinLnBrk="0" hangingPunct="1"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142942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32568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22194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11820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626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252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878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503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29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755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81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007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CARTRIDGE MOLDING ISSUES OF INSERT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b="0" i="0" dirty="0">
                <a:solidFill>
                  <a:srgbClr val="1F1F1F"/>
                </a:solidFill>
                <a:effectLst/>
                <a:latin typeface="Google Sans"/>
              </a:rPr>
              <a:t>6109_NAUTILUS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SEP 6, 2024</a:t>
            </a:r>
          </a:p>
        </p:txBody>
      </p:sp>
    </p:spTree>
    <p:extLst>
      <p:ext uri="{BB962C8B-B14F-4D97-AF65-F5344CB8AC3E}">
        <p14:creationId xmlns:p14="http://schemas.microsoft.com/office/powerpoint/2010/main" val="2975870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SKETCH OF INVESTIGATION FROM TDTEC- CHAMFER ON INSERT IS TOO BIG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>
                <a:latin typeface="+mj-lt"/>
              </a:rPr>
              <a:t>Page</a:t>
            </a:r>
            <a:r>
              <a:rPr lang="en-US"/>
              <a:t> </a:t>
            </a:r>
            <a:fld id="{C49CAA15-F4F0-4031-AA1F-908957AE7171}" type="slidenum">
              <a:rPr lang="en-US" smtClean="0">
                <a:latin typeface="+mj-lt"/>
              </a:rPr>
              <a:pPr/>
              <a:t>2</a:t>
            </a:fld>
            <a:endParaRPr lang="en-US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67C95DB8-EA2F-F4AC-995D-6A805822602E}"/>
              </a:ext>
            </a:extLst>
          </p:cNvPr>
          <p:cNvGrpSpPr/>
          <p:nvPr/>
        </p:nvGrpSpPr>
        <p:grpSpPr>
          <a:xfrm>
            <a:off x="428170" y="1103314"/>
            <a:ext cx="5191643" cy="3682773"/>
            <a:chOff x="1746701" y="965428"/>
            <a:chExt cx="5191643" cy="3682773"/>
          </a:xfrm>
        </p:grpSpPr>
        <p:pic>
          <p:nvPicPr>
            <p:cNvPr id="7" name="圖片 6" descr="一張含有 文字, 寫生, 筆跡, 圖畫 的圖片&#10;&#10;自動產生的描述">
              <a:extLst>
                <a:ext uri="{FF2B5EF4-FFF2-40B4-BE49-F238E27FC236}">
                  <a16:creationId xmlns:a16="http://schemas.microsoft.com/office/drawing/2014/main" id="{FF7A1511-8D9A-3E0F-7E2A-396E10020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37" t="678" r="18861" b="-678"/>
            <a:stretch/>
          </p:blipFill>
          <p:spPr>
            <a:xfrm rot="5400000">
              <a:off x="2501136" y="210993"/>
              <a:ext cx="3682773" cy="5191643"/>
            </a:xfrm>
            <a:prstGeom prst="rect">
              <a:avLst/>
            </a:prstGeom>
          </p:spPr>
        </p:pic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E94DBA0C-72F8-B64A-9491-753311386C5E}"/>
                </a:ext>
              </a:extLst>
            </p:cNvPr>
            <p:cNvSpPr txBox="1"/>
            <p:nvPr/>
          </p:nvSpPr>
          <p:spPr>
            <a:xfrm>
              <a:off x="5359401" y="1713027"/>
              <a:ext cx="7148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228600">
                <a:spcBef>
                  <a:spcPts val="500"/>
                </a:spcBef>
              </a:pPr>
              <a:r>
                <a:rPr lang="en-US" altLang="zh-TW" sz="1200" b="1" dirty="0">
                  <a:solidFill>
                    <a:srgbClr val="FF0000"/>
                  </a:solidFill>
                </a:rPr>
                <a:t>Insert</a:t>
              </a:r>
              <a:endParaRPr lang="zh-TW" alt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72FA6D00-B1B2-182A-7A4E-B52D6ECBF6AF}"/>
                </a:ext>
              </a:extLst>
            </p:cNvPr>
            <p:cNvSpPr txBox="1"/>
            <p:nvPr/>
          </p:nvSpPr>
          <p:spPr>
            <a:xfrm>
              <a:off x="2050143" y="2617063"/>
              <a:ext cx="9833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228600">
                <a:spcBef>
                  <a:spcPts val="500"/>
                </a:spcBef>
              </a:pPr>
              <a:r>
                <a:rPr lang="en-US" altLang="zh-TW" sz="1200" b="1" dirty="0">
                  <a:solidFill>
                    <a:srgbClr val="FF0000"/>
                  </a:solidFill>
                </a:rPr>
                <a:t>Thread Top</a:t>
              </a:r>
              <a:endParaRPr lang="zh-TW" alt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3656C920-BC39-306C-F8A1-5B5788C98228}"/>
                </a:ext>
              </a:extLst>
            </p:cNvPr>
            <p:cNvSpPr txBox="1"/>
            <p:nvPr/>
          </p:nvSpPr>
          <p:spPr>
            <a:xfrm>
              <a:off x="5359401" y="3035453"/>
              <a:ext cx="7837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228600">
                <a:spcBef>
                  <a:spcPts val="500"/>
                </a:spcBef>
              </a:pPr>
              <a:r>
                <a:rPr lang="en-US" altLang="zh-TW" sz="1200" b="1" dirty="0">
                  <a:solidFill>
                    <a:srgbClr val="FF0000"/>
                  </a:solidFill>
                </a:rPr>
                <a:t>Chamfer</a:t>
              </a:r>
              <a:endParaRPr lang="zh-TW" alt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AB636C6D-D207-F25E-107D-681C72E0C697}"/>
                </a:ext>
              </a:extLst>
            </p:cNvPr>
            <p:cNvSpPr txBox="1"/>
            <p:nvPr/>
          </p:nvSpPr>
          <p:spPr>
            <a:xfrm>
              <a:off x="5428344" y="3980884"/>
              <a:ext cx="7148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228600">
                <a:spcBef>
                  <a:spcPts val="500"/>
                </a:spcBef>
              </a:pPr>
              <a:r>
                <a:rPr lang="en-US" altLang="zh-TW" sz="1200" b="1" dirty="0">
                  <a:solidFill>
                    <a:srgbClr val="FF0000"/>
                  </a:solidFill>
                </a:rPr>
                <a:t>Core pin</a:t>
              </a:r>
              <a:endParaRPr lang="zh-TW" altLang="en-US" sz="12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4" name="圖片 13" descr="一張含有 金屬製品 的圖片&#10;&#10;自動產生的描述">
            <a:extLst>
              <a:ext uri="{FF2B5EF4-FFF2-40B4-BE49-F238E27FC236}">
                <a16:creationId xmlns:a16="http://schemas.microsoft.com/office/drawing/2014/main" id="{C8421CFF-9710-9E10-A29B-9D8D6F0D44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9" t="17382" r="28699" b="7867"/>
          <a:stretch/>
        </p:blipFill>
        <p:spPr>
          <a:xfrm rot="5400000">
            <a:off x="5796786" y="1014416"/>
            <a:ext cx="3026232" cy="3204028"/>
          </a:xfrm>
          <a:prstGeom prst="rect">
            <a:avLst/>
          </a:prstGeom>
        </p:spPr>
      </p:pic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B7D8C1C8-3832-8ED7-4E25-17E90A325F1B}"/>
              </a:ext>
            </a:extLst>
          </p:cNvPr>
          <p:cNvCxnSpPr/>
          <p:nvPr/>
        </p:nvCxnSpPr>
        <p:spPr>
          <a:xfrm flipH="1">
            <a:off x="7311571" y="1360714"/>
            <a:ext cx="279400" cy="195943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FDC3B0D-366C-8B40-8307-CA5E9C286A5D}"/>
              </a:ext>
            </a:extLst>
          </p:cNvPr>
          <p:cNvSpPr txBox="1"/>
          <p:nvPr/>
        </p:nvSpPr>
        <p:spPr>
          <a:xfrm>
            <a:off x="7543800" y="1141791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000" dirty="0">
                <a:solidFill>
                  <a:srgbClr val="FF0000"/>
                </a:solidFill>
              </a:rPr>
              <a:t>Too</a:t>
            </a:r>
            <a:r>
              <a:rPr lang="en-US" altLang="zh-TW" sz="1000" dirty="0"/>
              <a:t> </a:t>
            </a:r>
            <a:r>
              <a:rPr lang="en-US" altLang="zh-TW" sz="1000" dirty="0">
                <a:solidFill>
                  <a:srgbClr val="FF0000"/>
                </a:solidFill>
              </a:rPr>
              <a:t>big</a:t>
            </a:r>
            <a:endParaRPr lang="zh-TW" altLang="en-US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174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70ABC12F-9B99-B773-EFBA-39ECFB9CEC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7CAA8BBA-DF2C-738D-83AB-BC7BC4748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SKETCH OF SECTION VIEW OF INSERT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C205FC1-E025-7D42-996D-4123B8260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>
                <a:latin typeface="+mj-lt"/>
              </a:rPr>
              <a:t>Page</a:t>
            </a:r>
            <a:r>
              <a:rPr lang="en-US"/>
              <a:t> </a:t>
            </a:r>
            <a:fld id="{C49CAA15-F4F0-4031-AA1F-908957AE7171}" type="slidenum">
              <a:rPr lang="en-US" smtClean="0">
                <a:latin typeface="+mj-lt"/>
              </a:rPr>
              <a:pPr/>
              <a:t>3</a:t>
            </a:fld>
            <a:endParaRPr lang="en-US" dirty="0">
              <a:latin typeface="+mj-lt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A1A1F25-A769-CC57-C434-0BD8346982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B752960-8177-FB44-4602-44B1AFA49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12" y="1090547"/>
            <a:ext cx="4468616" cy="433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44722231-C2E8-6A19-8B58-CE452CE9BCE9}"/>
              </a:ext>
            </a:extLst>
          </p:cNvPr>
          <p:cNvCxnSpPr/>
          <p:nvPr/>
        </p:nvCxnSpPr>
        <p:spPr>
          <a:xfrm>
            <a:off x="3251200" y="2198914"/>
            <a:ext cx="914400" cy="91440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id="{4911457E-A747-BFFD-D3B6-000D75002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490" y="1486061"/>
            <a:ext cx="3264220" cy="2231571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C7889532-E31D-7B86-B11B-FA14BEE78A61}"/>
              </a:ext>
            </a:extLst>
          </p:cNvPr>
          <p:cNvSpPr txBox="1"/>
          <p:nvPr/>
        </p:nvSpPr>
        <p:spPr>
          <a:xfrm>
            <a:off x="6426200" y="1201023"/>
            <a:ext cx="12808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000" dirty="0"/>
              <a:t>Screw jam</a:t>
            </a:r>
            <a:endParaRPr lang="zh-TW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937514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540E441-2F35-348E-1D0A-E549C88875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02C89E6-DDC9-5FB3-8575-3ECA54ACB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ROOT CAUSE OF THE JAM- PLASTIC RESIN GO ATTCH ON THE THREAD OF INSERT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A05D087-2258-C538-0DC9-A9A34D866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>
                <a:latin typeface="+mj-lt"/>
              </a:rPr>
              <a:t>Page</a:t>
            </a:r>
            <a:r>
              <a:rPr lang="en-US"/>
              <a:t> </a:t>
            </a:r>
            <a:fld id="{C49CAA15-F4F0-4031-AA1F-908957AE7171}" type="slidenum">
              <a:rPr lang="en-US" smtClean="0">
                <a:latin typeface="+mj-lt"/>
              </a:rPr>
              <a:pPr/>
              <a:t>4</a:t>
            </a:fld>
            <a:endParaRPr lang="en-US" dirty="0">
              <a:latin typeface="+mj-lt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7D101B0-E48A-4B3F-6C53-BA2C0871B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234" y="1966832"/>
            <a:ext cx="5401103" cy="2347539"/>
          </a:xfrm>
          <a:prstGeom prst="rect">
            <a:avLst/>
          </a:prstGeom>
        </p:spPr>
      </p:pic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E754A9C-A37D-CA0A-8A88-56A11B5E3D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EE03AB9-954C-4055-D8DD-67707B6354A8}"/>
              </a:ext>
            </a:extLst>
          </p:cNvPr>
          <p:cNvSpPr txBox="1"/>
          <p:nvPr/>
        </p:nvSpPr>
        <p:spPr>
          <a:xfrm>
            <a:off x="7482114" y="3084286"/>
            <a:ext cx="10813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000" dirty="0"/>
              <a:t>Plastic resin attach on the thread of insert through gaps  during molding.</a:t>
            </a:r>
            <a:endParaRPr lang="zh-TW" altLang="en-US" sz="1000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57CE468-5554-4928-6506-A9596189A1F1}"/>
              </a:ext>
            </a:extLst>
          </p:cNvPr>
          <p:cNvSpPr txBox="1"/>
          <p:nvPr/>
        </p:nvSpPr>
        <p:spPr>
          <a:xfrm>
            <a:off x="2688770" y="3529622"/>
            <a:ext cx="457200" cy="2462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000" dirty="0"/>
              <a:t>Gaps</a:t>
            </a:r>
            <a:endParaRPr lang="zh-TW" altLang="en-US" sz="1000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CEA56B3-6DCB-D8D0-C79F-FF6BB508AC35}"/>
              </a:ext>
            </a:extLst>
          </p:cNvPr>
          <p:cNvSpPr txBox="1"/>
          <p:nvPr/>
        </p:nvSpPr>
        <p:spPr>
          <a:xfrm>
            <a:off x="6324599" y="3529622"/>
            <a:ext cx="457200" cy="2462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000" dirty="0"/>
              <a:t>Gaps</a:t>
            </a:r>
            <a:endParaRPr lang="zh-TW" altLang="en-US" sz="1000" dirty="0"/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7518E53D-FA23-7641-0995-5E9623E0D8C3}"/>
              </a:ext>
            </a:extLst>
          </p:cNvPr>
          <p:cNvCxnSpPr/>
          <p:nvPr/>
        </p:nvCxnSpPr>
        <p:spPr>
          <a:xfrm>
            <a:off x="3363686" y="4430486"/>
            <a:ext cx="0" cy="337457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EED0B1A-E5AC-CCC0-CBAC-51CE94B2D37F}"/>
              </a:ext>
            </a:extLst>
          </p:cNvPr>
          <p:cNvCxnSpPr/>
          <p:nvPr/>
        </p:nvCxnSpPr>
        <p:spPr>
          <a:xfrm>
            <a:off x="6088743" y="4379686"/>
            <a:ext cx="0" cy="337457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1F94422E-AB3B-4F65-348D-4BC6D167A474}"/>
              </a:ext>
            </a:extLst>
          </p:cNvPr>
          <p:cNvCxnSpPr>
            <a:cxnSpLocks/>
          </p:cNvCxnSpPr>
          <p:nvPr/>
        </p:nvCxnSpPr>
        <p:spPr>
          <a:xfrm>
            <a:off x="3113313" y="3018971"/>
            <a:ext cx="32657" cy="2093686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E9D78309-CC74-9EA4-9623-5B46537AABA5}"/>
              </a:ext>
            </a:extLst>
          </p:cNvPr>
          <p:cNvCxnSpPr>
            <a:cxnSpLocks/>
          </p:cNvCxnSpPr>
          <p:nvPr/>
        </p:nvCxnSpPr>
        <p:spPr>
          <a:xfrm>
            <a:off x="6411685" y="3018971"/>
            <a:ext cx="32657" cy="2093686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6EE26F0C-D815-522D-816A-17D578BD611C}"/>
              </a:ext>
            </a:extLst>
          </p:cNvPr>
          <p:cNvCxnSpPr>
            <a:cxnSpLocks/>
          </p:cNvCxnSpPr>
          <p:nvPr/>
        </p:nvCxnSpPr>
        <p:spPr>
          <a:xfrm>
            <a:off x="3378649" y="4637087"/>
            <a:ext cx="2695579" cy="0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D6817461-B7AF-159F-AD39-8F7F5139E5EC}"/>
              </a:ext>
            </a:extLst>
          </p:cNvPr>
          <p:cNvCxnSpPr>
            <a:cxnSpLocks/>
          </p:cNvCxnSpPr>
          <p:nvPr/>
        </p:nvCxnSpPr>
        <p:spPr>
          <a:xfrm>
            <a:off x="3189963" y="4989058"/>
            <a:ext cx="3238050" cy="9073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2488AC51-B3FF-764D-D376-E7AAA348124C}"/>
              </a:ext>
            </a:extLst>
          </p:cNvPr>
          <p:cNvSpPr txBox="1"/>
          <p:nvPr/>
        </p:nvSpPr>
        <p:spPr>
          <a:xfrm>
            <a:off x="4430487" y="4409914"/>
            <a:ext cx="97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200" dirty="0"/>
              <a:t>2.70</a:t>
            </a:r>
            <a:endParaRPr lang="zh-TW" altLang="en-US" sz="1200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F0A5BDED-8123-A8EA-AE40-FBAEA74CD367}"/>
              </a:ext>
            </a:extLst>
          </p:cNvPr>
          <p:cNvSpPr txBox="1"/>
          <p:nvPr/>
        </p:nvSpPr>
        <p:spPr>
          <a:xfrm>
            <a:off x="4430487" y="4703489"/>
            <a:ext cx="97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200" dirty="0"/>
              <a:t>3.30~3.40</a:t>
            </a:r>
          </a:p>
        </p:txBody>
      </p:sp>
    </p:spTree>
    <p:extLst>
      <p:ext uri="{BB962C8B-B14F-4D97-AF65-F5344CB8AC3E}">
        <p14:creationId xmlns:p14="http://schemas.microsoft.com/office/powerpoint/2010/main" val="3337360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EB39D2D-438A-8A6F-97AD-3DC0C44AC8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ACC9EF5D-F290-732C-4A0D-19D4FEE6C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IS THE 2.70MM HOLE CRITICAL? IS IT OK TO ENLARGE IT UP TO 3.5MM?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09A1B8E-4BFC-4981-254C-84BA360297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>
                <a:latin typeface="+mj-lt"/>
              </a:rPr>
              <a:t>Page</a:t>
            </a:r>
            <a:r>
              <a:rPr lang="en-US"/>
              <a:t> </a:t>
            </a:r>
            <a:fld id="{C49CAA15-F4F0-4031-AA1F-908957AE7171}" type="slidenum">
              <a:rPr lang="en-US" smtClean="0">
                <a:latin typeface="+mj-lt"/>
              </a:rPr>
              <a:pPr/>
              <a:t>5</a:t>
            </a:fld>
            <a:endParaRPr lang="en-US" dirty="0">
              <a:latin typeface="+mj-lt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407FBD5-5431-836B-6384-833C339C50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6108896-5006-BBB7-CC81-608D40057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188" y="1106714"/>
            <a:ext cx="4122886" cy="451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6952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3F9829B-E6E6-F128-F45D-910CDA800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C51166E6-7FFE-8633-1E4A-542FE930B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OPTION 1- ENLARGE THE CORE PIN DIEMETER FROM 2.70 TO 3.5MM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B7EC212-A32E-9AB7-0A7B-97A2FA5B80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>
                <a:latin typeface="+mj-lt"/>
              </a:rPr>
              <a:t>Page</a:t>
            </a:r>
            <a:r>
              <a:rPr lang="en-US"/>
              <a:t> </a:t>
            </a:r>
            <a:fld id="{C49CAA15-F4F0-4031-AA1F-908957AE7171}" type="slidenum">
              <a:rPr lang="en-US" smtClean="0">
                <a:latin typeface="+mj-lt"/>
              </a:rPr>
              <a:pPr/>
              <a:t>6</a:t>
            </a:fld>
            <a:endParaRPr lang="en-US" dirty="0">
              <a:latin typeface="+mj-lt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7512D6A-7213-3DE0-CDC6-6CB7B72E25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1126293"/>
            <a:ext cx="8513763" cy="4298950"/>
          </a:xfrm>
          <a:ln>
            <a:solidFill>
              <a:srgbClr val="00B0F0"/>
            </a:solidFill>
          </a:ln>
        </p:spPr>
        <p:txBody>
          <a:bodyPr/>
          <a:lstStyle/>
          <a:p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4347095-4CBA-C98E-7DAD-B760308A3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409" y="1761972"/>
            <a:ext cx="5182323" cy="2191056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8E70BF4F-571C-0FAC-77A5-09C4C176DDB2}"/>
              </a:ext>
            </a:extLst>
          </p:cNvPr>
          <p:cNvCxnSpPr>
            <a:cxnSpLocks/>
          </p:cNvCxnSpPr>
          <p:nvPr/>
        </p:nvCxnSpPr>
        <p:spPr>
          <a:xfrm>
            <a:off x="3018972" y="2875037"/>
            <a:ext cx="0" cy="1549543"/>
          </a:xfrm>
          <a:prstGeom prst="line">
            <a:avLst/>
          </a:prstGeom>
          <a:ln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F0053AF1-C55E-E2B5-3D63-3DF38F9E2462}"/>
              </a:ext>
            </a:extLst>
          </p:cNvPr>
          <p:cNvCxnSpPr>
            <a:cxnSpLocks/>
          </p:cNvCxnSpPr>
          <p:nvPr/>
        </p:nvCxnSpPr>
        <p:spPr>
          <a:xfrm>
            <a:off x="2871100" y="3936301"/>
            <a:ext cx="17469" cy="111993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56846C53-C166-AE28-1CBC-D46F4504DDA3}"/>
              </a:ext>
            </a:extLst>
          </p:cNvPr>
          <p:cNvCxnSpPr>
            <a:cxnSpLocks/>
          </p:cNvCxnSpPr>
          <p:nvPr/>
        </p:nvCxnSpPr>
        <p:spPr>
          <a:xfrm>
            <a:off x="6399025" y="3952142"/>
            <a:ext cx="18102" cy="1160515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372A2001-89EE-D051-51ED-134DC0DC7D61}"/>
              </a:ext>
            </a:extLst>
          </p:cNvPr>
          <p:cNvCxnSpPr>
            <a:cxnSpLocks/>
          </p:cNvCxnSpPr>
          <p:nvPr/>
        </p:nvCxnSpPr>
        <p:spPr>
          <a:xfrm>
            <a:off x="3018972" y="4326374"/>
            <a:ext cx="3262086" cy="0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C55AB9A4-E0D0-DF05-8295-A815DDD59F6F}"/>
              </a:ext>
            </a:extLst>
          </p:cNvPr>
          <p:cNvCxnSpPr>
            <a:cxnSpLocks/>
          </p:cNvCxnSpPr>
          <p:nvPr/>
        </p:nvCxnSpPr>
        <p:spPr>
          <a:xfrm>
            <a:off x="2888569" y="4998131"/>
            <a:ext cx="3512229" cy="0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FC8FC6E-742E-2F45-6C3B-91E8FD40B694}"/>
              </a:ext>
            </a:extLst>
          </p:cNvPr>
          <p:cNvSpPr txBox="1"/>
          <p:nvPr/>
        </p:nvSpPr>
        <p:spPr>
          <a:xfrm>
            <a:off x="4430487" y="4099201"/>
            <a:ext cx="97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200" dirty="0"/>
              <a:t>3.30~3.40</a:t>
            </a:r>
            <a:endParaRPr lang="zh-TW" altLang="en-US" sz="1200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BF29F01-F0F9-F43A-4C8B-AFF69849ED26}"/>
              </a:ext>
            </a:extLst>
          </p:cNvPr>
          <p:cNvSpPr txBox="1"/>
          <p:nvPr/>
        </p:nvSpPr>
        <p:spPr>
          <a:xfrm>
            <a:off x="4430487" y="4678300"/>
            <a:ext cx="97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200" dirty="0"/>
              <a:t>3.50</a:t>
            </a:r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56956510-3B20-A663-A065-CED23B3CD0B7}"/>
              </a:ext>
            </a:extLst>
          </p:cNvPr>
          <p:cNvCxnSpPr>
            <a:cxnSpLocks/>
          </p:cNvCxnSpPr>
          <p:nvPr/>
        </p:nvCxnSpPr>
        <p:spPr>
          <a:xfrm>
            <a:off x="6281058" y="2875037"/>
            <a:ext cx="0" cy="1549543"/>
          </a:xfrm>
          <a:prstGeom prst="line">
            <a:avLst/>
          </a:prstGeom>
          <a:ln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圖片 24">
            <a:extLst>
              <a:ext uri="{FF2B5EF4-FFF2-40B4-BE49-F238E27FC236}">
                <a16:creationId xmlns:a16="http://schemas.microsoft.com/office/drawing/2014/main" id="{611E7224-668D-4DDD-608C-21135D279D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1995" y="4099201"/>
            <a:ext cx="1981405" cy="1286932"/>
          </a:xfrm>
          <a:prstGeom prst="rect">
            <a:avLst/>
          </a:prstGeom>
        </p:spPr>
      </p:pic>
      <p:sp>
        <p:nvSpPr>
          <p:cNvPr id="26" name="橢圓 25">
            <a:extLst>
              <a:ext uri="{FF2B5EF4-FFF2-40B4-BE49-F238E27FC236}">
                <a16:creationId xmlns:a16="http://schemas.microsoft.com/office/drawing/2014/main" id="{99DEDA79-7561-49AC-7C11-DE33E99E680D}"/>
              </a:ext>
            </a:extLst>
          </p:cNvPr>
          <p:cNvSpPr/>
          <p:nvPr/>
        </p:nvSpPr>
        <p:spPr>
          <a:xfrm>
            <a:off x="4365171" y="4653664"/>
            <a:ext cx="573315" cy="28845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FFA0CE93-1AB2-26F9-BFEB-BC2B45F941B6}"/>
              </a:ext>
            </a:extLst>
          </p:cNvPr>
          <p:cNvCxnSpPr>
            <a:stCxn id="26" idx="6"/>
          </p:cNvCxnSpPr>
          <p:nvPr/>
        </p:nvCxnSpPr>
        <p:spPr>
          <a:xfrm flipV="1">
            <a:off x="4938486" y="4424580"/>
            <a:ext cx="2318657" cy="373309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F5B0911A-0AAE-DAD3-32AF-43F1624A61C3}"/>
              </a:ext>
            </a:extLst>
          </p:cNvPr>
          <p:cNvSpPr txBox="1"/>
          <p:nvPr/>
        </p:nvSpPr>
        <p:spPr>
          <a:xfrm>
            <a:off x="7257143" y="3451880"/>
            <a:ext cx="1397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000" dirty="0">
                <a:solidFill>
                  <a:srgbClr val="FF0000"/>
                </a:solidFill>
              </a:rPr>
              <a:t>Enlarge the diameter from 2.70mm to 3.50mm x 10 plc.</a:t>
            </a:r>
            <a:endParaRPr lang="zh-TW" altLang="en-US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221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540E441-2F35-348E-1D0A-E549C88875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02C89E6-DDC9-5FB3-8575-3ECA54ACB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OPTION 2- No change of 2.70 hole. Reduce chamfer size be covered by the 2.70 core pin.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A05D087-2258-C538-0DC9-A9A34D866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>
                <a:latin typeface="+mj-lt"/>
              </a:rPr>
              <a:t>Page</a:t>
            </a:r>
            <a:r>
              <a:rPr lang="en-US"/>
              <a:t> </a:t>
            </a:r>
            <a:fld id="{C49CAA15-F4F0-4031-AA1F-908957AE7171}" type="slidenum">
              <a:rPr lang="en-US" smtClean="0">
                <a:latin typeface="+mj-lt"/>
              </a:rPr>
              <a:pPr/>
              <a:t>7</a:t>
            </a:fld>
            <a:endParaRPr lang="en-US" dirty="0">
              <a:latin typeface="+mj-lt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7D101B0-E48A-4B3F-6C53-BA2C0871B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234" y="1966832"/>
            <a:ext cx="5401103" cy="2347539"/>
          </a:xfrm>
          <a:prstGeom prst="rect">
            <a:avLst/>
          </a:prstGeom>
        </p:spPr>
      </p:pic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E754A9C-A37D-CA0A-8A88-56A11B5E3D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57CE468-5554-4928-6506-A9596189A1F1}"/>
              </a:ext>
            </a:extLst>
          </p:cNvPr>
          <p:cNvSpPr txBox="1"/>
          <p:nvPr/>
        </p:nvSpPr>
        <p:spPr>
          <a:xfrm>
            <a:off x="2688770" y="3529622"/>
            <a:ext cx="457200" cy="2462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000" dirty="0"/>
              <a:t>Gaps</a:t>
            </a:r>
            <a:endParaRPr lang="zh-TW" altLang="en-US" sz="1000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CEA56B3-6DCB-D8D0-C79F-FF6BB508AC35}"/>
              </a:ext>
            </a:extLst>
          </p:cNvPr>
          <p:cNvSpPr txBox="1"/>
          <p:nvPr/>
        </p:nvSpPr>
        <p:spPr>
          <a:xfrm>
            <a:off x="6324599" y="3529622"/>
            <a:ext cx="457200" cy="2462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000" dirty="0"/>
              <a:t>Gaps</a:t>
            </a:r>
            <a:endParaRPr lang="zh-TW" altLang="en-US" sz="1000" dirty="0"/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7518E53D-FA23-7641-0995-5E9623E0D8C3}"/>
              </a:ext>
            </a:extLst>
          </p:cNvPr>
          <p:cNvCxnSpPr/>
          <p:nvPr/>
        </p:nvCxnSpPr>
        <p:spPr>
          <a:xfrm>
            <a:off x="3363686" y="4430486"/>
            <a:ext cx="0" cy="337457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EED0B1A-E5AC-CCC0-CBAC-51CE94B2D37F}"/>
              </a:ext>
            </a:extLst>
          </p:cNvPr>
          <p:cNvCxnSpPr/>
          <p:nvPr/>
        </p:nvCxnSpPr>
        <p:spPr>
          <a:xfrm>
            <a:off x="6088743" y="4379686"/>
            <a:ext cx="0" cy="337457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1F94422E-AB3B-4F65-348D-4BC6D167A474}"/>
              </a:ext>
            </a:extLst>
          </p:cNvPr>
          <p:cNvCxnSpPr>
            <a:cxnSpLocks/>
          </p:cNvCxnSpPr>
          <p:nvPr/>
        </p:nvCxnSpPr>
        <p:spPr>
          <a:xfrm>
            <a:off x="3113313" y="3018971"/>
            <a:ext cx="32657" cy="2093686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E9D78309-CC74-9EA4-9623-5B46537AABA5}"/>
              </a:ext>
            </a:extLst>
          </p:cNvPr>
          <p:cNvCxnSpPr>
            <a:cxnSpLocks/>
          </p:cNvCxnSpPr>
          <p:nvPr/>
        </p:nvCxnSpPr>
        <p:spPr>
          <a:xfrm>
            <a:off x="6411685" y="3018971"/>
            <a:ext cx="32657" cy="2093686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6EE26F0C-D815-522D-816A-17D578BD611C}"/>
              </a:ext>
            </a:extLst>
          </p:cNvPr>
          <p:cNvCxnSpPr>
            <a:cxnSpLocks/>
          </p:cNvCxnSpPr>
          <p:nvPr/>
        </p:nvCxnSpPr>
        <p:spPr>
          <a:xfrm>
            <a:off x="3378649" y="4637087"/>
            <a:ext cx="2695579" cy="0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D6817461-B7AF-159F-AD39-8F7F5139E5EC}"/>
              </a:ext>
            </a:extLst>
          </p:cNvPr>
          <p:cNvCxnSpPr>
            <a:cxnSpLocks/>
          </p:cNvCxnSpPr>
          <p:nvPr/>
        </p:nvCxnSpPr>
        <p:spPr>
          <a:xfrm>
            <a:off x="3189963" y="4989058"/>
            <a:ext cx="3238050" cy="9073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2488AC51-B3FF-764D-D376-E7AAA348124C}"/>
              </a:ext>
            </a:extLst>
          </p:cNvPr>
          <p:cNvSpPr txBox="1"/>
          <p:nvPr/>
        </p:nvSpPr>
        <p:spPr>
          <a:xfrm>
            <a:off x="4430487" y="4409914"/>
            <a:ext cx="97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200" dirty="0"/>
              <a:t>2.70</a:t>
            </a:r>
            <a:endParaRPr lang="zh-TW" altLang="en-US" sz="1200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F0A5BDED-8123-A8EA-AE40-FBAEA74CD367}"/>
              </a:ext>
            </a:extLst>
          </p:cNvPr>
          <p:cNvSpPr txBox="1"/>
          <p:nvPr/>
        </p:nvSpPr>
        <p:spPr>
          <a:xfrm>
            <a:off x="4430487" y="4703489"/>
            <a:ext cx="97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200" dirty="0"/>
              <a:t>3.30~3.40</a:t>
            </a: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D6D10EE0-3468-4F6C-2A19-84973C12F91F}"/>
              </a:ext>
            </a:extLst>
          </p:cNvPr>
          <p:cNvCxnSpPr/>
          <p:nvPr/>
        </p:nvCxnSpPr>
        <p:spPr>
          <a:xfrm>
            <a:off x="3646715" y="1571478"/>
            <a:ext cx="0" cy="337457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E8AD146-91FB-F9C4-807D-DFA91A2DA2E4}"/>
              </a:ext>
            </a:extLst>
          </p:cNvPr>
          <p:cNvCxnSpPr/>
          <p:nvPr/>
        </p:nvCxnSpPr>
        <p:spPr>
          <a:xfrm>
            <a:off x="5773057" y="1571478"/>
            <a:ext cx="0" cy="337457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A5E39FB0-CD71-DA7F-7D40-34CCA0C6835C}"/>
              </a:ext>
            </a:extLst>
          </p:cNvPr>
          <p:cNvCxnSpPr>
            <a:cxnSpLocks/>
          </p:cNvCxnSpPr>
          <p:nvPr/>
        </p:nvCxnSpPr>
        <p:spPr>
          <a:xfrm>
            <a:off x="3646715" y="1609351"/>
            <a:ext cx="2126342" cy="0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DAAE3FA-34DB-6178-C5D0-F2CBA38A5CD0}"/>
              </a:ext>
            </a:extLst>
          </p:cNvPr>
          <p:cNvSpPr txBox="1"/>
          <p:nvPr/>
        </p:nvSpPr>
        <p:spPr>
          <a:xfrm>
            <a:off x="4430487" y="1382178"/>
            <a:ext cx="97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200" dirty="0"/>
              <a:t>2.095</a:t>
            </a:r>
            <a:endParaRPr lang="zh-TW" altLang="en-US" sz="1200" dirty="0"/>
          </a:p>
        </p:txBody>
      </p: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17481F1A-2E76-1046-3547-C4F62E96D78D}"/>
              </a:ext>
            </a:extLst>
          </p:cNvPr>
          <p:cNvCxnSpPr/>
          <p:nvPr/>
        </p:nvCxnSpPr>
        <p:spPr>
          <a:xfrm flipV="1">
            <a:off x="3414183" y="2707217"/>
            <a:ext cx="257175" cy="249766"/>
          </a:xfrm>
          <a:prstGeom prst="line">
            <a:avLst/>
          </a:prstGeom>
          <a:ln w="3810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7366AAF7-B37E-0E7B-7FA9-0A8705404974}"/>
              </a:ext>
            </a:extLst>
          </p:cNvPr>
          <p:cNvCxnSpPr/>
          <p:nvPr/>
        </p:nvCxnSpPr>
        <p:spPr>
          <a:xfrm flipV="1">
            <a:off x="3671358" y="2349737"/>
            <a:ext cx="0" cy="365946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95D9AA72-80D2-B436-0E6B-8BA752CFDC81}"/>
              </a:ext>
            </a:extLst>
          </p:cNvPr>
          <p:cNvCxnSpPr>
            <a:cxnSpLocks/>
          </p:cNvCxnSpPr>
          <p:nvPr/>
        </p:nvCxnSpPr>
        <p:spPr>
          <a:xfrm flipH="1">
            <a:off x="3089275" y="2956983"/>
            <a:ext cx="324908" cy="8570"/>
          </a:xfrm>
          <a:prstGeom prst="line">
            <a:avLst/>
          </a:prstGeom>
          <a:ln w="3810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9B0901F9-775A-D02D-D1BC-DEE021072D82}"/>
              </a:ext>
            </a:extLst>
          </p:cNvPr>
          <p:cNvCxnSpPr>
            <a:cxnSpLocks/>
          </p:cNvCxnSpPr>
          <p:nvPr/>
        </p:nvCxnSpPr>
        <p:spPr>
          <a:xfrm flipH="1" flipV="1">
            <a:off x="5819472" y="2733627"/>
            <a:ext cx="200328" cy="231926"/>
          </a:xfrm>
          <a:prstGeom prst="line">
            <a:avLst/>
          </a:prstGeom>
          <a:ln w="3810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99B11EF0-4B7C-8621-024C-477CB265CA7E}"/>
              </a:ext>
            </a:extLst>
          </p:cNvPr>
          <p:cNvCxnSpPr/>
          <p:nvPr/>
        </p:nvCxnSpPr>
        <p:spPr>
          <a:xfrm flipV="1">
            <a:off x="5819472" y="2349737"/>
            <a:ext cx="0" cy="383890"/>
          </a:xfrm>
          <a:prstGeom prst="line">
            <a:avLst/>
          </a:prstGeom>
          <a:ln w="1905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D6DEAAFA-6466-F0D6-6EB7-39B26E85AA1B}"/>
              </a:ext>
            </a:extLst>
          </p:cNvPr>
          <p:cNvCxnSpPr/>
          <p:nvPr/>
        </p:nvCxnSpPr>
        <p:spPr>
          <a:xfrm flipV="1">
            <a:off x="6019800" y="2956983"/>
            <a:ext cx="344714" cy="8570"/>
          </a:xfrm>
          <a:prstGeom prst="line">
            <a:avLst/>
          </a:prstGeom>
          <a:ln w="1905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6D4B011A-6903-EF58-D621-FADE3C094C34}"/>
              </a:ext>
            </a:extLst>
          </p:cNvPr>
          <p:cNvCxnSpPr>
            <a:cxnSpLocks/>
          </p:cNvCxnSpPr>
          <p:nvPr/>
        </p:nvCxnSpPr>
        <p:spPr>
          <a:xfrm>
            <a:off x="3414183" y="1252589"/>
            <a:ext cx="0" cy="1597001"/>
          </a:xfrm>
          <a:prstGeom prst="line">
            <a:avLst/>
          </a:prstGeom>
          <a:ln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9B426496-18BC-48CE-9A8E-56D9336A86D0}"/>
              </a:ext>
            </a:extLst>
          </p:cNvPr>
          <p:cNvCxnSpPr/>
          <p:nvPr/>
        </p:nvCxnSpPr>
        <p:spPr>
          <a:xfrm>
            <a:off x="6019800" y="1252589"/>
            <a:ext cx="0" cy="1683354"/>
          </a:xfrm>
          <a:prstGeom prst="line">
            <a:avLst/>
          </a:prstGeom>
          <a:ln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3E8645D7-23EE-4E48-49D1-3856626F1E30}"/>
              </a:ext>
            </a:extLst>
          </p:cNvPr>
          <p:cNvCxnSpPr>
            <a:cxnSpLocks/>
          </p:cNvCxnSpPr>
          <p:nvPr/>
        </p:nvCxnSpPr>
        <p:spPr>
          <a:xfrm>
            <a:off x="3423629" y="1324074"/>
            <a:ext cx="2605617" cy="31723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0D1D6E95-DD31-EB69-0BAE-1C7D86EAD3BB}"/>
              </a:ext>
            </a:extLst>
          </p:cNvPr>
          <p:cNvSpPr txBox="1"/>
          <p:nvPr/>
        </p:nvSpPr>
        <p:spPr>
          <a:xfrm>
            <a:off x="4437745" y="1105179"/>
            <a:ext cx="97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200" dirty="0">
                <a:solidFill>
                  <a:srgbClr val="FF0000"/>
                </a:solidFill>
              </a:rPr>
              <a:t>2.60</a:t>
            </a:r>
            <a:r>
              <a:rPr lang="en-US" altLang="zh-TW" sz="1200" dirty="0"/>
              <a:t> </a:t>
            </a:r>
            <a:r>
              <a:rPr lang="en-US" altLang="zh-TW" sz="1200" dirty="0">
                <a:solidFill>
                  <a:srgbClr val="FF0000"/>
                </a:solidFill>
              </a:rPr>
              <a:t>Max.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cxnSp>
        <p:nvCxnSpPr>
          <p:cNvPr id="50" name="直線單箭頭接點 49">
            <a:extLst>
              <a:ext uri="{FF2B5EF4-FFF2-40B4-BE49-F238E27FC236}">
                <a16:creationId xmlns:a16="http://schemas.microsoft.com/office/drawing/2014/main" id="{BBF4080F-F51F-EFDD-06E4-159A29C5A6B3}"/>
              </a:ext>
            </a:extLst>
          </p:cNvPr>
          <p:cNvCxnSpPr/>
          <p:nvPr/>
        </p:nvCxnSpPr>
        <p:spPr>
          <a:xfrm flipH="1">
            <a:off x="5919636" y="1637631"/>
            <a:ext cx="558799" cy="1181020"/>
          </a:xfrm>
          <a:prstGeom prst="straightConnector1">
            <a:avLst/>
          </a:prstGeom>
          <a:ln>
            <a:solidFill>
              <a:srgbClr val="00B0F0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9DDA89BA-85D4-0D53-5E79-C34763844C72}"/>
              </a:ext>
            </a:extLst>
          </p:cNvPr>
          <p:cNvSpPr txBox="1"/>
          <p:nvPr/>
        </p:nvSpPr>
        <p:spPr>
          <a:xfrm>
            <a:off x="6266543" y="1280403"/>
            <a:ext cx="1326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000" dirty="0"/>
              <a:t>Reduce Chamfer to around 0.20~0.30mm.</a:t>
            </a:r>
            <a:endParaRPr lang="zh-TW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090749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3F9829B-E6E6-F128-F45D-910CDA800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C51166E6-7FFE-8633-1E4A-542FE930B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OPTION 3- ENLARGE THE 2.70 HOLE &amp; REDUCE THE SIZE OF CHAMFER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B7EC212-A32E-9AB7-0A7B-97A2FA5B80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>
                <a:latin typeface="+mj-lt"/>
              </a:rPr>
              <a:t>Page</a:t>
            </a:r>
            <a:r>
              <a:rPr lang="en-US"/>
              <a:t> </a:t>
            </a:r>
            <a:fld id="{C49CAA15-F4F0-4031-AA1F-908957AE7171}" type="slidenum">
              <a:rPr lang="en-US" smtClean="0">
                <a:latin typeface="+mj-lt"/>
              </a:rPr>
              <a:pPr/>
              <a:t>8</a:t>
            </a:fld>
            <a:endParaRPr lang="en-US" dirty="0">
              <a:latin typeface="+mj-lt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7512D6A-7213-3DE0-CDC6-6CB7B72E25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4347095-4CBA-C98E-7DAD-B760308A3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409" y="1761972"/>
            <a:ext cx="5182323" cy="2191056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F2FB0D24-E132-8B9C-D999-806173D2D0FF}"/>
              </a:ext>
            </a:extLst>
          </p:cNvPr>
          <p:cNvCxnSpPr/>
          <p:nvPr/>
        </p:nvCxnSpPr>
        <p:spPr>
          <a:xfrm>
            <a:off x="2906486" y="3904343"/>
            <a:ext cx="0" cy="45720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E2322137-D839-0709-4D71-DA04A33FA13A}"/>
              </a:ext>
            </a:extLst>
          </p:cNvPr>
          <p:cNvCxnSpPr/>
          <p:nvPr/>
        </p:nvCxnSpPr>
        <p:spPr>
          <a:xfrm>
            <a:off x="6404429" y="3904343"/>
            <a:ext cx="0" cy="45720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82621C4C-B786-8B31-8B3B-E464AA03D484}"/>
              </a:ext>
            </a:extLst>
          </p:cNvPr>
          <p:cNvCxnSpPr/>
          <p:nvPr/>
        </p:nvCxnSpPr>
        <p:spPr>
          <a:xfrm>
            <a:off x="2939143" y="4220029"/>
            <a:ext cx="3465286" cy="0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DC01663A-3967-9E50-5CED-B7C076D0C483}"/>
              </a:ext>
            </a:extLst>
          </p:cNvPr>
          <p:cNvCxnSpPr>
            <a:cxnSpLocks/>
          </p:cNvCxnSpPr>
          <p:nvPr/>
        </p:nvCxnSpPr>
        <p:spPr>
          <a:xfrm flipV="1">
            <a:off x="3222171" y="2420257"/>
            <a:ext cx="370115" cy="370114"/>
          </a:xfrm>
          <a:prstGeom prst="line">
            <a:avLst/>
          </a:prstGeom>
          <a:ln w="28575">
            <a:solidFill>
              <a:srgbClr val="210BC5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FF91D531-7092-B153-A3D3-C75DDC1AB25B}"/>
              </a:ext>
            </a:extLst>
          </p:cNvPr>
          <p:cNvCxnSpPr>
            <a:cxnSpLocks/>
          </p:cNvCxnSpPr>
          <p:nvPr/>
        </p:nvCxnSpPr>
        <p:spPr>
          <a:xfrm flipH="1" flipV="1">
            <a:off x="5711371" y="2445657"/>
            <a:ext cx="337458" cy="373743"/>
          </a:xfrm>
          <a:prstGeom prst="line">
            <a:avLst/>
          </a:prstGeom>
          <a:ln w="28575">
            <a:solidFill>
              <a:srgbClr val="210BC5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FDBED4B5-884E-5B2A-6941-21EAFFE9C251}"/>
              </a:ext>
            </a:extLst>
          </p:cNvPr>
          <p:cNvSpPr txBox="1"/>
          <p:nvPr/>
        </p:nvSpPr>
        <p:spPr>
          <a:xfrm>
            <a:off x="3976913" y="3948029"/>
            <a:ext cx="97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200" dirty="0"/>
              <a:t>3.0~3.5</a:t>
            </a:r>
            <a:endParaRPr lang="zh-TW" altLang="en-US" sz="1200" dirty="0"/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E9D8382D-85FC-3FF7-0FB9-1F156042FFF4}"/>
              </a:ext>
            </a:extLst>
          </p:cNvPr>
          <p:cNvCxnSpPr/>
          <p:nvPr/>
        </p:nvCxnSpPr>
        <p:spPr>
          <a:xfrm flipV="1">
            <a:off x="2906486" y="1353457"/>
            <a:ext cx="0" cy="1382486"/>
          </a:xfrm>
          <a:prstGeom prst="line">
            <a:avLst/>
          </a:prstGeom>
          <a:ln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5B5DBA48-80FB-B615-B89B-AF9323F0C9C8}"/>
              </a:ext>
            </a:extLst>
          </p:cNvPr>
          <p:cNvCxnSpPr/>
          <p:nvPr/>
        </p:nvCxnSpPr>
        <p:spPr>
          <a:xfrm flipV="1">
            <a:off x="3200400" y="1353457"/>
            <a:ext cx="0" cy="1382486"/>
          </a:xfrm>
          <a:prstGeom prst="line">
            <a:avLst/>
          </a:prstGeom>
          <a:ln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3750A9E8-643C-3591-C670-D6B74AF6715D}"/>
              </a:ext>
            </a:extLst>
          </p:cNvPr>
          <p:cNvCxnSpPr>
            <a:cxnSpLocks/>
          </p:cNvCxnSpPr>
          <p:nvPr/>
        </p:nvCxnSpPr>
        <p:spPr>
          <a:xfrm>
            <a:off x="2590800" y="1455057"/>
            <a:ext cx="304801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D996B3D9-2AC5-EA0B-1F48-D13A7FF443BA}"/>
              </a:ext>
            </a:extLst>
          </p:cNvPr>
          <p:cNvCxnSpPr>
            <a:cxnSpLocks/>
          </p:cNvCxnSpPr>
          <p:nvPr/>
        </p:nvCxnSpPr>
        <p:spPr>
          <a:xfrm>
            <a:off x="3222171" y="1455057"/>
            <a:ext cx="304801" cy="0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EB3F5A79-5CA8-EEDF-4594-CCCB5C92C19B}"/>
              </a:ext>
            </a:extLst>
          </p:cNvPr>
          <p:cNvSpPr txBox="1"/>
          <p:nvPr/>
        </p:nvSpPr>
        <p:spPr>
          <a:xfrm>
            <a:off x="3222171" y="1230346"/>
            <a:ext cx="1397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>
              <a:spcBef>
                <a:spcPts val="500"/>
              </a:spcBef>
            </a:pPr>
            <a:r>
              <a:rPr lang="en-US" altLang="zh-TW" sz="1000" dirty="0"/>
              <a:t>Keep it for 0.2mm mini.</a:t>
            </a:r>
            <a:endParaRPr lang="zh-TW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214569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Custom 1">
      <a:majorFont>
        <a:latin typeface="Variable Black"/>
        <a:ea typeface=""/>
        <a:cs typeface=""/>
      </a:majorFont>
      <a:minorFont>
        <a:latin typeface="Variable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>
        <a:ln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defTabSz="228600">
          <a:spcBef>
            <a:spcPts val="500"/>
          </a:spcBef>
          <a:defRPr sz="10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function_powerpoint_template</Template>
  <TotalTime>800</TotalTime>
  <Words>184</Words>
  <Application>Microsoft Office PowerPoint</Application>
  <PresentationFormat>如螢幕大小 (16:10)</PresentationFormat>
  <Paragraphs>41</Paragraphs>
  <Slides>8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Google Sans</vt:lpstr>
      <vt:lpstr>Publico Ofc</vt:lpstr>
      <vt:lpstr>Variable Black</vt:lpstr>
      <vt:lpstr>Variable Bold</vt:lpstr>
      <vt:lpstr>Arial</vt:lpstr>
      <vt:lpstr>Calibri</vt:lpstr>
      <vt:lpstr>Office 佈景主題</vt:lpstr>
      <vt:lpstr>CARTRIDGE MOLDING ISSUES OF INSERT</vt:lpstr>
      <vt:lpstr>SKETCH OF INVESTIGATION FROM TDTEC- CHAMFER ON INSERT IS TOO BIG</vt:lpstr>
      <vt:lpstr>SKETCH OF SECTION VIEW OF INSERT</vt:lpstr>
      <vt:lpstr>ROOT CAUSE OF THE JAM- PLASTIC RESIN GO ATTCH ON THE THREAD OF INSERT</vt:lpstr>
      <vt:lpstr>IS THE 2.70MM HOLE CRITICAL? IS IT OK TO ENLARGE IT UP TO 3.5MM?</vt:lpstr>
      <vt:lpstr>OPTION 1- ENLARGE THE CORE PIN DIEMETER FROM 2.70 TO 3.5MM</vt:lpstr>
      <vt:lpstr>OPTION 2- No change of 2.70 hole. Reduce chamfer size be covered by the 2.70 core pin.</vt:lpstr>
      <vt:lpstr>OPTION 3- ENLARGE THE 2.70 HOLE &amp; REDUCE THE SIZE OF CHAMFER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Chen Thomas</dc:creator>
  <cp:lastModifiedBy>Chen Thomas</cp:lastModifiedBy>
  <cp:revision>13</cp:revision>
  <dcterms:created xsi:type="dcterms:W3CDTF">2024-09-05T16:10:53Z</dcterms:created>
  <dcterms:modified xsi:type="dcterms:W3CDTF">2024-09-06T15:25:57Z</dcterms:modified>
</cp:coreProperties>
</file>