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8" r:id="rId2"/>
    <p:sldId id="267" r:id="rId3"/>
    <p:sldId id="269" r:id="rId4"/>
    <p:sldId id="266" r:id="rId5"/>
  </p:sldIdLst>
  <p:sldSz cx="9144000" cy="6858000" type="screen4x3"/>
  <p:notesSz cx="7026275" cy="9312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294" autoAdjust="0"/>
  </p:normalViewPr>
  <p:slideViewPr>
    <p:cSldViewPr>
      <p:cViewPr>
        <p:scale>
          <a:sx n="115" d="100"/>
          <a:sy n="115" d="100"/>
        </p:scale>
        <p:origin x="-684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-3114" y="-78"/>
      </p:cViewPr>
      <p:guideLst>
        <p:guide orient="horz" pos="2933"/>
        <p:guide pos="2213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9930" y="0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/>
          <a:lstStyle>
            <a:lvl1pPr algn="r">
              <a:defRPr sz="1200"/>
            </a:lvl1pPr>
          </a:lstStyle>
          <a:p>
            <a:fld id="{0C28886F-7893-4F55-8915-B281E0AAC56C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5045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9930" y="8845045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 anchor="b"/>
          <a:lstStyle>
            <a:lvl1pPr algn="r">
              <a:defRPr sz="1200"/>
            </a:lvl1pPr>
          </a:lstStyle>
          <a:p>
            <a:fld id="{F66946A1-623B-4B90-9CDB-44418FEDF0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5953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9930" y="0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/>
          <a:lstStyle>
            <a:lvl1pPr algn="r">
              <a:defRPr sz="1200"/>
            </a:lvl1pPr>
          </a:lstStyle>
          <a:p>
            <a:fld id="{AEC354C4-5837-4C23-86EE-4ED18375E2C2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7725" cy="3492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60" tIns="46680" rIns="93360" bIns="4668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628" y="4423331"/>
            <a:ext cx="5621020" cy="4190524"/>
          </a:xfrm>
          <a:prstGeom prst="rect">
            <a:avLst/>
          </a:prstGeom>
        </p:spPr>
        <p:txBody>
          <a:bodyPr vert="horz" lIns="93360" tIns="46680" rIns="93360" bIns="4668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5045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9930" y="8845045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 anchor="b"/>
          <a:lstStyle>
            <a:lvl1pPr algn="r">
              <a:defRPr sz="1200"/>
            </a:lvl1pPr>
          </a:lstStyle>
          <a:p>
            <a:fld id="{FB60CDD6-F8E8-43C5-8769-137BF5DC90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990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Viable AUV Vehicle</a:t>
            </a:r>
          </a:p>
          <a:p>
            <a:endParaRPr lang="en-US" dirty="0"/>
          </a:p>
          <a:p>
            <a:r>
              <a:rPr lang="en-US" dirty="0" smtClean="0"/>
              <a:t>Concept is a two pressure chamber design</a:t>
            </a:r>
          </a:p>
          <a:p>
            <a:r>
              <a:rPr lang="en-US" dirty="0" smtClean="0"/>
              <a:t>Provides structural mounting for Tie rods in drive section</a:t>
            </a:r>
          </a:p>
          <a:p>
            <a:r>
              <a:rPr lang="en-US" dirty="0" smtClean="0"/>
              <a:t>Open bay for Turbine ESP</a:t>
            </a:r>
          </a:p>
          <a:p>
            <a:r>
              <a:rPr lang="en-US" dirty="0" smtClean="0"/>
              <a:t>Assembly method is reasonable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60CDD6-F8E8-43C5-8769-137BF5DC90B6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Vehicle Size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28.375” extension to the vehicle</a:t>
            </a:r>
          </a:p>
          <a:p>
            <a:r>
              <a:rPr lang="en-US" baseline="0" dirty="0" smtClean="0"/>
              <a:t>Total vehicle 1” shy of 10’ feet</a:t>
            </a:r>
          </a:p>
          <a:p>
            <a:endParaRPr lang="en-US" baseline="0" dirty="0" smtClean="0"/>
          </a:p>
          <a:p>
            <a:r>
              <a:rPr lang="en-US" baseline="0" dirty="0" smtClean="0"/>
              <a:t>Deployed and operated a 30” extension, and vehicle maneuvered acceptably.</a:t>
            </a:r>
          </a:p>
          <a:p>
            <a:endParaRPr lang="en-US" baseline="0" dirty="0" smtClean="0"/>
          </a:p>
          <a:p>
            <a:r>
              <a:rPr lang="en-US" baseline="0" dirty="0" smtClean="0"/>
              <a:t>119 lbs sea water displacement.</a:t>
            </a:r>
          </a:p>
          <a:p>
            <a:r>
              <a:rPr lang="en-US" dirty="0" smtClean="0"/>
              <a:t>35</a:t>
            </a:r>
            <a:r>
              <a:rPr lang="en-US" baseline="0" dirty="0" smtClean="0"/>
              <a:t> lbs additional housing weight</a:t>
            </a:r>
          </a:p>
          <a:p>
            <a:endParaRPr lang="en-US" baseline="0" dirty="0" smtClean="0"/>
          </a:p>
          <a:p>
            <a:r>
              <a:rPr lang="en-US" baseline="0" dirty="0" smtClean="0"/>
              <a:t>Leaves 84 lbs for instrument weight</a:t>
            </a:r>
          </a:p>
          <a:p>
            <a:r>
              <a:rPr lang="en-US" baseline="0" dirty="0" smtClean="0"/>
              <a:t>Maximum weight (including %20 contingency) 77lbs.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7-20 lbs ballast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60CDD6-F8E8-43C5-8769-137BF5DC90B6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Mass-Volume</a:t>
            </a:r>
            <a:r>
              <a:rPr lang="en-US" baseline="0" dirty="0" smtClean="0"/>
              <a:t> balance</a:t>
            </a:r>
          </a:p>
          <a:p>
            <a:r>
              <a:rPr lang="en-US" baseline="0" dirty="0" smtClean="0"/>
              <a:t>28” extension adds 119 lbs of seawater displacement.</a:t>
            </a:r>
          </a:p>
          <a:p>
            <a:endParaRPr lang="en-US" baseline="0" dirty="0" smtClean="0"/>
          </a:p>
          <a:p>
            <a:r>
              <a:rPr lang="en-US" baseline="0" dirty="0" smtClean="0"/>
              <a:t>119 lbs sea water displacement.</a:t>
            </a:r>
          </a:p>
          <a:p>
            <a:r>
              <a:rPr lang="en-US" dirty="0" smtClean="0"/>
              <a:t>35</a:t>
            </a:r>
            <a:r>
              <a:rPr lang="en-US" baseline="0" dirty="0" smtClean="0"/>
              <a:t> lbs additional housing weight</a:t>
            </a:r>
          </a:p>
          <a:p>
            <a:endParaRPr lang="en-US" baseline="0" dirty="0" smtClean="0"/>
          </a:p>
          <a:p>
            <a:r>
              <a:rPr lang="en-US" baseline="0" dirty="0" smtClean="0"/>
              <a:t>Leaves 84 lbs for instrument weight</a:t>
            </a:r>
          </a:p>
          <a:p>
            <a:r>
              <a:rPr lang="en-US" baseline="0" dirty="0" smtClean="0"/>
              <a:t>Maximum weight (including %20 contingency) 77lbs.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7-20 lbs ballast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60CDD6-F8E8-43C5-8769-137BF5DC90B6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60CDD6-F8E8-43C5-8769-137BF5DC90B6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X:\ESP\G3-ESP\Solidworks files\Turbine\FullAsse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28600"/>
            <a:ext cx="10058401" cy="7772401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G3 ESP Core and Vehicle Integration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X:\ESP\G3-ESP\Solidworks files\Turbine\FullAsse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28600"/>
            <a:ext cx="10058401" cy="7772401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ESP-LRAUV Size</a:t>
            </a:r>
            <a:endParaRPr lang="en-US" dirty="0"/>
          </a:p>
        </p:txBody>
      </p:sp>
      <p:sp>
        <p:nvSpPr>
          <p:cNvPr id="10" name="Left Brace 9"/>
          <p:cNvSpPr/>
          <p:nvPr/>
        </p:nvSpPr>
        <p:spPr>
          <a:xfrm rot="4556721">
            <a:off x="2594619" y="2160713"/>
            <a:ext cx="295272" cy="2118205"/>
          </a:xfrm>
          <a:prstGeom prst="leftBrac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 contour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752600" y="2438400"/>
            <a:ext cx="1937775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/>
          </a:bodyPr>
          <a:lstStyle/>
          <a:p>
            <a:r>
              <a:rPr lang="en-US" sz="2400" dirty="0" smtClean="0"/>
              <a:t>28” Extension</a:t>
            </a:r>
          </a:p>
        </p:txBody>
      </p:sp>
      <p:sp>
        <p:nvSpPr>
          <p:cNvPr id="12" name="Left Brace 11"/>
          <p:cNvSpPr/>
          <p:nvPr/>
        </p:nvSpPr>
        <p:spPr>
          <a:xfrm rot="4556721" flipH="1">
            <a:off x="4675004" y="54526"/>
            <a:ext cx="588474" cy="8459859"/>
          </a:xfrm>
          <a:prstGeom prst="leftBrac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 contour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495800" y="4724400"/>
            <a:ext cx="1748299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/>
          </a:bodyPr>
          <a:lstStyle/>
          <a:p>
            <a:r>
              <a:rPr lang="en-US" sz="2400" dirty="0" smtClean="0"/>
              <a:t>119” Vehicle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X:\ESP\G3-ESP\Solidworks files\Turbine\FullAsse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28600"/>
            <a:ext cx="10058401" cy="7772401"/>
          </a:xfrm>
          <a:prstGeom prst="rect">
            <a:avLst/>
          </a:prstGeom>
          <a:noFill/>
          <a:effectLst>
            <a:innerShdw blurRad="1270000" dist="2133600" dir="5400000">
              <a:schemeClr val="bg1">
                <a:alpha val="50000"/>
              </a:schemeClr>
            </a:innerShdw>
          </a:effec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G3 ESP Mass-Volume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209800" y="2209800"/>
            <a:ext cx="26670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/>
          </a:bodyPr>
          <a:lstStyle/>
          <a:p>
            <a:r>
              <a:rPr lang="en-US" sz="2400" dirty="0" smtClean="0"/>
              <a:t>119 lbs additional</a:t>
            </a:r>
          </a:p>
          <a:p>
            <a:r>
              <a:rPr lang="en-US" sz="2400" dirty="0" smtClean="0"/>
              <a:t>displacement</a:t>
            </a:r>
          </a:p>
        </p:txBody>
      </p:sp>
      <p:sp>
        <p:nvSpPr>
          <p:cNvPr id="14" name="Down Arrow 13"/>
          <p:cNvSpPr/>
          <p:nvPr/>
        </p:nvSpPr>
        <p:spPr>
          <a:xfrm rot="10800000">
            <a:off x="1676400" y="1828800"/>
            <a:ext cx="381000" cy="1447800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wn Arrow 14"/>
          <p:cNvSpPr/>
          <p:nvPr/>
        </p:nvSpPr>
        <p:spPr>
          <a:xfrm>
            <a:off x="3581400" y="4572000"/>
            <a:ext cx="381000" cy="381000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4114800" y="4572000"/>
            <a:ext cx="358140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/>
          </a:bodyPr>
          <a:lstStyle/>
          <a:p>
            <a:r>
              <a:rPr lang="en-US" sz="2400" dirty="0" smtClean="0"/>
              <a:t>35 lbs pressure housings</a:t>
            </a:r>
          </a:p>
        </p:txBody>
      </p:sp>
      <p:sp>
        <p:nvSpPr>
          <p:cNvPr id="17" name="Down Arrow 16"/>
          <p:cNvSpPr/>
          <p:nvPr/>
        </p:nvSpPr>
        <p:spPr>
          <a:xfrm>
            <a:off x="3581400" y="4953000"/>
            <a:ext cx="381000" cy="838200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4114800" y="51054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/>
          </a:bodyPr>
          <a:lstStyle/>
          <a:p>
            <a:r>
              <a:rPr lang="en-US" sz="2400" dirty="0" smtClean="0"/>
              <a:t>64-77 lbs instrument</a:t>
            </a:r>
          </a:p>
        </p:txBody>
      </p:sp>
      <p:sp>
        <p:nvSpPr>
          <p:cNvPr id="20" name="Down Arrow 19"/>
          <p:cNvSpPr/>
          <p:nvPr/>
        </p:nvSpPr>
        <p:spPr>
          <a:xfrm>
            <a:off x="3581400" y="5791200"/>
            <a:ext cx="381000" cy="228600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4114800" y="56388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/>
          </a:bodyPr>
          <a:lstStyle/>
          <a:p>
            <a:r>
              <a:rPr lang="en-US" sz="2400" dirty="0" smtClean="0"/>
              <a:t>7-20 lbs ballast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X:\ESP\G3-ESP\Solidworks files\Turbine\G3-revers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57200" y="-457200"/>
            <a:ext cx="10058400" cy="7772400"/>
          </a:xfrm>
          <a:prstGeom prst="rect">
            <a:avLst/>
          </a:prstGeom>
          <a:noFill/>
          <a:effectLst>
            <a:innerShdw blurRad="1270000" dist="2057400" dir="5400000">
              <a:schemeClr val="bg1">
                <a:alpha val="50000"/>
              </a:schemeClr>
            </a:inn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u="sng" dirty="0" smtClean="0"/>
              <a:t>G3 ESP Instrument</a:t>
            </a:r>
            <a:endParaRPr lang="en-US" u="sng" dirty="0"/>
          </a:p>
        </p:txBody>
      </p:sp>
      <p:sp>
        <p:nvSpPr>
          <p:cNvPr id="5" name="Left Brace 4"/>
          <p:cNvSpPr/>
          <p:nvPr/>
        </p:nvSpPr>
        <p:spPr>
          <a:xfrm rot="5400000">
            <a:off x="5448300" y="571500"/>
            <a:ext cx="304800" cy="1600200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724400" y="838200"/>
            <a:ext cx="1716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Cartridge Wheel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4800600" y="1524000"/>
            <a:ext cx="0" cy="3810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04800" y="1752600"/>
            <a:ext cx="1708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“Optical” sensor</a:t>
            </a:r>
          </a:p>
        </p:txBody>
      </p:sp>
      <p:cxnSp>
        <p:nvCxnSpPr>
          <p:cNvPr id="24" name="Straight Arrow Connector 23"/>
          <p:cNvCxnSpPr>
            <a:stCxn id="23" idx="3"/>
          </p:cNvCxnSpPr>
          <p:nvPr/>
        </p:nvCxnSpPr>
        <p:spPr>
          <a:xfrm>
            <a:off x="2013281" y="1937266"/>
            <a:ext cx="806119" cy="42493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410200" y="5257800"/>
            <a:ext cx="2269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Analytical Module Bay</a:t>
            </a:r>
          </a:p>
        </p:txBody>
      </p:sp>
      <p:cxnSp>
        <p:nvCxnSpPr>
          <p:cNvPr id="29" name="Straight Arrow Connector 28"/>
          <p:cNvCxnSpPr>
            <a:stCxn id="28" idx="1"/>
          </p:cNvCxnSpPr>
          <p:nvPr/>
        </p:nvCxnSpPr>
        <p:spPr>
          <a:xfrm flipH="1" flipV="1">
            <a:off x="4267200" y="4114800"/>
            <a:ext cx="1143000" cy="132766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57200" y="5791200"/>
            <a:ext cx="1638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Filtering Pumps</a:t>
            </a:r>
          </a:p>
        </p:txBody>
      </p:sp>
      <p:cxnSp>
        <p:nvCxnSpPr>
          <p:cNvPr id="33" name="Straight Arrow Connector 32"/>
          <p:cNvCxnSpPr>
            <a:stCxn id="32" idx="0"/>
          </p:cNvCxnSpPr>
          <p:nvPr/>
        </p:nvCxnSpPr>
        <p:spPr>
          <a:xfrm flipV="1">
            <a:off x="1276271" y="4572000"/>
            <a:ext cx="247729" cy="12192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819400" y="5791200"/>
            <a:ext cx="1440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Cabling Paths</a:t>
            </a:r>
          </a:p>
        </p:txBody>
      </p:sp>
      <p:cxnSp>
        <p:nvCxnSpPr>
          <p:cNvPr id="37" name="Straight Arrow Connector 36"/>
          <p:cNvCxnSpPr>
            <a:stCxn id="36" idx="1"/>
          </p:cNvCxnSpPr>
          <p:nvPr/>
        </p:nvCxnSpPr>
        <p:spPr>
          <a:xfrm flipH="1" flipV="1">
            <a:off x="2438400" y="5257800"/>
            <a:ext cx="381000" cy="71806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943600" y="4800600"/>
            <a:ext cx="2006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ESP CPU</a:t>
            </a:r>
          </a:p>
        </p:txBody>
      </p:sp>
      <p:cxnSp>
        <p:nvCxnSpPr>
          <p:cNvPr id="30" name="Straight Arrow Connector 29"/>
          <p:cNvCxnSpPr>
            <a:stCxn id="27" idx="1"/>
          </p:cNvCxnSpPr>
          <p:nvPr/>
        </p:nvCxnSpPr>
        <p:spPr>
          <a:xfrm flipH="1" flipV="1">
            <a:off x="5105400" y="4114800"/>
            <a:ext cx="838200" cy="87046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4800600" y="5791200"/>
            <a:ext cx="2390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Common waste storage</a:t>
            </a:r>
          </a:p>
        </p:txBody>
      </p:sp>
      <p:cxnSp>
        <p:nvCxnSpPr>
          <p:cNvPr id="45" name="Straight Arrow Connector 44"/>
          <p:cNvCxnSpPr>
            <a:stCxn id="44" idx="1"/>
          </p:cNvCxnSpPr>
          <p:nvPr/>
        </p:nvCxnSpPr>
        <p:spPr>
          <a:xfrm flipH="1" flipV="1">
            <a:off x="4038600" y="4953000"/>
            <a:ext cx="762000" cy="102286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945</TotalTime>
  <Words>186</Words>
  <Application>Microsoft Office PowerPoint</Application>
  <PresentationFormat>On-screen Show (4:3)</PresentationFormat>
  <Paragraphs>52</Paragraphs>
  <Slides>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G3 ESP Core and Vehicle Integration</vt:lpstr>
      <vt:lpstr>ESP-LRAUV Size</vt:lpstr>
      <vt:lpstr>G3 ESP Mass-Volume</vt:lpstr>
      <vt:lpstr>G3 ESP Instrument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Douglas Pargett</dc:creator>
  <cp:lastModifiedBy>meteor</cp:lastModifiedBy>
  <cp:revision>98</cp:revision>
  <dcterms:created xsi:type="dcterms:W3CDTF">2006-08-16T00:00:00Z</dcterms:created>
  <dcterms:modified xsi:type="dcterms:W3CDTF">2014-02-20T20:19:48Z</dcterms:modified>
</cp:coreProperties>
</file>