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266" r:id="rId3"/>
    <p:sldId id="257" r:id="rId4"/>
    <p:sldId id="259" r:id="rId5"/>
    <p:sldId id="267" r:id="rId6"/>
    <p:sldId id="269" r:id="rId7"/>
    <p:sldId id="268" r:id="rId8"/>
    <p:sldId id="274" r:id="rId9"/>
    <p:sldId id="270" r:id="rId10"/>
    <p:sldId id="271" r:id="rId11"/>
    <p:sldId id="265" r:id="rId12"/>
    <p:sldId id="275" r:id="rId13"/>
    <p:sldId id="273" r:id="rId14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294" autoAdjust="0"/>
  </p:normalViewPr>
  <p:slideViewPr>
    <p:cSldViewPr>
      <p:cViewPr varScale="1">
        <p:scale>
          <a:sx n="92" d="100"/>
          <a:sy n="92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14" y="-78"/>
      </p:cViewPr>
      <p:guideLst>
        <p:guide orient="horz" pos="2933"/>
        <p:guide pos="221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0C28886F-7893-4F55-8915-B281E0AAC56C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F66946A1-623B-4B90-9CDB-44418FEDF0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AEC354C4-5837-4C23-86EE-4ED18375E2C2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772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23331"/>
            <a:ext cx="5621020" cy="4190524"/>
          </a:xfrm>
          <a:prstGeom prst="rect">
            <a:avLst/>
          </a:prstGeom>
        </p:spPr>
        <p:txBody>
          <a:bodyPr vert="horz" lIns="93360" tIns="46680" rIns="93360" bIns="466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FB60CDD6-F8E8-43C5-8769-137BF5DC90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Viable AUV Vehicle</a:t>
            </a:r>
          </a:p>
          <a:p>
            <a:endParaRPr lang="en-US" dirty="0"/>
          </a:p>
          <a:p>
            <a:r>
              <a:rPr lang="en-US" dirty="0" smtClean="0"/>
              <a:t>Concept is a two pressure chamber design</a:t>
            </a:r>
          </a:p>
          <a:p>
            <a:r>
              <a:rPr lang="en-US" dirty="0" smtClean="0"/>
              <a:t>Provides structural mounting for Tie rods in drive section</a:t>
            </a:r>
          </a:p>
          <a:p>
            <a:r>
              <a:rPr lang="en-US" dirty="0" smtClean="0"/>
              <a:t>Open bay for Turbine ESP</a:t>
            </a:r>
          </a:p>
          <a:p>
            <a:r>
              <a:rPr lang="en-US" dirty="0" smtClean="0"/>
              <a:t>Assembly method is reasonable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lot of things going on in a cartridge,</a:t>
            </a:r>
            <a:r>
              <a:rPr lang="en-US" baseline="0" dirty="0" smtClean="0"/>
              <a:t> essential a mini-ESP with no power or actuators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Filter</a:t>
            </a:r>
            <a:r>
              <a:rPr lang="en-US" baseline="0" dirty="0" smtClean="0"/>
              <a:t> holders uses same 25mm filters as the G2 ESP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the G2, the ambient pressure in the puck is restrained by the clamp assembly. In the G3, each filter holder need to seal and structurally contain the pressure. Up to 6 times that of the G2.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Two additional functions are incorporated,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Describe the functional </a:t>
            </a:r>
            <a:r>
              <a:rPr lang="en-US" smtClean="0"/>
              <a:t>block diagram</a:t>
            </a:r>
            <a:endParaRPr lang="en-US" dirty="0" smtClean="0"/>
          </a:p>
          <a:p>
            <a:r>
              <a:rPr lang="en-US" dirty="0" smtClean="0"/>
              <a:t>Focusing on functional blocks that are high risk, with no COTS solutions. </a:t>
            </a:r>
          </a:p>
          <a:p>
            <a:r>
              <a:rPr lang="en-US" dirty="0" smtClean="0"/>
              <a:t>Walk thru flow path of seawater from intake, thru pump, thru valve array, cartridge, and back to sea.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In-house</a:t>
            </a:r>
            <a:r>
              <a:rPr lang="en-US" baseline="0" dirty="0" smtClean="0"/>
              <a:t> design of a </a:t>
            </a:r>
            <a:r>
              <a:rPr lang="en-US" dirty="0" smtClean="0"/>
              <a:t>2 position</a:t>
            </a:r>
            <a:r>
              <a:rPr lang="en-US" baseline="0" dirty="0" smtClean="0"/>
              <a:t> 4 port valve spool valve</a:t>
            </a:r>
          </a:p>
          <a:p>
            <a:r>
              <a:rPr lang="en-US" baseline="0" dirty="0" smtClean="0"/>
              <a:t>Valves switch seawater flow between bypassing a cartridge, and flowing thru a cartridge.</a:t>
            </a:r>
          </a:p>
          <a:p>
            <a:r>
              <a:rPr lang="en-US" baseline="0" dirty="0" smtClean="0"/>
              <a:t>Current design is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0CDD6-F8E8-43C5-8769-137BF5DC90B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X:\ESP\G3-ESP\Solidworks files\Turbine\Oct2012Demo2.JPG"/>
          <p:cNvPicPr>
            <a:picLocks noChangeAspect="1" noChangeArrowheads="1"/>
          </p:cNvPicPr>
          <p:nvPr/>
        </p:nvPicPr>
        <p:blipFill>
          <a:blip r:embed="rId3" cstate="print"/>
          <a:srcRect t="25402" b="12701"/>
          <a:stretch>
            <a:fillRect/>
          </a:stretch>
        </p:blipFill>
        <p:spPr bwMode="auto">
          <a:xfrm>
            <a:off x="381000" y="1198185"/>
            <a:ext cx="9144000" cy="5659815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G3 ESP Mechanical Design Update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19600" y="4724400"/>
            <a:ext cx="372134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Viable AUV Vehicle: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Two pressure chamber design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Structural mounting for drive section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Open bay for Turbine ESP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Assembly method is reasonable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Cartridges</a:t>
            </a:r>
            <a:endParaRPr lang="en-US" dirty="0"/>
          </a:p>
        </p:txBody>
      </p:sp>
      <p:pic>
        <p:nvPicPr>
          <p:cNvPr id="2051" name="Picture 3" descr="X:\ESP\G3-ESP\Solidworks files\Turbine\G3a.JPG"/>
          <p:cNvPicPr>
            <a:picLocks noChangeAspect="1" noChangeArrowheads="1"/>
          </p:cNvPicPr>
          <p:nvPr/>
        </p:nvPicPr>
        <p:blipFill>
          <a:blip r:embed="rId3" cstate="print"/>
          <a:srcRect t="25402" b="25402"/>
          <a:stretch>
            <a:fillRect/>
          </a:stretch>
        </p:blipFill>
        <p:spPr bwMode="auto">
          <a:xfrm>
            <a:off x="4419600" y="2057400"/>
            <a:ext cx="8002587" cy="3936928"/>
          </a:xfrm>
          <a:prstGeom prst="rect">
            <a:avLst/>
          </a:prstGeom>
          <a:noFill/>
        </p:spPr>
      </p:pic>
      <p:sp>
        <p:nvSpPr>
          <p:cNvPr id="5" name="Down Arrow 4"/>
          <p:cNvSpPr/>
          <p:nvPr/>
        </p:nvSpPr>
        <p:spPr>
          <a:xfrm rot="10800000">
            <a:off x="7467600" y="4800600"/>
            <a:ext cx="457200" cy="1219200"/>
          </a:xfrm>
          <a:prstGeom prst="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X:\ESP\G3-ESP\Solidworks files\Turbine\Cartridges\FilterCartridge3.JPG"/>
          <p:cNvPicPr>
            <a:picLocks noChangeAspect="1" noChangeArrowheads="1"/>
          </p:cNvPicPr>
          <p:nvPr/>
        </p:nvPicPr>
        <p:blipFill>
          <a:blip r:embed="rId4" cstate="print"/>
          <a:srcRect l="18498" t="25402" r="18498" b="12701"/>
          <a:stretch>
            <a:fillRect/>
          </a:stretch>
        </p:blipFill>
        <p:spPr bwMode="auto">
          <a:xfrm>
            <a:off x="457200" y="2286000"/>
            <a:ext cx="3984999" cy="391495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43200" y="1981200"/>
            <a:ext cx="1495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Cartridge CPU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3124200"/>
            <a:ext cx="1040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Reagents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5029200"/>
            <a:ext cx="1333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Filter holder</a:t>
            </a:r>
          </a:p>
          <a:p>
            <a:r>
              <a:rPr lang="en-US" dirty="0" smtClean="0"/>
              <a:t>“Puck”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7" idx="1"/>
          </p:cNvCxnSpPr>
          <p:nvPr/>
        </p:nvCxnSpPr>
        <p:spPr>
          <a:xfrm flipH="1">
            <a:off x="2514600" y="2165866"/>
            <a:ext cx="228600" cy="5773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3"/>
          </p:cNvCxnSpPr>
          <p:nvPr/>
        </p:nvCxnSpPr>
        <p:spPr>
          <a:xfrm flipV="1">
            <a:off x="1942722" y="4648200"/>
            <a:ext cx="800478" cy="7041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962400" y="3886200"/>
            <a:ext cx="152400" cy="15240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3733800" y="3733800"/>
            <a:ext cx="152400" cy="15240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886200" y="3276600"/>
            <a:ext cx="1055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Seawater</a:t>
            </a:r>
          </a:p>
          <a:p>
            <a:r>
              <a:rPr lang="en-US" dirty="0" smtClean="0"/>
              <a:t>Ports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Oval 256"/>
          <p:cNvSpPr/>
          <p:nvPr/>
        </p:nvSpPr>
        <p:spPr>
          <a:xfrm>
            <a:off x="19812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8" name="Straight Arrow Connector 257"/>
          <p:cNvCxnSpPr>
            <a:stCxn id="257" idx="0"/>
          </p:cNvCxnSpPr>
          <p:nvPr/>
        </p:nvCxnSpPr>
        <p:spPr>
          <a:xfrm>
            <a:off x="2133600" y="3657600"/>
            <a:ext cx="0" cy="304800"/>
          </a:xfrm>
          <a:prstGeom prst="straightConnector1">
            <a:avLst/>
          </a:prstGeom>
          <a:ln w="38100" cmpd="dbl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/>
          <p:cNvCxnSpPr>
            <a:endCxn id="257" idx="0"/>
          </p:cNvCxnSpPr>
          <p:nvPr/>
        </p:nvCxnSpPr>
        <p:spPr>
          <a:xfrm rot="5400000">
            <a:off x="1866900" y="3162300"/>
            <a:ext cx="762000" cy="228600"/>
          </a:xfrm>
          <a:prstGeom prst="curvedConnector3">
            <a:avLst>
              <a:gd name="adj1" fmla="val 50000"/>
            </a:avLst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Arc 59"/>
          <p:cNvSpPr/>
          <p:nvPr/>
        </p:nvSpPr>
        <p:spPr>
          <a:xfrm>
            <a:off x="1447800" y="2362200"/>
            <a:ext cx="914400" cy="457200"/>
          </a:xfrm>
          <a:prstGeom prst="arc">
            <a:avLst/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914400" y="2209800"/>
            <a:ext cx="800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 Seawater</a:t>
            </a:r>
            <a:endParaRPr lang="en-US" sz="1200" dirty="0"/>
          </a:p>
        </p:txBody>
      </p:sp>
      <p:sp>
        <p:nvSpPr>
          <p:cNvPr id="65" name="Flowchart: Magnetic Disk 64"/>
          <p:cNvSpPr/>
          <p:nvPr/>
        </p:nvSpPr>
        <p:spPr>
          <a:xfrm>
            <a:off x="1905000" y="25908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2590800" y="26670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3657600" y="2743200"/>
            <a:ext cx="5334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rc 73"/>
          <p:cNvSpPr/>
          <p:nvPr/>
        </p:nvSpPr>
        <p:spPr>
          <a:xfrm rot="16200000" flipH="1">
            <a:off x="4076700" y="1638300"/>
            <a:ext cx="609600" cy="2667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7" name="Rectangle 76"/>
          <p:cNvSpPr/>
          <p:nvPr/>
        </p:nvSpPr>
        <p:spPr>
          <a:xfrm>
            <a:off x="990600" y="1371600"/>
            <a:ext cx="3581400" cy="2438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Isosceles Triangle 77"/>
          <p:cNvSpPr/>
          <p:nvPr/>
        </p:nvSpPr>
        <p:spPr>
          <a:xfrm rot="5400000">
            <a:off x="1143000" y="19050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990600" y="1371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sp>
        <p:nvSpPr>
          <p:cNvPr id="83" name="Arc 82"/>
          <p:cNvSpPr/>
          <p:nvPr/>
        </p:nvSpPr>
        <p:spPr>
          <a:xfrm flipH="1">
            <a:off x="3048000" y="2133600"/>
            <a:ext cx="10668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2819400" y="29718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/>
          <p:nvPr/>
        </p:nvSpPr>
        <p:spPr>
          <a:xfrm>
            <a:off x="4419600" y="31242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Arrow Connector 85"/>
          <p:cNvCxnSpPr/>
          <p:nvPr/>
        </p:nvCxnSpPr>
        <p:spPr>
          <a:xfrm>
            <a:off x="4419600" y="32766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Flowchart: Magnetic Disk 99"/>
          <p:cNvSpPr/>
          <p:nvPr/>
        </p:nvSpPr>
        <p:spPr>
          <a:xfrm>
            <a:off x="6477000" y="2590800"/>
            <a:ext cx="457200" cy="4572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Arc 103"/>
          <p:cNvSpPr/>
          <p:nvPr/>
        </p:nvSpPr>
        <p:spPr>
          <a:xfrm rot="16200000" flipH="1">
            <a:off x="6705600" y="2667000"/>
            <a:ext cx="762000" cy="762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6" name="Rectangle 105"/>
          <p:cNvSpPr/>
          <p:nvPr/>
        </p:nvSpPr>
        <p:spPr>
          <a:xfrm>
            <a:off x="4572000" y="1371600"/>
            <a:ext cx="3733800" cy="2438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4572000" y="1371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Extract</a:t>
            </a:r>
            <a:endParaRPr lang="en-US" i="1" dirty="0"/>
          </a:p>
        </p:txBody>
      </p:sp>
      <p:sp>
        <p:nvSpPr>
          <p:cNvPr id="110" name="Arc 109"/>
          <p:cNvSpPr/>
          <p:nvPr/>
        </p:nvSpPr>
        <p:spPr>
          <a:xfrm rot="16200000">
            <a:off x="5067300" y="2324100"/>
            <a:ext cx="533400" cy="457200"/>
          </a:xfrm>
          <a:prstGeom prst="arc">
            <a:avLst>
              <a:gd name="adj1" fmla="val 16200000"/>
              <a:gd name="adj2" fmla="val 5974726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5" name="Flowchart: Magnetic Disk 114"/>
          <p:cNvSpPr/>
          <p:nvPr/>
        </p:nvSpPr>
        <p:spPr>
          <a:xfrm>
            <a:off x="2133600" y="46482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914400" y="56388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118" name="Arc 117"/>
          <p:cNvSpPr/>
          <p:nvPr/>
        </p:nvSpPr>
        <p:spPr>
          <a:xfrm rot="16200000" flipH="1" flipV="1">
            <a:off x="1371600" y="4876800"/>
            <a:ext cx="914400" cy="914400"/>
          </a:xfrm>
          <a:prstGeom prst="arc">
            <a:avLst/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9" name="Arc 118"/>
          <p:cNvSpPr/>
          <p:nvPr/>
        </p:nvSpPr>
        <p:spPr>
          <a:xfrm rot="16200000" flipH="1">
            <a:off x="3924300" y="3467100"/>
            <a:ext cx="914400" cy="3581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1" name="Arc 120"/>
          <p:cNvSpPr/>
          <p:nvPr/>
        </p:nvSpPr>
        <p:spPr>
          <a:xfrm flipH="1">
            <a:off x="2514600" y="43434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27" name="Straight Arrow Connector 126"/>
          <p:cNvCxnSpPr/>
          <p:nvPr/>
        </p:nvCxnSpPr>
        <p:spPr>
          <a:xfrm flipH="1">
            <a:off x="2667000" y="5029200"/>
            <a:ext cx="4572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990600" y="3810000"/>
            <a:ext cx="3581400" cy="2438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Isosceles Triangle 128"/>
          <p:cNvSpPr/>
          <p:nvPr/>
        </p:nvSpPr>
        <p:spPr>
          <a:xfrm rot="5400000">
            <a:off x="1143000" y="53340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0" name="Curved Connector 129"/>
          <p:cNvCxnSpPr>
            <a:stCxn id="257" idx="4"/>
          </p:cNvCxnSpPr>
          <p:nvPr/>
        </p:nvCxnSpPr>
        <p:spPr>
          <a:xfrm rot="16200000" flipH="1">
            <a:off x="1866900" y="4229100"/>
            <a:ext cx="685800" cy="152400"/>
          </a:xfrm>
          <a:prstGeom prst="curvedConnector3">
            <a:avLst>
              <a:gd name="adj1" fmla="val 50000"/>
            </a:avLst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9906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Filtrate</a:t>
            </a:r>
            <a:endParaRPr lang="en-US" i="1" dirty="0"/>
          </a:p>
        </p:txBody>
      </p:sp>
      <p:sp>
        <p:nvSpPr>
          <p:cNvPr id="134" name="Oval 133"/>
          <p:cNvSpPr/>
          <p:nvPr/>
        </p:nvSpPr>
        <p:spPr>
          <a:xfrm>
            <a:off x="4419600" y="5562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5" name="Straight Arrow Connector 134"/>
          <p:cNvCxnSpPr/>
          <p:nvPr/>
        </p:nvCxnSpPr>
        <p:spPr>
          <a:xfrm>
            <a:off x="4419600" y="57150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7086600" y="33528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r>
              <a:rPr lang="en-US" sz="1200" dirty="0" smtClean="0"/>
              <a:t>Handoff to AM</a:t>
            </a:r>
            <a:endParaRPr lang="en-US" sz="1200" dirty="0"/>
          </a:p>
        </p:txBody>
      </p:sp>
      <p:sp>
        <p:nvSpPr>
          <p:cNvPr id="88" name="Flowchart: Magnetic Disk 87"/>
          <p:cNvSpPr/>
          <p:nvPr/>
        </p:nvSpPr>
        <p:spPr>
          <a:xfrm>
            <a:off x="5410200" y="2590800"/>
            <a:ext cx="457200" cy="4572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Arrow Connector 91"/>
          <p:cNvCxnSpPr/>
          <p:nvPr/>
        </p:nvCxnSpPr>
        <p:spPr>
          <a:xfrm flipH="1">
            <a:off x="6934200" y="28194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Arc 112"/>
          <p:cNvSpPr/>
          <p:nvPr/>
        </p:nvSpPr>
        <p:spPr>
          <a:xfrm rot="10800000" flipH="1">
            <a:off x="4343400" y="2286000"/>
            <a:ext cx="762000" cy="9906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7" name="Arc 136"/>
          <p:cNvSpPr/>
          <p:nvPr/>
        </p:nvSpPr>
        <p:spPr>
          <a:xfrm flipH="1">
            <a:off x="5715000" y="20574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49" name="Straight Arrow Connector 148"/>
          <p:cNvCxnSpPr>
            <a:stCxn id="113" idx="2"/>
          </p:cNvCxnSpPr>
          <p:nvPr/>
        </p:nvCxnSpPr>
        <p:spPr>
          <a:xfrm flipV="1">
            <a:off x="5105400" y="2514600"/>
            <a:ext cx="0" cy="2667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Rectangle 167"/>
          <p:cNvSpPr/>
          <p:nvPr/>
        </p:nvSpPr>
        <p:spPr>
          <a:xfrm>
            <a:off x="4572000" y="3810000"/>
            <a:ext cx="3733800" cy="2438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TextBox 196"/>
          <p:cNvSpPr txBox="1"/>
          <p:nvPr/>
        </p:nvSpPr>
        <p:spPr>
          <a:xfrm>
            <a:off x="6400800" y="27432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mixer</a:t>
            </a:r>
            <a:endParaRPr lang="en-US" sz="1200" i="1" dirty="0"/>
          </a:p>
        </p:txBody>
      </p:sp>
      <p:sp>
        <p:nvSpPr>
          <p:cNvPr id="202" name="Arc 201"/>
          <p:cNvSpPr/>
          <p:nvPr/>
        </p:nvSpPr>
        <p:spPr>
          <a:xfrm rot="10800000">
            <a:off x="5715000" y="2819400"/>
            <a:ext cx="457200" cy="457200"/>
          </a:xfrm>
          <a:prstGeom prst="arc">
            <a:avLst>
              <a:gd name="adj1" fmla="val 10645851"/>
              <a:gd name="adj2" fmla="val 0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1026" name="Picture 2" descr="X:\ESP\G3-ESP\Solidworks files\Turbine\Cartridges\FilterCartridge - Co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77400" y="609600"/>
            <a:ext cx="3600450" cy="3600450"/>
          </a:xfrm>
          <a:prstGeom prst="rect">
            <a:avLst/>
          </a:prstGeom>
          <a:noFill/>
        </p:spPr>
      </p:pic>
      <p:sp>
        <p:nvSpPr>
          <p:cNvPr id="102" name="Arc 101"/>
          <p:cNvSpPr/>
          <p:nvPr/>
        </p:nvSpPr>
        <p:spPr>
          <a:xfrm flipH="1">
            <a:off x="6781800" y="20574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9" name="Arc 108"/>
          <p:cNvSpPr/>
          <p:nvPr/>
        </p:nvSpPr>
        <p:spPr>
          <a:xfrm rot="16200000">
            <a:off x="6134100" y="2324100"/>
            <a:ext cx="533400" cy="457200"/>
          </a:xfrm>
          <a:prstGeom prst="arc">
            <a:avLst>
              <a:gd name="adj1" fmla="val 16200000"/>
              <a:gd name="adj2" fmla="val 5974726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12" name="Straight Arrow Connector 111"/>
          <p:cNvCxnSpPr>
            <a:stCxn id="202" idx="0"/>
          </p:cNvCxnSpPr>
          <p:nvPr/>
        </p:nvCxnSpPr>
        <p:spPr>
          <a:xfrm flipV="1">
            <a:off x="6171970" y="2514600"/>
            <a:ext cx="230" cy="523153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Flowchart: Magnetic Disk 137"/>
          <p:cNvSpPr/>
          <p:nvPr/>
        </p:nvSpPr>
        <p:spPr>
          <a:xfrm>
            <a:off x="6477000" y="5029200"/>
            <a:ext cx="457200" cy="4572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Arc 138"/>
          <p:cNvSpPr/>
          <p:nvPr/>
        </p:nvSpPr>
        <p:spPr>
          <a:xfrm rot="16200000" flipH="1">
            <a:off x="6705600" y="5105400"/>
            <a:ext cx="762000" cy="762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0" name="Arc 139"/>
          <p:cNvSpPr/>
          <p:nvPr/>
        </p:nvSpPr>
        <p:spPr>
          <a:xfrm rot="16200000">
            <a:off x="5067300" y="4762500"/>
            <a:ext cx="533400" cy="457200"/>
          </a:xfrm>
          <a:prstGeom prst="arc">
            <a:avLst>
              <a:gd name="adj1" fmla="val 16200000"/>
              <a:gd name="adj2" fmla="val 5974726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2" name="TextBox 141"/>
          <p:cNvSpPr txBox="1"/>
          <p:nvPr/>
        </p:nvSpPr>
        <p:spPr>
          <a:xfrm>
            <a:off x="7086600" y="57912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r>
              <a:rPr lang="en-US" sz="1200" dirty="0" smtClean="0"/>
              <a:t>Handoff to AM</a:t>
            </a:r>
            <a:endParaRPr lang="en-US" sz="1200" dirty="0"/>
          </a:p>
        </p:txBody>
      </p:sp>
      <p:sp>
        <p:nvSpPr>
          <p:cNvPr id="143" name="Flowchart: Magnetic Disk 142"/>
          <p:cNvSpPr/>
          <p:nvPr/>
        </p:nvSpPr>
        <p:spPr>
          <a:xfrm>
            <a:off x="5410200" y="5029200"/>
            <a:ext cx="457200" cy="4572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0" name="Straight Arrow Connector 149"/>
          <p:cNvCxnSpPr/>
          <p:nvPr/>
        </p:nvCxnSpPr>
        <p:spPr>
          <a:xfrm flipH="1">
            <a:off x="6934200" y="52578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Arc 150"/>
          <p:cNvSpPr/>
          <p:nvPr/>
        </p:nvSpPr>
        <p:spPr>
          <a:xfrm flipH="1">
            <a:off x="5715000" y="44958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57" name="Straight Arrow Connector 156"/>
          <p:cNvCxnSpPr/>
          <p:nvPr/>
        </p:nvCxnSpPr>
        <p:spPr>
          <a:xfrm flipV="1">
            <a:off x="5105400" y="4953000"/>
            <a:ext cx="0" cy="2667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6400800" y="51816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mixer</a:t>
            </a:r>
            <a:endParaRPr lang="en-US" sz="1200" i="1" dirty="0"/>
          </a:p>
        </p:txBody>
      </p:sp>
      <p:sp>
        <p:nvSpPr>
          <p:cNvPr id="159" name="Arc 158"/>
          <p:cNvSpPr/>
          <p:nvPr/>
        </p:nvSpPr>
        <p:spPr>
          <a:xfrm rot="10800000">
            <a:off x="5715000" y="5257800"/>
            <a:ext cx="457200" cy="457200"/>
          </a:xfrm>
          <a:prstGeom prst="arc">
            <a:avLst>
              <a:gd name="adj1" fmla="val 10645851"/>
              <a:gd name="adj2" fmla="val 0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60" name="Arc 159"/>
          <p:cNvSpPr/>
          <p:nvPr/>
        </p:nvSpPr>
        <p:spPr>
          <a:xfrm flipH="1">
            <a:off x="6781800" y="44958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61" name="Arc 160"/>
          <p:cNvSpPr/>
          <p:nvPr/>
        </p:nvSpPr>
        <p:spPr>
          <a:xfrm rot="16200000">
            <a:off x="6134100" y="4762500"/>
            <a:ext cx="533400" cy="457200"/>
          </a:xfrm>
          <a:prstGeom prst="arc">
            <a:avLst>
              <a:gd name="adj1" fmla="val 16200000"/>
              <a:gd name="adj2" fmla="val 5974726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62" name="Straight Arrow Connector 161"/>
          <p:cNvCxnSpPr>
            <a:stCxn id="159" idx="0"/>
          </p:cNvCxnSpPr>
          <p:nvPr/>
        </p:nvCxnSpPr>
        <p:spPr>
          <a:xfrm flipV="1">
            <a:off x="6171970" y="4953000"/>
            <a:ext cx="230" cy="523153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Arc 162"/>
          <p:cNvSpPr/>
          <p:nvPr/>
        </p:nvSpPr>
        <p:spPr>
          <a:xfrm rot="10800000" flipH="1">
            <a:off x="4343400" y="4724400"/>
            <a:ext cx="762000" cy="9906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65" name="TextBox 164"/>
          <p:cNvSpPr txBox="1"/>
          <p:nvPr/>
        </p:nvSpPr>
        <p:spPr>
          <a:xfrm>
            <a:off x="45720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Extract</a:t>
            </a:r>
            <a:endParaRPr lang="en-US" i="1" dirty="0"/>
          </a:p>
        </p:txBody>
      </p:sp>
      <p:sp>
        <p:nvSpPr>
          <p:cNvPr id="64" name="Title 6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Modular cartridges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Series Filtering</a:t>
            </a:r>
            <a:endParaRPr lang="en-US" dirty="0"/>
          </a:p>
        </p:txBody>
      </p:sp>
      <p:pic>
        <p:nvPicPr>
          <p:cNvPr id="2050" name="Picture 2" descr="X:\ESP\G3-ESP\Solidworks files\Turbine\Cartridges\FilterCartridge - Copya.JPG"/>
          <p:cNvPicPr>
            <a:picLocks noChangeAspect="1" noChangeArrowheads="1"/>
          </p:cNvPicPr>
          <p:nvPr/>
        </p:nvPicPr>
        <p:blipFill>
          <a:blip r:embed="rId3" cstate="print"/>
          <a:srcRect t="12701" b="12701"/>
          <a:stretch>
            <a:fillRect/>
          </a:stretch>
        </p:blipFill>
        <p:spPr bwMode="auto">
          <a:xfrm>
            <a:off x="1143000" y="1401060"/>
            <a:ext cx="7086600" cy="528641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47800" y="2819400"/>
            <a:ext cx="852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Filter 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5029200"/>
            <a:ext cx="844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Filter 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096000" y="1524000"/>
            <a:ext cx="685800" cy="53340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 rot="18137602">
            <a:off x="3818671" y="2212088"/>
            <a:ext cx="3040583" cy="2236632"/>
          </a:xfrm>
          <a:prstGeom prst="arc">
            <a:avLst>
              <a:gd name="adj1" fmla="val 13466743"/>
              <a:gd name="adj2" fmla="val 0"/>
            </a:avLst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18137602">
            <a:off x="3894869" y="2516887"/>
            <a:ext cx="3040583" cy="2236632"/>
          </a:xfrm>
          <a:prstGeom prst="arc">
            <a:avLst>
              <a:gd name="adj1" fmla="val 10823726"/>
              <a:gd name="adj2" fmla="val 13599518"/>
            </a:avLst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0"/>
          </p:cNvCxnSpPr>
          <p:nvPr/>
        </p:nvCxnSpPr>
        <p:spPr>
          <a:xfrm flipH="1">
            <a:off x="3124200" y="3623485"/>
            <a:ext cx="971160" cy="11031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124200" y="3886200"/>
            <a:ext cx="1066800" cy="1524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18137602">
            <a:off x="3871927" y="2404295"/>
            <a:ext cx="3134765" cy="2236632"/>
          </a:xfrm>
          <a:prstGeom prst="arc">
            <a:avLst>
              <a:gd name="adj1" fmla="val 841268"/>
              <a:gd name="adj2" fmla="val 10188281"/>
            </a:avLst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3124200" y="3733800"/>
            <a:ext cx="0" cy="30479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3962400" y="4876800"/>
            <a:ext cx="666360" cy="9144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3962400" y="5791201"/>
            <a:ext cx="304800" cy="15239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267200" y="4953000"/>
            <a:ext cx="609600" cy="9906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0" idx="0"/>
          </p:cNvCxnSpPr>
          <p:nvPr/>
        </p:nvCxnSpPr>
        <p:spPr>
          <a:xfrm flipV="1">
            <a:off x="6541970" y="1905000"/>
            <a:ext cx="620830" cy="56442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648200" y="1371600"/>
            <a:ext cx="1553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Seawater Flow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X:\ESP\G3-ESP\Solidworks files\Turbine\Cartridges\FilterCartridge3.JPG"/>
          <p:cNvPicPr>
            <a:picLocks noChangeAspect="1" noChangeArrowheads="1"/>
          </p:cNvPicPr>
          <p:nvPr/>
        </p:nvPicPr>
        <p:blipFill>
          <a:blip r:embed="rId3" cstate="print"/>
          <a:srcRect l="18498" t="25402" r="18498" b="12701"/>
          <a:stretch>
            <a:fillRect/>
          </a:stretch>
        </p:blipFill>
        <p:spPr bwMode="auto">
          <a:xfrm>
            <a:off x="4876800" y="2133600"/>
            <a:ext cx="3984999" cy="391495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 Holder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 rot="10800000">
            <a:off x="7086600" y="4495800"/>
            <a:ext cx="457200" cy="1219200"/>
          </a:xfrm>
          <a:prstGeom prst="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X:\ESP\G3-ESP\Solidworks files\Turbine\FilterHolder\Caliper\Assem1b.JPG"/>
          <p:cNvPicPr>
            <a:picLocks noChangeAspect="1" noChangeArrowheads="1"/>
          </p:cNvPicPr>
          <p:nvPr/>
        </p:nvPicPr>
        <p:blipFill>
          <a:blip r:embed="rId4" cstate="print"/>
          <a:srcRect t="19052" r="30877" b="12701"/>
          <a:stretch>
            <a:fillRect/>
          </a:stretch>
        </p:blipFill>
        <p:spPr bwMode="auto">
          <a:xfrm>
            <a:off x="1371600" y="2286000"/>
            <a:ext cx="3581400" cy="353604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43000" y="25908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G3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219200" y="51054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G2</a:t>
            </a:r>
            <a:endParaRPr lang="en-US" sz="2400" dirty="0"/>
          </a:p>
        </p:txBody>
      </p:sp>
      <p:sp>
        <p:nvSpPr>
          <p:cNvPr id="11" name="Arc 10"/>
          <p:cNvSpPr/>
          <p:nvPr/>
        </p:nvSpPr>
        <p:spPr>
          <a:xfrm rot="879111">
            <a:off x="6581221" y="3957725"/>
            <a:ext cx="1295400" cy="990600"/>
          </a:xfrm>
          <a:prstGeom prst="arc">
            <a:avLst>
              <a:gd name="adj1" fmla="val 12488066"/>
              <a:gd name="adj2" fmla="val 0"/>
            </a:avLst>
          </a:prstGeom>
          <a:ln w="1905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600200" y="914400"/>
            <a:ext cx="59972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1mL </a:t>
            </a:r>
            <a:r>
              <a:rPr lang="en-US" dirty="0" err="1" smtClean="0"/>
              <a:t>lysing</a:t>
            </a:r>
            <a:r>
              <a:rPr lang="en-US" dirty="0" smtClean="0"/>
              <a:t> volume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Filter holder rotates to select between reagent/filtering ports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Contains pressure with no “clamp”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Investigating piston mechanism to empty filter volume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atlas\ProjectLibrary\ESP\G3-ESP\Solidworks files\Turbine\G3b.JPG"/>
          <p:cNvPicPr>
            <a:picLocks noChangeAspect="1" noChangeArrowheads="1"/>
          </p:cNvPicPr>
          <p:nvPr/>
        </p:nvPicPr>
        <p:blipFill>
          <a:blip r:embed="rId3" cstate="print"/>
          <a:srcRect t="25402" b="25402"/>
          <a:stretch>
            <a:fillRect/>
          </a:stretch>
        </p:blipFill>
        <p:spPr bwMode="auto">
          <a:xfrm>
            <a:off x="457200" y="1676400"/>
            <a:ext cx="8001000" cy="393614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ESP Bay and Components</a:t>
            </a:r>
            <a:endParaRPr lang="en-US" dirty="0"/>
          </a:p>
        </p:txBody>
      </p:sp>
      <p:sp>
        <p:nvSpPr>
          <p:cNvPr id="5" name="Left Brace 4"/>
          <p:cNvSpPr/>
          <p:nvPr/>
        </p:nvSpPr>
        <p:spPr>
          <a:xfrm rot="5400000">
            <a:off x="3048000" y="1447800"/>
            <a:ext cx="381000" cy="1143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0" y="1447800"/>
            <a:ext cx="1934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Rotating “Turbine”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3200" y="1676400"/>
            <a:ext cx="1333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ESP Housing</a:t>
            </a:r>
          </a:p>
        </p:txBody>
      </p:sp>
      <p:cxnSp>
        <p:nvCxnSpPr>
          <p:cNvPr id="10" name="Straight Arrow Connector 9"/>
          <p:cNvCxnSpPr>
            <a:stCxn id="7" idx="1"/>
          </p:cNvCxnSpPr>
          <p:nvPr/>
        </p:nvCxnSpPr>
        <p:spPr>
          <a:xfrm flipH="1">
            <a:off x="5943600" y="1861066"/>
            <a:ext cx="609600" cy="6535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52600" y="5791200"/>
            <a:ext cx="1966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ESP Forward Dome</a:t>
            </a: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 flipV="1">
            <a:off x="1371600" y="5105400"/>
            <a:ext cx="381000" cy="8704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810000" y="2209800"/>
            <a:ext cx="0" cy="838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667000" y="2133600"/>
            <a:ext cx="0" cy="152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648200" y="1828800"/>
            <a:ext cx="1278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ESP “Spine”</a:t>
            </a:r>
          </a:p>
        </p:txBody>
      </p:sp>
      <p:cxnSp>
        <p:nvCxnSpPr>
          <p:cNvPr id="24" name="Straight Arrow Connector 23"/>
          <p:cNvCxnSpPr>
            <a:stCxn id="23" idx="1"/>
          </p:cNvCxnSpPr>
          <p:nvPr/>
        </p:nvCxnSpPr>
        <p:spPr>
          <a:xfrm flipH="1">
            <a:off x="4495800" y="2013466"/>
            <a:ext cx="152400" cy="11107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876800" y="5181600"/>
            <a:ext cx="203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Processing  Position</a:t>
            </a:r>
          </a:p>
        </p:txBody>
      </p:sp>
      <p:cxnSp>
        <p:nvCxnSpPr>
          <p:cNvPr id="29" name="Straight Arrow Connector 28"/>
          <p:cNvCxnSpPr>
            <a:stCxn id="28" idx="1"/>
          </p:cNvCxnSpPr>
          <p:nvPr/>
        </p:nvCxnSpPr>
        <p:spPr>
          <a:xfrm flipH="1" flipV="1">
            <a:off x="3733800" y="4038600"/>
            <a:ext cx="1143000" cy="13276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886200" y="5562600"/>
            <a:ext cx="200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Cartridge Actuators</a:t>
            </a:r>
          </a:p>
        </p:txBody>
      </p:sp>
      <p:cxnSp>
        <p:nvCxnSpPr>
          <p:cNvPr id="33" name="Straight Arrow Connector 32"/>
          <p:cNvCxnSpPr>
            <a:stCxn id="32" idx="1"/>
          </p:cNvCxnSpPr>
          <p:nvPr/>
        </p:nvCxnSpPr>
        <p:spPr>
          <a:xfrm flipH="1" flipV="1">
            <a:off x="2514600" y="4038600"/>
            <a:ext cx="1371600" cy="17086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33400" y="1524000"/>
            <a:ext cx="1279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Instrument </a:t>
            </a:r>
          </a:p>
          <a:p>
            <a:r>
              <a:rPr lang="en-US" dirty="0" smtClean="0"/>
              <a:t>Electronics</a:t>
            </a:r>
            <a:endParaRPr lang="en-US" dirty="0" smtClean="0"/>
          </a:p>
        </p:txBody>
      </p:sp>
      <p:cxnSp>
        <p:nvCxnSpPr>
          <p:cNvPr id="37" name="Straight Arrow Connector 36"/>
          <p:cNvCxnSpPr>
            <a:stCxn id="36" idx="3"/>
          </p:cNvCxnSpPr>
          <p:nvPr/>
        </p:nvCxnSpPr>
        <p:spPr>
          <a:xfrm>
            <a:off x="1813046" y="1847166"/>
            <a:ext cx="168154" cy="5912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324600" y="4572000"/>
            <a:ext cx="2006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Lysate</a:t>
            </a:r>
            <a:r>
              <a:rPr lang="en-US" dirty="0" smtClean="0"/>
              <a:t>/Extract Handoff</a:t>
            </a:r>
          </a:p>
        </p:txBody>
      </p:sp>
      <p:cxnSp>
        <p:nvCxnSpPr>
          <p:cNvPr id="30" name="Straight Arrow Connector 29"/>
          <p:cNvCxnSpPr>
            <a:stCxn id="27" idx="1"/>
          </p:cNvCxnSpPr>
          <p:nvPr/>
        </p:nvCxnSpPr>
        <p:spPr>
          <a:xfrm flipH="1" flipV="1">
            <a:off x="4648200" y="3733800"/>
            <a:ext cx="1676400" cy="11613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argett\Desktop\Turbine_Block_Diagra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765284" cy="59436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G3 ESP by Functional Block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argett\Desktop\Turbine_Block_Diagra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765284" cy="5943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 Pump</a:t>
            </a:r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680720" y="2854960"/>
            <a:ext cx="2367280" cy="1330960"/>
          </a:xfrm>
          <a:custGeom>
            <a:avLst/>
            <a:gdLst>
              <a:gd name="connsiteX0" fmla="*/ 0 w 2367280"/>
              <a:gd name="connsiteY0" fmla="*/ 0 h 1330960"/>
              <a:gd name="connsiteX1" fmla="*/ 20320 w 2367280"/>
              <a:gd name="connsiteY1" fmla="*/ 1330960 h 1330960"/>
              <a:gd name="connsiteX2" fmla="*/ 731520 w 2367280"/>
              <a:gd name="connsiteY2" fmla="*/ 1330960 h 1330960"/>
              <a:gd name="connsiteX3" fmla="*/ 731520 w 2367280"/>
              <a:gd name="connsiteY3" fmla="*/ 548640 h 1330960"/>
              <a:gd name="connsiteX4" fmla="*/ 2367280 w 2367280"/>
              <a:gd name="connsiteY4" fmla="*/ 548640 h 1330960"/>
              <a:gd name="connsiteX5" fmla="*/ 2367280 w 2367280"/>
              <a:gd name="connsiteY5" fmla="*/ 20320 h 1330960"/>
              <a:gd name="connsiteX6" fmla="*/ 0 w 2367280"/>
              <a:gd name="connsiteY6" fmla="*/ 0 h 1330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7280" h="1330960">
                <a:moveTo>
                  <a:pt x="0" y="0"/>
                </a:moveTo>
                <a:lnTo>
                  <a:pt x="20320" y="1330960"/>
                </a:lnTo>
                <a:lnTo>
                  <a:pt x="731520" y="1330960"/>
                </a:lnTo>
                <a:lnTo>
                  <a:pt x="731520" y="548640"/>
                </a:lnTo>
                <a:lnTo>
                  <a:pt x="2367280" y="548640"/>
                </a:lnTo>
                <a:lnTo>
                  <a:pt x="2367280" y="20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24000"/>
            </a:schemeClr>
          </a:solidFill>
          <a:ln w="635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 Pump</a:t>
            </a:r>
            <a:endParaRPr lang="en-US" dirty="0"/>
          </a:p>
        </p:txBody>
      </p:sp>
      <p:pic>
        <p:nvPicPr>
          <p:cNvPr id="2051" name="Picture 3" descr="X:\ESP\G3-ESP\Solidworks files\Turbine\G3a.JPG"/>
          <p:cNvPicPr>
            <a:picLocks noChangeAspect="1" noChangeArrowheads="1"/>
          </p:cNvPicPr>
          <p:nvPr/>
        </p:nvPicPr>
        <p:blipFill>
          <a:blip r:embed="rId3" cstate="print"/>
          <a:srcRect t="25402" b="25402"/>
          <a:stretch>
            <a:fillRect/>
          </a:stretch>
        </p:blipFill>
        <p:spPr bwMode="auto">
          <a:xfrm>
            <a:off x="4419600" y="2057400"/>
            <a:ext cx="8002587" cy="3936928"/>
          </a:xfrm>
          <a:prstGeom prst="rect">
            <a:avLst/>
          </a:prstGeom>
          <a:noFill/>
        </p:spPr>
      </p:pic>
      <p:sp>
        <p:nvSpPr>
          <p:cNvPr id="5" name="Down Arrow 4"/>
          <p:cNvSpPr/>
          <p:nvPr/>
        </p:nvSpPr>
        <p:spPr>
          <a:xfrm>
            <a:off x="4800600" y="2819400"/>
            <a:ext cx="457200" cy="1219200"/>
          </a:xfrm>
          <a:prstGeom prst="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\\atlas\ProjectLibrary\ESP\G3-ESP\Solidworks files\Turbine\FMI\STH1CKCLF17.JPG"/>
          <p:cNvPicPr>
            <a:picLocks noChangeAspect="1" noChangeArrowheads="1"/>
          </p:cNvPicPr>
          <p:nvPr/>
        </p:nvPicPr>
        <p:blipFill>
          <a:blip r:embed="rId4" cstate="print"/>
          <a:srcRect t="12701" r="50804"/>
          <a:stretch>
            <a:fillRect/>
          </a:stretch>
        </p:blipFill>
        <p:spPr bwMode="auto">
          <a:xfrm>
            <a:off x="1295400" y="2514600"/>
            <a:ext cx="2157772" cy="38290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47800" y="990600"/>
            <a:ext cx="39103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Rotating piston pump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At ambient pressure (oil compensated)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Passed live culture pumping tests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argett\Desktop\Turbine_Block_Diagra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765284" cy="5943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Spool Valve Array</a:t>
            </a:r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3352800" y="3200400"/>
            <a:ext cx="990600" cy="1524000"/>
          </a:xfrm>
          <a:custGeom>
            <a:avLst/>
            <a:gdLst>
              <a:gd name="connsiteX0" fmla="*/ 0 w 2367280"/>
              <a:gd name="connsiteY0" fmla="*/ 0 h 1330960"/>
              <a:gd name="connsiteX1" fmla="*/ 20320 w 2367280"/>
              <a:gd name="connsiteY1" fmla="*/ 1330960 h 1330960"/>
              <a:gd name="connsiteX2" fmla="*/ 731520 w 2367280"/>
              <a:gd name="connsiteY2" fmla="*/ 1330960 h 1330960"/>
              <a:gd name="connsiteX3" fmla="*/ 731520 w 2367280"/>
              <a:gd name="connsiteY3" fmla="*/ 548640 h 1330960"/>
              <a:gd name="connsiteX4" fmla="*/ 2367280 w 2367280"/>
              <a:gd name="connsiteY4" fmla="*/ 548640 h 1330960"/>
              <a:gd name="connsiteX5" fmla="*/ 2367280 w 2367280"/>
              <a:gd name="connsiteY5" fmla="*/ 20320 h 1330960"/>
              <a:gd name="connsiteX6" fmla="*/ 0 w 2367280"/>
              <a:gd name="connsiteY6" fmla="*/ 0 h 1330960"/>
              <a:gd name="connsiteX0" fmla="*/ 0 w 2367280"/>
              <a:gd name="connsiteY0" fmla="*/ 0 h 1565835"/>
              <a:gd name="connsiteX1" fmla="*/ 20320 w 2367280"/>
              <a:gd name="connsiteY1" fmla="*/ 1330960 h 1565835"/>
              <a:gd name="connsiteX2" fmla="*/ 1274689 w 2367280"/>
              <a:gd name="connsiteY2" fmla="*/ 1565835 h 1565835"/>
              <a:gd name="connsiteX3" fmla="*/ 731520 w 2367280"/>
              <a:gd name="connsiteY3" fmla="*/ 548640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274689 w 2367280"/>
              <a:gd name="connsiteY2" fmla="*/ 1565835 h 1565835"/>
              <a:gd name="connsiteX3" fmla="*/ 731520 w 2367280"/>
              <a:gd name="connsiteY3" fmla="*/ 548640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274689 w 2367280"/>
              <a:gd name="connsiteY2" fmla="*/ 1565835 h 1565835"/>
              <a:gd name="connsiteX3" fmla="*/ 1274689 w 2367280"/>
              <a:gd name="connsiteY3" fmla="*/ 548042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456788 w 2367280"/>
              <a:gd name="connsiteY2" fmla="*/ 1565835 h 1565835"/>
              <a:gd name="connsiteX3" fmla="*/ 1274689 w 2367280"/>
              <a:gd name="connsiteY3" fmla="*/ 548042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456788 w 2367280"/>
              <a:gd name="connsiteY2" fmla="*/ 1565835 h 1565835"/>
              <a:gd name="connsiteX3" fmla="*/ 1456788 w 2367280"/>
              <a:gd name="connsiteY3" fmla="*/ 548042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456788 w 2367280"/>
              <a:gd name="connsiteY2" fmla="*/ 1565835 h 1565835"/>
              <a:gd name="connsiteX3" fmla="*/ 1456788 w 2367280"/>
              <a:gd name="connsiteY3" fmla="*/ 1174376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456788 w 2367280"/>
              <a:gd name="connsiteY2" fmla="*/ 1565835 h 1565835"/>
              <a:gd name="connsiteX3" fmla="*/ 1456788 w 2367280"/>
              <a:gd name="connsiteY3" fmla="*/ 1174376 h 1565835"/>
              <a:gd name="connsiteX4" fmla="*/ 2367280 w 2367280"/>
              <a:gd name="connsiteY4" fmla="*/ 1174376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7280" h="1565835">
                <a:moveTo>
                  <a:pt x="0" y="0"/>
                </a:moveTo>
                <a:lnTo>
                  <a:pt x="0" y="1565835"/>
                </a:lnTo>
                <a:lnTo>
                  <a:pt x="1456788" y="1565835"/>
                </a:lnTo>
                <a:lnTo>
                  <a:pt x="1456788" y="1174376"/>
                </a:lnTo>
                <a:lnTo>
                  <a:pt x="2367280" y="1174376"/>
                </a:lnTo>
                <a:lnTo>
                  <a:pt x="2367280" y="20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24000"/>
            </a:schemeClr>
          </a:solidFill>
          <a:ln w="635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Spool Valve Array</a:t>
            </a:r>
            <a:endParaRPr lang="en-US" dirty="0"/>
          </a:p>
        </p:txBody>
      </p:sp>
      <p:pic>
        <p:nvPicPr>
          <p:cNvPr id="2051" name="Picture 3" descr="X:\ESP\G3-ESP\Solidworks files\Turbine\G3a.JPG"/>
          <p:cNvPicPr>
            <a:picLocks noChangeAspect="1" noChangeArrowheads="1"/>
          </p:cNvPicPr>
          <p:nvPr/>
        </p:nvPicPr>
        <p:blipFill>
          <a:blip r:embed="rId3" cstate="print"/>
          <a:srcRect t="25402" b="25402"/>
          <a:stretch>
            <a:fillRect/>
          </a:stretch>
        </p:blipFill>
        <p:spPr bwMode="auto">
          <a:xfrm>
            <a:off x="4419600" y="2057400"/>
            <a:ext cx="8002587" cy="3936928"/>
          </a:xfrm>
          <a:prstGeom prst="rect">
            <a:avLst/>
          </a:prstGeom>
          <a:noFill/>
        </p:spPr>
      </p:pic>
      <p:sp>
        <p:nvSpPr>
          <p:cNvPr id="5" name="Down Arrow 4"/>
          <p:cNvSpPr/>
          <p:nvPr/>
        </p:nvSpPr>
        <p:spPr>
          <a:xfrm>
            <a:off x="7086600" y="2133600"/>
            <a:ext cx="457200" cy="1219200"/>
          </a:xfrm>
          <a:prstGeom prst="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X:\ESP\G3-ESP\Solidworks files\Turbine\Arrayvalve\arrayvalve.JPG"/>
          <p:cNvPicPr>
            <a:picLocks noChangeAspect="1" noChangeArrowheads="1"/>
          </p:cNvPicPr>
          <p:nvPr/>
        </p:nvPicPr>
        <p:blipFill>
          <a:blip r:embed="rId4" cstate="print"/>
          <a:srcRect l="21277" t="12701" r="21277" b="12701"/>
          <a:stretch>
            <a:fillRect/>
          </a:stretch>
        </p:blipFill>
        <p:spPr bwMode="auto">
          <a:xfrm>
            <a:off x="838200" y="2057400"/>
            <a:ext cx="3276186" cy="425430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47800" y="990600"/>
            <a:ext cx="66034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Valve array selects which cartridge(s) get seawater.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Switch flow from bypassing a cartridge, to looping thru the cartridge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Currently design is 60, two position, 4 port spool valves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048000" y="3733800"/>
            <a:ext cx="838200" cy="0"/>
          </a:xfrm>
          <a:prstGeom prst="straightConnector1">
            <a:avLst/>
          </a:prstGeom>
          <a:ln w="1905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Loop-Bypass Valve Array</a:t>
            </a:r>
            <a:endParaRPr lang="en-US" dirty="0"/>
          </a:p>
        </p:txBody>
      </p:sp>
      <p:pic>
        <p:nvPicPr>
          <p:cNvPr id="2050" name="Picture 2" descr="X:\ESP\G3-ESP\Solidworks files\Turbine\Cartridges\FilterCartridge - Copya.JPG"/>
          <p:cNvPicPr>
            <a:picLocks noChangeAspect="1" noChangeArrowheads="1"/>
          </p:cNvPicPr>
          <p:nvPr/>
        </p:nvPicPr>
        <p:blipFill>
          <a:blip r:embed="rId3" cstate="print"/>
          <a:srcRect t="12701" b="12701"/>
          <a:stretch>
            <a:fillRect/>
          </a:stretch>
        </p:blipFill>
        <p:spPr bwMode="auto">
          <a:xfrm>
            <a:off x="1143000" y="1401060"/>
            <a:ext cx="7086600" cy="528641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47800" y="2819400"/>
            <a:ext cx="852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Filter 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5029200"/>
            <a:ext cx="844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Filter 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096000" y="1524000"/>
            <a:ext cx="685800" cy="53340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 rot="18137602">
            <a:off x="3818671" y="2212088"/>
            <a:ext cx="3040583" cy="2236632"/>
          </a:xfrm>
          <a:prstGeom prst="arc">
            <a:avLst>
              <a:gd name="adj1" fmla="val 13466743"/>
              <a:gd name="adj2" fmla="val 0"/>
            </a:avLst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18137602">
            <a:off x="3894869" y="2516887"/>
            <a:ext cx="3040583" cy="2236632"/>
          </a:xfrm>
          <a:prstGeom prst="arc">
            <a:avLst>
              <a:gd name="adj1" fmla="val 10823726"/>
              <a:gd name="adj2" fmla="val 13599518"/>
            </a:avLst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0"/>
          </p:cNvCxnSpPr>
          <p:nvPr/>
        </p:nvCxnSpPr>
        <p:spPr>
          <a:xfrm flipH="1">
            <a:off x="3124200" y="3623485"/>
            <a:ext cx="971160" cy="11031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124200" y="3886200"/>
            <a:ext cx="1066800" cy="1524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18137602">
            <a:off x="3871927" y="2404295"/>
            <a:ext cx="3134765" cy="2236632"/>
          </a:xfrm>
          <a:prstGeom prst="arc">
            <a:avLst>
              <a:gd name="adj1" fmla="val 841268"/>
              <a:gd name="adj2" fmla="val 10188281"/>
            </a:avLst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3124200" y="3733800"/>
            <a:ext cx="0" cy="30479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3962400" y="4876800"/>
            <a:ext cx="666360" cy="9144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3962400" y="5791201"/>
            <a:ext cx="304800" cy="15239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267200" y="4953000"/>
            <a:ext cx="609600" cy="9906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0" idx="0"/>
          </p:cNvCxnSpPr>
          <p:nvPr/>
        </p:nvCxnSpPr>
        <p:spPr>
          <a:xfrm flipV="1">
            <a:off x="6541970" y="1905000"/>
            <a:ext cx="620830" cy="56442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648200" y="1371600"/>
            <a:ext cx="1553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Seawater Flow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argett\Desktop\Turbine_Block_Diagra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765284" cy="5943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 Cartridge</a:t>
            </a:r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4343400" y="3048000"/>
            <a:ext cx="1905000" cy="1219200"/>
          </a:xfrm>
          <a:custGeom>
            <a:avLst/>
            <a:gdLst>
              <a:gd name="connsiteX0" fmla="*/ 0 w 2367280"/>
              <a:gd name="connsiteY0" fmla="*/ 0 h 1330960"/>
              <a:gd name="connsiteX1" fmla="*/ 20320 w 2367280"/>
              <a:gd name="connsiteY1" fmla="*/ 1330960 h 1330960"/>
              <a:gd name="connsiteX2" fmla="*/ 731520 w 2367280"/>
              <a:gd name="connsiteY2" fmla="*/ 1330960 h 1330960"/>
              <a:gd name="connsiteX3" fmla="*/ 731520 w 2367280"/>
              <a:gd name="connsiteY3" fmla="*/ 548640 h 1330960"/>
              <a:gd name="connsiteX4" fmla="*/ 2367280 w 2367280"/>
              <a:gd name="connsiteY4" fmla="*/ 548640 h 1330960"/>
              <a:gd name="connsiteX5" fmla="*/ 2367280 w 2367280"/>
              <a:gd name="connsiteY5" fmla="*/ 20320 h 1330960"/>
              <a:gd name="connsiteX6" fmla="*/ 0 w 2367280"/>
              <a:gd name="connsiteY6" fmla="*/ 0 h 1330960"/>
              <a:gd name="connsiteX0" fmla="*/ 0 w 2367280"/>
              <a:gd name="connsiteY0" fmla="*/ 0 h 1565835"/>
              <a:gd name="connsiteX1" fmla="*/ 20320 w 2367280"/>
              <a:gd name="connsiteY1" fmla="*/ 1330960 h 1565835"/>
              <a:gd name="connsiteX2" fmla="*/ 1274689 w 2367280"/>
              <a:gd name="connsiteY2" fmla="*/ 1565835 h 1565835"/>
              <a:gd name="connsiteX3" fmla="*/ 731520 w 2367280"/>
              <a:gd name="connsiteY3" fmla="*/ 548640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274689 w 2367280"/>
              <a:gd name="connsiteY2" fmla="*/ 1565835 h 1565835"/>
              <a:gd name="connsiteX3" fmla="*/ 731520 w 2367280"/>
              <a:gd name="connsiteY3" fmla="*/ 548640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274689 w 2367280"/>
              <a:gd name="connsiteY2" fmla="*/ 1565835 h 1565835"/>
              <a:gd name="connsiteX3" fmla="*/ 1274689 w 2367280"/>
              <a:gd name="connsiteY3" fmla="*/ 548042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456788 w 2367280"/>
              <a:gd name="connsiteY2" fmla="*/ 1565835 h 1565835"/>
              <a:gd name="connsiteX3" fmla="*/ 1274689 w 2367280"/>
              <a:gd name="connsiteY3" fmla="*/ 548042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456788 w 2367280"/>
              <a:gd name="connsiteY2" fmla="*/ 1565835 h 1565835"/>
              <a:gd name="connsiteX3" fmla="*/ 1456788 w 2367280"/>
              <a:gd name="connsiteY3" fmla="*/ 548042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456788 w 2367280"/>
              <a:gd name="connsiteY2" fmla="*/ 1565835 h 1565835"/>
              <a:gd name="connsiteX3" fmla="*/ 1456788 w 2367280"/>
              <a:gd name="connsiteY3" fmla="*/ 1174376 h 1565835"/>
              <a:gd name="connsiteX4" fmla="*/ 2367280 w 2367280"/>
              <a:gd name="connsiteY4" fmla="*/ 548640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456788 w 2367280"/>
              <a:gd name="connsiteY2" fmla="*/ 1565835 h 1565835"/>
              <a:gd name="connsiteX3" fmla="*/ 1456788 w 2367280"/>
              <a:gd name="connsiteY3" fmla="*/ 1174376 h 1565835"/>
              <a:gd name="connsiteX4" fmla="*/ 2367280 w 2367280"/>
              <a:gd name="connsiteY4" fmla="*/ 1174376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456788 w 2367280"/>
              <a:gd name="connsiteY2" fmla="*/ 1565835 h 1565835"/>
              <a:gd name="connsiteX3" fmla="*/ 1230986 w 2367280"/>
              <a:gd name="connsiteY3" fmla="*/ 1174376 h 1565835"/>
              <a:gd name="connsiteX4" fmla="*/ 2367280 w 2367280"/>
              <a:gd name="connsiteY4" fmla="*/ 1174376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230986 w 2367280"/>
              <a:gd name="connsiteY2" fmla="*/ 1565835 h 1565835"/>
              <a:gd name="connsiteX3" fmla="*/ 1230986 w 2367280"/>
              <a:gd name="connsiteY3" fmla="*/ 1174376 h 1565835"/>
              <a:gd name="connsiteX4" fmla="*/ 2367280 w 2367280"/>
              <a:gd name="connsiteY4" fmla="*/ 1174376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230986 w 2367280"/>
              <a:gd name="connsiteY2" fmla="*/ 1565835 h 1565835"/>
              <a:gd name="connsiteX3" fmla="*/ 1230986 w 2367280"/>
              <a:gd name="connsiteY3" fmla="*/ 1174376 h 1565835"/>
              <a:gd name="connsiteX4" fmla="*/ 2367280 w 2367280"/>
              <a:gd name="connsiteY4" fmla="*/ 1076512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230986 w 2367280"/>
              <a:gd name="connsiteY2" fmla="*/ 1565835 h 1565835"/>
              <a:gd name="connsiteX3" fmla="*/ 1230986 w 2367280"/>
              <a:gd name="connsiteY3" fmla="*/ 1076512 h 1565835"/>
              <a:gd name="connsiteX4" fmla="*/ 2367280 w 2367280"/>
              <a:gd name="connsiteY4" fmla="*/ 1076512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230986 w 2367280"/>
              <a:gd name="connsiteY2" fmla="*/ 1565835 h 1565835"/>
              <a:gd name="connsiteX3" fmla="*/ 1325677 w 2367280"/>
              <a:gd name="connsiteY3" fmla="*/ 1076512 h 1565835"/>
              <a:gd name="connsiteX4" fmla="*/ 2367280 w 2367280"/>
              <a:gd name="connsiteY4" fmla="*/ 1076512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  <a:gd name="connsiteX0" fmla="*/ 0 w 2367280"/>
              <a:gd name="connsiteY0" fmla="*/ 0 h 1565835"/>
              <a:gd name="connsiteX1" fmla="*/ 0 w 2367280"/>
              <a:gd name="connsiteY1" fmla="*/ 1565835 h 1565835"/>
              <a:gd name="connsiteX2" fmla="*/ 1325677 w 2367280"/>
              <a:gd name="connsiteY2" fmla="*/ 1565835 h 1565835"/>
              <a:gd name="connsiteX3" fmla="*/ 1325677 w 2367280"/>
              <a:gd name="connsiteY3" fmla="*/ 1076512 h 1565835"/>
              <a:gd name="connsiteX4" fmla="*/ 2367280 w 2367280"/>
              <a:gd name="connsiteY4" fmla="*/ 1076512 h 1565835"/>
              <a:gd name="connsiteX5" fmla="*/ 2367280 w 2367280"/>
              <a:gd name="connsiteY5" fmla="*/ 20320 h 1565835"/>
              <a:gd name="connsiteX6" fmla="*/ 0 w 2367280"/>
              <a:gd name="connsiteY6" fmla="*/ 0 h 156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7280" h="1565835">
                <a:moveTo>
                  <a:pt x="0" y="0"/>
                </a:moveTo>
                <a:lnTo>
                  <a:pt x="0" y="1565835"/>
                </a:lnTo>
                <a:lnTo>
                  <a:pt x="1325677" y="1565835"/>
                </a:lnTo>
                <a:lnTo>
                  <a:pt x="1325677" y="1076512"/>
                </a:lnTo>
                <a:lnTo>
                  <a:pt x="2367280" y="1076512"/>
                </a:lnTo>
                <a:lnTo>
                  <a:pt x="2367280" y="20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24000"/>
            </a:schemeClr>
          </a:solidFill>
          <a:ln w="635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401</Words>
  <Application>Microsoft Office PowerPoint</Application>
  <PresentationFormat>On-screen Show (4:3)</PresentationFormat>
  <Paragraphs>113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G3 ESP Mechanical Design Update</vt:lpstr>
      <vt:lpstr>ESP Bay and Components</vt:lpstr>
      <vt:lpstr>G3 ESP by Functional Block</vt:lpstr>
      <vt:lpstr>Filter Pump</vt:lpstr>
      <vt:lpstr>Filter Pump</vt:lpstr>
      <vt:lpstr>Spool Valve Array</vt:lpstr>
      <vt:lpstr>Spool Valve Array</vt:lpstr>
      <vt:lpstr>Loop-Bypass Valve Array</vt:lpstr>
      <vt:lpstr>Filter Cartridge</vt:lpstr>
      <vt:lpstr>Cartridges</vt:lpstr>
      <vt:lpstr>Modular cartridges</vt:lpstr>
      <vt:lpstr>Series Filtering</vt:lpstr>
      <vt:lpstr>Filter Holder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Douglas Pargett</dc:creator>
  <cp:lastModifiedBy>meteor</cp:lastModifiedBy>
  <cp:revision>66</cp:revision>
  <dcterms:created xsi:type="dcterms:W3CDTF">2006-08-16T00:00:00Z</dcterms:created>
  <dcterms:modified xsi:type="dcterms:W3CDTF">2012-10-10T22:29:05Z</dcterms:modified>
</cp:coreProperties>
</file>