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tif" ContentType="image/tiff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8" r:id="rId4"/>
    <p:sldId id="257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83" d="100"/>
          <a:sy n="183" d="100"/>
        </p:scale>
        <p:origin x="-55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heme" Target="theme/theme1.xml"/><Relationship Id="rId1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printerSettings" Target="printerSettings/printerSettings1.bin"/><Relationship Id="rId9" Type="http://schemas.openxmlformats.org/officeDocument/2006/relationships/presProps" Target="presProps.xml"/><Relationship Id="rId1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B99A-439F-CF41-9D7A-0988B2EE11E7}" type="datetimeFigureOut">
              <a:rPr lang="en-US" smtClean="0"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489B0-E08C-EE47-95F2-F6D0F12F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059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B99A-439F-CF41-9D7A-0988B2EE11E7}" type="datetimeFigureOut">
              <a:rPr lang="en-US" smtClean="0"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489B0-E08C-EE47-95F2-F6D0F12F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8480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B99A-439F-CF41-9D7A-0988B2EE11E7}" type="datetimeFigureOut">
              <a:rPr lang="en-US" smtClean="0"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489B0-E08C-EE47-95F2-F6D0F12F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772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B99A-439F-CF41-9D7A-0988B2EE11E7}" type="datetimeFigureOut">
              <a:rPr lang="en-US" smtClean="0"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489B0-E08C-EE47-95F2-F6D0F12F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543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B99A-439F-CF41-9D7A-0988B2EE11E7}" type="datetimeFigureOut">
              <a:rPr lang="en-US" smtClean="0"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489B0-E08C-EE47-95F2-F6D0F12F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39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B99A-439F-CF41-9D7A-0988B2EE11E7}" type="datetimeFigureOut">
              <a:rPr lang="en-US" smtClean="0"/>
              <a:t>9/17/13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489B0-E08C-EE47-95F2-F6D0F12F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88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B99A-439F-CF41-9D7A-0988B2EE11E7}" type="datetimeFigureOut">
              <a:rPr lang="en-US" smtClean="0"/>
              <a:t>9/17/13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489B0-E08C-EE47-95F2-F6D0F12F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605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B99A-439F-CF41-9D7A-0988B2EE11E7}" type="datetimeFigureOut">
              <a:rPr lang="en-US" smtClean="0"/>
              <a:t>9/17/13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489B0-E08C-EE47-95F2-F6D0F12F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9479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B99A-439F-CF41-9D7A-0988B2EE11E7}" type="datetimeFigureOut">
              <a:rPr lang="en-US" smtClean="0"/>
              <a:t>9/17/13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489B0-E08C-EE47-95F2-F6D0F12F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83518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B99A-439F-CF41-9D7A-0988B2EE11E7}" type="datetimeFigureOut">
              <a:rPr lang="en-US" smtClean="0"/>
              <a:t>9/17/13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489B0-E08C-EE47-95F2-F6D0F12F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101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AB99A-439F-CF41-9D7A-0988B2EE11E7}" type="datetimeFigureOut">
              <a:rPr lang="en-US" smtClean="0"/>
              <a:t>9/17/13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3489B0-E08C-EE47-95F2-F6D0F12F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2697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3AB99A-439F-CF41-9D7A-0988B2EE11E7}" type="datetimeFigureOut">
              <a:rPr lang="en-US" smtClean="0"/>
              <a:t>9/17/13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3489B0-E08C-EE47-95F2-F6D0F12F4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049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Relationship Id="rId3" Type="http://schemas.openxmlformats.org/officeDocument/2006/relationships/image" Target="../media/image2.ti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G3 Cartridge Analysis</a:t>
            </a:r>
            <a:br>
              <a:rPr lang="en-US" dirty="0" smtClean="0"/>
            </a:br>
            <a:r>
              <a:rPr lang="en-US" dirty="0" smtClean="0"/>
              <a:t>Part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September 19, 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97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Syringe Loading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Both check valves hold fluid/air pressure when lightly greased with Parker Super Lube – is there a compatibility issue?</a:t>
            </a:r>
          </a:p>
          <a:p>
            <a:r>
              <a:rPr lang="en-US" dirty="0" smtClean="0"/>
              <a:t>Can easily load syringe #2 with liquid</a:t>
            </a:r>
          </a:p>
          <a:p>
            <a:r>
              <a:rPr lang="en-US" dirty="0" smtClean="0"/>
              <a:t>Syringe #1 (air) functions as designed using the return spring</a:t>
            </a:r>
          </a:p>
          <a:p>
            <a:pPr lvl="1"/>
            <a:r>
              <a:rPr lang="en-US" dirty="0" smtClean="0"/>
              <a:t>the internal spring and check valve reduce the volume of air delivered to </a:t>
            </a:r>
            <a:r>
              <a:rPr lang="en-US" dirty="0" smtClean="0"/>
              <a:t>the </a:t>
            </a:r>
            <a:r>
              <a:rPr lang="en-US" dirty="0" smtClean="0"/>
              <a:t>puck compared to </a:t>
            </a:r>
            <a:r>
              <a:rPr lang="en-US" dirty="0" smtClean="0"/>
              <a:t>the ‘</a:t>
            </a:r>
            <a:r>
              <a:rPr lang="en-US" dirty="0" smtClean="0"/>
              <a:t>no spring/check valve’ case; modeled the effects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03307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ir_Syringe.cvx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2291" y="-112912"/>
            <a:ext cx="9339730" cy="7217064"/>
          </a:xfrm>
          <a:prstGeom prst="rect">
            <a:avLst/>
          </a:prstGeom>
        </p:spPr>
      </p:pic>
      <p:pic>
        <p:nvPicPr>
          <p:cNvPr id="9" name="Picture 8" descr="Air_Syringe_Delivery.t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521" y="670285"/>
            <a:ext cx="4803823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4545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Actuation Process for An Archive Filter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Syringe #1 has return spring installed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Load syringe #2 with </a:t>
            </a:r>
            <a:r>
              <a:rPr lang="en-US" dirty="0" err="1" smtClean="0"/>
              <a:t>RNA</a:t>
            </a:r>
            <a:r>
              <a:rPr lang="en-US" i="1" dirty="0" err="1" smtClean="0"/>
              <a:t>later</a:t>
            </a:r>
            <a:r>
              <a:rPr lang="en-US" dirty="0" smtClean="0"/>
              <a:t> by removing piston, add 1.5 mL, insert piston just to seal against cylinder, invert cartridge and push piston to starting position, insert c-clip; use Syringe #1 to air clear any fluid in lines before attaching puck assembly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pistons in syringes #3 and #4 to bottom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Spool valve in UP position (‘open’)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Filter sample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Spool valve in DOWN position (‘closed’)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Air purge using syringe #1 – actuate a gazillion times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Push syringe #2 to deliver </a:t>
            </a:r>
            <a:r>
              <a:rPr lang="en-US" dirty="0" err="1" smtClean="0"/>
              <a:t>RNA</a:t>
            </a:r>
            <a:r>
              <a:rPr lang="en-US" i="1" dirty="0" err="1" smtClean="0"/>
              <a:t>later</a:t>
            </a:r>
            <a:endParaRPr lang="en-US" i="1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0134325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Things to Rework for Next Phase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en-US" dirty="0" smtClean="0"/>
              <a:t>Some of the deficiencies described below impede adequate and efficient testing because of the difficulty of assembly or leakage.</a:t>
            </a:r>
          </a:p>
          <a:p>
            <a:r>
              <a:rPr lang="en-US" dirty="0" smtClean="0"/>
              <a:t>Move circular </a:t>
            </a:r>
            <a:r>
              <a:rPr lang="en-US" dirty="0" err="1" smtClean="0"/>
              <a:t>o-ring</a:t>
            </a:r>
            <a:r>
              <a:rPr lang="en-US" dirty="0" smtClean="0"/>
              <a:t> grooves on syringe manifold wedge (#1000-005) to check valve side of syringe syringe block (#1000-0002)</a:t>
            </a:r>
          </a:p>
          <a:p>
            <a:r>
              <a:rPr lang="en-US" dirty="0" smtClean="0"/>
              <a:t>Rework check valves so that the balls do not have to be greased to seal; for example, balls of different material and vapor polish valve seats</a:t>
            </a:r>
          </a:p>
          <a:p>
            <a:r>
              <a:rPr lang="en-US" dirty="0" smtClean="0"/>
              <a:t>Supply non-torqued </a:t>
            </a:r>
            <a:r>
              <a:rPr lang="en-US" dirty="0" err="1" smtClean="0"/>
              <a:t>o-rings</a:t>
            </a:r>
            <a:r>
              <a:rPr lang="en-US" dirty="0" smtClean="0"/>
              <a:t> for oval face seals on the wedges and manifold-arch plate (#1000-0010) redesign the assembly; currently assembly of these parts can take up to 45 minutes</a:t>
            </a:r>
          </a:p>
          <a:p>
            <a:r>
              <a:rPr lang="en-US" dirty="0" smtClean="0"/>
              <a:t>Rearrange syringe function so that the air syringe is in the largest part of the wedge (based on previous analysis)</a:t>
            </a:r>
          </a:p>
          <a:p>
            <a:r>
              <a:rPr lang="en-US" dirty="0" smtClean="0"/>
              <a:t>Spool valve ‘throw’ is not scaled correctly. When in the ‘closed’ position, the bottom </a:t>
            </a:r>
            <a:r>
              <a:rPr lang="en-US" dirty="0" err="1" smtClean="0"/>
              <a:t>o-ring</a:t>
            </a:r>
            <a:r>
              <a:rPr lang="en-US" dirty="0" smtClean="0"/>
              <a:t> must extend out of the assembly in order for flow through the ‘reagent’ circuit to occur. A hole had to be drilled through the aluminum bracket to accommodate the spool rod. The geometry of the spools and circuit actuation must be better designed. O-rings catch on burrs created by side-drilling.</a:t>
            </a:r>
          </a:p>
          <a:p>
            <a:r>
              <a:rPr lang="en-US" dirty="0" smtClean="0"/>
              <a:t>Change syringe plunder retention from a c-clip to 2 horizontal small diameter dowel pins</a:t>
            </a:r>
          </a:p>
          <a:p>
            <a:r>
              <a:rPr lang="en-US" dirty="0" smtClean="0"/>
              <a:t>Remove knob on syringe plunger (#1000-0008), drill and tap to create a connection point for a threaded ‘fishing’ rod; machine a ‘fishing’ rod to clear dowel pins (~3mm od max  x ~10 cm long)</a:t>
            </a:r>
          </a:p>
          <a:p>
            <a:r>
              <a:rPr lang="en-US" dirty="0" smtClean="0"/>
              <a:t>Plastic protrusion on the puck cassette block (#1000-0001) for screw to hold the puck clamp bracket (#1000-0007) is too ‘thin’</a:t>
            </a:r>
          </a:p>
          <a:p>
            <a:r>
              <a:rPr lang="en-US" dirty="0" smtClean="0"/>
              <a:t>Air pumping does not work well (syringe #1) – difficult to generate enough pressure (or retain pressure) push fluid into waste; walls of bore have rough surfaces (concentric ridges and pitting); crosstalk across spool valve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7748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Things to Rework for Production Cartridge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addition to recommendations for next phase</a:t>
            </a:r>
          </a:p>
          <a:p>
            <a:r>
              <a:rPr lang="en-US" dirty="0" smtClean="0"/>
              <a:t>Eliminate multi-part interface and </a:t>
            </a:r>
            <a:r>
              <a:rPr lang="en-US" dirty="0" err="1" smtClean="0"/>
              <a:t>o-rings</a:t>
            </a:r>
            <a:r>
              <a:rPr lang="en-US" dirty="0" smtClean="0"/>
              <a:t> between the syringe block (#1000-0002) and the puck cassette block (#1000-0001) to minimize number of failure points and improve ease of assembly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441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2778</TotalTime>
  <Words>622</Words>
  <Application>Microsoft Macintosh PowerPoint</Application>
  <PresentationFormat>On-screen Show (4:3)</PresentationFormat>
  <Paragraphs>30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G3 Cartridge Analysis Part 2</vt:lpstr>
      <vt:lpstr>Syringe Loading Findings</vt:lpstr>
      <vt:lpstr>PowerPoint Presentation</vt:lpstr>
      <vt:lpstr>Actuation Process for An Archive Filter</vt:lpstr>
      <vt:lpstr>Things to Rework for Next Phase</vt:lpstr>
      <vt:lpstr>Things to Rework for Production Cartridge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G3 Cartridge Analysis Part 2</dc:title>
  <dc:creator>Rocket J Squirrel</dc:creator>
  <cp:lastModifiedBy>Rocket J Squirrel</cp:lastModifiedBy>
  <cp:revision>63</cp:revision>
  <dcterms:created xsi:type="dcterms:W3CDTF">2013-09-17T22:24:40Z</dcterms:created>
  <dcterms:modified xsi:type="dcterms:W3CDTF">2013-09-19T20:43:37Z</dcterms:modified>
</cp:coreProperties>
</file>