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331" r:id="rId2"/>
    <p:sldId id="2476" r:id="rId3"/>
    <p:sldId id="2477" r:id="rId4"/>
    <p:sldId id="2454" r:id="rId5"/>
    <p:sldId id="2480" r:id="rId6"/>
    <p:sldId id="2481" r:id="rId7"/>
    <p:sldId id="2486" r:id="rId8"/>
    <p:sldId id="2488" r:id="rId9"/>
    <p:sldId id="2482" r:id="rId10"/>
    <p:sldId id="2489" r:id="rId11"/>
    <p:sldId id="2490" r:id="rId12"/>
    <p:sldId id="2491" r:id="rId13"/>
    <p:sldId id="2487" r:id="rId14"/>
    <p:sldId id="2492" r:id="rId15"/>
    <p:sldId id="2493" r:id="rId16"/>
    <p:sldId id="533" r:id="rId17"/>
    <p:sldId id="2458" r:id="rId18"/>
    <p:sldId id="2474" r:id="rId19"/>
    <p:sldId id="2461" r:id="rId20"/>
    <p:sldId id="4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86"/>
    <p:restoredTop sz="67545"/>
  </p:normalViewPr>
  <p:slideViewPr>
    <p:cSldViewPr snapToGrid="0">
      <p:cViewPr varScale="1">
        <p:scale>
          <a:sx n="123" d="100"/>
          <a:sy n="123" d="100"/>
        </p:scale>
        <p:origin x="216" y="1464"/>
      </p:cViewPr>
      <p:guideLst/>
    </p:cSldViewPr>
  </p:slideViewPr>
  <p:notesTextViewPr>
    <p:cViewPr>
      <p:scale>
        <a:sx n="1" d="1"/>
        <a:sy n="1" d="1"/>
      </p:scale>
      <p:origin x="0" y="0"/>
    </p:cViewPr>
  </p:notesTextViewPr>
  <p:sorterViewPr>
    <p:cViewPr>
      <p:scale>
        <a:sx n="160" d="100"/>
        <a:sy n="160" d="100"/>
      </p:scale>
      <p:origin x="0" y="0"/>
    </p:cViewPr>
  </p:sorterViewPr>
  <p:notesViewPr>
    <p:cSldViewPr snapToGrid="0">
      <p:cViewPr varScale="1">
        <p:scale>
          <a:sx n="166" d="100"/>
          <a:sy n="166" d="100"/>
        </p:scale>
        <p:origin x="321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F7F673-7748-2E46-AF76-6A1A7A959784}" type="datetimeFigureOut">
              <a:rPr lang="en-US" smtClean="0"/>
              <a:t>8/28/26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95D7F-6417-314F-AD23-4A3387BACE27}" type="slidenum">
              <a:rPr lang="en-US" smtClean="0"/>
              <a:t>‹#›</a:t>
            </a:fld>
            <a:endParaRPr lang="en-US"/>
          </a:p>
        </p:txBody>
      </p:sp>
    </p:spTree>
    <p:extLst>
      <p:ext uri="{BB962C8B-B14F-4D97-AF65-F5344CB8AC3E}">
        <p14:creationId xmlns:p14="http://schemas.microsoft.com/office/powerpoint/2010/main" val="642544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3798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578C2-F156-45EE-C254-E54FF8734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7C390-5365-0B0D-6260-13662756C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C2C672-52D7-A8E7-AA81-29DC05A3FD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0F9D86-744B-DDD1-61D9-22959BE4BA09}"/>
              </a:ext>
            </a:extLst>
          </p:cNvPr>
          <p:cNvSpPr>
            <a:spLocks noGrp="1"/>
          </p:cNvSpPr>
          <p:nvPr>
            <p:ph type="sldNum" sz="quarter" idx="5"/>
          </p:nvPr>
        </p:nvSpPr>
        <p:spPr/>
        <p:txBody>
          <a:bodyPr/>
          <a:lstStyle/>
          <a:p>
            <a:fld id="{ED395D7F-6417-314F-AD23-4A3387BACE27}" type="slidenum">
              <a:rPr lang="en-US" smtClean="0"/>
              <a:t>2</a:t>
            </a:fld>
            <a:endParaRPr lang="en-US"/>
          </a:p>
        </p:txBody>
      </p:sp>
    </p:spTree>
    <p:extLst>
      <p:ext uri="{BB962C8B-B14F-4D97-AF65-F5344CB8AC3E}">
        <p14:creationId xmlns:p14="http://schemas.microsoft.com/office/powerpoint/2010/main" val="2310897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0EA4-F899-DCB2-0C74-5419471E3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CF8E4-1E8D-3D13-817A-A4AF63E8FE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214B7-BBE9-8D5A-D4A5-BAA5A74E1C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51B388-7E68-EE22-2A18-E3F7A5F31302}"/>
              </a:ext>
            </a:extLst>
          </p:cNvPr>
          <p:cNvSpPr>
            <a:spLocks noGrp="1"/>
          </p:cNvSpPr>
          <p:nvPr>
            <p:ph type="sldNum" sz="quarter" idx="5"/>
          </p:nvPr>
        </p:nvSpPr>
        <p:spPr/>
        <p:txBody>
          <a:bodyPr/>
          <a:lstStyle/>
          <a:p>
            <a:fld id="{ED395D7F-6417-314F-AD23-4A3387BACE27}" type="slidenum">
              <a:rPr lang="en-US" smtClean="0"/>
              <a:t>3</a:t>
            </a:fld>
            <a:endParaRPr lang="en-US"/>
          </a:p>
        </p:txBody>
      </p:sp>
    </p:spTree>
    <p:extLst>
      <p:ext uri="{BB962C8B-B14F-4D97-AF65-F5344CB8AC3E}">
        <p14:creationId xmlns:p14="http://schemas.microsoft.com/office/powerpoint/2010/main" val="86425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utilized members of the READI-net program to co-design the instrument. We were invited members to prioritize instrument functions and capabilities through a </a:t>
            </a:r>
            <a:r>
              <a:rPr lang="en-US" dirty="0" err="1"/>
              <a:t>MoSCoW</a:t>
            </a:r>
            <a:r>
              <a:rPr lang="en-US" dirty="0"/>
              <a:t> </a:t>
            </a:r>
            <a:r>
              <a:rPr lang="en-US" dirty="0" err="1"/>
              <a:t>priotization</a:t>
            </a:r>
            <a:r>
              <a:rPr lang="en-US" dirty="0"/>
              <a:t> framework. Here we asked </a:t>
            </a:r>
            <a:r>
              <a:rPr lang="en-US" dirty="0" err="1"/>
              <a:t>readi</a:t>
            </a:r>
            <a:r>
              <a:rPr lang="en-US" dirty="0"/>
              <a:t>-net researchers to prioritize instrument functions that were Must Haves, Should Have, Could Haves or Wont Haves. We generated thousands of sticky notes that were distilled down into the functional requirement of the instrument design. </a:t>
            </a:r>
          </a:p>
        </p:txBody>
      </p:sp>
      <p:sp>
        <p:nvSpPr>
          <p:cNvPr id="4" name="Slide Number Placeholder 3"/>
          <p:cNvSpPr>
            <a:spLocks noGrp="1"/>
          </p:cNvSpPr>
          <p:nvPr>
            <p:ph type="sldNum" sz="quarter" idx="5"/>
          </p:nvPr>
        </p:nvSpPr>
        <p:spPr/>
        <p:txBody>
          <a:bodyPr/>
          <a:lstStyle/>
          <a:p>
            <a:fld id="{ED395D7F-6417-314F-AD23-4A3387BACE27}" type="slidenum">
              <a:rPr lang="en-US" smtClean="0"/>
              <a:t>4</a:t>
            </a:fld>
            <a:endParaRPr lang="en-US"/>
          </a:p>
        </p:txBody>
      </p:sp>
    </p:spTree>
    <p:extLst>
      <p:ext uri="{BB962C8B-B14F-4D97-AF65-F5344CB8AC3E}">
        <p14:creationId xmlns:p14="http://schemas.microsoft.com/office/powerpoint/2010/main" val="3323095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28ABC-0812-8BFE-1B42-486B5D092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94EC5-ED26-6B9F-9F49-781D5C9FC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9547B-FCAD-8873-0A7D-E6B265AD1D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4F3317-539A-1ACD-E910-A8DA3502F1F3}"/>
              </a:ext>
            </a:extLst>
          </p:cNvPr>
          <p:cNvSpPr>
            <a:spLocks noGrp="1"/>
          </p:cNvSpPr>
          <p:nvPr>
            <p:ph type="sldNum" sz="quarter" idx="5"/>
          </p:nvPr>
        </p:nvSpPr>
        <p:spPr/>
        <p:txBody>
          <a:bodyPr/>
          <a:lstStyle/>
          <a:p>
            <a:fld id="{8936E93A-BE8E-8B43-A5C2-63FE6DA7FAE6}" type="slidenum">
              <a:rPr lang="en-US" smtClean="0"/>
              <a:t>5</a:t>
            </a:fld>
            <a:endParaRPr lang="en-US"/>
          </a:p>
        </p:txBody>
      </p:sp>
    </p:spTree>
    <p:extLst>
      <p:ext uri="{BB962C8B-B14F-4D97-AF65-F5344CB8AC3E}">
        <p14:creationId xmlns:p14="http://schemas.microsoft.com/office/powerpoint/2010/main" val="3036883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9ACB3-3669-6E60-4941-CCC5811EC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BD1A5-4DFD-B86A-6523-152DE6AFA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AD067-91AC-2D2C-3A5D-29ACBF57A3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62C4C0-1562-9570-7647-5CCAEE221E91}"/>
              </a:ext>
            </a:extLst>
          </p:cNvPr>
          <p:cNvSpPr>
            <a:spLocks noGrp="1"/>
          </p:cNvSpPr>
          <p:nvPr>
            <p:ph type="sldNum" sz="quarter" idx="5"/>
          </p:nvPr>
        </p:nvSpPr>
        <p:spPr/>
        <p:txBody>
          <a:bodyPr/>
          <a:lstStyle/>
          <a:p>
            <a:fld id="{8936E93A-BE8E-8B43-A5C2-63FE6DA7FAE6}" type="slidenum">
              <a:rPr lang="en-US" smtClean="0"/>
              <a:t>6</a:t>
            </a:fld>
            <a:endParaRPr lang="en-US"/>
          </a:p>
        </p:txBody>
      </p:sp>
    </p:spTree>
    <p:extLst>
      <p:ext uri="{BB962C8B-B14F-4D97-AF65-F5344CB8AC3E}">
        <p14:creationId xmlns:p14="http://schemas.microsoft.com/office/powerpoint/2010/main" val="1413299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2B0B8-D973-528F-6F46-847FD8A3A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ABE93-0FD5-927B-A0B6-5DD60C988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3E69FC-79BB-995E-D0E7-729C83BF81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147F5-A4B9-4B54-526F-62792EEB50FD}"/>
              </a:ext>
            </a:extLst>
          </p:cNvPr>
          <p:cNvSpPr>
            <a:spLocks noGrp="1"/>
          </p:cNvSpPr>
          <p:nvPr>
            <p:ph type="sldNum" sz="quarter" idx="5"/>
          </p:nvPr>
        </p:nvSpPr>
        <p:spPr/>
        <p:txBody>
          <a:bodyPr/>
          <a:lstStyle/>
          <a:p>
            <a:fld id="{8936E93A-BE8E-8B43-A5C2-63FE6DA7FAE6}" type="slidenum">
              <a:rPr lang="en-US" smtClean="0"/>
              <a:t>7</a:t>
            </a:fld>
            <a:endParaRPr lang="en-US"/>
          </a:p>
        </p:txBody>
      </p:sp>
    </p:spTree>
    <p:extLst>
      <p:ext uri="{BB962C8B-B14F-4D97-AF65-F5344CB8AC3E}">
        <p14:creationId xmlns:p14="http://schemas.microsoft.com/office/powerpoint/2010/main" val="181147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0E1B9-D5E1-0C22-8B3A-503AB8E39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D0BE9-4B39-B8DC-1D06-8AC6F89F6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481F5-60D9-BD4E-D439-ED7D60980E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1D0B25-F864-36C1-101C-584E0F2353AF}"/>
              </a:ext>
            </a:extLst>
          </p:cNvPr>
          <p:cNvSpPr>
            <a:spLocks noGrp="1"/>
          </p:cNvSpPr>
          <p:nvPr>
            <p:ph type="sldNum" sz="quarter" idx="5"/>
          </p:nvPr>
        </p:nvSpPr>
        <p:spPr/>
        <p:txBody>
          <a:bodyPr/>
          <a:lstStyle/>
          <a:p>
            <a:fld id="{8936E93A-BE8E-8B43-A5C2-63FE6DA7FAE6}" type="slidenum">
              <a:rPr lang="en-US" smtClean="0"/>
              <a:t>8</a:t>
            </a:fld>
            <a:endParaRPr lang="en-US"/>
          </a:p>
        </p:txBody>
      </p:sp>
    </p:spTree>
    <p:extLst>
      <p:ext uri="{BB962C8B-B14F-4D97-AF65-F5344CB8AC3E}">
        <p14:creationId xmlns:p14="http://schemas.microsoft.com/office/powerpoint/2010/main" val="419159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2BDAF-73BF-ABD9-5E47-B9297AA71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74C3B-73F8-4187-71DC-A9AC1820C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D89D96-4F72-4CAE-5DAA-7D85EB2B04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A841C5-394A-EFD2-E636-9BB26CE62067}"/>
              </a:ext>
            </a:extLst>
          </p:cNvPr>
          <p:cNvSpPr>
            <a:spLocks noGrp="1"/>
          </p:cNvSpPr>
          <p:nvPr>
            <p:ph type="sldNum" sz="quarter" idx="5"/>
          </p:nvPr>
        </p:nvSpPr>
        <p:spPr/>
        <p:txBody>
          <a:bodyPr/>
          <a:lstStyle/>
          <a:p>
            <a:fld id="{8936E93A-BE8E-8B43-A5C2-63FE6DA7FAE6}" type="slidenum">
              <a:rPr lang="en-US" smtClean="0"/>
              <a:t>9</a:t>
            </a:fld>
            <a:endParaRPr lang="en-US"/>
          </a:p>
        </p:txBody>
      </p:sp>
    </p:spTree>
    <p:extLst>
      <p:ext uri="{BB962C8B-B14F-4D97-AF65-F5344CB8AC3E}">
        <p14:creationId xmlns:p14="http://schemas.microsoft.com/office/powerpoint/2010/main" val="3920411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E40B5-C154-4E10-847B-831555C20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D2DA8-26B3-E810-BA44-387E748E6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54CF2-60B7-A49B-5B3D-972EDA9A5A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E6C1B4-2D80-3DBF-9D30-E958010A8631}"/>
              </a:ext>
            </a:extLst>
          </p:cNvPr>
          <p:cNvSpPr>
            <a:spLocks noGrp="1"/>
          </p:cNvSpPr>
          <p:nvPr>
            <p:ph type="sldNum" sz="quarter" idx="5"/>
          </p:nvPr>
        </p:nvSpPr>
        <p:spPr/>
        <p:txBody>
          <a:bodyPr/>
          <a:lstStyle/>
          <a:p>
            <a:fld id="{8936E93A-BE8E-8B43-A5C2-63FE6DA7FAE6}" type="slidenum">
              <a:rPr lang="en-US" smtClean="0"/>
              <a:t>10</a:t>
            </a:fld>
            <a:endParaRPr lang="en-US"/>
          </a:p>
        </p:txBody>
      </p:sp>
    </p:spTree>
    <p:extLst>
      <p:ext uri="{BB962C8B-B14F-4D97-AF65-F5344CB8AC3E}">
        <p14:creationId xmlns:p14="http://schemas.microsoft.com/office/powerpoint/2010/main" val="1543001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2FB32-7A83-21FB-6A85-C5A995B61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AB159-E637-6E14-AD8A-FBF129733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C0A7C-9A0B-3DD6-06FB-E667B2991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73F715-A873-BFAE-1CBC-001DB9EFC9DB}"/>
              </a:ext>
            </a:extLst>
          </p:cNvPr>
          <p:cNvSpPr>
            <a:spLocks noGrp="1"/>
          </p:cNvSpPr>
          <p:nvPr>
            <p:ph type="sldNum" sz="quarter" idx="5"/>
          </p:nvPr>
        </p:nvSpPr>
        <p:spPr/>
        <p:txBody>
          <a:bodyPr/>
          <a:lstStyle/>
          <a:p>
            <a:fld id="{8936E93A-BE8E-8B43-A5C2-63FE6DA7FAE6}" type="slidenum">
              <a:rPr lang="en-US" smtClean="0"/>
              <a:t>11</a:t>
            </a:fld>
            <a:endParaRPr lang="en-US"/>
          </a:p>
        </p:txBody>
      </p:sp>
    </p:spTree>
    <p:extLst>
      <p:ext uri="{BB962C8B-B14F-4D97-AF65-F5344CB8AC3E}">
        <p14:creationId xmlns:p14="http://schemas.microsoft.com/office/powerpoint/2010/main" val="141831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9D718-5FFC-B1B5-7606-C83284F74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49504-5D80-5B73-FB69-D3F4604071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625C7-71D4-7BB0-B56C-249D657ED1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0ED879-CBAF-FCE2-D862-51B7B52A02DE}"/>
              </a:ext>
            </a:extLst>
          </p:cNvPr>
          <p:cNvSpPr>
            <a:spLocks noGrp="1"/>
          </p:cNvSpPr>
          <p:nvPr>
            <p:ph type="sldNum" sz="quarter" idx="5"/>
          </p:nvPr>
        </p:nvSpPr>
        <p:spPr/>
        <p:txBody>
          <a:bodyPr/>
          <a:lstStyle/>
          <a:p>
            <a:fld id="{8936E93A-BE8E-8B43-A5C2-63FE6DA7FAE6}" type="slidenum">
              <a:rPr lang="en-US" smtClean="0"/>
              <a:t>12</a:t>
            </a:fld>
            <a:endParaRPr lang="en-US"/>
          </a:p>
        </p:txBody>
      </p:sp>
    </p:spTree>
    <p:extLst>
      <p:ext uri="{BB962C8B-B14F-4D97-AF65-F5344CB8AC3E}">
        <p14:creationId xmlns:p14="http://schemas.microsoft.com/office/powerpoint/2010/main" val="558811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30CC0-C04D-766E-F9A0-6C7F7D404E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7EB8D-7B06-FB97-CB09-8C5B92F3A6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4B6794-3129-7A7D-EF40-C03F8DCC47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8C964A-70F0-50F2-558A-AEC90925FDD1}"/>
              </a:ext>
            </a:extLst>
          </p:cNvPr>
          <p:cNvSpPr>
            <a:spLocks noGrp="1"/>
          </p:cNvSpPr>
          <p:nvPr>
            <p:ph type="sldNum" sz="quarter" idx="5"/>
          </p:nvPr>
        </p:nvSpPr>
        <p:spPr/>
        <p:txBody>
          <a:bodyPr/>
          <a:lstStyle/>
          <a:p>
            <a:fld id="{8936E93A-BE8E-8B43-A5C2-63FE6DA7FAE6}" type="slidenum">
              <a:rPr lang="en-US" smtClean="0"/>
              <a:t>13</a:t>
            </a:fld>
            <a:endParaRPr lang="en-US"/>
          </a:p>
        </p:txBody>
      </p:sp>
    </p:spTree>
    <p:extLst>
      <p:ext uri="{BB962C8B-B14F-4D97-AF65-F5344CB8AC3E}">
        <p14:creationId xmlns:p14="http://schemas.microsoft.com/office/powerpoint/2010/main" val="1089947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B4198-B49D-E677-C383-4A9CF8FDF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13B75-E0A0-458F-BBB8-9AC7860719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97DD0D-6819-F9CF-E143-2BDC50C6E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729F2E-E3F0-B62F-9E13-6D4E5F32378F}"/>
              </a:ext>
            </a:extLst>
          </p:cNvPr>
          <p:cNvSpPr>
            <a:spLocks noGrp="1"/>
          </p:cNvSpPr>
          <p:nvPr>
            <p:ph type="sldNum" sz="quarter" idx="5"/>
          </p:nvPr>
        </p:nvSpPr>
        <p:spPr/>
        <p:txBody>
          <a:bodyPr/>
          <a:lstStyle/>
          <a:p>
            <a:fld id="{8936E93A-BE8E-8B43-A5C2-63FE6DA7FAE6}" type="slidenum">
              <a:rPr lang="en-US" smtClean="0"/>
              <a:t>14</a:t>
            </a:fld>
            <a:endParaRPr lang="en-US"/>
          </a:p>
        </p:txBody>
      </p:sp>
    </p:spTree>
    <p:extLst>
      <p:ext uri="{BB962C8B-B14F-4D97-AF65-F5344CB8AC3E}">
        <p14:creationId xmlns:p14="http://schemas.microsoft.com/office/powerpoint/2010/main" val="197700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1D89E-0F9D-6108-DDE5-A4955BBB9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DC0D8-7DAF-B04A-85C4-318733C66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A9C44D-301A-E94D-0FD6-AEFF7437DC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F55B5C-0A50-3A58-E5CF-691585B6775B}"/>
              </a:ext>
            </a:extLst>
          </p:cNvPr>
          <p:cNvSpPr>
            <a:spLocks noGrp="1"/>
          </p:cNvSpPr>
          <p:nvPr>
            <p:ph type="sldNum" sz="quarter" idx="5"/>
          </p:nvPr>
        </p:nvSpPr>
        <p:spPr/>
        <p:txBody>
          <a:bodyPr/>
          <a:lstStyle/>
          <a:p>
            <a:fld id="{8936E93A-BE8E-8B43-A5C2-63FE6DA7FAE6}" type="slidenum">
              <a:rPr lang="en-US" smtClean="0"/>
              <a:t>15</a:t>
            </a:fld>
            <a:endParaRPr lang="en-US"/>
          </a:p>
        </p:txBody>
      </p:sp>
    </p:spTree>
    <p:extLst>
      <p:ext uri="{BB962C8B-B14F-4D97-AF65-F5344CB8AC3E}">
        <p14:creationId xmlns:p14="http://schemas.microsoft.com/office/powerpoint/2010/main" val="221853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6E93A-BE8E-8B43-A5C2-63FE6DA7FAE6}" type="slidenum">
              <a:rPr lang="en-US" smtClean="0"/>
              <a:t>17</a:t>
            </a:fld>
            <a:endParaRPr lang="en-US"/>
          </a:p>
        </p:txBody>
      </p:sp>
    </p:spTree>
    <p:extLst>
      <p:ext uri="{BB962C8B-B14F-4D97-AF65-F5344CB8AC3E}">
        <p14:creationId xmlns:p14="http://schemas.microsoft.com/office/powerpoint/2010/main" val="2883444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47D89-C99B-1FD4-A459-FC2C5FC77C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1A11-376F-3AC2-2279-B682405B0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3AD00-4D5A-EA33-2230-364CAE2FB9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6C4F31-CC89-44A1-1B11-E093096C31EC}"/>
              </a:ext>
            </a:extLst>
          </p:cNvPr>
          <p:cNvSpPr>
            <a:spLocks noGrp="1"/>
          </p:cNvSpPr>
          <p:nvPr>
            <p:ph type="sldNum" sz="quarter" idx="5"/>
          </p:nvPr>
        </p:nvSpPr>
        <p:spPr/>
        <p:txBody>
          <a:bodyPr/>
          <a:lstStyle/>
          <a:p>
            <a:fld id="{8936E93A-BE8E-8B43-A5C2-63FE6DA7FAE6}" type="slidenum">
              <a:rPr lang="en-US" smtClean="0"/>
              <a:t>18</a:t>
            </a:fld>
            <a:endParaRPr lang="en-US"/>
          </a:p>
        </p:txBody>
      </p:sp>
    </p:spTree>
    <p:extLst>
      <p:ext uri="{BB962C8B-B14F-4D97-AF65-F5344CB8AC3E}">
        <p14:creationId xmlns:p14="http://schemas.microsoft.com/office/powerpoint/2010/main" val="3118366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72D07-0A8B-5E8A-D814-DE9EDE631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816E5-22BA-1D66-2A59-7A7CF55B5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39509-7FA3-2758-78FA-B1DF14CF4F0F}"/>
              </a:ext>
            </a:extLst>
          </p:cNvPr>
          <p:cNvSpPr>
            <a:spLocks noGrp="1"/>
          </p:cNvSpPr>
          <p:nvPr>
            <p:ph type="body" idx="1"/>
          </p:nvPr>
        </p:nvSpPr>
        <p:spPr/>
        <p:txBody>
          <a:bodyPr/>
          <a:lstStyle/>
          <a:p>
            <a:r>
              <a:rPr lang="en-US" dirty="0"/>
              <a:t>R/V Nuyina</a:t>
            </a:r>
          </a:p>
          <a:p>
            <a:endParaRPr lang="en-US" dirty="0"/>
          </a:p>
          <a:p>
            <a:r>
              <a:rPr lang="en-US" dirty="0"/>
              <a:t>160m (525’)</a:t>
            </a:r>
          </a:p>
          <a:p>
            <a:r>
              <a:rPr lang="en-US" dirty="0"/>
              <a:t>26,000 </a:t>
            </a:r>
            <a:r>
              <a:rPr lang="en-US" dirty="0" err="1"/>
              <a:t>tonnes</a:t>
            </a:r>
            <a:endParaRPr lang="en-US" dirty="0"/>
          </a:p>
          <a:p>
            <a:endParaRPr lang="en-US" dirty="0"/>
          </a:p>
          <a:p>
            <a:r>
              <a:rPr lang="en-US" dirty="0"/>
              <a:t>Can break 1.65m ice</a:t>
            </a:r>
          </a:p>
          <a:p>
            <a:endParaRPr lang="en-US" dirty="0"/>
          </a:p>
          <a:p>
            <a:r>
              <a:rPr lang="en-US" dirty="0"/>
              <a:t>Carries 96 20’ shipping containers</a:t>
            </a:r>
          </a:p>
          <a:p>
            <a:endParaRPr lang="en-US" dirty="0"/>
          </a:p>
          <a:p>
            <a:r>
              <a:rPr lang="en-US" dirty="0"/>
              <a:t>149 personnel (32 crew) for 90 day voyages.</a:t>
            </a:r>
          </a:p>
        </p:txBody>
      </p:sp>
      <p:sp>
        <p:nvSpPr>
          <p:cNvPr id="4" name="Slide Number Placeholder 3">
            <a:extLst>
              <a:ext uri="{FF2B5EF4-FFF2-40B4-BE49-F238E27FC236}">
                <a16:creationId xmlns:a16="http://schemas.microsoft.com/office/drawing/2014/main" id="{A32C5BF6-4012-1DC6-B3FD-31A075F0CD02}"/>
              </a:ext>
            </a:extLst>
          </p:cNvPr>
          <p:cNvSpPr>
            <a:spLocks noGrp="1"/>
          </p:cNvSpPr>
          <p:nvPr>
            <p:ph type="sldNum" sz="quarter" idx="5"/>
          </p:nvPr>
        </p:nvSpPr>
        <p:spPr/>
        <p:txBody>
          <a:bodyPr/>
          <a:lstStyle/>
          <a:p>
            <a:fld id="{8936E93A-BE8E-8B43-A5C2-63FE6DA7FAE6}" type="slidenum">
              <a:rPr lang="en-US" smtClean="0"/>
              <a:t>19</a:t>
            </a:fld>
            <a:endParaRPr lang="en-US"/>
          </a:p>
        </p:txBody>
      </p:sp>
    </p:spTree>
    <p:extLst>
      <p:ext uri="{BB962C8B-B14F-4D97-AF65-F5344CB8AC3E}">
        <p14:creationId xmlns:p14="http://schemas.microsoft.com/office/powerpoint/2010/main" val="24810841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6E93A-BE8E-8B43-A5C2-63FE6DA7FAE6}" type="slidenum">
              <a:rPr lang="en-US" smtClean="0"/>
              <a:t>20</a:t>
            </a:fld>
            <a:endParaRPr lang="en-US"/>
          </a:p>
        </p:txBody>
      </p:sp>
    </p:spTree>
    <p:extLst>
      <p:ext uri="{BB962C8B-B14F-4D97-AF65-F5344CB8AC3E}">
        <p14:creationId xmlns:p14="http://schemas.microsoft.com/office/powerpoint/2010/main" val="36544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1994-5216-7579-6E6E-9E5C5C9A43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9B2269-E283-945A-9F45-02D96DCC3B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0579DC-DD89-65AE-4B78-255385B616D6}"/>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077E350F-8291-FE15-632C-B3408F733F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B7C32-33D4-BFE6-BE76-E7CE3052FE42}"/>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192749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FE55E-A870-1972-FFE2-5FF9625EB3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31409E-A511-EABD-4F86-F382713901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C36E9-1B02-B636-543D-0966B9F0C21B}"/>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5A855DF8-A297-40A6-8EE8-29E922EE2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E18AF-1715-AE09-FFE8-D40B97367E85}"/>
              </a:ext>
            </a:extLst>
          </p:cNvPr>
          <p:cNvSpPr>
            <a:spLocks noGrp="1"/>
          </p:cNvSpPr>
          <p:nvPr>
            <p:ph type="sldNum" sz="quarter" idx="12"/>
          </p:nvPr>
        </p:nvSpPr>
        <p:spPr/>
        <p:txBody>
          <a:bodyPr/>
          <a:lstStyle/>
          <a:p>
            <a:fld id="{16E33097-ED97-F846-BD16-3D19597E7892}" type="slidenum">
              <a:rPr lang="en-US" smtClean="0"/>
              <a:t>‹#›</a:t>
            </a:fld>
            <a:endParaRPr lang="en-US"/>
          </a:p>
        </p:txBody>
      </p:sp>
      <p:pic>
        <p:nvPicPr>
          <p:cNvPr id="7" name="Picture 6">
            <a:extLst>
              <a:ext uri="{FF2B5EF4-FFF2-40B4-BE49-F238E27FC236}">
                <a16:creationId xmlns:a16="http://schemas.microsoft.com/office/drawing/2014/main" id="{A8C41688-4536-67F8-DB88-55367072BB4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235" y="6202837"/>
            <a:ext cx="551002" cy="573042"/>
          </a:xfrm>
          <a:prstGeom prst="rect">
            <a:avLst/>
          </a:prstGeom>
        </p:spPr>
      </p:pic>
    </p:spTree>
    <p:extLst>
      <p:ext uri="{BB962C8B-B14F-4D97-AF65-F5344CB8AC3E}">
        <p14:creationId xmlns:p14="http://schemas.microsoft.com/office/powerpoint/2010/main" val="1570667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884C-7695-8070-9CAB-3E49217D91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795460-A400-FAA2-CA16-F33CB663CA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2ED7A9-C92A-75CB-8370-B735419217B2}"/>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41526F0D-3B69-FF1A-8648-AA5D42650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E1A86-C277-26CC-D1F1-DE44A601B90E}"/>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1367480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00547-F3BE-B625-BB93-3A0BEB04D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660921-0B81-79FA-081B-3C077B803A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1C832A-2D1F-77BA-1117-DBE3D13C81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12ED09-2FDE-C5A3-DC41-6B5D27E70601}"/>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6" name="Footer Placeholder 5">
            <a:extLst>
              <a:ext uri="{FF2B5EF4-FFF2-40B4-BE49-F238E27FC236}">
                <a16:creationId xmlns:a16="http://schemas.microsoft.com/office/drawing/2014/main" id="{CB1C8087-1940-241F-ED79-2091609DD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F1B9DB-DE68-7618-630E-F48C633533F0}"/>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287892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EA54C-E774-A449-4D09-A35DA51D1A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677E27-1E29-0418-5439-CD2DE0BCD3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E4F687-D1FB-66F9-E38E-BC5F783D92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D520D4-1334-72BE-EBBF-0A4A9E1443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ADFFE0-34FE-63FF-C99C-7FD8B8ED05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72B1C9-AA2E-E0C3-18E8-55C1BE131671}"/>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8" name="Footer Placeholder 7">
            <a:extLst>
              <a:ext uri="{FF2B5EF4-FFF2-40B4-BE49-F238E27FC236}">
                <a16:creationId xmlns:a16="http://schemas.microsoft.com/office/drawing/2014/main" id="{D7F97D0A-E0DF-226A-0850-BC525CBE5EB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2C3AB6-B49D-9F98-E94E-ABE67F8629B2}"/>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3621162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8CAA-BD79-A5CD-F11C-A718083BE5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2126A9-6A30-927E-A057-F3CAC09CFC09}"/>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4" name="Footer Placeholder 3">
            <a:extLst>
              <a:ext uri="{FF2B5EF4-FFF2-40B4-BE49-F238E27FC236}">
                <a16:creationId xmlns:a16="http://schemas.microsoft.com/office/drawing/2014/main" id="{9CD2EB1E-26C5-4C43-59CB-148BDF3B98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FC58E9-8180-C0F4-BF04-6DFBC3ACC918}"/>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3284256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B3527-BDA9-2948-E364-6A7F117B6B5D}"/>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3" name="Footer Placeholder 2">
            <a:extLst>
              <a:ext uri="{FF2B5EF4-FFF2-40B4-BE49-F238E27FC236}">
                <a16:creationId xmlns:a16="http://schemas.microsoft.com/office/drawing/2014/main" id="{63908021-EAC3-2E9D-1FD4-9FB9203C63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97B46E-A292-1907-9441-97A46B124206}"/>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261920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7499B-D22C-BEE0-BFAD-473DD658DB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9A22A3-21B8-D24A-71B7-217D206055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51805D-E5CD-9D93-AE01-4EB4B7E0D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7AEF67-1374-A99C-D6E7-4932D834886E}"/>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6" name="Footer Placeholder 5">
            <a:extLst>
              <a:ext uri="{FF2B5EF4-FFF2-40B4-BE49-F238E27FC236}">
                <a16:creationId xmlns:a16="http://schemas.microsoft.com/office/drawing/2014/main" id="{2FA51A22-A78C-9332-2CB0-41AC1A91BF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94BE4-5A3F-0BE2-8B3E-E69EA685C233}"/>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2933011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D29C-8BB1-715C-80CC-EA680D8A01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D5C038-150F-2B6F-E75C-4D0F8C99D2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2A02B7-E203-6B00-BBED-6B58DF8DDB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A94118-A2E1-932C-164D-6FAD253F12C2}"/>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6" name="Footer Placeholder 5">
            <a:extLst>
              <a:ext uri="{FF2B5EF4-FFF2-40B4-BE49-F238E27FC236}">
                <a16:creationId xmlns:a16="http://schemas.microsoft.com/office/drawing/2014/main" id="{B0DF9D52-27CC-2584-CEE8-D3E49F3A53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A67B4-09D6-8C63-7001-3FB162F5F8C7}"/>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259632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3792-E0E1-F35A-BA7E-E9F654E58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DB3FF3-CF34-C9D5-4A78-9A9A00DE9C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B9654-C9C4-C51A-FEBC-FA52DEEDDB0F}"/>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68FD7046-5E57-EE10-3597-D77530FA9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F7B3E-D088-377F-3D34-C1A477716B52}"/>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877734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6208DE-0B79-CE8C-53FD-F8FF4084AA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3DDBAE-BFB7-6620-738B-36B4647F81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92B343-595E-559C-D673-5D72D4F03C50}"/>
              </a:ext>
            </a:extLst>
          </p:cNvPr>
          <p:cNvSpPr>
            <a:spLocks noGrp="1"/>
          </p:cNvSpPr>
          <p:nvPr>
            <p:ph type="dt" sz="half" idx="10"/>
          </p:nvPr>
        </p:nvSpPr>
        <p:spPr/>
        <p:txBody>
          <a:body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3734328C-DA1D-F7CD-D762-3BED8F69C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E7E450-A682-D52B-5C0B-7F3226617C85}"/>
              </a:ext>
            </a:extLst>
          </p:cNvPr>
          <p:cNvSpPr>
            <a:spLocks noGrp="1"/>
          </p:cNvSpPr>
          <p:nvPr>
            <p:ph type="sldNum" sz="quarter" idx="12"/>
          </p:nvPr>
        </p:nvSpPr>
        <p:spPr/>
        <p:txBody>
          <a:bodyPr/>
          <a:lstStyle/>
          <a:p>
            <a:fld id="{16E33097-ED97-F846-BD16-3D19597E7892}" type="slidenum">
              <a:rPr lang="en-US" smtClean="0"/>
              <a:t>‹#›</a:t>
            </a:fld>
            <a:endParaRPr lang="en-US"/>
          </a:p>
        </p:txBody>
      </p:sp>
    </p:spTree>
    <p:extLst>
      <p:ext uri="{BB962C8B-B14F-4D97-AF65-F5344CB8AC3E}">
        <p14:creationId xmlns:p14="http://schemas.microsoft.com/office/powerpoint/2010/main" val="26016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507191-0AAE-A6BF-FF68-6585550B9D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2E0EB8-9DFF-A6DF-40A6-FAEE674DB2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AF40AD-0585-12ED-26F7-009B026EE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12FDF-295A-644A-8DDE-B14FF48FCD01}" type="datetimeFigureOut">
              <a:rPr lang="en-US" smtClean="0"/>
              <a:t>8/28/26</a:t>
            </a:fld>
            <a:endParaRPr lang="en-US"/>
          </a:p>
        </p:txBody>
      </p:sp>
      <p:sp>
        <p:nvSpPr>
          <p:cNvPr id="5" name="Footer Placeholder 4">
            <a:extLst>
              <a:ext uri="{FF2B5EF4-FFF2-40B4-BE49-F238E27FC236}">
                <a16:creationId xmlns:a16="http://schemas.microsoft.com/office/drawing/2014/main" id="{A38E1830-9CD1-59C8-B8E9-E2CE20F9C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77D01-33DD-4B79-2D04-7015E93A5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33097-ED97-F846-BD16-3D19597E7892}" type="slidenum">
              <a:rPr lang="en-US" smtClean="0"/>
              <a:t>‹#›</a:t>
            </a:fld>
            <a:endParaRPr lang="en-US"/>
          </a:p>
        </p:txBody>
      </p:sp>
    </p:spTree>
    <p:extLst>
      <p:ext uri="{BB962C8B-B14F-4D97-AF65-F5344CB8AC3E}">
        <p14:creationId xmlns:p14="http://schemas.microsoft.com/office/powerpoint/2010/main" val="759777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tiff"/></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emf"/><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73B96-FA83-C093-8D38-8DDDA6FF219D}"/>
              </a:ext>
            </a:extLst>
          </p:cNvPr>
          <p:cNvPicPr>
            <a:picLocks noChangeAspect="1"/>
          </p:cNvPicPr>
          <p:nvPr/>
        </p:nvPicPr>
        <p:blipFill>
          <a:blip r:embed="rId3"/>
          <a:srcRect l="27055" t="30646" r="31950" b="33293"/>
          <a:stretch/>
        </p:blipFill>
        <p:spPr>
          <a:xfrm>
            <a:off x="134637" y="5130218"/>
            <a:ext cx="2472486" cy="1680647"/>
          </a:xfrm>
          <a:prstGeom prst="rect">
            <a:avLst/>
          </a:prstGeom>
        </p:spPr>
      </p:pic>
      <p:sp>
        <p:nvSpPr>
          <p:cNvPr id="3" name="Subtitle 2">
            <a:extLst>
              <a:ext uri="{FF2B5EF4-FFF2-40B4-BE49-F238E27FC236}">
                <a16:creationId xmlns:a16="http://schemas.microsoft.com/office/drawing/2014/main" id="{732CD9C2-8B49-534F-B772-F5A598B34E66}"/>
              </a:ext>
            </a:extLst>
          </p:cNvPr>
          <p:cNvSpPr>
            <a:spLocks noGrp="1"/>
          </p:cNvSpPr>
          <p:nvPr>
            <p:ph type="subTitle" idx="1"/>
          </p:nvPr>
        </p:nvSpPr>
        <p:spPr>
          <a:xfrm>
            <a:off x="1261241" y="4344129"/>
            <a:ext cx="9144000" cy="1572177"/>
          </a:xfrm>
        </p:spPr>
        <p:txBody>
          <a:bodyPr>
            <a:normAutofit/>
          </a:bodyPr>
          <a:lstStyle/>
          <a:p>
            <a:r>
              <a:rPr lang="en-US" sz="2800" dirty="0"/>
              <a:t>Jim Birch</a:t>
            </a:r>
          </a:p>
          <a:p>
            <a:r>
              <a:rPr lang="en-US" sz="2000" dirty="0"/>
              <a:t>Monterey Bay Aquarium Research Institute (MBARI)</a:t>
            </a:r>
          </a:p>
        </p:txBody>
      </p:sp>
      <p:sp>
        <p:nvSpPr>
          <p:cNvPr id="4" name="Google Shape;55;p13">
            <a:extLst>
              <a:ext uri="{FF2B5EF4-FFF2-40B4-BE49-F238E27FC236}">
                <a16:creationId xmlns:a16="http://schemas.microsoft.com/office/drawing/2014/main" id="{25D0F745-8057-F946-94FB-FFB7D31450B1}"/>
              </a:ext>
            </a:extLst>
          </p:cNvPr>
          <p:cNvSpPr txBox="1">
            <a:spLocks/>
          </p:cNvSpPr>
          <p:nvPr/>
        </p:nvSpPr>
        <p:spPr>
          <a:xfrm>
            <a:off x="134637" y="579303"/>
            <a:ext cx="11722347" cy="3107907"/>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73763"/>
              </a:buClr>
              <a:buSzPts val="5200"/>
              <a:buFont typeface="Avenir"/>
              <a:buNone/>
              <a:defRPr sz="5200" b="0" i="0" u="none" strike="noStrike" cap="none">
                <a:solidFill>
                  <a:srgbClr val="073763"/>
                </a:solidFill>
                <a:latin typeface="Avenir"/>
                <a:ea typeface="Avenir"/>
                <a:cs typeface="Avenir"/>
                <a:sym typeface="Avenir"/>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6000" dirty="0"/>
              <a:t>FIDO:  Filtering Instrument for DNA Observations</a:t>
            </a:r>
          </a:p>
        </p:txBody>
      </p:sp>
      <p:sp>
        <p:nvSpPr>
          <p:cNvPr id="5" name="Rectangle 3">
            <a:extLst>
              <a:ext uri="{FF2B5EF4-FFF2-40B4-BE49-F238E27FC236}">
                <a16:creationId xmlns:a16="http://schemas.microsoft.com/office/drawing/2014/main" id="{4A590079-3636-B04C-A92A-750AFDA9599B}"/>
              </a:ext>
            </a:extLst>
          </p:cNvPr>
          <p:cNvSpPr>
            <a:spLocks/>
          </p:cNvSpPr>
          <p:nvPr/>
        </p:nvSpPr>
        <p:spPr bwMode="auto">
          <a:xfrm>
            <a:off x="4593584" y="5017436"/>
            <a:ext cx="4865375" cy="13325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ctr"/>
            <a:endParaRPr lang="en-US" sz="2000" dirty="0">
              <a:ea typeface="ＭＳ Ｐゴシック" charset="0"/>
              <a:cs typeface="Gill Sans" charset="0"/>
            </a:endParaRPr>
          </a:p>
        </p:txBody>
      </p:sp>
      <p:sp>
        <p:nvSpPr>
          <p:cNvPr id="6" name="TextBox 5">
            <a:extLst>
              <a:ext uri="{FF2B5EF4-FFF2-40B4-BE49-F238E27FC236}">
                <a16:creationId xmlns:a16="http://schemas.microsoft.com/office/drawing/2014/main" id="{B0D421C0-073A-1998-2F94-580D2E67A00F}"/>
              </a:ext>
            </a:extLst>
          </p:cNvPr>
          <p:cNvSpPr txBox="1"/>
          <p:nvPr/>
        </p:nvSpPr>
        <p:spPr>
          <a:xfrm>
            <a:off x="10712024" y="6162933"/>
            <a:ext cx="1466791" cy="553998"/>
          </a:xfrm>
          <a:prstGeom prst="rect">
            <a:avLst/>
          </a:prstGeom>
          <a:noFill/>
        </p:spPr>
        <p:txBody>
          <a:bodyPr wrap="square">
            <a:spAutoFit/>
          </a:bodyPr>
          <a:lstStyle/>
          <a:p>
            <a:r>
              <a:rPr lang="en-US" sz="1000" dirty="0">
                <a:solidFill>
                  <a:srgbClr val="7030A0"/>
                </a:solidFill>
                <a:ea typeface="ＭＳ Ｐゴシック" charset="0"/>
                <a:cs typeface="Gill Sans" charset="0"/>
              </a:rPr>
              <a:t>Technical</a:t>
            </a:r>
          </a:p>
          <a:p>
            <a:r>
              <a:rPr lang="en-US" sz="1000" dirty="0">
                <a:solidFill>
                  <a:srgbClr val="7030A0"/>
                </a:solidFill>
                <a:ea typeface="ＭＳ Ｐゴシック" charset="0"/>
                <a:cs typeface="Gill Sans" charset="0"/>
              </a:rPr>
              <a:t>Discussion—Licensing</a:t>
            </a:r>
          </a:p>
          <a:p>
            <a:r>
              <a:rPr lang="en-US" sz="1000" dirty="0">
                <a:solidFill>
                  <a:srgbClr val="7030A0"/>
                </a:solidFill>
                <a:ea typeface="ＭＳ Ｐゴシック" charset="0"/>
                <a:cs typeface="Gill Sans" charset="0"/>
              </a:rPr>
              <a:t>August, 2026</a:t>
            </a:r>
          </a:p>
        </p:txBody>
      </p:sp>
      <p:cxnSp>
        <p:nvCxnSpPr>
          <p:cNvPr id="8" name="Straight Connector 7">
            <a:extLst>
              <a:ext uri="{FF2B5EF4-FFF2-40B4-BE49-F238E27FC236}">
                <a16:creationId xmlns:a16="http://schemas.microsoft.com/office/drawing/2014/main" id="{7ED01466-F801-FF02-D2F2-1299D130E5AC}"/>
              </a:ext>
            </a:extLst>
          </p:cNvPr>
          <p:cNvCxnSpPr>
            <a:cxnSpLocks/>
          </p:cNvCxnSpPr>
          <p:nvPr/>
        </p:nvCxnSpPr>
        <p:spPr>
          <a:xfrm>
            <a:off x="410633" y="4127171"/>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5174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B38FD-AB8F-AACF-8329-8242B227F8FE}"/>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45BB15B-2C19-3125-6837-1FEB023E8189}"/>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585AF5F8-C918-BCFB-F636-F541EF42D47D}"/>
              </a:ext>
            </a:extLst>
          </p:cNvPr>
          <p:cNvSpPr txBox="1">
            <a:spLocks/>
          </p:cNvSpPr>
          <p:nvPr/>
        </p:nvSpPr>
        <p:spPr>
          <a:xfrm>
            <a:off x="516467" y="68094"/>
            <a:ext cx="8229600" cy="8357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solidFill>
                  <a:srgbClr val="073763"/>
                </a:solidFill>
                <a:latin typeface="Avenir"/>
              </a:rPr>
              <a:t>USGS and READI-Net</a:t>
            </a:r>
          </a:p>
        </p:txBody>
      </p:sp>
      <p:pic>
        <p:nvPicPr>
          <p:cNvPr id="6" name="Picture 5">
            <a:extLst>
              <a:ext uri="{FF2B5EF4-FFF2-40B4-BE49-F238E27FC236}">
                <a16:creationId xmlns:a16="http://schemas.microsoft.com/office/drawing/2014/main" id="{AB6453C8-1722-D4AF-E08C-34D3F1A7A921}"/>
              </a:ext>
            </a:extLst>
          </p:cNvPr>
          <p:cNvPicPr>
            <a:picLocks noChangeAspect="1"/>
          </p:cNvPicPr>
          <p:nvPr/>
        </p:nvPicPr>
        <p:blipFill>
          <a:blip r:embed="rId3"/>
          <a:srcRect l="731"/>
          <a:stretch>
            <a:fillRect/>
          </a:stretch>
        </p:blipFill>
        <p:spPr>
          <a:xfrm>
            <a:off x="1030455" y="1196501"/>
            <a:ext cx="7715612" cy="487933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20FECB3-932B-8694-4D66-F0CF458A0AB3}"/>
              </a:ext>
            </a:extLst>
          </p:cNvPr>
          <p:cNvSpPr txBox="1"/>
          <p:nvPr/>
        </p:nvSpPr>
        <p:spPr>
          <a:xfrm>
            <a:off x="9075907" y="1624519"/>
            <a:ext cx="2461097" cy="1200329"/>
          </a:xfrm>
          <a:prstGeom prst="rect">
            <a:avLst/>
          </a:prstGeom>
          <a:noFill/>
        </p:spPr>
        <p:txBody>
          <a:bodyPr wrap="square" rtlCol="0">
            <a:spAutoFit/>
          </a:bodyPr>
          <a:lstStyle/>
          <a:p>
            <a:r>
              <a:rPr lang="en-US" dirty="0"/>
              <a:t>USGS operates ~12,000 continuous water and ~1500 temporary gage houses.</a:t>
            </a:r>
          </a:p>
        </p:txBody>
      </p:sp>
    </p:spTree>
    <p:extLst>
      <p:ext uri="{BB962C8B-B14F-4D97-AF65-F5344CB8AC3E}">
        <p14:creationId xmlns:p14="http://schemas.microsoft.com/office/powerpoint/2010/main" val="1327990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7784B-76D0-1654-AE5D-7488FBD7D08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068236C-A4B9-5EC7-86D9-66C6E18845A3}"/>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974703FB-B91D-758C-8EA0-257D3E970A5D}"/>
              </a:ext>
            </a:extLst>
          </p:cNvPr>
          <p:cNvSpPr txBox="1">
            <a:spLocks/>
          </p:cNvSpPr>
          <p:nvPr/>
        </p:nvSpPr>
        <p:spPr>
          <a:xfrm>
            <a:off x="516467" y="68094"/>
            <a:ext cx="8229600" cy="8357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solidFill>
                  <a:srgbClr val="073763"/>
                </a:solidFill>
                <a:latin typeface="Avenir"/>
              </a:rPr>
              <a:t>USGS and READI-Net</a:t>
            </a:r>
          </a:p>
        </p:txBody>
      </p:sp>
      <p:sp>
        <p:nvSpPr>
          <p:cNvPr id="10" name="TextBox 9">
            <a:extLst>
              <a:ext uri="{FF2B5EF4-FFF2-40B4-BE49-F238E27FC236}">
                <a16:creationId xmlns:a16="http://schemas.microsoft.com/office/drawing/2014/main" id="{B9111005-B872-1DE4-C34E-36DEEE11EC31}"/>
              </a:ext>
            </a:extLst>
          </p:cNvPr>
          <p:cNvSpPr txBox="1"/>
          <p:nvPr/>
        </p:nvSpPr>
        <p:spPr>
          <a:xfrm>
            <a:off x="4116992" y="6001172"/>
            <a:ext cx="4108314" cy="369332"/>
          </a:xfrm>
          <a:prstGeom prst="rect">
            <a:avLst/>
          </a:prstGeom>
          <a:noFill/>
          <a:ln>
            <a:solidFill>
              <a:srgbClr val="00B050"/>
            </a:solidFill>
          </a:ln>
        </p:spPr>
        <p:txBody>
          <a:bodyPr wrap="square" rtlCol="0">
            <a:spAutoFit/>
          </a:bodyPr>
          <a:lstStyle/>
          <a:p>
            <a:pPr algn="ctr"/>
            <a:r>
              <a:rPr lang="en-US" dirty="0">
                <a:solidFill>
                  <a:srgbClr val="00B050"/>
                </a:solidFill>
              </a:rPr>
              <a:t>High frequency or long-term sampling</a:t>
            </a:r>
          </a:p>
        </p:txBody>
      </p:sp>
      <p:pic>
        <p:nvPicPr>
          <p:cNvPr id="3" name="Picture 2">
            <a:extLst>
              <a:ext uri="{FF2B5EF4-FFF2-40B4-BE49-F238E27FC236}">
                <a16:creationId xmlns:a16="http://schemas.microsoft.com/office/drawing/2014/main" id="{AF221461-8D0C-166A-6C41-F89F4A2E71F2}"/>
              </a:ext>
            </a:extLst>
          </p:cNvPr>
          <p:cNvPicPr>
            <a:picLocks noChangeAspect="1"/>
          </p:cNvPicPr>
          <p:nvPr/>
        </p:nvPicPr>
        <p:blipFill>
          <a:blip r:embed="rId3"/>
          <a:srcRect t="13514" b="79017"/>
          <a:stretch>
            <a:fillRect/>
          </a:stretch>
        </p:blipFill>
        <p:spPr>
          <a:xfrm>
            <a:off x="638387" y="1032392"/>
            <a:ext cx="7551683" cy="429722"/>
          </a:xfrm>
          <a:prstGeom prst="rect">
            <a:avLst/>
          </a:prstGeom>
        </p:spPr>
      </p:pic>
      <p:grpSp>
        <p:nvGrpSpPr>
          <p:cNvPr id="7" name="Group 6">
            <a:extLst>
              <a:ext uri="{FF2B5EF4-FFF2-40B4-BE49-F238E27FC236}">
                <a16:creationId xmlns:a16="http://schemas.microsoft.com/office/drawing/2014/main" id="{78842989-DCF1-FBE6-CA0A-8302FF408A7C}"/>
              </a:ext>
            </a:extLst>
          </p:cNvPr>
          <p:cNvGrpSpPr/>
          <p:nvPr/>
        </p:nvGrpSpPr>
        <p:grpSpPr>
          <a:xfrm>
            <a:off x="516467" y="1767044"/>
            <a:ext cx="5441295" cy="2882626"/>
            <a:chOff x="1637468" y="1634615"/>
            <a:chExt cx="5441295" cy="2882626"/>
          </a:xfrm>
        </p:grpSpPr>
        <p:sp>
          <p:nvSpPr>
            <p:cNvPr id="8" name="Content Placeholder 4">
              <a:extLst>
                <a:ext uri="{FF2B5EF4-FFF2-40B4-BE49-F238E27FC236}">
                  <a16:creationId xmlns:a16="http://schemas.microsoft.com/office/drawing/2014/main" id="{B0F4D57E-7AB0-71BD-3DF5-7E5732F2C9D7}"/>
                </a:ext>
              </a:extLst>
            </p:cNvPr>
            <p:cNvSpPr txBox="1">
              <a:spLocks/>
            </p:cNvSpPr>
            <p:nvPr/>
          </p:nvSpPr>
          <p:spPr>
            <a:xfrm>
              <a:off x="4564163" y="3907641"/>
              <a:ext cx="2514600" cy="609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t>Carter’s Bridge (Yellowstone R.)</a:t>
              </a:r>
            </a:p>
          </p:txBody>
        </p:sp>
        <p:pic>
          <p:nvPicPr>
            <p:cNvPr id="11" name="Picture 10" descr="IMG_0821.jpg">
              <a:extLst>
                <a:ext uri="{FF2B5EF4-FFF2-40B4-BE49-F238E27FC236}">
                  <a16:creationId xmlns:a16="http://schemas.microsoft.com/office/drawing/2014/main" id="{7772FE03-AC53-7D3E-9271-A16BF0241D0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37468" y="1634615"/>
              <a:ext cx="5382463" cy="2250139"/>
            </a:xfrm>
            <a:prstGeom prst="rect">
              <a:avLst/>
            </a:prstGeom>
            <a:ln>
              <a:noFill/>
            </a:ln>
            <a:effectLst>
              <a:outerShdw blurRad="292100" dist="139700" dir="2700000" algn="tl" rotWithShape="0">
                <a:srgbClr val="333333">
                  <a:alpha val="65000"/>
                </a:srgbClr>
              </a:outerShdw>
            </a:effectLst>
          </p:spPr>
        </p:pic>
      </p:grpSp>
      <p:grpSp>
        <p:nvGrpSpPr>
          <p:cNvPr id="12" name="Group 11">
            <a:extLst>
              <a:ext uri="{FF2B5EF4-FFF2-40B4-BE49-F238E27FC236}">
                <a16:creationId xmlns:a16="http://schemas.microsoft.com/office/drawing/2014/main" id="{4F20D20A-41AC-E7EE-F9B4-4AA2248E2F6F}"/>
              </a:ext>
            </a:extLst>
          </p:cNvPr>
          <p:cNvGrpSpPr/>
          <p:nvPr/>
        </p:nvGrpSpPr>
        <p:grpSpPr>
          <a:xfrm>
            <a:off x="424799" y="4216009"/>
            <a:ext cx="2819007" cy="2405149"/>
            <a:chOff x="638387" y="4098315"/>
            <a:chExt cx="3052464" cy="2637004"/>
          </a:xfrm>
        </p:grpSpPr>
        <p:pic>
          <p:nvPicPr>
            <p:cNvPr id="13" name="Picture 12" descr="IMG_0810.jpg">
              <a:extLst>
                <a:ext uri="{FF2B5EF4-FFF2-40B4-BE49-F238E27FC236}">
                  <a16:creationId xmlns:a16="http://schemas.microsoft.com/office/drawing/2014/main" id="{FD1D24C1-C39A-DB19-EFBA-D5BCDAE270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8387" y="4098315"/>
              <a:ext cx="3052464" cy="2289348"/>
            </a:xfrm>
            <a:prstGeom prst="rect">
              <a:avLst/>
            </a:prstGeom>
            <a:ln>
              <a:noFill/>
            </a:ln>
            <a:effectLst>
              <a:outerShdw blurRad="292100" dist="139700" dir="2700000" algn="tl" rotWithShape="0">
                <a:srgbClr val="333333">
                  <a:alpha val="65000"/>
                </a:srgbClr>
              </a:outerShdw>
            </a:effectLst>
          </p:spPr>
        </p:pic>
        <p:sp>
          <p:nvSpPr>
            <p:cNvPr id="14" name="Content Placeholder 4">
              <a:extLst>
                <a:ext uri="{FF2B5EF4-FFF2-40B4-BE49-F238E27FC236}">
                  <a16:creationId xmlns:a16="http://schemas.microsoft.com/office/drawing/2014/main" id="{61D20B68-3D29-0A45-ADBA-C83E9C9B9AD8}"/>
                </a:ext>
              </a:extLst>
            </p:cNvPr>
            <p:cNvSpPr txBox="1">
              <a:spLocks/>
            </p:cNvSpPr>
            <p:nvPr/>
          </p:nvSpPr>
          <p:spPr>
            <a:xfrm>
              <a:off x="805874" y="6430519"/>
              <a:ext cx="2514600" cy="30480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t>Corwin Springs (Yellowstone R.)</a:t>
              </a:r>
            </a:p>
          </p:txBody>
        </p:sp>
      </p:grpSp>
      <p:pic>
        <p:nvPicPr>
          <p:cNvPr id="15" name="Picture 14">
            <a:extLst>
              <a:ext uri="{FF2B5EF4-FFF2-40B4-BE49-F238E27FC236}">
                <a16:creationId xmlns:a16="http://schemas.microsoft.com/office/drawing/2014/main" id="{4DF7CA4F-DEFF-0A73-762E-5B3EE2FA9C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5703" y="2481007"/>
            <a:ext cx="3375056" cy="2313064"/>
          </a:xfrm>
          <a:prstGeom prst="rect">
            <a:avLst/>
          </a:prstGeom>
          <a:ln>
            <a:noFill/>
          </a:ln>
          <a:effectLst>
            <a:outerShdw blurRad="292100" dist="139700" dir="2700000" algn="tl" rotWithShape="0">
              <a:srgbClr val="333333">
                <a:alpha val="65000"/>
              </a:srgbClr>
            </a:outerShdw>
          </a:effectLst>
        </p:spPr>
      </p:pic>
      <p:grpSp>
        <p:nvGrpSpPr>
          <p:cNvPr id="16" name="Group 15">
            <a:extLst>
              <a:ext uri="{FF2B5EF4-FFF2-40B4-BE49-F238E27FC236}">
                <a16:creationId xmlns:a16="http://schemas.microsoft.com/office/drawing/2014/main" id="{76C76D96-929B-CC32-8AD1-2AF40F3DBC57}"/>
              </a:ext>
            </a:extLst>
          </p:cNvPr>
          <p:cNvGrpSpPr/>
          <p:nvPr/>
        </p:nvGrpSpPr>
        <p:grpSpPr>
          <a:xfrm>
            <a:off x="8911268" y="3737894"/>
            <a:ext cx="3036102" cy="2672450"/>
            <a:chOff x="5412376" y="2181494"/>
            <a:chExt cx="3036102" cy="2672450"/>
          </a:xfrm>
        </p:grpSpPr>
        <p:pic>
          <p:nvPicPr>
            <p:cNvPr id="17" name="Picture 16" descr="IMG_0024.jpg">
              <a:extLst>
                <a:ext uri="{FF2B5EF4-FFF2-40B4-BE49-F238E27FC236}">
                  <a16:creationId xmlns:a16="http://schemas.microsoft.com/office/drawing/2014/main" id="{92BC852B-05BE-4B1D-29F8-E40A899A293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30115" y="2193778"/>
              <a:ext cx="3018363" cy="2660166"/>
            </a:xfrm>
            <a:prstGeom prst="rect">
              <a:avLst/>
            </a:prstGeom>
            <a:ln>
              <a:noFill/>
            </a:ln>
            <a:effectLst>
              <a:outerShdw blurRad="292100" dist="139700" dir="2700000" algn="tl" rotWithShape="0">
                <a:srgbClr val="333333">
                  <a:alpha val="65000"/>
                </a:srgbClr>
              </a:outerShdw>
            </a:effectLst>
          </p:spPr>
        </p:pic>
        <p:sp>
          <p:nvSpPr>
            <p:cNvPr id="18" name="Half Frame 17">
              <a:extLst>
                <a:ext uri="{FF2B5EF4-FFF2-40B4-BE49-F238E27FC236}">
                  <a16:creationId xmlns:a16="http://schemas.microsoft.com/office/drawing/2014/main" id="{388DB98E-35EF-D8AC-86AC-077DE4729A09}"/>
                </a:ext>
              </a:extLst>
            </p:cNvPr>
            <p:cNvSpPr/>
            <p:nvPr/>
          </p:nvSpPr>
          <p:spPr>
            <a:xfrm>
              <a:off x="5412376" y="2181494"/>
              <a:ext cx="1658983" cy="1180012"/>
            </a:xfrm>
            <a:prstGeom prst="halfFrame">
              <a:avLst>
                <a:gd name="adj1" fmla="val 0"/>
                <a:gd name="adj2"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9" name="Picture 18">
            <a:extLst>
              <a:ext uri="{FF2B5EF4-FFF2-40B4-BE49-F238E27FC236}">
                <a16:creationId xmlns:a16="http://schemas.microsoft.com/office/drawing/2014/main" id="{94632973-778A-344F-5644-61E5390C87E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1268" y="1273906"/>
            <a:ext cx="2921369" cy="1943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0477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A166CBA-ACA9-084C-59C1-7FC70E584240}"/>
              </a:ext>
            </a:extLst>
          </p:cNvPr>
          <p:cNvCxnSpPr>
            <a:cxnSpLocks/>
          </p:cNvCxnSpPr>
          <p:nvPr/>
        </p:nvCxnSpPr>
        <p:spPr>
          <a:xfrm>
            <a:off x="516467" y="86726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17EDC91-3DE9-B7AA-218F-312D9F0B05AB}"/>
              </a:ext>
            </a:extLst>
          </p:cNvPr>
          <p:cNvSpPr txBox="1">
            <a:spLocks/>
          </p:cNvSpPr>
          <p:nvPr/>
        </p:nvSpPr>
        <p:spPr>
          <a:xfrm>
            <a:off x="516467" y="-23916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solidFill>
                  <a:srgbClr val="073763"/>
                </a:solidFill>
                <a:latin typeface="Avenir"/>
              </a:rPr>
              <a:t>READI-Net</a:t>
            </a:r>
          </a:p>
        </p:txBody>
      </p:sp>
      <p:pic>
        <p:nvPicPr>
          <p:cNvPr id="19" name="Picture 18">
            <a:extLst>
              <a:ext uri="{FF2B5EF4-FFF2-40B4-BE49-F238E27FC236}">
                <a16:creationId xmlns:a16="http://schemas.microsoft.com/office/drawing/2014/main" id="{C1DCAEB6-FE0A-F77E-F544-AD65A103FE69}"/>
              </a:ext>
            </a:extLst>
          </p:cNvPr>
          <p:cNvPicPr>
            <a:picLocks noChangeAspect="1"/>
          </p:cNvPicPr>
          <p:nvPr/>
        </p:nvPicPr>
        <p:blipFill>
          <a:blip r:embed="rId3"/>
          <a:stretch>
            <a:fillRect/>
          </a:stretch>
        </p:blipFill>
        <p:spPr>
          <a:xfrm rot="5400000">
            <a:off x="220054" y="2054142"/>
            <a:ext cx="4498965" cy="337422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6F37354D-8FE5-E191-4C1C-1659E4826C54}"/>
              </a:ext>
            </a:extLst>
          </p:cNvPr>
          <p:cNvSpPr txBox="1"/>
          <p:nvPr/>
        </p:nvSpPr>
        <p:spPr>
          <a:xfrm>
            <a:off x="648690" y="1068432"/>
            <a:ext cx="5925312" cy="461665"/>
          </a:xfrm>
          <a:prstGeom prst="rect">
            <a:avLst/>
          </a:prstGeom>
          <a:noFill/>
        </p:spPr>
        <p:txBody>
          <a:bodyPr wrap="square" rtlCol="0">
            <a:spAutoFit/>
          </a:bodyPr>
          <a:lstStyle/>
          <a:p>
            <a:r>
              <a:rPr lang="en-US" sz="2400" dirty="0"/>
              <a:t>READI-Net Kickoff meeting – March 1-2, 2023</a:t>
            </a:r>
          </a:p>
        </p:txBody>
      </p:sp>
      <p:pic>
        <p:nvPicPr>
          <p:cNvPr id="2" name="Picture 1">
            <a:extLst>
              <a:ext uri="{FF2B5EF4-FFF2-40B4-BE49-F238E27FC236}">
                <a16:creationId xmlns:a16="http://schemas.microsoft.com/office/drawing/2014/main" id="{B5EAE5E1-EF48-2956-F072-64EB5D5F6523}"/>
              </a:ext>
            </a:extLst>
          </p:cNvPr>
          <p:cNvPicPr>
            <a:picLocks noChangeAspect="1"/>
          </p:cNvPicPr>
          <p:nvPr/>
        </p:nvPicPr>
        <p:blipFill>
          <a:blip r:embed="rId4"/>
          <a:stretch>
            <a:fillRect/>
          </a:stretch>
        </p:blipFill>
        <p:spPr>
          <a:xfrm>
            <a:off x="5800884" y="1530097"/>
            <a:ext cx="4775989" cy="3581992"/>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9075DF1-6AF3-27B4-0BB5-6B13B0A2D21B}"/>
              </a:ext>
            </a:extLst>
          </p:cNvPr>
          <p:cNvSpPr txBox="1"/>
          <p:nvPr/>
        </p:nvSpPr>
        <p:spPr>
          <a:xfrm>
            <a:off x="4761612" y="5330732"/>
            <a:ext cx="7201002" cy="1077218"/>
          </a:xfrm>
          <a:prstGeom prst="rect">
            <a:avLst/>
          </a:prstGeom>
          <a:noFill/>
        </p:spPr>
        <p:txBody>
          <a:bodyPr wrap="square" rtlCol="0">
            <a:spAutoFit/>
          </a:bodyPr>
          <a:lstStyle/>
          <a:p>
            <a:pPr algn="ctr"/>
            <a:r>
              <a:rPr lang="en-US" sz="3200" dirty="0" err="1"/>
              <a:t>MoSCoW</a:t>
            </a:r>
            <a:r>
              <a:rPr lang="en-US" sz="3200" dirty="0"/>
              <a:t> Prioritization</a:t>
            </a:r>
          </a:p>
          <a:p>
            <a:pPr algn="ctr"/>
            <a:r>
              <a:rPr lang="en-US" sz="3200" dirty="0"/>
              <a:t>M</a:t>
            </a:r>
            <a:r>
              <a:rPr lang="en-US" sz="2400" dirty="0"/>
              <a:t>ust have, </a:t>
            </a:r>
            <a:r>
              <a:rPr lang="en-US" sz="3200" dirty="0"/>
              <a:t>S</a:t>
            </a:r>
            <a:r>
              <a:rPr lang="en-US" sz="2400" dirty="0"/>
              <a:t>hould have, </a:t>
            </a:r>
            <a:r>
              <a:rPr lang="en-US" sz="3200" dirty="0"/>
              <a:t>C</a:t>
            </a:r>
            <a:r>
              <a:rPr lang="en-US" sz="2400" dirty="0"/>
              <a:t>ould have or </a:t>
            </a:r>
            <a:r>
              <a:rPr lang="en-US" sz="3200" dirty="0"/>
              <a:t>W</a:t>
            </a:r>
            <a:r>
              <a:rPr lang="en-US" sz="2400" dirty="0"/>
              <a:t>on’t have</a:t>
            </a:r>
          </a:p>
        </p:txBody>
      </p:sp>
    </p:spTree>
    <p:extLst>
      <p:ext uri="{BB962C8B-B14F-4D97-AF65-F5344CB8AC3E}">
        <p14:creationId xmlns:p14="http://schemas.microsoft.com/office/powerpoint/2010/main" val="316815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8DBA-F40E-BF39-EA55-D0213E2CF1D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5CDE1B0-2704-0758-B2E4-B9D61052BA4F}"/>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8A26164A-F855-64FF-BA8A-25C7ED2214F2}"/>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9CF223F3-3E16-2C8D-2487-41DA939214AC}"/>
              </a:ext>
            </a:extLst>
          </p:cNvPr>
          <p:cNvSpPr>
            <a:spLocks noGrp="1"/>
          </p:cNvSpPr>
          <p:nvPr>
            <p:ph idx="1"/>
          </p:nvPr>
        </p:nvSpPr>
        <p:spPr>
          <a:xfrm>
            <a:off x="1490604" y="2013823"/>
            <a:ext cx="3937430" cy="3556419"/>
          </a:xfrm>
        </p:spPr>
        <p:txBody>
          <a:bodyPr>
            <a:normAutofit/>
          </a:bodyPr>
          <a:lstStyle/>
          <a:p>
            <a:r>
              <a:rPr lang="en-US" sz="2000" dirty="0"/>
              <a:t>Water acquisition</a:t>
            </a:r>
          </a:p>
          <a:p>
            <a:pPr lvl="1"/>
            <a:r>
              <a:rPr lang="en-US" sz="1600" dirty="0"/>
              <a:t>Submersible pump &amp; tubing</a:t>
            </a:r>
          </a:p>
          <a:p>
            <a:pPr lvl="1"/>
            <a:r>
              <a:rPr lang="en-US" sz="1600" dirty="0"/>
              <a:t>Phase separator</a:t>
            </a:r>
          </a:p>
          <a:p>
            <a:pPr lvl="1"/>
            <a:r>
              <a:rPr lang="en-US" sz="1600" dirty="0"/>
              <a:t>Pump controller &amp; power supply</a:t>
            </a:r>
          </a:p>
          <a:p>
            <a:r>
              <a:rPr lang="en-US" sz="2000" dirty="0"/>
              <a:t>Sample processing</a:t>
            </a:r>
          </a:p>
          <a:p>
            <a:pPr lvl="1"/>
            <a:r>
              <a:rPr lang="en-US" sz="1600" dirty="0"/>
              <a:t>Pucks</a:t>
            </a:r>
          </a:p>
          <a:p>
            <a:pPr lvl="1"/>
            <a:r>
              <a:rPr lang="en-US" sz="1600" dirty="0"/>
              <a:t>FIDO instrument &amp; power supply</a:t>
            </a:r>
          </a:p>
          <a:p>
            <a:pPr lvl="1"/>
            <a:r>
              <a:rPr lang="en-US" sz="1600" dirty="0"/>
              <a:t>Puck reader</a:t>
            </a:r>
          </a:p>
          <a:p>
            <a:r>
              <a:rPr lang="en-US" sz="2000" dirty="0"/>
              <a:t>Command &amp; Control GUI</a:t>
            </a:r>
          </a:p>
          <a:p>
            <a:pPr lvl="1"/>
            <a:r>
              <a:rPr lang="en-US" sz="1600" dirty="0" err="1"/>
              <a:t>WiFi</a:t>
            </a:r>
            <a:r>
              <a:rPr lang="en-US" sz="1600" dirty="0"/>
              <a:t> and Cellular connectivity</a:t>
            </a:r>
          </a:p>
          <a:p>
            <a:pPr lvl="1"/>
            <a:r>
              <a:rPr lang="en-US" sz="1600" dirty="0"/>
              <a:t>Website control</a:t>
            </a:r>
          </a:p>
        </p:txBody>
      </p:sp>
      <p:sp>
        <p:nvSpPr>
          <p:cNvPr id="14" name="TextBox 13">
            <a:extLst>
              <a:ext uri="{FF2B5EF4-FFF2-40B4-BE49-F238E27FC236}">
                <a16:creationId xmlns:a16="http://schemas.microsoft.com/office/drawing/2014/main" id="{CF650D16-A718-1C45-9D26-1CF99AF2AFBA}"/>
              </a:ext>
            </a:extLst>
          </p:cNvPr>
          <p:cNvSpPr txBox="1"/>
          <p:nvPr/>
        </p:nvSpPr>
        <p:spPr>
          <a:xfrm>
            <a:off x="638387" y="1376464"/>
            <a:ext cx="5198209" cy="523220"/>
          </a:xfrm>
          <a:prstGeom prst="rect">
            <a:avLst/>
          </a:prstGeom>
          <a:noFill/>
        </p:spPr>
        <p:txBody>
          <a:bodyPr wrap="square" rtlCol="0">
            <a:spAutoFit/>
          </a:bodyPr>
          <a:lstStyle/>
          <a:p>
            <a:r>
              <a:rPr lang="en-US" sz="2800" dirty="0"/>
              <a:t>Three inter-related components:</a:t>
            </a:r>
          </a:p>
        </p:txBody>
      </p:sp>
      <p:pic>
        <p:nvPicPr>
          <p:cNvPr id="8" name="Picture 7">
            <a:extLst>
              <a:ext uri="{FF2B5EF4-FFF2-40B4-BE49-F238E27FC236}">
                <a16:creationId xmlns:a16="http://schemas.microsoft.com/office/drawing/2014/main" id="{87608C9F-E690-184B-0A95-9E1D4A4BA853}"/>
              </a:ext>
            </a:extLst>
          </p:cNvPr>
          <p:cNvPicPr>
            <a:picLocks noChangeAspect="1"/>
          </p:cNvPicPr>
          <p:nvPr/>
        </p:nvPicPr>
        <p:blipFill>
          <a:blip r:embed="rId3"/>
          <a:srcRect l="11805" t="10303" r="23448" b="26667"/>
          <a:stretch>
            <a:fillRect/>
          </a:stretch>
        </p:blipFill>
        <p:spPr>
          <a:xfrm>
            <a:off x="6547837" y="1445699"/>
            <a:ext cx="3330255" cy="43226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778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A2BF-5ADC-00C7-6CBD-8C29D93BCDB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6ACF82A-EB41-1C68-5ACA-64B82897520D}"/>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36EAD01F-0CDE-DE68-045B-F2487A8735D1}"/>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E5450643-CC3B-4156-55E2-1284EB92B6CD}"/>
              </a:ext>
            </a:extLst>
          </p:cNvPr>
          <p:cNvSpPr txBox="1"/>
          <p:nvPr/>
        </p:nvSpPr>
        <p:spPr>
          <a:xfrm>
            <a:off x="1924627" y="1262325"/>
            <a:ext cx="11043227" cy="523220"/>
          </a:xfrm>
          <a:prstGeom prst="rect">
            <a:avLst/>
          </a:prstGeom>
          <a:noFill/>
        </p:spPr>
        <p:txBody>
          <a:bodyPr wrap="square" rtlCol="0">
            <a:spAutoFit/>
          </a:bodyPr>
          <a:lstStyle/>
          <a:p>
            <a:r>
              <a:rPr lang="en-US" sz="2800" dirty="0"/>
              <a:t>Water Acquisition	-- </a:t>
            </a:r>
            <a:r>
              <a:rPr lang="en-US" sz="2800" b="1" dirty="0">
                <a:solidFill>
                  <a:srgbClr val="FF0000"/>
                </a:solidFill>
              </a:rPr>
              <a:t>FIDO needs water at 10-20psi</a:t>
            </a:r>
          </a:p>
        </p:txBody>
      </p:sp>
      <p:pic>
        <p:nvPicPr>
          <p:cNvPr id="8" name="Picture 7">
            <a:extLst>
              <a:ext uri="{FF2B5EF4-FFF2-40B4-BE49-F238E27FC236}">
                <a16:creationId xmlns:a16="http://schemas.microsoft.com/office/drawing/2014/main" id="{FF801F7C-11EA-EBA4-E958-150AEC9DBEBD}"/>
              </a:ext>
            </a:extLst>
          </p:cNvPr>
          <p:cNvPicPr>
            <a:picLocks noChangeAspect="1"/>
          </p:cNvPicPr>
          <p:nvPr/>
        </p:nvPicPr>
        <p:blipFill>
          <a:blip r:embed="rId3"/>
          <a:stretch>
            <a:fillRect/>
          </a:stretch>
        </p:blipFill>
        <p:spPr>
          <a:xfrm>
            <a:off x="2394451" y="1899684"/>
            <a:ext cx="2983884" cy="3978512"/>
          </a:xfrm>
          <a:prstGeom prst="rect">
            <a:avLst/>
          </a:prstGeom>
          <a:ln>
            <a:noFill/>
          </a:ln>
          <a:effectLst>
            <a:outerShdw blurRad="292100" dist="139700" dir="2700000" algn="tl" rotWithShape="0">
              <a:srgbClr val="333333">
                <a:alpha val="65000"/>
              </a:srgbClr>
            </a:outerShdw>
          </a:effectLst>
        </p:spPr>
      </p:pic>
      <p:sp>
        <p:nvSpPr>
          <p:cNvPr id="15" name="Content Placeholder 2">
            <a:extLst>
              <a:ext uri="{FF2B5EF4-FFF2-40B4-BE49-F238E27FC236}">
                <a16:creationId xmlns:a16="http://schemas.microsoft.com/office/drawing/2014/main" id="{7F091927-630D-E95B-7EA3-9BA3A8D52D80}"/>
              </a:ext>
            </a:extLst>
          </p:cNvPr>
          <p:cNvSpPr>
            <a:spLocks noGrp="1"/>
          </p:cNvSpPr>
          <p:nvPr>
            <p:ph idx="1"/>
          </p:nvPr>
        </p:nvSpPr>
        <p:spPr>
          <a:xfrm>
            <a:off x="2668849" y="5992335"/>
            <a:ext cx="2609734" cy="341966"/>
          </a:xfrm>
        </p:spPr>
        <p:txBody>
          <a:bodyPr>
            <a:normAutofit/>
          </a:bodyPr>
          <a:lstStyle/>
          <a:p>
            <a:pPr marL="7938" lvl="1" indent="0">
              <a:buNone/>
            </a:pPr>
            <a:r>
              <a:rPr lang="en-US" sz="1600" dirty="0"/>
              <a:t>External submersible pump</a:t>
            </a:r>
          </a:p>
        </p:txBody>
      </p:sp>
      <p:sp>
        <p:nvSpPr>
          <p:cNvPr id="16" name="Content Placeholder 2">
            <a:extLst>
              <a:ext uri="{FF2B5EF4-FFF2-40B4-BE49-F238E27FC236}">
                <a16:creationId xmlns:a16="http://schemas.microsoft.com/office/drawing/2014/main" id="{F51B5512-EFC4-6516-F471-EA6F09049732}"/>
              </a:ext>
            </a:extLst>
          </p:cNvPr>
          <p:cNvSpPr txBox="1">
            <a:spLocks/>
          </p:cNvSpPr>
          <p:nvPr/>
        </p:nvSpPr>
        <p:spPr>
          <a:xfrm>
            <a:off x="6470148" y="5992332"/>
            <a:ext cx="2609734" cy="341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lvl="1" indent="0">
              <a:buFont typeface="Arial" panose="020B0604020202020204" pitchFamily="34" charset="0"/>
              <a:buNone/>
            </a:pPr>
            <a:r>
              <a:rPr lang="en-US" sz="1600" dirty="0"/>
              <a:t>Flow-thru seawater system</a:t>
            </a:r>
          </a:p>
        </p:txBody>
      </p:sp>
      <p:grpSp>
        <p:nvGrpSpPr>
          <p:cNvPr id="18" name="Group 17">
            <a:extLst>
              <a:ext uri="{FF2B5EF4-FFF2-40B4-BE49-F238E27FC236}">
                <a16:creationId xmlns:a16="http://schemas.microsoft.com/office/drawing/2014/main" id="{BD87F6B7-C622-5074-0222-61EC7A577EE3}"/>
              </a:ext>
            </a:extLst>
          </p:cNvPr>
          <p:cNvGrpSpPr/>
          <p:nvPr/>
        </p:nvGrpSpPr>
        <p:grpSpPr>
          <a:xfrm>
            <a:off x="6095999" y="1899683"/>
            <a:ext cx="2983883" cy="3978511"/>
            <a:chOff x="6095999" y="1899683"/>
            <a:chExt cx="2983883" cy="3978511"/>
          </a:xfrm>
        </p:grpSpPr>
        <p:pic>
          <p:nvPicPr>
            <p:cNvPr id="10" name="Picture 9">
              <a:extLst>
                <a:ext uri="{FF2B5EF4-FFF2-40B4-BE49-F238E27FC236}">
                  <a16:creationId xmlns:a16="http://schemas.microsoft.com/office/drawing/2014/main" id="{BEC0B9AF-45B6-B87E-C887-E2E2CA44BE46}"/>
                </a:ext>
              </a:extLst>
            </p:cNvPr>
            <p:cNvPicPr>
              <a:picLocks noChangeAspect="1"/>
            </p:cNvPicPr>
            <p:nvPr/>
          </p:nvPicPr>
          <p:blipFill>
            <a:blip r:embed="rId4"/>
            <a:stretch>
              <a:fillRect/>
            </a:stretch>
          </p:blipFill>
          <p:spPr>
            <a:xfrm rot="5400000">
              <a:off x="5598685" y="2396997"/>
              <a:ext cx="3978511" cy="2983883"/>
            </a:xfrm>
            <a:prstGeom prst="rect">
              <a:avLst/>
            </a:prstGeom>
            <a:ln>
              <a:noFill/>
            </a:ln>
            <a:effectLst>
              <a:outerShdw blurRad="292100" dist="139700" dir="2700000" algn="tl" rotWithShape="0">
                <a:srgbClr val="333333">
                  <a:alpha val="65000"/>
                </a:srgbClr>
              </a:outerShdw>
            </a:effectLst>
          </p:spPr>
        </p:pic>
        <p:sp>
          <p:nvSpPr>
            <p:cNvPr id="17" name="Oval 16">
              <a:extLst>
                <a:ext uri="{FF2B5EF4-FFF2-40B4-BE49-F238E27FC236}">
                  <a16:creationId xmlns:a16="http://schemas.microsoft.com/office/drawing/2014/main" id="{44DB0394-F6FC-A12E-2959-5E73967DB843}"/>
                </a:ext>
              </a:extLst>
            </p:cNvPr>
            <p:cNvSpPr/>
            <p:nvPr/>
          </p:nvSpPr>
          <p:spPr>
            <a:xfrm>
              <a:off x="7232073" y="3715789"/>
              <a:ext cx="1354974" cy="1729047"/>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31864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DFC0F-3DD1-2744-C4AD-B46ACEEC3E5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EC06961-6D18-49ED-C0D0-3F57CFA72AE7}"/>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7A94DAF5-D004-C369-D432-021993271D86}"/>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9471E25-B221-3FE5-EA50-3FC04A78F7C7}"/>
              </a:ext>
            </a:extLst>
          </p:cNvPr>
          <p:cNvSpPr txBox="1"/>
          <p:nvPr/>
        </p:nvSpPr>
        <p:spPr>
          <a:xfrm>
            <a:off x="1924627" y="1262325"/>
            <a:ext cx="11043227" cy="523220"/>
          </a:xfrm>
          <a:prstGeom prst="rect">
            <a:avLst/>
          </a:prstGeom>
          <a:noFill/>
        </p:spPr>
        <p:txBody>
          <a:bodyPr wrap="square" rtlCol="0">
            <a:spAutoFit/>
          </a:bodyPr>
          <a:lstStyle/>
          <a:p>
            <a:r>
              <a:rPr lang="en-US" sz="2800" dirty="0"/>
              <a:t>Water Acquisition	-- </a:t>
            </a:r>
            <a:r>
              <a:rPr lang="en-US" sz="2800" b="1" dirty="0">
                <a:solidFill>
                  <a:srgbClr val="FF0000"/>
                </a:solidFill>
              </a:rPr>
              <a:t>FIDO needs water at 10-20psi</a:t>
            </a:r>
          </a:p>
        </p:txBody>
      </p:sp>
      <p:pic>
        <p:nvPicPr>
          <p:cNvPr id="7" name="Picture 6">
            <a:extLst>
              <a:ext uri="{FF2B5EF4-FFF2-40B4-BE49-F238E27FC236}">
                <a16:creationId xmlns:a16="http://schemas.microsoft.com/office/drawing/2014/main" id="{529A4F31-52B0-A0ED-A26A-C8B195B5DE85}"/>
              </a:ext>
            </a:extLst>
          </p:cNvPr>
          <p:cNvPicPr>
            <a:picLocks noChangeAspect="1"/>
          </p:cNvPicPr>
          <p:nvPr/>
        </p:nvPicPr>
        <p:blipFill>
          <a:blip r:embed="rId3"/>
          <a:srcRect l="20209" t="2935" r="18538" b="4381"/>
          <a:stretch>
            <a:fillRect/>
          </a:stretch>
        </p:blipFill>
        <p:spPr>
          <a:xfrm>
            <a:off x="2742762" y="1887215"/>
            <a:ext cx="2142770" cy="4323111"/>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BCFD3E1D-B127-DFA6-AF5F-1A1CD481EB1D}"/>
              </a:ext>
            </a:extLst>
          </p:cNvPr>
          <p:cNvPicPr>
            <a:picLocks noChangeAspect="1"/>
          </p:cNvPicPr>
          <p:nvPr/>
        </p:nvPicPr>
        <p:blipFill>
          <a:blip r:embed="rId4"/>
          <a:srcRect l="14229"/>
          <a:stretch>
            <a:fillRect/>
          </a:stretch>
        </p:blipFill>
        <p:spPr>
          <a:xfrm>
            <a:off x="5703667" y="1785545"/>
            <a:ext cx="2864330" cy="4452675"/>
          </a:xfrm>
          <a:prstGeom prst="rect">
            <a:avLst/>
          </a:prstGeom>
          <a:ln>
            <a:noFill/>
          </a:ln>
          <a:effectLst>
            <a:outerShdw blurRad="292100" dist="139700" dir="2700000" algn="tl" rotWithShape="0">
              <a:srgbClr val="333333">
                <a:alpha val="65000"/>
              </a:srgbClr>
            </a:outerShdw>
          </a:effectLst>
        </p:spPr>
      </p:pic>
      <p:sp>
        <p:nvSpPr>
          <p:cNvPr id="10" name="Content Placeholder 2">
            <a:extLst>
              <a:ext uri="{FF2B5EF4-FFF2-40B4-BE49-F238E27FC236}">
                <a16:creationId xmlns:a16="http://schemas.microsoft.com/office/drawing/2014/main" id="{FED854DB-A484-02D8-A0A5-7DFA8085A055}"/>
              </a:ext>
            </a:extLst>
          </p:cNvPr>
          <p:cNvSpPr txBox="1">
            <a:spLocks/>
          </p:cNvSpPr>
          <p:nvPr/>
        </p:nvSpPr>
        <p:spPr>
          <a:xfrm>
            <a:off x="3257426" y="6339890"/>
            <a:ext cx="4747731" cy="3419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lvl="1" indent="0">
              <a:buFont typeface="Arial" panose="020B0604020202020204" pitchFamily="34" charset="0"/>
              <a:buNone/>
            </a:pPr>
            <a:r>
              <a:rPr lang="en-US" sz="1600" dirty="0"/>
              <a:t>Pump feeds water to a slow-draining ‘Phase Separator’</a:t>
            </a:r>
          </a:p>
        </p:txBody>
      </p:sp>
    </p:spTree>
    <p:extLst>
      <p:ext uri="{BB962C8B-B14F-4D97-AF65-F5344CB8AC3E}">
        <p14:creationId xmlns:p14="http://schemas.microsoft.com/office/powerpoint/2010/main" val="1578952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92142-39B0-027C-351B-DE73C2218F4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DB94C9B-7E4B-AB76-0365-90F0078B8085}"/>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5525FF3A-9D88-DEAC-1729-A6C9E371593E}"/>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E0A855FB-14A4-EB7A-A79B-C09E7AEA5612}"/>
              </a:ext>
            </a:extLst>
          </p:cNvPr>
          <p:cNvSpPr>
            <a:spLocks noGrp="1"/>
          </p:cNvSpPr>
          <p:nvPr>
            <p:ph idx="1"/>
          </p:nvPr>
        </p:nvSpPr>
        <p:spPr>
          <a:xfrm>
            <a:off x="1490604" y="2013823"/>
            <a:ext cx="3937430" cy="3556419"/>
          </a:xfrm>
        </p:spPr>
        <p:txBody>
          <a:bodyPr>
            <a:normAutofit/>
          </a:bodyPr>
          <a:lstStyle/>
          <a:p>
            <a:r>
              <a:rPr lang="en-US" sz="2000" dirty="0"/>
              <a:t>Water acquisition</a:t>
            </a:r>
          </a:p>
          <a:p>
            <a:pPr lvl="1"/>
            <a:r>
              <a:rPr lang="en-US" sz="1600" dirty="0"/>
              <a:t>Submersible pump &amp; tubing</a:t>
            </a:r>
          </a:p>
          <a:p>
            <a:pPr lvl="1"/>
            <a:r>
              <a:rPr lang="en-US" sz="1600" dirty="0"/>
              <a:t>Phase separator</a:t>
            </a:r>
          </a:p>
          <a:p>
            <a:pPr lvl="1"/>
            <a:r>
              <a:rPr lang="en-US" sz="1600" dirty="0"/>
              <a:t>Pump controller &amp; power supply</a:t>
            </a:r>
          </a:p>
          <a:p>
            <a:r>
              <a:rPr lang="en-US" sz="2000" dirty="0"/>
              <a:t>Sample processing</a:t>
            </a:r>
          </a:p>
          <a:p>
            <a:pPr lvl="1"/>
            <a:r>
              <a:rPr lang="en-US" sz="1600" dirty="0"/>
              <a:t>Pucks</a:t>
            </a:r>
          </a:p>
          <a:p>
            <a:pPr lvl="1"/>
            <a:r>
              <a:rPr lang="en-US" sz="1600" dirty="0"/>
              <a:t>FIDO instrument &amp; power supply</a:t>
            </a:r>
          </a:p>
          <a:p>
            <a:pPr lvl="1"/>
            <a:r>
              <a:rPr lang="en-US" sz="1600" dirty="0"/>
              <a:t>Puck reader</a:t>
            </a:r>
          </a:p>
          <a:p>
            <a:r>
              <a:rPr lang="en-US" sz="2000" dirty="0"/>
              <a:t>Command &amp; Control GUI</a:t>
            </a:r>
          </a:p>
          <a:p>
            <a:pPr lvl="1"/>
            <a:r>
              <a:rPr lang="en-US" sz="1600" dirty="0" err="1"/>
              <a:t>WiFi</a:t>
            </a:r>
            <a:r>
              <a:rPr lang="en-US" sz="1600" dirty="0"/>
              <a:t> and Cellular connectivity</a:t>
            </a:r>
          </a:p>
          <a:p>
            <a:pPr lvl="1"/>
            <a:r>
              <a:rPr lang="en-US" sz="1600" dirty="0"/>
              <a:t>Website control</a:t>
            </a:r>
          </a:p>
        </p:txBody>
      </p:sp>
      <p:sp>
        <p:nvSpPr>
          <p:cNvPr id="14" name="TextBox 13">
            <a:extLst>
              <a:ext uri="{FF2B5EF4-FFF2-40B4-BE49-F238E27FC236}">
                <a16:creationId xmlns:a16="http://schemas.microsoft.com/office/drawing/2014/main" id="{B86B22C2-671D-6E42-BEBA-C3B3B9F1C917}"/>
              </a:ext>
            </a:extLst>
          </p:cNvPr>
          <p:cNvSpPr txBox="1"/>
          <p:nvPr/>
        </p:nvSpPr>
        <p:spPr>
          <a:xfrm>
            <a:off x="638387" y="1376464"/>
            <a:ext cx="5198209" cy="523220"/>
          </a:xfrm>
          <a:prstGeom prst="rect">
            <a:avLst/>
          </a:prstGeom>
          <a:noFill/>
        </p:spPr>
        <p:txBody>
          <a:bodyPr wrap="square" rtlCol="0">
            <a:spAutoFit/>
          </a:bodyPr>
          <a:lstStyle/>
          <a:p>
            <a:r>
              <a:rPr lang="en-US" sz="2800" dirty="0"/>
              <a:t>Three inter-related components:</a:t>
            </a:r>
          </a:p>
        </p:txBody>
      </p:sp>
      <p:sp>
        <p:nvSpPr>
          <p:cNvPr id="2" name="Left Brace 1">
            <a:extLst>
              <a:ext uri="{FF2B5EF4-FFF2-40B4-BE49-F238E27FC236}">
                <a16:creationId xmlns:a16="http://schemas.microsoft.com/office/drawing/2014/main" id="{677A8C04-84A5-4866-D111-65C508BA7307}"/>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Graphic 5" descr="Checkmark with solid fill">
            <a:extLst>
              <a:ext uri="{FF2B5EF4-FFF2-40B4-BE49-F238E27FC236}">
                <a16:creationId xmlns:a16="http://schemas.microsoft.com/office/drawing/2014/main" id="{76FDA869-7C01-7DBA-021F-E78AA926C7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484" y="2318757"/>
            <a:ext cx="392480" cy="633846"/>
          </a:xfrm>
          <a:prstGeom prst="rect">
            <a:avLst/>
          </a:prstGeom>
        </p:spPr>
      </p:pic>
      <p:pic>
        <p:nvPicPr>
          <p:cNvPr id="9" name="Picture 8">
            <a:extLst>
              <a:ext uri="{FF2B5EF4-FFF2-40B4-BE49-F238E27FC236}">
                <a16:creationId xmlns:a16="http://schemas.microsoft.com/office/drawing/2014/main" id="{16A1D079-60A3-E02B-C655-FD037E51607D}"/>
              </a:ext>
            </a:extLst>
          </p:cNvPr>
          <p:cNvPicPr>
            <a:picLocks noChangeAspect="1"/>
          </p:cNvPicPr>
          <p:nvPr/>
        </p:nvPicPr>
        <p:blipFill>
          <a:blip r:embed="rId4"/>
          <a:stretch>
            <a:fillRect/>
          </a:stretch>
        </p:blipFill>
        <p:spPr>
          <a:xfrm>
            <a:off x="6355406" y="1167078"/>
            <a:ext cx="3937430" cy="52499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3555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273B-51E8-3926-91F6-5E5FC28914F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193042B-EF93-D165-EFF2-5CD158DB045D}"/>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77CC93C5-ED50-D93F-7249-1CE09E9F5A7B}"/>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E5516C34-2751-19F6-2E32-44EB0E3AD5BF}"/>
              </a:ext>
            </a:extLst>
          </p:cNvPr>
          <p:cNvSpPr>
            <a:spLocks noGrp="1"/>
          </p:cNvSpPr>
          <p:nvPr>
            <p:ph idx="1"/>
          </p:nvPr>
        </p:nvSpPr>
        <p:spPr>
          <a:xfrm>
            <a:off x="7108833" y="2152504"/>
            <a:ext cx="2928785" cy="3556419"/>
          </a:xfrm>
        </p:spPr>
        <p:txBody>
          <a:bodyPr>
            <a:normAutofit/>
          </a:bodyPr>
          <a:lstStyle/>
          <a:p>
            <a:r>
              <a:rPr lang="en-US" sz="2000" dirty="0"/>
              <a:t>'Puck’ holds filter material</a:t>
            </a:r>
          </a:p>
          <a:p>
            <a:pPr lvl="1"/>
            <a:r>
              <a:rPr lang="en-US" sz="1600" dirty="0"/>
              <a:t>47mm filters</a:t>
            </a:r>
          </a:p>
          <a:p>
            <a:pPr lvl="1"/>
            <a:r>
              <a:rPr lang="en-US" sz="1600" dirty="0"/>
              <a:t>Upper/lower valves maintain humidity</a:t>
            </a:r>
          </a:p>
          <a:p>
            <a:pPr lvl="1"/>
            <a:endParaRPr lang="en-US" sz="1600" dirty="0"/>
          </a:p>
          <a:p>
            <a:r>
              <a:rPr lang="en-US" sz="2000" dirty="0"/>
              <a:t>Each FIDO holds 144 pucks</a:t>
            </a:r>
          </a:p>
          <a:p>
            <a:r>
              <a:rPr lang="en-US" sz="2000" dirty="0"/>
              <a:t>Data written to unique RFID tag in each puck.</a:t>
            </a:r>
          </a:p>
        </p:txBody>
      </p:sp>
      <p:sp>
        <p:nvSpPr>
          <p:cNvPr id="14" name="TextBox 13">
            <a:extLst>
              <a:ext uri="{FF2B5EF4-FFF2-40B4-BE49-F238E27FC236}">
                <a16:creationId xmlns:a16="http://schemas.microsoft.com/office/drawing/2014/main" id="{066A0537-A3B3-9847-5C81-CEA5C5FC9AF5}"/>
              </a:ext>
            </a:extLst>
          </p:cNvPr>
          <p:cNvSpPr txBox="1"/>
          <p:nvPr/>
        </p:nvSpPr>
        <p:spPr>
          <a:xfrm>
            <a:off x="638387" y="1199817"/>
            <a:ext cx="5198209" cy="523220"/>
          </a:xfrm>
          <a:prstGeom prst="rect">
            <a:avLst/>
          </a:prstGeom>
          <a:noFill/>
        </p:spPr>
        <p:txBody>
          <a:bodyPr wrap="square" rtlCol="0">
            <a:spAutoFit/>
          </a:bodyPr>
          <a:lstStyle/>
          <a:p>
            <a:r>
              <a:rPr lang="en-US" sz="2800" dirty="0"/>
              <a:t>Sample Processing</a:t>
            </a:r>
          </a:p>
        </p:txBody>
      </p:sp>
      <p:pic>
        <p:nvPicPr>
          <p:cNvPr id="6" name="Picture 5">
            <a:extLst>
              <a:ext uri="{FF2B5EF4-FFF2-40B4-BE49-F238E27FC236}">
                <a16:creationId xmlns:a16="http://schemas.microsoft.com/office/drawing/2014/main" id="{D9D5857F-9585-04B4-DB95-1767BE6DAC71}"/>
              </a:ext>
            </a:extLst>
          </p:cNvPr>
          <p:cNvPicPr>
            <a:picLocks noChangeAspect="1"/>
          </p:cNvPicPr>
          <p:nvPr/>
        </p:nvPicPr>
        <p:blipFill>
          <a:blip r:embed="rId3"/>
          <a:stretch>
            <a:fillRect/>
          </a:stretch>
        </p:blipFill>
        <p:spPr>
          <a:xfrm>
            <a:off x="3470136" y="3875873"/>
            <a:ext cx="3459804" cy="2594853"/>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0352076F-0F79-D141-A63E-146C045E1F13}"/>
              </a:ext>
            </a:extLst>
          </p:cNvPr>
          <p:cNvPicPr>
            <a:picLocks noChangeAspect="1"/>
          </p:cNvPicPr>
          <p:nvPr/>
        </p:nvPicPr>
        <p:blipFill>
          <a:blip r:embed="rId4"/>
          <a:srcRect t="15879" b="8848"/>
          <a:stretch>
            <a:fillRect/>
          </a:stretch>
        </p:blipFill>
        <p:spPr>
          <a:xfrm>
            <a:off x="792446" y="3858664"/>
            <a:ext cx="2602597" cy="261206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DE48A8B8-C01A-E2A7-7E1C-BA390D1748BD}"/>
              </a:ext>
            </a:extLst>
          </p:cNvPr>
          <p:cNvPicPr>
            <a:picLocks noChangeAspect="1"/>
          </p:cNvPicPr>
          <p:nvPr/>
        </p:nvPicPr>
        <p:blipFill>
          <a:blip r:embed="rId5"/>
          <a:srcRect t="24955" b="31873"/>
          <a:stretch>
            <a:fillRect/>
          </a:stretch>
        </p:blipFill>
        <p:spPr>
          <a:xfrm>
            <a:off x="792446" y="1723037"/>
            <a:ext cx="6043976" cy="195695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8D10C6C-9842-AB2B-9C6F-B1A01057F039}"/>
              </a:ext>
            </a:extLst>
          </p:cNvPr>
          <p:cNvPicPr>
            <a:picLocks noChangeAspect="1"/>
          </p:cNvPicPr>
          <p:nvPr/>
        </p:nvPicPr>
        <p:blipFill>
          <a:blip r:embed="rId6"/>
          <a:srcRect l="26027" t="11515" r="24525" b="20151"/>
          <a:stretch>
            <a:fillRect/>
          </a:stretch>
        </p:blipFill>
        <p:spPr>
          <a:xfrm>
            <a:off x="9951950" y="2149360"/>
            <a:ext cx="1855348" cy="34186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0304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EF14F-B1FD-FF70-7326-B19E3C7CE70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F38DF64-51DE-0730-8CF1-8772AF9D7FCB}"/>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B709C78A-A72A-8A87-6F86-ED84D8826F5A}"/>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64A4B7F1-A4E9-B20E-DED4-CBFA348F558F}"/>
              </a:ext>
            </a:extLst>
          </p:cNvPr>
          <p:cNvSpPr>
            <a:spLocks noGrp="1"/>
          </p:cNvSpPr>
          <p:nvPr>
            <p:ph idx="1"/>
          </p:nvPr>
        </p:nvSpPr>
        <p:spPr>
          <a:xfrm>
            <a:off x="8848616" y="2632680"/>
            <a:ext cx="2928785" cy="2007298"/>
          </a:xfrm>
        </p:spPr>
        <p:txBody>
          <a:bodyPr>
            <a:normAutofit/>
          </a:bodyPr>
          <a:lstStyle/>
          <a:p>
            <a:r>
              <a:rPr lang="en-US" sz="2000" dirty="0"/>
              <a:t>FIDO device</a:t>
            </a:r>
          </a:p>
          <a:p>
            <a:pPr lvl="1"/>
            <a:r>
              <a:rPr lang="en-US" sz="1600" dirty="0"/>
              <a:t>3 reagents:</a:t>
            </a:r>
          </a:p>
          <a:p>
            <a:pPr lvl="2"/>
            <a:r>
              <a:rPr lang="en-US" sz="1200" dirty="0"/>
              <a:t>Nitrogen</a:t>
            </a:r>
          </a:p>
          <a:p>
            <a:pPr lvl="2"/>
            <a:r>
              <a:rPr lang="en-US" sz="1200" dirty="0"/>
              <a:t>1L preservative</a:t>
            </a:r>
          </a:p>
          <a:p>
            <a:pPr lvl="2"/>
            <a:r>
              <a:rPr lang="en-US" sz="1200" dirty="0"/>
              <a:t>1L bleach</a:t>
            </a:r>
          </a:p>
          <a:p>
            <a:pPr lvl="1"/>
            <a:r>
              <a:rPr lang="en-US" sz="1600" dirty="0"/>
              <a:t>Pucks held in stacks of 12 in 12 tubes</a:t>
            </a:r>
          </a:p>
          <a:p>
            <a:pPr lvl="1"/>
            <a:endParaRPr lang="en-US" sz="1600" dirty="0"/>
          </a:p>
        </p:txBody>
      </p:sp>
      <p:sp>
        <p:nvSpPr>
          <p:cNvPr id="14" name="TextBox 13">
            <a:extLst>
              <a:ext uri="{FF2B5EF4-FFF2-40B4-BE49-F238E27FC236}">
                <a16:creationId xmlns:a16="http://schemas.microsoft.com/office/drawing/2014/main" id="{B650C152-8931-3816-8818-C1445179719D}"/>
              </a:ext>
            </a:extLst>
          </p:cNvPr>
          <p:cNvSpPr txBox="1"/>
          <p:nvPr/>
        </p:nvSpPr>
        <p:spPr>
          <a:xfrm>
            <a:off x="638387" y="1199817"/>
            <a:ext cx="5198209" cy="523220"/>
          </a:xfrm>
          <a:prstGeom prst="rect">
            <a:avLst/>
          </a:prstGeom>
          <a:noFill/>
        </p:spPr>
        <p:txBody>
          <a:bodyPr wrap="square" rtlCol="0">
            <a:spAutoFit/>
          </a:bodyPr>
          <a:lstStyle/>
          <a:p>
            <a:r>
              <a:rPr lang="en-US" sz="2800" dirty="0"/>
              <a:t>Sample Processing</a:t>
            </a:r>
          </a:p>
        </p:txBody>
      </p:sp>
      <p:pic>
        <p:nvPicPr>
          <p:cNvPr id="4" name="Picture 3">
            <a:extLst>
              <a:ext uri="{FF2B5EF4-FFF2-40B4-BE49-F238E27FC236}">
                <a16:creationId xmlns:a16="http://schemas.microsoft.com/office/drawing/2014/main" id="{511B1498-4E08-2002-5AE0-1C1C6E68F698}"/>
              </a:ext>
            </a:extLst>
          </p:cNvPr>
          <p:cNvPicPr>
            <a:picLocks noChangeAspect="1"/>
          </p:cNvPicPr>
          <p:nvPr/>
        </p:nvPicPr>
        <p:blipFill>
          <a:blip r:embed="rId3"/>
          <a:srcRect l="10875" r="4882" b="32424"/>
          <a:stretch>
            <a:fillRect/>
          </a:stretch>
        </p:blipFill>
        <p:spPr>
          <a:xfrm>
            <a:off x="1334807" y="1858120"/>
            <a:ext cx="3748361" cy="400903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DB891151-71DC-9300-2678-7CD848926A5D}"/>
              </a:ext>
            </a:extLst>
          </p:cNvPr>
          <p:cNvPicPr>
            <a:picLocks noChangeAspect="1"/>
          </p:cNvPicPr>
          <p:nvPr/>
        </p:nvPicPr>
        <p:blipFill>
          <a:blip r:embed="rId4"/>
          <a:srcRect t="2047" r="39795"/>
          <a:stretch>
            <a:fillRect/>
          </a:stretch>
        </p:blipFill>
        <p:spPr>
          <a:xfrm>
            <a:off x="5651576" y="2084427"/>
            <a:ext cx="2914516" cy="35564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345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90194-FB84-0BFD-B684-9A36B4F2251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6EB5BCD-605D-FCB9-1B0F-A17A23A32F8E}"/>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1B8B77D2-2499-257B-B88B-E1E47BA7C20E}"/>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4276AC7-D7EB-F226-CEA8-38E2B336BFE0}"/>
              </a:ext>
            </a:extLst>
          </p:cNvPr>
          <p:cNvSpPr>
            <a:spLocks noGrp="1"/>
          </p:cNvSpPr>
          <p:nvPr>
            <p:ph idx="1"/>
          </p:nvPr>
        </p:nvSpPr>
        <p:spPr>
          <a:xfrm>
            <a:off x="6355406" y="2665572"/>
            <a:ext cx="5459058" cy="3182924"/>
          </a:xfrm>
        </p:spPr>
        <p:txBody>
          <a:bodyPr>
            <a:noAutofit/>
          </a:bodyPr>
          <a:lstStyle/>
          <a:p>
            <a:r>
              <a:rPr lang="en-US" sz="3200" dirty="0"/>
              <a:t>Puck Reader</a:t>
            </a:r>
          </a:p>
          <a:p>
            <a:pPr lvl="1"/>
            <a:r>
              <a:rPr lang="en-US" dirty="0"/>
              <a:t>Automatically reads RFID tag</a:t>
            </a:r>
          </a:p>
          <a:p>
            <a:pPr lvl="2"/>
            <a:r>
              <a:rPr lang="en-US" dirty="0"/>
              <a:t>Writes all data to a file</a:t>
            </a:r>
          </a:p>
          <a:p>
            <a:pPr lvl="2"/>
            <a:r>
              <a:rPr lang="en-US" dirty="0"/>
              <a:t>Prints specimen label</a:t>
            </a:r>
          </a:p>
          <a:p>
            <a:pPr lvl="1"/>
            <a:endParaRPr lang="en-US" sz="3200" dirty="0"/>
          </a:p>
        </p:txBody>
      </p:sp>
      <p:sp>
        <p:nvSpPr>
          <p:cNvPr id="14" name="TextBox 13">
            <a:extLst>
              <a:ext uri="{FF2B5EF4-FFF2-40B4-BE49-F238E27FC236}">
                <a16:creationId xmlns:a16="http://schemas.microsoft.com/office/drawing/2014/main" id="{BA83CA2F-7FD9-74E2-D150-622EE0CE122B}"/>
              </a:ext>
            </a:extLst>
          </p:cNvPr>
          <p:cNvSpPr txBox="1"/>
          <p:nvPr/>
        </p:nvSpPr>
        <p:spPr>
          <a:xfrm>
            <a:off x="638387" y="1199817"/>
            <a:ext cx="5198209" cy="523220"/>
          </a:xfrm>
          <a:prstGeom prst="rect">
            <a:avLst/>
          </a:prstGeom>
          <a:noFill/>
        </p:spPr>
        <p:txBody>
          <a:bodyPr wrap="square" rtlCol="0">
            <a:spAutoFit/>
          </a:bodyPr>
          <a:lstStyle/>
          <a:p>
            <a:r>
              <a:rPr lang="en-US" sz="2800" dirty="0"/>
              <a:t>Sample Processing</a:t>
            </a:r>
          </a:p>
        </p:txBody>
      </p:sp>
      <p:pic>
        <p:nvPicPr>
          <p:cNvPr id="6" name="Picture 5">
            <a:extLst>
              <a:ext uri="{FF2B5EF4-FFF2-40B4-BE49-F238E27FC236}">
                <a16:creationId xmlns:a16="http://schemas.microsoft.com/office/drawing/2014/main" id="{9DE044F6-6827-4F72-B3BC-E8460712E527}"/>
              </a:ext>
            </a:extLst>
          </p:cNvPr>
          <p:cNvPicPr>
            <a:picLocks noChangeAspect="1"/>
          </p:cNvPicPr>
          <p:nvPr/>
        </p:nvPicPr>
        <p:blipFill>
          <a:blip r:embed="rId3"/>
          <a:srcRect l="13681" r="6639"/>
          <a:stretch>
            <a:fillRect/>
          </a:stretch>
        </p:blipFill>
        <p:spPr>
          <a:xfrm>
            <a:off x="1337332" y="1891916"/>
            <a:ext cx="4499264" cy="42350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03977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4EE12-7B83-944D-5B04-E816BEDEA0E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74344B5-DD9D-B26C-18B5-8C94533CB81C}"/>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32A56ECE-FCBC-0218-AFFB-8BDE532FB12E}"/>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23086D02-8925-9426-95E9-23654082E64E}"/>
              </a:ext>
            </a:extLst>
          </p:cNvPr>
          <p:cNvSpPr>
            <a:spLocks noGrp="1"/>
          </p:cNvSpPr>
          <p:nvPr>
            <p:ph idx="1"/>
          </p:nvPr>
        </p:nvSpPr>
        <p:spPr>
          <a:xfrm>
            <a:off x="1490604" y="2013823"/>
            <a:ext cx="3937430" cy="3556419"/>
          </a:xfrm>
        </p:spPr>
        <p:txBody>
          <a:bodyPr>
            <a:normAutofit/>
          </a:bodyPr>
          <a:lstStyle/>
          <a:p>
            <a:r>
              <a:rPr lang="en-US" sz="2000" dirty="0"/>
              <a:t>Water acquisition</a:t>
            </a:r>
          </a:p>
          <a:p>
            <a:pPr lvl="1"/>
            <a:r>
              <a:rPr lang="en-US" sz="1600" dirty="0"/>
              <a:t>Submersible pump &amp; tubing</a:t>
            </a:r>
          </a:p>
          <a:p>
            <a:pPr lvl="1"/>
            <a:r>
              <a:rPr lang="en-US" sz="1600" dirty="0"/>
              <a:t>Phase separator</a:t>
            </a:r>
          </a:p>
          <a:p>
            <a:pPr lvl="1"/>
            <a:r>
              <a:rPr lang="en-US" sz="1600" dirty="0"/>
              <a:t>Pump controller &amp; power supply</a:t>
            </a:r>
          </a:p>
          <a:p>
            <a:r>
              <a:rPr lang="en-US" sz="2000" dirty="0"/>
              <a:t>Sample processing</a:t>
            </a:r>
          </a:p>
          <a:p>
            <a:pPr lvl="1"/>
            <a:r>
              <a:rPr lang="en-US" sz="1600" dirty="0"/>
              <a:t>Pucks</a:t>
            </a:r>
          </a:p>
          <a:p>
            <a:pPr lvl="1"/>
            <a:r>
              <a:rPr lang="en-US" sz="1600" dirty="0"/>
              <a:t>FIDO instrument &amp; power supply</a:t>
            </a:r>
          </a:p>
          <a:p>
            <a:pPr lvl="1"/>
            <a:r>
              <a:rPr lang="en-US" sz="1600" dirty="0"/>
              <a:t>Puck reader</a:t>
            </a:r>
          </a:p>
          <a:p>
            <a:r>
              <a:rPr lang="en-US" sz="2000" dirty="0"/>
              <a:t>Command &amp; Control GUI</a:t>
            </a:r>
          </a:p>
          <a:p>
            <a:pPr lvl="1"/>
            <a:r>
              <a:rPr lang="en-US" sz="1600" dirty="0" err="1"/>
              <a:t>WiFi</a:t>
            </a:r>
            <a:r>
              <a:rPr lang="en-US" sz="1600" dirty="0"/>
              <a:t> and Cellular connectivity</a:t>
            </a:r>
          </a:p>
          <a:p>
            <a:pPr lvl="1"/>
            <a:r>
              <a:rPr lang="en-US" sz="1600" dirty="0"/>
              <a:t>Website control</a:t>
            </a:r>
          </a:p>
        </p:txBody>
      </p:sp>
      <p:sp>
        <p:nvSpPr>
          <p:cNvPr id="14" name="TextBox 13">
            <a:extLst>
              <a:ext uri="{FF2B5EF4-FFF2-40B4-BE49-F238E27FC236}">
                <a16:creationId xmlns:a16="http://schemas.microsoft.com/office/drawing/2014/main" id="{83225B76-B829-2A39-96E4-BBBA499B88D3}"/>
              </a:ext>
            </a:extLst>
          </p:cNvPr>
          <p:cNvSpPr txBox="1"/>
          <p:nvPr/>
        </p:nvSpPr>
        <p:spPr>
          <a:xfrm>
            <a:off x="638387" y="1376464"/>
            <a:ext cx="5198209" cy="523220"/>
          </a:xfrm>
          <a:prstGeom prst="rect">
            <a:avLst/>
          </a:prstGeom>
          <a:noFill/>
        </p:spPr>
        <p:txBody>
          <a:bodyPr wrap="square" rtlCol="0">
            <a:spAutoFit/>
          </a:bodyPr>
          <a:lstStyle/>
          <a:p>
            <a:r>
              <a:rPr lang="en-US" sz="2800" dirty="0"/>
              <a:t>Three inter-related components:</a:t>
            </a:r>
          </a:p>
        </p:txBody>
      </p:sp>
      <p:grpSp>
        <p:nvGrpSpPr>
          <p:cNvPr id="4" name="Group 3">
            <a:extLst>
              <a:ext uri="{FF2B5EF4-FFF2-40B4-BE49-F238E27FC236}">
                <a16:creationId xmlns:a16="http://schemas.microsoft.com/office/drawing/2014/main" id="{E5AF5BFD-3F31-37F7-EB5D-72C3E94C1DA4}"/>
              </a:ext>
            </a:extLst>
          </p:cNvPr>
          <p:cNvGrpSpPr/>
          <p:nvPr/>
        </p:nvGrpSpPr>
        <p:grpSpPr>
          <a:xfrm>
            <a:off x="563484" y="2076169"/>
            <a:ext cx="1057498" cy="1176186"/>
            <a:chOff x="563484" y="2076169"/>
            <a:chExt cx="1057498" cy="1176186"/>
          </a:xfrm>
        </p:grpSpPr>
        <p:sp>
          <p:nvSpPr>
            <p:cNvPr id="2" name="Left Brace 1">
              <a:extLst>
                <a:ext uri="{FF2B5EF4-FFF2-40B4-BE49-F238E27FC236}">
                  <a16:creationId xmlns:a16="http://schemas.microsoft.com/office/drawing/2014/main" id="{AB83C4ED-5E97-5012-912A-526C7EDA1F99}"/>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Graphic 5" descr="Checkmark with solid fill">
              <a:extLst>
                <a:ext uri="{FF2B5EF4-FFF2-40B4-BE49-F238E27FC236}">
                  <a16:creationId xmlns:a16="http://schemas.microsoft.com/office/drawing/2014/main" id="{1351497B-0874-0573-3122-9D66B3AA6C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484" y="2318757"/>
              <a:ext cx="392480" cy="633846"/>
            </a:xfrm>
            <a:prstGeom prst="rect">
              <a:avLst/>
            </a:prstGeom>
          </p:spPr>
        </p:pic>
      </p:grpSp>
      <p:grpSp>
        <p:nvGrpSpPr>
          <p:cNvPr id="7" name="Group 6">
            <a:extLst>
              <a:ext uri="{FF2B5EF4-FFF2-40B4-BE49-F238E27FC236}">
                <a16:creationId xmlns:a16="http://schemas.microsoft.com/office/drawing/2014/main" id="{B53C9D0A-0F8C-16BA-21F4-EB3F78960DB2}"/>
              </a:ext>
            </a:extLst>
          </p:cNvPr>
          <p:cNvGrpSpPr/>
          <p:nvPr/>
        </p:nvGrpSpPr>
        <p:grpSpPr>
          <a:xfrm>
            <a:off x="538480" y="3317305"/>
            <a:ext cx="1057498" cy="1176186"/>
            <a:chOff x="563484" y="2076169"/>
            <a:chExt cx="1057498" cy="1176186"/>
          </a:xfrm>
        </p:grpSpPr>
        <p:sp>
          <p:nvSpPr>
            <p:cNvPr id="9" name="Left Brace 8">
              <a:extLst>
                <a:ext uri="{FF2B5EF4-FFF2-40B4-BE49-F238E27FC236}">
                  <a16:creationId xmlns:a16="http://schemas.microsoft.com/office/drawing/2014/main" id="{23E59B6D-4FA1-99D0-216C-1F531D4C86B6}"/>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 name="Graphic 9" descr="Checkmark with solid fill">
              <a:extLst>
                <a:ext uri="{FF2B5EF4-FFF2-40B4-BE49-F238E27FC236}">
                  <a16:creationId xmlns:a16="http://schemas.microsoft.com/office/drawing/2014/main" id="{66982E46-4F51-357D-D525-8F45E3A5BE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484" y="2318757"/>
              <a:ext cx="392480" cy="633846"/>
            </a:xfrm>
            <a:prstGeom prst="rect">
              <a:avLst/>
            </a:prstGeom>
          </p:spPr>
        </p:pic>
      </p:grpSp>
      <p:pic>
        <p:nvPicPr>
          <p:cNvPr id="12" name="Picture 11">
            <a:extLst>
              <a:ext uri="{FF2B5EF4-FFF2-40B4-BE49-F238E27FC236}">
                <a16:creationId xmlns:a16="http://schemas.microsoft.com/office/drawing/2014/main" id="{1627A7E9-CE8D-1909-EDD2-329EDD62D8B2}"/>
              </a:ext>
            </a:extLst>
          </p:cNvPr>
          <p:cNvPicPr>
            <a:picLocks noChangeAspect="1"/>
          </p:cNvPicPr>
          <p:nvPr/>
        </p:nvPicPr>
        <p:blipFill>
          <a:blip r:embed="rId4"/>
          <a:srcRect l="1872" t="535" r="37255" b="-535"/>
          <a:stretch>
            <a:fillRect/>
          </a:stretch>
        </p:blipFill>
        <p:spPr>
          <a:xfrm>
            <a:off x="6273800" y="1264930"/>
            <a:ext cx="3790966" cy="46707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6266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04C3A-00F6-2B69-867E-1AB13B71F43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FCF5218-2C19-AB8A-E84C-75129BCA21E6}"/>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2EE9A2E3-BCAF-E5B6-2192-5A347B564D40}"/>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98DFC66-76E6-0A4B-3137-44E3EC8DA79E}"/>
              </a:ext>
            </a:extLst>
          </p:cNvPr>
          <p:cNvSpPr txBox="1"/>
          <p:nvPr/>
        </p:nvSpPr>
        <p:spPr>
          <a:xfrm>
            <a:off x="883775" y="1267350"/>
            <a:ext cx="3844089" cy="523220"/>
          </a:xfrm>
          <a:prstGeom prst="rect">
            <a:avLst/>
          </a:prstGeom>
          <a:noFill/>
        </p:spPr>
        <p:txBody>
          <a:bodyPr wrap="square" rtlCol="0">
            <a:spAutoFit/>
          </a:bodyPr>
          <a:lstStyle/>
          <a:p>
            <a:r>
              <a:rPr lang="en-US" sz="2800" dirty="0"/>
              <a:t>Command &amp; Control	</a:t>
            </a:r>
            <a:endParaRPr lang="en-US" sz="2800" b="1" dirty="0">
              <a:solidFill>
                <a:srgbClr val="FF0000"/>
              </a:solidFill>
            </a:endParaRPr>
          </a:p>
        </p:txBody>
      </p:sp>
      <p:sp>
        <p:nvSpPr>
          <p:cNvPr id="6" name="Rectangle 5">
            <a:extLst>
              <a:ext uri="{FF2B5EF4-FFF2-40B4-BE49-F238E27FC236}">
                <a16:creationId xmlns:a16="http://schemas.microsoft.com/office/drawing/2014/main" id="{0D7B3155-DD1D-A9B5-C580-7B7B306D4333}"/>
              </a:ext>
            </a:extLst>
          </p:cNvPr>
          <p:cNvSpPr/>
          <p:nvPr/>
        </p:nvSpPr>
        <p:spPr>
          <a:xfrm>
            <a:off x="6746125" y="1673595"/>
            <a:ext cx="4907395" cy="4852530"/>
          </a:xfrm>
          <a:prstGeom prst="rect">
            <a:avLst/>
          </a:prstGeom>
          <a:solidFill>
            <a:schemeClr val="bg1"/>
          </a:solidFill>
          <a:ln>
            <a:noFill/>
          </a:ln>
          <a:effectLst>
            <a:outerShdw blurRad="215523" dist="38100" dir="2700000" sx="102530" sy="10253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FIDO_GUI">
            <a:hlinkClick r:id="" action="ppaction://media"/>
            <a:extLst>
              <a:ext uri="{FF2B5EF4-FFF2-40B4-BE49-F238E27FC236}">
                <a16:creationId xmlns:a16="http://schemas.microsoft.com/office/drawing/2014/main" id="{B47D7A1B-82C5-C70D-A0A6-1361BFB1768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2366" r="22382"/>
          <a:stretch/>
        </p:blipFill>
        <p:spPr>
          <a:xfrm>
            <a:off x="6746126" y="1683327"/>
            <a:ext cx="4674632" cy="4759043"/>
          </a:xfrm>
          <a:prstGeom prst="rect">
            <a:avLst/>
          </a:prstGeom>
        </p:spPr>
      </p:pic>
      <p:pic>
        <p:nvPicPr>
          <p:cNvPr id="8" name="Picture 7">
            <a:extLst>
              <a:ext uri="{FF2B5EF4-FFF2-40B4-BE49-F238E27FC236}">
                <a16:creationId xmlns:a16="http://schemas.microsoft.com/office/drawing/2014/main" id="{B1523AA1-AF75-66A2-2DE0-78C8CFE6337A}"/>
              </a:ext>
            </a:extLst>
          </p:cNvPr>
          <p:cNvPicPr>
            <a:picLocks noChangeAspect="1"/>
          </p:cNvPicPr>
          <p:nvPr/>
        </p:nvPicPr>
        <p:blipFill>
          <a:blip r:embed="rId6"/>
          <a:stretch>
            <a:fillRect/>
          </a:stretch>
        </p:blipFill>
        <p:spPr>
          <a:xfrm>
            <a:off x="883775" y="1790570"/>
            <a:ext cx="5053619" cy="4834262"/>
          </a:xfrm>
          <a:prstGeom prst="rect">
            <a:avLst/>
          </a:prstGeom>
          <a:ln>
            <a:noFill/>
          </a:ln>
          <a:effectLst>
            <a:outerShdw blurRad="292100" dist="139700" dir="2700000" algn="tl" rotWithShape="0">
              <a:srgbClr val="333333">
                <a:alpha val="65000"/>
              </a:srgbClr>
            </a:outerShdw>
          </a:effectLst>
        </p:spPr>
      </p:pic>
      <p:cxnSp>
        <p:nvCxnSpPr>
          <p:cNvPr id="9" name="Straight Connector 8">
            <a:extLst>
              <a:ext uri="{FF2B5EF4-FFF2-40B4-BE49-F238E27FC236}">
                <a16:creationId xmlns:a16="http://schemas.microsoft.com/office/drawing/2014/main" id="{F78D4232-EA29-B7DF-9ED4-8501DADE233A}"/>
              </a:ext>
            </a:extLst>
          </p:cNvPr>
          <p:cNvCxnSpPr>
            <a:cxnSpLocks/>
          </p:cNvCxnSpPr>
          <p:nvPr/>
        </p:nvCxnSpPr>
        <p:spPr>
          <a:xfrm flipV="1">
            <a:off x="6185043" y="1011519"/>
            <a:ext cx="0" cy="5676959"/>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3003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6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13CE2-BE2C-DCBF-2ECE-4A62CEAFDB6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75E9F44-60C2-536A-71D0-3BBBDDD8FB32}"/>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22C70641-0212-B8D1-887C-B4544756B43C}"/>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A0B009EF-7434-3866-8AE2-39CD63565889}"/>
              </a:ext>
            </a:extLst>
          </p:cNvPr>
          <p:cNvSpPr>
            <a:spLocks noGrp="1"/>
          </p:cNvSpPr>
          <p:nvPr>
            <p:ph idx="1"/>
          </p:nvPr>
        </p:nvSpPr>
        <p:spPr>
          <a:xfrm>
            <a:off x="1490604" y="2013823"/>
            <a:ext cx="3937430" cy="3556419"/>
          </a:xfrm>
        </p:spPr>
        <p:txBody>
          <a:bodyPr>
            <a:normAutofit/>
          </a:bodyPr>
          <a:lstStyle/>
          <a:p>
            <a:r>
              <a:rPr lang="en-US" sz="2000" dirty="0"/>
              <a:t>Water acquisition</a:t>
            </a:r>
          </a:p>
          <a:p>
            <a:pPr lvl="1"/>
            <a:r>
              <a:rPr lang="en-US" sz="1600" dirty="0"/>
              <a:t>Submersible pump &amp; tubing</a:t>
            </a:r>
          </a:p>
          <a:p>
            <a:pPr lvl="1"/>
            <a:r>
              <a:rPr lang="en-US" sz="1600" dirty="0"/>
              <a:t>Phase separator</a:t>
            </a:r>
          </a:p>
          <a:p>
            <a:pPr lvl="1"/>
            <a:r>
              <a:rPr lang="en-US" sz="1600" dirty="0"/>
              <a:t>Pump controller &amp; power supply</a:t>
            </a:r>
          </a:p>
          <a:p>
            <a:r>
              <a:rPr lang="en-US" sz="2000" dirty="0"/>
              <a:t>Sample processing</a:t>
            </a:r>
          </a:p>
          <a:p>
            <a:pPr lvl="1"/>
            <a:r>
              <a:rPr lang="en-US" sz="1600" dirty="0"/>
              <a:t>Pucks</a:t>
            </a:r>
          </a:p>
          <a:p>
            <a:pPr lvl="1"/>
            <a:r>
              <a:rPr lang="en-US" sz="1600" dirty="0"/>
              <a:t>FIDO instrument &amp; power supply</a:t>
            </a:r>
          </a:p>
          <a:p>
            <a:pPr lvl="1"/>
            <a:r>
              <a:rPr lang="en-US" sz="1600" dirty="0"/>
              <a:t>Puck reader</a:t>
            </a:r>
          </a:p>
          <a:p>
            <a:r>
              <a:rPr lang="en-US" sz="2000" dirty="0"/>
              <a:t>Command &amp; Control GUI</a:t>
            </a:r>
          </a:p>
          <a:p>
            <a:pPr lvl="1"/>
            <a:r>
              <a:rPr lang="en-US" sz="1600" dirty="0" err="1"/>
              <a:t>WiFi</a:t>
            </a:r>
            <a:r>
              <a:rPr lang="en-US" sz="1600" dirty="0"/>
              <a:t> and Cellular connectivity</a:t>
            </a:r>
          </a:p>
          <a:p>
            <a:pPr lvl="1"/>
            <a:r>
              <a:rPr lang="en-US" sz="1600" dirty="0"/>
              <a:t>Website control</a:t>
            </a:r>
          </a:p>
        </p:txBody>
      </p:sp>
      <p:sp>
        <p:nvSpPr>
          <p:cNvPr id="14" name="TextBox 13">
            <a:extLst>
              <a:ext uri="{FF2B5EF4-FFF2-40B4-BE49-F238E27FC236}">
                <a16:creationId xmlns:a16="http://schemas.microsoft.com/office/drawing/2014/main" id="{BFD4CFF2-1817-B277-A6F4-2CED9A365BD0}"/>
              </a:ext>
            </a:extLst>
          </p:cNvPr>
          <p:cNvSpPr txBox="1"/>
          <p:nvPr/>
        </p:nvSpPr>
        <p:spPr>
          <a:xfrm>
            <a:off x="638387" y="1376464"/>
            <a:ext cx="5198209" cy="523220"/>
          </a:xfrm>
          <a:prstGeom prst="rect">
            <a:avLst/>
          </a:prstGeom>
          <a:noFill/>
        </p:spPr>
        <p:txBody>
          <a:bodyPr wrap="square" rtlCol="0">
            <a:spAutoFit/>
          </a:bodyPr>
          <a:lstStyle/>
          <a:p>
            <a:r>
              <a:rPr lang="en-US" sz="2800" dirty="0"/>
              <a:t>Three inter-related components:</a:t>
            </a:r>
          </a:p>
        </p:txBody>
      </p:sp>
      <p:pic>
        <p:nvPicPr>
          <p:cNvPr id="8" name="Picture 7">
            <a:extLst>
              <a:ext uri="{FF2B5EF4-FFF2-40B4-BE49-F238E27FC236}">
                <a16:creationId xmlns:a16="http://schemas.microsoft.com/office/drawing/2014/main" id="{3877D73C-C11E-709C-2F96-BCCC8512F923}"/>
              </a:ext>
            </a:extLst>
          </p:cNvPr>
          <p:cNvPicPr>
            <a:picLocks noChangeAspect="1"/>
          </p:cNvPicPr>
          <p:nvPr/>
        </p:nvPicPr>
        <p:blipFill>
          <a:blip r:embed="rId3"/>
          <a:srcRect l="11805" t="10303" r="23448" b="26667"/>
          <a:stretch>
            <a:fillRect/>
          </a:stretch>
        </p:blipFill>
        <p:spPr>
          <a:xfrm>
            <a:off x="6547837" y="1445699"/>
            <a:ext cx="3330255" cy="4322610"/>
          </a:xfrm>
          <a:prstGeom prst="rect">
            <a:avLst/>
          </a:prstGeom>
          <a:ln>
            <a:noFill/>
          </a:ln>
          <a:effectLst>
            <a:outerShdw blurRad="292100" dist="139700" dir="2700000" algn="tl" rotWithShape="0">
              <a:srgbClr val="333333">
                <a:alpha val="65000"/>
              </a:srgbClr>
            </a:outerShdw>
          </a:effectLst>
        </p:spPr>
      </p:pic>
      <p:grpSp>
        <p:nvGrpSpPr>
          <p:cNvPr id="4" name="Group 3">
            <a:extLst>
              <a:ext uri="{FF2B5EF4-FFF2-40B4-BE49-F238E27FC236}">
                <a16:creationId xmlns:a16="http://schemas.microsoft.com/office/drawing/2014/main" id="{0B4E9A0A-F725-BBC1-5253-23489EA2C4A8}"/>
              </a:ext>
            </a:extLst>
          </p:cNvPr>
          <p:cNvGrpSpPr/>
          <p:nvPr/>
        </p:nvGrpSpPr>
        <p:grpSpPr>
          <a:xfrm>
            <a:off x="563484" y="2076169"/>
            <a:ext cx="1057498" cy="1176186"/>
            <a:chOff x="563484" y="2076169"/>
            <a:chExt cx="1057498" cy="1176186"/>
          </a:xfrm>
        </p:grpSpPr>
        <p:sp>
          <p:nvSpPr>
            <p:cNvPr id="2" name="Left Brace 1">
              <a:extLst>
                <a:ext uri="{FF2B5EF4-FFF2-40B4-BE49-F238E27FC236}">
                  <a16:creationId xmlns:a16="http://schemas.microsoft.com/office/drawing/2014/main" id="{18409A60-7DC1-0944-DE54-9916AFB1D7FB}"/>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Graphic 5" descr="Checkmark with solid fill">
              <a:extLst>
                <a:ext uri="{FF2B5EF4-FFF2-40B4-BE49-F238E27FC236}">
                  <a16:creationId xmlns:a16="http://schemas.microsoft.com/office/drawing/2014/main" id="{173DC5FB-23FC-7432-12A0-603A85FA7A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484" y="2318757"/>
              <a:ext cx="392480" cy="633846"/>
            </a:xfrm>
            <a:prstGeom prst="rect">
              <a:avLst/>
            </a:prstGeom>
          </p:spPr>
        </p:pic>
      </p:grpSp>
      <p:grpSp>
        <p:nvGrpSpPr>
          <p:cNvPr id="7" name="Group 6">
            <a:extLst>
              <a:ext uri="{FF2B5EF4-FFF2-40B4-BE49-F238E27FC236}">
                <a16:creationId xmlns:a16="http://schemas.microsoft.com/office/drawing/2014/main" id="{2ABEA092-148F-9A9C-FC63-4B07B67BF0AE}"/>
              </a:ext>
            </a:extLst>
          </p:cNvPr>
          <p:cNvGrpSpPr/>
          <p:nvPr/>
        </p:nvGrpSpPr>
        <p:grpSpPr>
          <a:xfrm>
            <a:off x="538480" y="3317305"/>
            <a:ext cx="1057498" cy="1176186"/>
            <a:chOff x="563484" y="2076169"/>
            <a:chExt cx="1057498" cy="1176186"/>
          </a:xfrm>
        </p:grpSpPr>
        <p:sp>
          <p:nvSpPr>
            <p:cNvPr id="9" name="Left Brace 8">
              <a:extLst>
                <a:ext uri="{FF2B5EF4-FFF2-40B4-BE49-F238E27FC236}">
                  <a16:creationId xmlns:a16="http://schemas.microsoft.com/office/drawing/2014/main" id="{8B54317C-24A8-0918-2711-C8C7D71DE1D7}"/>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 name="Graphic 9" descr="Checkmark with solid fill">
              <a:extLst>
                <a:ext uri="{FF2B5EF4-FFF2-40B4-BE49-F238E27FC236}">
                  <a16:creationId xmlns:a16="http://schemas.microsoft.com/office/drawing/2014/main" id="{5EF823C6-C342-D6E4-34B8-3402BDAB25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484" y="2318757"/>
              <a:ext cx="392480" cy="633846"/>
            </a:xfrm>
            <a:prstGeom prst="rect">
              <a:avLst/>
            </a:prstGeom>
          </p:spPr>
        </p:pic>
      </p:grpSp>
      <p:grpSp>
        <p:nvGrpSpPr>
          <p:cNvPr id="11" name="Group 10">
            <a:extLst>
              <a:ext uri="{FF2B5EF4-FFF2-40B4-BE49-F238E27FC236}">
                <a16:creationId xmlns:a16="http://schemas.microsoft.com/office/drawing/2014/main" id="{3B64866E-FD08-3FF2-9BE5-851AB087CA7A}"/>
              </a:ext>
            </a:extLst>
          </p:cNvPr>
          <p:cNvGrpSpPr/>
          <p:nvPr/>
        </p:nvGrpSpPr>
        <p:grpSpPr>
          <a:xfrm>
            <a:off x="543185" y="4558441"/>
            <a:ext cx="1057498" cy="834441"/>
            <a:chOff x="563484" y="2076169"/>
            <a:chExt cx="1057498" cy="1176186"/>
          </a:xfrm>
        </p:grpSpPr>
        <p:sp>
          <p:nvSpPr>
            <p:cNvPr id="12" name="Left Brace 11">
              <a:extLst>
                <a:ext uri="{FF2B5EF4-FFF2-40B4-BE49-F238E27FC236}">
                  <a16:creationId xmlns:a16="http://schemas.microsoft.com/office/drawing/2014/main" id="{4831A477-BB32-A282-4869-B1BC34CE1983}"/>
                </a:ext>
              </a:extLst>
            </p:cNvPr>
            <p:cNvSpPr/>
            <p:nvPr/>
          </p:nvSpPr>
          <p:spPr>
            <a:xfrm>
              <a:off x="987137" y="2076169"/>
              <a:ext cx="633845" cy="1176186"/>
            </a:xfrm>
            <a:prstGeom prst="leftBrace">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5" name="Graphic 14" descr="Checkmark with solid fill">
              <a:extLst>
                <a:ext uri="{FF2B5EF4-FFF2-40B4-BE49-F238E27FC236}">
                  <a16:creationId xmlns:a16="http://schemas.microsoft.com/office/drawing/2014/main" id="{61B0CB16-C650-BDCF-DE53-821C1CC10A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484" y="2318757"/>
              <a:ext cx="392480" cy="633846"/>
            </a:xfrm>
            <a:prstGeom prst="rect">
              <a:avLst/>
            </a:prstGeom>
          </p:spPr>
        </p:pic>
      </p:grpSp>
    </p:spTree>
    <p:extLst>
      <p:ext uri="{BB962C8B-B14F-4D97-AF65-F5344CB8AC3E}">
        <p14:creationId xmlns:p14="http://schemas.microsoft.com/office/powerpoint/2010/main" val="70474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486E6-286B-790B-A60A-99CF6A5FEE0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9647721-D58A-2918-B1D8-EC2BDBF90410}"/>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468104E4-3212-628A-F401-C609ACE96E30}"/>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E3C3814C-6DD5-3AEE-C34D-711CC16750D7}"/>
              </a:ext>
            </a:extLst>
          </p:cNvPr>
          <p:cNvSpPr>
            <a:spLocks noGrp="1"/>
          </p:cNvSpPr>
          <p:nvPr>
            <p:ph idx="1"/>
          </p:nvPr>
        </p:nvSpPr>
        <p:spPr>
          <a:xfrm>
            <a:off x="1137313" y="2013823"/>
            <a:ext cx="8661314" cy="3467713"/>
          </a:xfrm>
        </p:spPr>
        <p:txBody>
          <a:bodyPr>
            <a:normAutofit/>
          </a:bodyPr>
          <a:lstStyle/>
          <a:p>
            <a:r>
              <a:rPr lang="en-US" sz="3200" dirty="0"/>
              <a:t>Approx 220 SKU’s</a:t>
            </a:r>
          </a:p>
          <a:p>
            <a:pPr lvl="1"/>
            <a:r>
              <a:rPr lang="en-US" sz="2800" dirty="0"/>
              <a:t>67% -- commercial off-the-shelf</a:t>
            </a:r>
          </a:p>
          <a:p>
            <a:pPr lvl="1"/>
            <a:r>
              <a:rPr lang="en-US" sz="2800" dirty="0"/>
              <a:t>23% -- custom machined</a:t>
            </a:r>
          </a:p>
          <a:p>
            <a:pPr lvl="1"/>
            <a:r>
              <a:rPr lang="en-US" sz="2800" dirty="0"/>
              <a:t>10% -- custom printed</a:t>
            </a:r>
          </a:p>
        </p:txBody>
      </p:sp>
      <p:sp>
        <p:nvSpPr>
          <p:cNvPr id="14" name="TextBox 13">
            <a:extLst>
              <a:ext uri="{FF2B5EF4-FFF2-40B4-BE49-F238E27FC236}">
                <a16:creationId xmlns:a16="http://schemas.microsoft.com/office/drawing/2014/main" id="{3A114881-3098-96DB-D60F-20401D8649C0}"/>
              </a:ext>
            </a:extLst>
          </p:cNvPr>
          <p:cNvSpPr txBox="1"/>
          <p:nvPr/>
        </p:nvSpPr>
        <p:spPr>
          <a:xfrm>
            <a:off x="638387" y="1376464"/>
            <a:ext cx="5198209" cy="523220"/>
          </a:xfrm>
          <a:prstGeom prst="rect">
            <a:avLst/>
          </a:prstGeom>
          <a:noFill/>
        </p:spPr>
        <p:txBody>
          <a:bodyPr wrap="square" rtlCol="0">
            <a:spAutoFit/>
          </a:bodyPr>
          <a:lstStyle/>
          <a:p>
            <a:r>
              <a:rPr lang="en-US" sz="2800" dirty="0"/>
              <a:t>BOM:</a:t>
            </a:r>
          </a:p>
        </p:txBody>
      </p:sp>
    </p:spTree>
    <p:extLst>
      <p:ext uri="{BB962C8B-B14F-4D97-AF65-F5344CB8AC3E}">
        <p14:creationId xmlns:p14="http://schemas.microsoft.com/office/powerpoint/2010/main" val="903171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6200"/>
            <a:ext cx="12700000" cy="7086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19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597E3-FAB0-B225-503A-8900E486FFE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2B46EAE-A6D3-E4AC-AD9B-73FD929FDA96}"/>
              </a:ext>
            </a:extLst>
          </p:cNvPr>
          <p:cNvSpPr txBox="1">
            <a:spLocks/>
          </p:cNvSpPr>
          <p:nvPr/>
        </p:nvSpPr>
        <p:spPr>
          <a:xfrm>
            <a:off x="538480" y="119325"/>
            <a:ext cx="1147064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FIDO: Filtering Instrument for DNA Observations</a:t>
            </a:r>
          </a:p>
        </p:txBody>
      </p:sp>
      <p:cxnSp>
        <p:nvCxnSpPr>
          <p:cNvPr id="5" name="Straight Connector 4">
            <a:extLst>
              <a:ext uri="{FF2B5EF4-FFF2-40B4-BE49-F238E27FC236}">
                <a16:creationId xmlns:a16="http://schemas.microsoft.com/office/drawing/2014/main" id="{565CA8FF-5F33-2AFF-279C-6FC27A89767C}"/>
              </a:ext>
            </a:extLst>
          </p:cNvPr>
          <p:cNvCxnSpPr>
            <a:cxnSpLocks/>
          </p:cNvCxnSpPr>
          <p:nvPr/>
        </p:nvCxnSpPr>
        <p:spPr>
          <a:xfrm>
            <a:off x="638387" y="1009504"/>
            <a:ext cx="11370733" cy="0"/>
          </a:xfrm>
          <a:prstGeom prst="line">
            <a:avLst/>
          </a:prstGeom>
          <a:ln w="38100">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a:extLst>
              <a:ext uri="{FF2B5EF4-FFF2-40B4-BE49-F238E27FC236}">
                <a16:creationId xmlns:a16="http://schemas.microsoft.com/office/drawing/2014/main" id="{19D0DC8B-ED8E-E9F0-03A6-0DF6E835FD9C}"/>
              </a:ext>
            </a:extLst>
          </p:cNvPr>
          <p:cNvSpPr>
            <a:spLocks noGrp="1"/>
          </p:cNvSpPr>
          <p:nvPr>
            <p:ph idx="1"/>
          </p:nvPr>
        </p:nvSpPr>
        <p:spPr>
          <a:xfrm>
            <a:off x="342740" y="1487752"/>
            <a:ext cx="3367646" cy="3556419"/>
          </a:xfrm>
        </p:spPr>
        <p:txBody>
          <a:bodyPr>
            <a:normAutofit lnSpcReduction="10000"/>
          </a:bodyPr>
          <a:lstStyle/>
          <a:p>
            <a:r>
              <a:rPr lang="en-US" sz="2000" dirty="0"/>
              <a:t>144 samples – 47mm membranes</a:t>
            </a:r>
          </a:p>
          <a:p>
            <a:r>
              <a:rPr lang="en-US" sz="2000" dirty="0"/>
              <a:t>Liquid preservation &amp; decontamination</a:t>
            </a:r>
          </a:p>
          <a:p>
            <a:r>
              <a:rPr lang="en-US" sz="2000" dirty="0"/>
              <a:t>Remote Command &amp; Control GUI </a:t>
            </a:r>
          </a:p>
          <a:p>
            <a:pPr lvl="1"/>
            <a:r>
              <a:rPr lang="en-US" sz="2000" dirty="0" err="1"/>
              <a:t>Wifi</a:t>
            </a:r>
            <a:r>
              <a:rPr lang="en-US" sz="2000" dirty="0"/>
              <a:t>, Cellular and Satellite</a:t>
            </a:r>
          </a:p>
          <a:p>
            <a:r>
              <a:rPr lang="en-US" sz="2000" dirty="0"/>
              <a:t>Sample metadata encoding</a:t>
            </a:r>
          </a:p>
          <a:p>
            <a:r>
              <a:rPr lang="en-US" sz="2000" dirty="0"/>
              <a:t>Simple servicing and replenishment</a:t>
            </a:r>
          </a:p>
        </p:txBody>
      </p:sp>
      <p:sp>
        <p:nvSpPr>
          <p:cNvPr id="14" name="TextBox 13">
            <a:extLst>
              <a:ext uri="{FF2B5EF4-FFF2-40B4-BE49-F238E27FC236}">
                <a16:creationId xmlns:a16="http://schemas.microsoft.com/office/drawing/2014/main" id="{0AC77CBE-4323-4A10-A4C2-AB4D30AD7721}"/>
              </a:ext>
            </a:extLst>
          </p:cNvPr>
          <p:cNvSpPr txBox="1"/>
          <p:nvPr/>
        </p:nvSpPr>
        <p:spPr>
          <a:xfrm>
            <a:off x="2656848" y="5845131"/>
            <a:ext cx="7669965" cy="523220"/>
          </a:xfrm>
          <a:prstGeom prst="rect">
            <a:avLst/>
          </a:prstGeom>
          <a:noFill/>
        </p:spPr>
        <p:txBody>
          <a:bodyPr wrap="square" rtlCol="0">
            <a:spAutoFit/>
          </a:bodyPr>
          <a:lstStyle/>
          <a:p>
            <a:r>
              <a:rPr lang="en-US" sz="2800" dirty="0"/>
              <a:t>…simple, simplicity, simpleness, straightforward… </a:t>
            </a:r>
          </a:p>
        </p:txBody>
      </p:sp>
      <p:pic>
        <p:nvPicPr>
          <p:cNvPr id="4" name="Picture 3">
            <a:extLst>
              <a:ext uri="{FF2B5EF4-FFF2-40B4-BE49-F238E27FC236}">
                <a16:creationId xmlns:a16="http://schemas.microsoft.com/office/drawing/2014/main" id="{FD65135C-7F2E-3CCB-593F-7A3F1D4C0156}"/>
              </a:ext>
            </a:extLst>
          </p:cNvPr>
          <p:cNvPicPr>
            <a:picLocks noChangeAspect="1"/>
          </p:cNvPicPr>
          <p:nvPr/>
        </p:nvPicPr>
        <p:blipFill>
          <a:blip r:embed="rId3"/>
          <a:srcRect l="6685" r="21329" b="2623"/>
          <a:stretch>
            <a:fillRect/>
          </a:stretch>
        </p:blipFill>
        <p:spPr>
          <a:xfrm>
            <a:off x="3662398" y="1487752"/>
            <a:ext cx="5595106" cy="380123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D47C858A-5E84-3806-D68B-8B2CF37FF245}"/>
              </a:ext>
            </a:extLst>
          </p:cNvPr>
          <p:cNvPicPr>
            <a:picLocks noChangeAspect="1"/>
          </p:cNvPicPr>
          <p:nvPr/>
        </p:nvPicPr>
        <p:blipFill>
          <a:blip r:embed="rId4"/>
          <a:srcRect l="13831" t="13310" r="14934" b="18852"/>
          <a:stretch/>
        </p:blipFill>
        <p:spPr>
          <a:xfrm>
            <a:off x="9604464" y="1487752"/>
            <a:ext cx="2244796" cy="128739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D0ADE526-E75E-53BB-C9A9-C57A9E11B472}"/>
              </a:ext>
            </a:extLst>
          </p:cNvPr>
          <p:cNvPicPr>
            <a:picLocks noChangeAspect="1"/>
          </p:cNvPicPr>
          <p:nvPr/>
        </p:nvPicPr>
        <p:blipFill>
          <a:blip r:embed="rId5"/>
          <a:srcRect t="8019" b="16364"/>
          <a:stretch>
            <a:fillRect/>
          </a:stretch>
        </p:blipFill>
        <p:spPr>
          <a:xfrm>
            <a:off x="10360478" y="4800928"/>
            <a:ext cx="1536770" cy="154942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8C3283F-F4D9-DCC0-3805-39824E562357}"/>
              </a:ext>
            </a:extLst>
          </p:cNvPr>
          <p:cNvPicPr>
            <a:picLocks noChangeAspect="1"/>
          </p:cNvPicPr>
          <p:nvPr/>
        </p:nvPicPr>
        <p:blipFill>
          <a:blip r:embed="rId6"/>
          <a:stretch>
            <a:fillRect/>
          </a:stretch>
        </p:blipFill>
        <p:spPr>
          <a:xfrm>
            <a:off x="9604464" y="2928244"/>
            <a:ext cx="2292784" cy="17195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392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5AA85-CE17-2876-F8F6-6848E5D8BEDD}"/>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1585805-504A-6B76-0D88-03B421F708B7}"/>
              </a:ext>
            </a:extLst>
          </p:cNvPr>
          <p:cNvSpPr txBox="1">
            <a:spLocks/>
          </p:cNvSpPr>
          <p:nvPr/>
        </p:nvSpPr>
        <p:spPr>
          <a:xfrm>
            <a:off x="1012907" y="1207387"/>
            <a:ext cx="6980100" cy="44432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Use-cases should drive the instrument design. </a:t>
            </a:r>
          </a:p>
          <a:p>
            <a:pPr lvl="1"/>
            <a:r>
              <a:rPr lang="en-US" dirty="0"/>
              <a:t>There is no single BEST instrument for all use-cases.</a:t>
            </a:r>
          </a:p>
          <a:p>
            <a:pPr lvl="1"/>
            <a:r>
              <a:rPr lang="en-US" dirty="0"/>
              <a:t>Applications should be matched to appropriate instrumentation</a:t>
            </a:r>
          </a:p>
          <a:p>
            <a:pPr lvl="1"/>
            <a:endParaRPr lang="en-US" dirty="0"/>
          </a:p>
          <a:p>
            <a:r>
              <a:rPr lang="en-US" dirty="0"/>
              <a:t>Validation is important!!</a:t>
            </a:r>
          </a:p>
          <a:p>
            <a:pPr lvl="1"/>
            <a:r>
              <a:rPr lang="en-US" dirty="0"/>
              <a:t>Proper validation builds confidence in data and reduces operational risks</a:t>
            </a:r>
          </a:p>
          <a:p>
            <a:pPr lvl="1"/>
            <a:endParaRPr lang="en-US" dirty="0"/>
          </a:p>
          <a:p>
            <a:pPr algn="thaiDist"/>
            <a:r>
              <a:rPr lang="en-US" dirty="0"/>
              <a:t>Large number of samples=good, but ‘kicks the can down the road’</a:t>
            </a:r>
          </a:p>
          <a:p>
            <a:pPr lvl="1" algn="thaiDist"/>
            <a:r>
              <a:rPr lang="en-US" dirty="0"/>
              <a:t>Ideally, </a:t>
            </a:r>
            <a:r>
              <a:rPr lang="en-US" i="1" dirty="0"/>
              <a:t>in situ </a:t>
            </a:r>
            <a:r>
              <a:rPr lang="en-US" dirty="0"/>
              <a:t>processing alleviates laboratory bottleneck.</a:t>
            </a:r>
          </a:p>
          <a:p>
            <a:endParaRPr lang="en-US" dirty="0"/>
          </a:p>
        </p:txBody>
      </p:sp>
      <p:sp>
        <p:nvSpPr>
          <p:cNvPr id="4" name="Rectangle 7">
            <a:extLst>
              <a:ext uri="{FF2B5EF4-FFF2-40B4-BE49-F238E27FC236}">
                <a16:creationId xmlns:a16="http://schemas.microsoft.com/office/drawing/2014/main" id="{2176D9D9-FB65-B5C4-BADF-1CCFBC9C29B4}"/>
              </a:ext>
            </a:extLst>
          </p:cNvPr>
          <p:cNvSpPr txBox="1">
            <a:spLocks noChangeArrowheads="1"/>
          </p:cNvSpPr>
          <p:nvPr/>
        </p:nvSpPr>
        <p:spPr>
          <a:xfrm>
            <a:off x="473672" y="-1397"/>
            <a:ext cx="8229600" cy="1143000"/>
          </a:xfrm>
          <a:prstGeom prst="rect">
            <a:avLst/>
          </a:prstGeom>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Lessons learned—FIDO build</a:t>
            </a:r>
          </a:p>
        </p:txBody>
      </p:sp>
      <p:cxnSp>
        <p:nvCxnSpPr>
          <p:cNvPr id="5" name="Straight Connector 4">
            <a:extLst>
              <a:ext uri="{FF2B5EF4-FFF2-40B4-BE49-F238E27FC236}">
                <a16:creationId xmlns:a16="http://schemas.microsoft.com/office/drawing/2014/main" id="{3489BCCA-6DC0-ED29-8BFC-9AF76394D2B8}"/>
              </a:ext>
            </a:extLst>
          </p:cNvPr>
          <p:cNvCxnSpPr>
            <a:cxnSpLocks/>
          </p:cNvCxnSpPr>
          <p:nvPr/>
        </p:nvCxnSpPr>
        <p:spPr>
          <a:xfrm>
            <a:off x="516467" y="787400"/>
            <a:ext cx="11370733" cy="0"/>
          </a:xfrm>
          <a:prstGeom prst="line">
            <a:avLst/>
          </a:prstGeom>
          <a:ln w="31750" cmpd="sng">
            <a:solidFill>
              <a:srgbClr val="166389"/>
            </a:solidFill>
          </a:ln>
          <a:effectLst/>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3CFCC973-1245-513B-D990-993E17CE6CA5}"/>
              </a:ext>
            </a:extLst>
          </p:cNvPr>
          <p:cNvPicPr>
            <a:picLocks noChangeAspect="1"/>
          </p:cNvPicPr>
          <p:nvPr/>
        </p:nvPicPr>
        <p:blipFill>
          <a:blip r:embed="rId3"/>
          <a:stretch>
            <a:fillRect/>
          </a:stretch>
        </p:blipFill>
        <p:spPr>
          <a:xfrm>
            <a:off x="8587824" y="981743"/>
            <a:ext cx="2540113" cy="55021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433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7DC5-D5D9-BBC2-D466-BEA46B225776}"/>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7B988E42-2E32-4E8B-B5AD-B0E0E37D02F5}"/>
              </a:ext>
            </a:extLst>
          </p:cNvPr>
          <p:cNvSpPr txBox="1">
            <a:spLocks noChangeArrowheads="1"/>
          </p:cNvSpPr>
          <p:nvPr/>
        </p:nvSpPr>
        <p:spPr>
          <a:xfrm>
            <a:off x="473672" y="-1397"/>
            <a:ext cx="8229600" cy="1143000"/>
          </a:xfrm>
          <a:prstGeom prst="rect">
            <a:avLst/>
          </a:prstGeom>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Field Testing</a:t>
            </a:r>
          </a:p>
        </p:txBody>
      </p:sp>
      <p:cxnSp>
        <p:nvCxnSpPr>
          <p:cNvPr id="5" name="Straight Connector 4">
            <a:extLst>
              <a:ext uri="{FF2B5EF4-FFF2-40B4-BE49-F238E27FC236}">
                <a16:creationId xmlns:a16="http://schemas.microsoft.com/office/drawing/2014/main" id="{87DBC7BE-0DBD-5B59-4035-9F3EE4CB0B0D}"/>
              </a:ext>
            </a:extLst>
          </p:cNvPr>
          <p:cNvCxnSpPr>
            <a:cxnSpLocks/>
          </p:cNvCxnSpPr>
          <p:nvPr/>
        </p:nvCxnSpPr>
        <p:spPr>
          <a:xfrm>
            <a:off x="516467" y="787400"/>
            <a:ext cx="11370733" cy="0"/>
          </a:xfrm>
          <a:prstGeom prst="line">
            <a:avLst/>
          </a:prstGeom>
          <a:ln w="31750" cmpd="sng">
            <a:solidFill>
              <a:srgbClr val="166389"/>
            </a:solidFill>
          </a:ln>
          <a:effectLst/>
        </p:spPr>
        <p:style>
          <a:lnRef idx="2">
            <a:schemeClr val="accent1"/>
          </a:lnRef>
          <a:fillRef idx="0">
            <a:schemeClr val="accent1"/>
          </a:fillRef>
          <a:effectRef idx="1">
            <a:schemeClr val="accent1"/>
          </a:effectRef>
          <a:fontRef idx="minor">
            <a:schemeClr val="tx1"/>
          </a:fontRef>
        </p:style>
      </p:cxnSp>
      <p:sp>
        <p:nvSpPr>
          <p:cNvPr id="8" name="Content Placeholder 2">
            <a:extLst>
              <a:ext uri="{FF2B5EF4-FFF2-40B4-BE49-F238E27FC236}">
                <a16:creationId xmlns:a16="http://schemas.microsoft.com/office/drawing/2014/main" id="{3DAD4D6E-A3D9-8391-87AB-00DD680E512E}"/>
              </a:ext>
            </a:extLst>
          </p:cNvPr>
          <p:cNvSpPr txBox="1">
            <a:spLocks/>
          </p:cNvSpPr>
          <p:nvPr/>
        </p:nvSpPr>
        <p:spPr>
          <a:xfrm>
            <a:off x="744140" y="1013877"/>
            <a:ext cx="10548380" cy="16847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t>R/V Nuyina </a:t>
            </a:r>
            <a:r>
              <a:rPr lang="en-US" dirty="0"/>
              <a:t>Denman glacier cruise–&gt;  Feb 20 – April 26, 2025.</a:t>
            </a:r>
          </a:p>
          <a:p>
            <a:r>
              <a:rPr lang="en-US" dirty="0"/>
              <a:t>Sample twice or thrice/day</a:t>
            </a:r>
          </a:p>
          <a:p>
            <a:endParaRPr lang="en-US" dirty="0"/>
          </a:p>
        </p:txBody>
      </p:sp>
      <p:pic>
        <p:nvPicPr>
          <p:cNvPr id="10" name="Picture 9">
            <a:extLst>
              <a:ext uri="{FF2B5EF4-FFF2-40B4-BE49-F238E27FC236}">
                <a16:creationId xmlns:a16="http://schemas.microsoft.com/office/drawing/2014/main" id="{3D9FFDAC-679D-B006-1191-8880991F73C4}"/>
              </a:ext>
            </a:extLst>
          </p:cNvPr>
          <p:cNvPicPr>
            <a:picLocks noChangeAspect="1"/>
          </p:cNvPicPr>
          <p:nvPr/>
        </p:nvPicPr>
        <p:blipFill>
          <a:blip r:embed="rId3"/>
          <a:stretch>
            <a:fillRect/>
          </a:stretch>
        </p:blipFill>
        <p:spPr>
          <a:xfrm>
            <a:off x="1547879" y="2487820"/>
            <a:ext cx="3466269" cy="4097045"/>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E076182-2626-04F1-1A53-E21276827C68}"/>
              </a:ext>
            </a:extLst>
          </p:cNvPr>
          <p:cNvPicPr>
            <a:picLocks noChangeAspect="1"/>
          </p:cNvPicPr>
          <p:nvPr/>
        </p:nvPicPr>
        <p:blipFill>
          <a:blip r:embed="rId4"/>
          <a:srcRect t="3208" b="14972"/>
          <a:stretch/>
        </p:blipFill>
        <p:spPr>
          <a:xfrm>
            <a:off x="902484" y="3136005"/>
            <a:ext cx="4757057" cy="218937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50B60940-BB8E-0F3D-B935-C651C857BB17}"/>
              </a:ext>
            </a:extLst>
          </p:cNvPr>
          <p:cNvPicPr>
            <a:picLocks noChangeAspect="1"/>
          </p:cNvPicPr>
          <p:nvPr/>
        </p:nvPicPr>
        <p:blipFill>
          <a:blip r:embed="rId5"/>
          <a:srcRect b="23082"/>
          <a:stretch>
            <a:fillRect/>
          </a:stretch>
        </p:blipFill>
        <p:spPr>
          <a:xfrm>
            <a:off x="6973569" y="2858543"/>
            <a:ext cx="4757057" cy="2744295"/>
          </a:xfrm>
          <a:prstGeom prst="rect">
            <a:avLst/>
          </a:prstGeom>
          <a:ln>
            <a:noFill/>
          </a:ln>
          <a:effectLst>
            <a:outerShdw blurRad="292100" dist="139700" dir="2700000" algn="tl" rotWithShape="0">
              <a:srgbClr val="333333">
                <a:alpha val="65000"/>
              </a:srgbClr>
            </a:outerShdw>
          </a:effectLst>
        </p:spPr>
      </p:pic>
      <p:grpSp>
        <p:nvGrpSpPr>
          <p:cNvPr id="19" name="Group 18">
            <a:extLst>
              <a:ext uri="{FF2B5EF4-FFF2-40B4-BE49-F238E27FC236}">
                <a16:creationId xmlns:a16="http://schemas.microsoft.com/office/drawing/2014/main" id="{305A48C0-A6B6-3375-DA0D-6C2A57518AF5}"/>
              </a:ext>
            </a:extLst>
          </p:cNvPr>
          <p:cNvGrpSpPr/>
          <p:nvPr/>
        </p:nvGrpSpPr>
        <p:grpSpPr>
          <a:xfrm>
            <a:off x="6532461" y="2547988"/>
            <a:ext cx="4552773" cy="3852809"/>
            <a:chOff x="8565854" y="2959741"/>
            <a:chExt cx="3321346" cy="2810707"/>
          </a:xfrm>
        </p:grpSpPr>
        <p:sp>
          <p:nvSpPr>
            <p:cNvPr id="14" name="TextBox 13">
              <a:extLst>
                <a:ext uri="{FF2B5EF4-FFF2-40B4-BE49-F238E27FC236}">
                  <a16:creationId xmlns:a16="http://schemas.microsoft.com/office/drawing/2014/main" id="{DF47E1B6-BA1D-8762-C2C4-03F21B38249B}"/>
                </a:ext>
              </a:extLst>
            </p:cNvPr>
            <p:cNvSpPr txBox="1"/>
            <p:nvPr/>
          </p:nvSpPr>
          <p:spPr>
            <a:xfrm>
              <a:off x="8918325" y="5493449"/>
              <a:ext cx="2968875" cy="276999"/>
            </a:xfrm>
            <a:prstGeom prst="rect">
              <a:avLst/>
            </a:prstGeom>
            <a:noFill/>
          </p:spPr>
          <p:txBody>
            <a:bodyPr wrap="square" rtlCol="0">
              <a:spAutoFit/>
            </a:bodyPr>
            <a:lstStyle/>
            <a:p>
              <a:r>
                <a:rPr lang="en-US" sz="1200" dirty="0"/>
                <a:t>Leonie Sutter – Australian Antarctic Program</a:t>
              </a:r>
            </a:p>
          </p:txBody>
        </p:sp>
        <p:grpSp>
          <p:nvGrpSpPr>
            <p:cNvPr id="18" name="Group 17">
              <a:extLst>
                <a:ext uri="{FF2B5EF4-FFF2-40B4-BE49-F238E27FC236}">
                  <a16:creationId xmlns:a16="http://schemas.microsoft.com/office/drawing/2014/main" id="{411C4D94-3F33-E51F-F5F2-3A7BAF954CD8}"/>
                </a:ext>
              </a:extLst>
            </p:cNvPr>
            <p:cNvGrpSpPr/>
            <p:nvPr/>
          </p:nvGrpSpPr>
          <p:grpSpPr>
            <a:xfrm>
              <a:off x="8565854" y="2959741"/>
              <a:ext cx="3275341" cy="2527314"/>
              <a:chOff x="8565854" y="2959741"/>
              <a:chExt cx="3275341" cy="2527314"/>
            </a:xfrm>
          </p:grpSpPr>
          <p:pic>
            <p:nvPicPr>
              <p:cNvPr id="13" name="Picture 12">
                <a:extLst>
                  <a:ext uri="{FF2B5EF4-FFF2-40B4-BE49-F238E27FC236}">
                    <a16:creationId xmlns:a16="http://schemas.microsoft.com/office/drawing/2014/main" id="{58020280-5B4F-647A-68A4-4D7E00413302}"/>
                  </a:ext>
                </a:extLst>
              </p:cNvPr>
              <p:cNvPicPr>
                <a:picLocks noChangeAspect="1"/>
              </p:cNvPicPr>
              <p:nvPr/>
            </p:nvPicPr>
            <p:blipFill>
              <a:blip r:embed="rId6"/>
              <a:stretch>
                <a:fillRect/>
              </a:stretch>
            </p:blipFill>
            <p:spPr>
              <a:xfrm>
                <a:off x="8565854" y="2959741"/>
                <a:ext cx="3275341" cy="2456506"/>
              </a:xfrm>
              <a:prstGeom prst="rect">
                <a:avLst/>
              </a:prstGeom>
              <a:ln>
                <a:noFill/>
              </a:ln>
              <a:effectLst>
                <a:outerShdw blurRad="292100" dist="139700" dir="2700000" algn="tl" rotWithShape="0">
                  <a:srgbClr val="333333">
                    <a:alpha val="65000"/>
                  </a:srgbClr>
                </a:outerShdw>
              </a:effectLst>
            </p:spPr>
          </p:pic>
          <p:sp>
            <p:nvSpPr>
              <p:cNvPr id="17" name="Oval 16">
                <a:extLst>
                  <a:ext uri="{FF2B5EF4-FFF2-40B4-BE49-F238E27FC236}">
                    <a16:creationId xmlns:a16="http://schemas.microsoft.com/office/drawing/2014/main" id="{A54F2032-997A-24B9-DB0C-79B73AE51B6B}"/>
                  </a:ext>
                </a:extLst>
              </p:cNvPr>
              <p:cNvSpPr/>
              <p:nvPr/>
            </p:nvSpPr>
            <p:spPr>
              <a:xfrm>
                <a:off x="9102808" y="3429000"/>
                <a:ext cx="808521" cy="2058055"/>
              </a:xfrm>
              <a:prstGeom prst="ellipse">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85064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xit" presetSubtype="0" fill="hold" nodeType="withEffect">
                                  <p:stCondLst>
                                    <p:cond delay="0"/>
                                  </p:stCondLst>
                                  <p:childTnLst>
                                    <p:animEffect transition="out" filter="dissolv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
          <p:cNvSpPr txBox="1">
            <a:spLocks noChangeArrowheads="1"/>
          </p:cNvSpPr>
          <p:nvPr/>
        </p:nvSpPr>
        <p:spPr>
          <a:xfrm>
            <a:off x="473672" y="-1397"/>
            <a:ext cx="8229600" cy="1143000"/>
          </a:xfrm>
          <a:prstGeom prst="rect">
            <a:avLst/>
          </a:prstGeom>
          <a:no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solidFill>
                  <a:srgbClr val="073763"/>
                </a:solidFill>
                <a:latin typeface="Avenir"/>
              </a:rPr>
              <a:t>Acknowledgements</a:t>
            </a:r>
          </a:p>
        </p:txBody>
      </p:sp>
      <p:pic>
        <p:nvPicPr>
          <p:cNvPr id="5" name="Picture 4" descr="esp_2013group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15003" y="1293809"/>
            <a:ext cx="6082640" cy="2613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19412" y="4589436"/>
            <a:ext cx="3367063" cy="1273076"/>
          </a:xfrm>
          <a:prstGeom prst="rect">
            <a:avLst/>
          </a:prstGeom>
        </p:spPr>
      </p:pic>
      <p:pic>
        <p:nvPicPr>
          <p:cNvPr id="9" name="Picture 8" descr="MBARI_logo+type.ep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3401" y="4704767"/>
            <a:ext cx="2665760" cy="990600"/>
          </a:xfrm>
          <a:prstGeom prst="rect">
            <a:avLst/>
          </a:prstGeom>
        </p:spPr>
      </p:pic>
      <p:cxnSp>
        <p:nvCxnSpPr>
          <p:cNvPr id="4" name="Straight Connector 3">
            <a:extLst>
              <a:ext uri="{FF2B5EF4-FFF2-40B4-BE49-F238E27FC236}">
                <a16:creationId xmlns:a16="http://schemas.microsoft.com/office/drawing/2014/main" id="{39F9DC99-FB14-7C34-1087-59B099EBDC24}"/>
              </a:ext>
            </a:extLst>
          </p:cNvPr>
          <p:cNvCxnSpPr>
            <a:cxnSpLocks/>
          </p:cNvCxnSpPr>
          <p:nvPr/>
        </p:nvCxnSpPr>
        <p:spPr>
          <a:xfrm>
            <a:off x="516467" y="787400"/>
            <a:ext cx="11370733" cy="0"/>
          </a:xfrm>
          <a:prstGeom prst="line">
            <a:avLst/>
          </a:prstGeom>
          <a:ln w="31750" cmpd="sng">
            <a:solidFill>
              <a:srgbClr val="166389"/>
            </a:solidFill>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08012C0-CF41-C624-B3DD-1F936B429D14}"/>
              </a:ext>
            </a:extLst>
          </p:cNvPr>
          <p:cNvGrpSpPr/>
          <p:nvPr/>
        </p:nvGrpSpPr>
        <p:grpSpPr>
          <a:xfrm>
            <a:off x="8652183" y="1203273"/>
            <a:ext cx="2022385" cy="3197879"/>
            <a:chOff x="4680970" y="1267191"/>
            <a:chExt cx="1805111" cy="2854315"/>
          </a:xfrm>
        </p:grpSpPr>
        <p:pic>
          <p:nvPicPr>
            <p:cNvPr id="18" name="Picture 17">
              <a:extLst>
                <a:ext uri="{FF2B5EF4-FFF2-40B4-BE49-F238E27FC236}">
                  <a16:creationId xmlns:a16="http://schemas.microsoft.com/office/drawing/2014/main" id="{7071D6A8-D232-1481-7BD4-7B45AA0101E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680970" y="1267191"/>
              <a:ext cx="1805111" cy="2494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a16="http://schemas.microsoft.com/office/drawing/2014/main" id="{F802C2C6-8FD0-AB6F-0A7C-61418193A08B}"/>
                </a:ext>
              </a:extLst>
            </p:cNvPr>
            <p:cNvSpPr txBox="1"/>
            <p:nvPr/>
          </p:nvSpPr>
          <p:spPr>
            <a:xfrm>
              <a:off x="4800006" y="3846795"/>
              <a:ext cx="1539487" cy="274711"/>
            </a:xfrm>
            <a:prstGeom prst="rect">
              <a:avLst/>
            </a:prstGeom>
            <a:noFill/>
          </p:spPr>
          <p:txBody>
            <a:bodyPr wrap="square" rtlCol="0">
              <a:spAutoFit/>
            </a:bodyPr>
            <a:lstStyle/>
            <a:p>
              <a:r>
                <a:rPr lang="en-US" sz="1400" dirty="0"/>
                <a:t>Adam Sepulveda</a:t>
              </a:r>
            </a:p>
          </p:txBody>
        </p:sp>
      </p:grpSp>
      <p:pic>
        <p:nvPicPr>
          <p:cNvPr id="22" name="Picture 21">
            <a:extLst>
              <a:ext uri="{FF2B5EF4-FFF2-40B4-BE49-F238E27FC236}">
                <a16:creationId xmlns:a16="http://schemas.microsoft.com/office/drawing/2014/main" id="{F0A8D4A5-A247-DE7A-BA2B-A557B94ED85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66751" y="4740762"/>
            <a:ext cx="2741871" cy="1011065"/>
          </a:xfrm>
          <a:prstGeom prst="rect">
            <a:avLst/>
          </a:prstGeom>
        </p:spPr>
      </p:pic>
    </p:spTree>
    <p:extLst>
      <p:ext uri="{BB962C8B-B14F-4D97-AF65-F5344CB8AC3E}">
        <p14:creationId xmlns:p14="http://schemas.microsoft.com/office/powerpoint/2010/main" val="288911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5375D3D-E5DF-E64B-9C4C-B874EB410369}">
  <we:reference id="WA200010001" version="1.0.0.1" store="Omex" storeType="OMEX"/>
  <we:alternateReferences>
    <we:reference id="WA200010001" version="1.0.0.1" store="WA200010001" storeType="OMEX"/>
  </we:alternateReferences>
  <we:properties>
    <we:property name="claude.fileId" value="&quot;7d9d2911-dcb0-4469-a16a-ff9b10c33191&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60206</TotalTime>
  <Words>695</Words>
  <Application>Microsoft Macintosh PowerPoint</Application>
  <PresentationFormat>Widescreen</PresentationFormat>
  <Paragraphs>158</Paragraphs>
  <Slides>20</Slides>
  <Notes>19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ＭＳ Ｐゴシック</vt:lpstr>
      <vt:lpstr>Arial</vt:lpstr>
      <vt:lpstr>Avenir</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Birch</dc:creator>
  <cp:lastModifiedBy>James Birch</cp:lastModifiedBy>
  <cp:revision>160</cp:revision>
  <dcterms:created xsi:type="dcterms:W3CDTF">2023-02-22T00:42:49Z</dcterms:created>
  <dcterms:modified xsi:type="dcterms:W3CDTF">2026-09-02T23:28:28Z</dcterms:modified>
</cp:coreProperties>
</file>