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99" d="100"/>
          <a:sy n="99" d="100"/>
        </p:scale>
        <p:origin x="198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73A0F-9D5F-43FA-B76E-B02A8E94734C}" type="datetimeFigureOut">
              <a:rPr lang="en-US" smtClean="0"/>
              <a:t>2/12/2020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5CCA7-DE46-4BDD-99CC-3DA56F8EFC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086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73A0F-9D5F-43FA-B76E-B02A8E94734C}" type="datetimeFigureOut">
              <a:rPr lang="en-US" smtClean="0"/>
              <a:t>2/12/2020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5CCA7-DE46-4BDD-99CC-3DA56F8EFC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276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73A0F-9D5F-43FA-B76E-B02A8E94734C}" type="datetimeFigureOut">
              <a:rPr lang="en-US" smtClean="0"/>
              <a:t>2/12/2020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5CCA7-DE46-4BDD-99CC-3DA56F8EFC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487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73A0F-9D5F-43FA-B76E-B02A8E94734C}" type="datetimeFigureOut">
              <a:rPr lang="en-US" smtClean="0"/>
              <a:t>2/12/2020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5CCA7-DE46-4BDD-99CC-3DA56F8EFC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107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73A0F-9D5F-43FA-B76E-B02A8E94734C}" type="datetimeFigureOut">
              <a:rPr lang="en-US" smtClean="0"/>
              <a:t>2/12/2020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5CCA7-DE46-4BDD-99CC-3DA56F8EFC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971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73A0F-9D5F-43FA-B76E-B02A8E94734C}" type="datetimeFigureOut">
              <a:rPr lang="en-US" smtClean="0"/>
              <a:t>2/12/2020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5CCA7-DE46-4BDD-99CC-3DA56F8EFC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9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73A0F-9D5F-43FA-B76E-B02A8E94734C}" type="datetimeFigureOut">
              <a:rPr lang="en-US" smtClean="0"/>
              <a:t>2/12/2020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5CCA7-DE46-4BDD-99CC-3DA56F8EFC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490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73A0F-9D5F-43FA-B76E-B02A8E94734C}" type="datetimeFigureOut">
              <a:rPr lang="en-US" smtClean="0"/>
              <a:t>2/12/2020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5CCA7-DE46-4BDD-99CC-3DA56F8EFC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307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73A0F-9D5F-43FA-B76E-B02A8E94734C}" type="datetimeFigureOut">
              <a:rPr lang="en-US" smtClean="0"/>
              <a:t>2/12/2020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5CCA7-DE46-4BDD-99CC-3DA56F8EFC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04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73A0F-9D5F-43FA-B76E-B02A8E94734C}" type="datetimeFigureOut">
              <a:rPr lang="en-US" smtClean="0"/>
              <a:t>2/12/2020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5CCA7-DE46-4BDD-99CC-3DA56F8EFC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075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73A0F-9D5F-43FA-B76E-B02A8E94734C}" type="datetimeFigureOut">
              <a:rPr lang="en-US" smtClean="0"/>
              <a:t>2/12/2020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5CCA7-DE46-4BDD-99CC-3DA56F8EFC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153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C73A0F-9D5F-43FA-B76E-B02A8E94734C}" type="datetimeFigureOut">
              <a:rPr lang="en-US" smtClean="0"/>
              <a:t>2/12/2020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05CCA7-DE46-4BDD-99CC-3DA56F8EFC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69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9448"/>
            <a:ext cx="10515600" cy="608910"/>
          </a:xfrm>
        </p:spPr>
        <p:txBody>
          <a:bodyPr>
            <a:normAutofit fontScale="90000"/>
          </a:bodyPr>
          <a:lstStyle/>
          <a:p>
            <a:r>
              <a:rPr lang="en-US" dirty="0"/>
              <a:t>Advanced Algorithms</a:t>
            </a:r>
          </a:p>
        </p:txBody>
      </p:sp>
      <p:sp>
        <p:nvSpPr>
          <p:cNvPr id="5" name="Freeform 4"/>
          <p:cNvSpPr/>
          <p:nvPr/>
        </p:nvSpPr>
        <p:spPr>
          <a:xfrm rot="2561600">
            <a:off x="4605511" y="4519794"/>
            <a:ext cx="822815" cy="5765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28828"/>
                </a:moveTo>
                <a:lnTo>
                  <a:pt x="822815" y="28828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" name="Freeform 5"/>
          <p:cNvSpPr/>
          <p:nvPr/>
        </p:nvSpPr>
        <p:spPr>
          <a:xfrm>
            <a:off x="4714537" y="3400171"/>
            <a:ext cx="914439" cy="5765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28828"/>
                </a:moveTo>
                <a:lnTo>
                  <a:pt x="914439" y="28828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Freeform 6"/>
          <p:cNvSpPr/>
          <p:nvPr/>
        </p:nvSpPr>
        <p:spPr>
          <a:xfrm rot="19038400">
            <a:off x="4605511" y="2280548"/>
            <a:ext cx="822815" cy="5765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28828"/>
                </a:moveTo>
                <a:lnTo>
                  <a:pt x="822815" y="28828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Oval 7"/>
          <p:cNvSpPr/>
          <p:nvPr/>
        </p:nvSpPr>
        <p:spPr>
          <a:xfrm>
            <a:off x="2501562" y="2127249"/>
            <a:ext cx="2603499" cy="2603499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9" name="Freeform 8"/>
          <p:cNvSpPr/>
          <p:nvPr/>
        </p:nvSpPr>
        <p:spPr>
          <a:xfrm>
            <a:off x="5112318" y="719752"/>
            <a:ext cx="1562100" cy="1562100"/>
          </a:xfrm>
          <a:custGeom>
            <a:avLst/>
            <a:gdLst>
              <a:gd name="connsiteX0" fmla="*/ 0 w 1562100"/>
              <a:gd name="connsiteY0" fmla="*/ 781050 h 1562100"/>
              <a:gd name="connsiteX1" fmla="*/ 781050 w 1562100"/>
              <a:gd name="connsiteY1" fmla="*/ 0 h 1562100"/>
              <a:gd name="connsiteX2" fmla="*/ 1562100 w 1562100"/>
              <a:gd name="connsiteY2" fmla="*/ 781050 h 1562100"/>
              <a:gd name="connsiteX3" fmla="*/ 781050 w 1562100"/>
              <a:gd name="connsiteY3" fmla="*/ 1562100 h 1562100"/>
              <a:gd name="connsiteX4" fmla="*/ 0 w 1562100"/>
              <a:gd name="connsiteY4" fmla="*/ 781050 h 156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100" h="1562100">
                <a:moveTo>
                  <a:pt x="0" y="781050"/>
                </a:moveTo>
                <a:cubicBezTo>
                  <a:pt x="0" y="349688"/>
                  <a:pt x="349688" y="0"/>
                  <a:pt x="781050" y="0"/>
                </a:cubicBezTo>
                <a:cubicBezTo>
                  <a:pt x="1212412" y="0"/>
                  <a:pt x="1562100" y="349688"/>
                  <a:pt x="1562100" y="781050"/>
                </a:cubicBezTo>
                <a:cubicBezTo>
                  <a:pt x="1562100" y="1212412"/>
                  <a:pt x="1212412" y="1562100"/>
                  <a:pt x="781050" y="1562100"/>
                </a:cubicBezTo>
                <a:cubicBezTo>
                  <a:pt x="349688" y="1562100"/>
                  <a:pt x="0" y="1212412"/>
                  <a:pt x="0" y="781050"/>
                </a:cubicBez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8924" tIns="238924" rIns="238924" bIns="238924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kern="1200" dirty="0"/>
              <a:t>Persistence</a:t>
            </a:r>
          </a:p>
        </p:txBody>
      </p:sp>
      <p:sp>
        <p:nvSpPr>
          <p:cNvPr id="10" name="Freeform 9"/>
          <p:cNvSpPr/>
          <p:nvPr/>
        </p:nvSpPr>
        <p:spPr>
          <a:xfrm>
            <a:off x="6830627" y="719752"/>
            <a:ext cx="2765759" cy="1562100"/>
          </a:xfrm>
          <a:custGeom>
            <a:avLst/>
            <a:gdLst>
              <a:gd name="connsiteX0" fmla="*/ 0 w 2343150"/>
              <a:gd name="connsiteY0" fmla="*/ 0 h 1562100"/>
              <a:gd name="connsiteX1" fmla="*/ 2343150 w 2343150"/>
              <a:gd name="connsiteY1" fmla="*/ 0 h 1562100"/>
              <a:gd name="connsiteX2" fmla="*/ 2343150 w 2343150"/>
              <a:gd name="connsiteY2" fmla="*/ 1562100 h 1562100"/>
              <a:gd name="connsiteX3" fmla="*/ 0 w 2343150"/>
              <a:gd name="connsiteY3" fmla="*/ 1562100 h 1562100"/>
              <a:gd name="connsiteX4" fmla="*/ 0 w 2343150"/>
              <a:gd name="connsiteY4" fmla="*/ 0 h 156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43150" h="1562100">
                <a:moveTo>
                  <a:pt x="0" y="0"/>
                </a:moveTo>
                <a:lnTo>
                  <a:pt x="2343150" y="0"/>
                </a:lnTo>
                <a:lnTo>
                  <a:pt x="2343150" y="1562100"/>
                </a:lnTo>
                <a:lnTo>
                  <a:pt x="0" y="15621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228600" lvl="1" indent="-228600" algn="l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en-US" sz="2400" kern="1200" dirty="0" smtClean="0"/>
          </a:p>
          <a:p>
            <a:pPr marL="228600" lvl="1" indent="-228600" algn="l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2400" dirty="0" smtClean="0"/>
              <a:t>Fault detection and response</a:t>
            </a:r>
          </a:p>
          <a:p>
            <a:pPr marL="228600" lvl="1" indent="-228600" algn="l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2400" kern="1200" dirty="0" smtClean="0"/>
              <a:t>Smart energy management</a:t>
            </a:r>
            <a:endParaRPr lang="en-US" sz="2400" kern="1200" dirty="0"/>
          </a:p>
        </p:txBody>
      </p:sp>
      <p:sp>
        <p:nvSpPr>
          <p:cNvPr id="11" name="Freeform 10"/>
          <p:cNvSpPr/>
          <p:nvPr/>
        </p:nvSpPr>
        <p:spPr>
          <a:xfrm>
            <a:off x="5628977" y="2647949"/>
            <a:ext cx="1562100" cy="1562100"/>
          </a:xfrm>
          <a:custGeom>
            <a:avLst/>
            <a:gdLst>
              <a:gd name="connsiteX0" fmla="*/ 0 w 1562100"/>
              <a:gd name="connsiteY0" fmla="*/ 781050 h 1562100"/>
              <a:gd name="connsiteX1" fmla="*/ 781050 w 1562100"/>
              <a:gd name="connsiteY1" fmla="*/ 0 h 1562100"/>
              <a:gd name="connsiteX2" fmla="*/ 1562100 w 1562100"/>
              <a:gd name="connsiteY2" fmla="*/ 781050 h 1562100"/>
              <a:gd name="connsiteX3" fmla="*/ 781050 w 1562100"/>
              <a:gd name="connsiteY3" fmla="*/ 1562100 h 1562100"/>
              <a:gd name="connsiteX4" fmla="*/ 0 w 1562100"/>
              <a:gd name="connsiteY4" fmla="*/ 781050 h 156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100" h="1562100">
                <a:moveTo>
                  <a:pt x="0" y="781050"/>
                </a:moveTo>
                <a:cubicBezTo>
                  <a:pt x="0" y="349688"/>
                  <a:pt x="349688" y="0"/>
                  <a:pt x="781050" y="0"/>
                </a:cubicBezTo>
                <a:cubicBezTo>
                  <a:pt x="1212412" y="0"/>
                  <a:pt x="1562100" y="349688"/>
                  <a:pt x="1562100" y="781050"/>
                </a:cubicBezTo>
                <a:cubicBezTo>
                  <a:pt x="1562100" y="1212412"/>
                  <a:pt x="1212412" y="1562100"/>
                  <a:pt x="781050" y="1562100"/>
                </a:cubicBezTo>
                <a:cubicBezTo>
                  <a:pt x="349688" y="1562100"/>
                  <a:pt x="0" y="1212412"/>
                  <a:pt x="0" y="781050"/>
                </a:cubicBez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8924" tIns="238924" rIns="238924" bIns="238924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kern="1200" dirty="0"/>
              <a:t>Lab in the Ocean</a:t>
            </a:r>
          </a:p>
        </p:txBody>
      </p:sp>
      <p:sp>
        <p:nvSpPr>
          <p:cNvPr id="12" name="Freeform 11"/>
          <p:cNvSpPr/>
          <p:nvPr/>
        </p:nvSpPr>
        <p:spPr>
          <a:xfrm>
            <a:off x="7347287" y="2647949"/>
            <a:ext cx="2807366" cy="1562100"/>
          </a:xfrm>
          <a:custGeom>
            <a:avLst/>
            <a:gdLst>
              <a:gd name="connsiteX0" fmla="*/ 0 w 2343150"/>
              <a:gd name="connsiteY0" fmla="*/ 0 h 1562100"/>
              <a:gd name="connsiteX1" fmla="*/ 2343150 w 2343150"/>
              <a:gd name="connsiteY1" fmla="*/ 0 h 1562100"/>
              <a:gd name="connsiteX2" fmla="*/ 2343150 w 2343150"/>
              <a:gd name="connsiteY2" fmla="*/ 1562100 h 1562100"/>
              <a:gd name="connsiteX3" fmla="*/ 0 w 2343150"/>
              <a:gd name="connsiteY3" fmla="*/ 1562100 h 1562100"/>
              <a:gd name="connsiteX4" fmla="*/ 0 w 2343150"/>
              <a:gd name="connsiteY4" fmla="*/ 0 h 156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43150" h="1562100">
                <a:moveTo>
                  <a:pt x="0" y="0"/>
                </a:moveTo>
                <a:lnTo>
                  <a:pt x="2343150" y="0"/>
                </a:lnTo>
                <a:lnTo>
                  <a:pt x="2343150" y="1562100"/>
                </a:lnTo>
                <a:lnTo>
                  <a:pt x="0" y="15621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228600" lvl="1" indent="-228600" algn="l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2400" kern="1200" dirty="0"/>
              <a:t>In situ </a:t>
            </a:r>
            <a:r>
              <a:rPr lang="en-US" sz="2400" kern="1200" dirty="0" smtClean="0"/>
              <a:t>analysis and data processing</a:t>
            </a:r>
            <a:endParaRPr lang="en-US" sz="2400" kern="1200" dirty="0"/>
          </a:p>
          <a:p>
            <a:pPr marL="228600" lvl="1" indent="-228600" algn="l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2400" dirty="0" smtClean="0"/>
              <a:t>Key information</a:t>
            </a:r>
            <a:r>
              <a:rPr lang="en-US" sz="2400" kern="1200" dirty="0" smtClean="0"/>
              <a:t> extraction and transmission</a:t>
            </a:r>
            <a:endParaRPr lang="en-US" sz="2400" kern="1200" dirty="0"/>
          </a:p>
        </p:txBody>
      </p:sp>
      <p:sp>
        <p:nvSpPr>
          <p:cNvPr id="13" name="Freeform 12"/>
          <p:cNvSpPr/>
          <p:nvPr/>
        </p:nvSpPr>
        <p:spPr>
          <a:xfrm>
            <a:off x="5112318" y="4576146"/>
            <a:ext cx="1562100" cy="1562100"/>
          </a:xfrm>
          <a:custGeom>
            <a:avLst/>
            <a:gdLst>
              <a:gd name="connsiteX0" fmla="*/ 0 w 1562100"/>
              <a:gd name="connsiteY0" fmla="*/ 781050 h 1562100"/>
              <a:gd name="connsiteX1" fmla="*/ 781050 w 1562100"/>
              <a:gd name="connsiteY1" fmla="*/ 0 h 1562100"/>
              <a:gd name="connsiteX2" fmla="*/ 1562100 w 1562100"/>
              <a:gd name="connsiteY2" fmla="*/ 781050 h 1562100"/>
              <a:gd name="connsiteX3" fmla="*/ 781050 w 1562100"/>
              <a:gd name="connsiteY3" fmla="*/ 1562100 h 1562100"/>
              <a:gd name="connsiteX4" fmla="*/ 0 w 1562100"/>
              <a:gd name="connsiteY4" fmla="*/ 781050 h 156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100" h="1562100">
                <a:moveTo>
                  <a:pt x="0" y="781050"/>
                </a:moveTo>
                <a:cubicBezTo>
                  <a:pt x="0" y="349688"/>
                  <a:pt x="349688" y="0"/>
                  <a:pt x="781050" y="0"/>
                </a:cubicBezTo>
                <a:cubicBezTo>
                  <a:pt x="1212412" y="0"/>
                  <a:pt x="1562100" y="349688"/>
                  <a:pt x="1562100" y="781050"/>
                </a:cubicBezTo>
                <a:cubicBezTo>
                  <a:pt x="1562100" y="1212412"/>
                  <a:pt x="1212412" y="1562100"/>
                  <a:pt x="781050" y="1562100"/>
                </a:cubicBezTo>
                <a:cubicBezTo>
                  <a:pt x="349688" y="1562100"/>
                  <a:pt x="0" y="1212412"/>
                  <a:pt x="0" y="781050"/>
                </a:cubicBez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8924" tIns="238924" rIns="238924" bIns="238924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dirty="0" smtClean="0"/>
              <a:t>Mobile T</a:t>
            </a:r>
            <a:r>
              <a:rPr lang="en-US" sz="2000" kern="1200" dirty="0" smtClean="0"/>
              <a:t>argeted </a:t>
            </a:r>
            <a:r>
              <a:rPr lang="en-US" sz="2000" kern="1200" dirty="0"/>
              <a:t>Sampling</a:t>
            </a:r>
          </a:p>
        </p:txBody>
      </p:sp>
      <p:sp>
        <p:nvSpPr>
          <p:cNvPr id="14" name="Freeform 13"/>
          <p:cNvSpPr/>
          <p:nvPr/>
        </p:nvSpPr>
        <p:spPr>
          <a:xfrm>
            <a:off x="6830627" y="4576146"/>
            <a:ext cx="3064143" cy="1562100"/>
          </a:xfrm>
          <a:custGeom>
            <a:avLst/>
            <a:gdLst>
              <a:gd name="connsiteX0" fmla="*/ 0 w 2343150"/>
              <a:gd name="connsiteY0" fmla="*/ 0 h 1562100"/>
              <a:gd name="connsiteX1" fmla="*/ 2343150 w 2343150"/>
              <a:gd name="connsiteY1" fmla="*/ 0 h 1562100"/>
              <a:gd name="connsiteX2" fmla="*/ 2343150 w 2343150"/>
              <a:gd name="connsiteY2" fmla="*/ 1562100 h 1562100"/>
              <a:gd name="connsiteX3" fmla="*/ 0 w 2343150"/>
              <a:gd name="connsiteY3" fmla="*/ 1562100 h 1562100"/>
              <a:gd name="connsiteX4" fmla="*/ 0 w 2343150"/>
              <a:gd name="connsiteY4" fmla="*/ 0 h 156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43150" h="1562100">
                <a:moveTo>
                  <a:pt x="0" y="0"/>
                </a:moveTo>
                <a:lnTo>
                  <a:pt x="2343150" y="0"/>
                </a:lnTo>
                <a:lnTo>
                  <a:pt x="2343150" y="1562100"/>
                </a:lnTo>
                <a:lnTo>
                  <a:pt x="0" y="15621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228600" lvl="1" indent="-228600" algn="l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2400" dirty="0"/>
              <a:t>F</a:t>
            </a:r>
            <a:r>
              <a:rPr lang="en-US" sz="2400" kern="1200" dirty="0" smtClean="0"/>
              <a:t>eature detection </a:t>
            </a:r>
            <a:r>
              <a:rPr lang="en-US" sz="2400" kern="1200" dirty="0"/>
              <a:t>&amp; </a:t>
            </a:r>
            <a:r>
              <a:rPr lang="en-US" sz="2400" kern="1200" dirty="0" smtClean="0"/>
              <a:t>classification</a:t>
            </a:r>
            <a:endParaRPr lang="en-US" sz="2400" kern="1200" dirty="0"/>
          </a:p>
          <a:p>
            <a:pPr marL="228600" lvl="1" indent="-228600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2400" dirty="0"/>
              <a:t>Multi-vehicle communication and </a:t>
            </a:r>
            <a:r>
              <a:rPr lang="en-US" sz="2400" dirty="0" smtClean="0"/>
              <a:t>collaboration</a:t>
            </a:r>
            <a:endParaRPr lang="en-US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2700386" y="2871377"/>
            <a:ext cx="231653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Control</a:t>
            </a:r>
          </a:p>
          <a:p>
            <a:r>
              <a:rPr lang="en-US" sz="2400" dirty="0" smtClean="0"/>
              <a:t>Signal processing</a:t>
            </a:r>
          </a:p>
          <a:p>
            <a:r>
              <a:rPr lang="en-US" sz="2400" dirty="0" smtClean="0"/>
              <a:t>AI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333960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763</TotalTime>
  <Words>40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Advanced Algorithms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Advanced Algorithms</dc:title>
  <dc:creator>Yanwu Zhang</dc:creator>
  <cp:lastModifiedBy>Yanwu Zhang</cp:lastModifiedBy>
  <cp:revision>5</cp:revision>
  <dcterms:created xsi:type="dcterms:W3CDTF">2020-02-12T22:46:27Z</dcterms:created>
  <dcterms:modified xsi:type="dcterms:W3CDTF">2020-02-13T16:11:37Z</dcterms:modified>
</cp:coreProperties>
</file>