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28" r:id="rId2"/>
    <p:sldId id="268" r:id="rId3"/>
    <p:sldId id="331" r:id="rId4"/>
    <p:sldId id="333" r:id="rId5"/>
    <p:sldId id="332" r:id="rId6"/>
    <p:sldId id="336" r:id="rId7"/>
    <p:sldId id="335" r:id="rId8"/>
    <p:sldId id="339" r:id="rId9"/>
    <p:sldId id="285" r:id="rId10"/>
    <p:sldId id="286" r:id="rId11"/>
    <p:sldId id="321" r:id="rId12"/>
    <p:sldId id="277" r:id="rId13"/>
    <p:sldId id="311" r:id="rId14"/>
    <p:sldId id="290" r:id="rId15"/>
    <p:sldId id="291" r:id="rId16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98DDFF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34" autoAdjust="0"/>
    <p:restoredTop sz="82005"/>
  </p:normalViewPr>
  <p:slideViewPr>
    <p:cSldViewPr snapToGrid="0" snapToObjects="1">
      <p:cViewPr>
        <p:scale>
          <a:sx n="80" d="100"/>
          <a:sy n="80" d="100"/>
        </p:scale>
        <p:origin x="978" y="9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60" d="100"/>
        <a:sy n="160" d="100"/>
      </p:scale>
      <p:origin x="0" y="-4242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56550" y="1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6/17/2019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1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6/17/2019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0"/>
            <a:ext cx="5588000" cy="3655458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23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4.mp4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4.jp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gif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Untitl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9999" y="1796122"/>
            <a:ext cx="5389589" cy="30292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6163" y="1387329"/>
            <a:ext cx="26372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CANON Spring </a:t>
            </a:r>
            <a:r>
              <a:rPr lang="en-US" sz="2000" b="1" dirty="0" smtClean="0"/>
              <a:t>2019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603549" y="6056051"/>
            <a:ext cx="5141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How do we </a:t>
            </a:r>
            <a:r>
              <a:rPr lang="en-US" sz="3200" b="1" dirty="0" smtClean="0"/>
              <a:t>scale up</a:t>
            </a:r>
            <a:r>
              <a:rPr lang="en-US" sz="3200" b="1" dirty="0" smtClean="0"/>
              <a:t>?</a:t>
            </a:r>
            <a:endParaRPr lang="en-US" sz="3200" b="1" dirty="0"/>
          </a:p>
        </p:txBody>
      </p:sp>
      <p:grpSp>
        <p:nvGrpSpPr>
          <p:cNvPr id="2" name="Group 1"/>
          <p:cNvGrpSpPr/>
          <p:nvPr/>
        </p:nvGrpSpPr>
        <p:grpSpPr>
          <a:xfrm>
            <a:off x="7314024" y="611414"/>
            <a:ext cx="3306676" cy="5069755"/>
            <a:chOff x="7314024" y="611414"/>
            <a:chExt cx="3306676" cy="5069755"/>
          </a:xfrm>
        </p:grpSpPr>
        <p:sp>
          <p:nvSpPr>
            <p:cNvPr id="7" name="TextBox 6"/>
            <p:cNvSpPr txBox="1"/>
            <p:nvPr/>
          </p:nvSpPr>
          <p:spPr>
            <a:xfrm>
              <a:off x="8201560" y="611414"/>
              <a:ext cx="11833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/>
                <a:t>SeaHive</a:t>
              </a:r>
              <a:endParaRPr lang="en-US" sz="2000" b="1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14024" y="1134569"/>
              <a:ext cx="3306676" cy="4546600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7386384" y="2453782"/>
              <a:ext cx="3006545" cy="1675076"/>
              <a:chOff x="5080174" y="3071813"/>
              <a:chExt cx="3006545" cy="1675076"/>
            </a:xfrm>
          </p:grpSpPr>
          <p:cxnSp>
            <p:nvCxnSpPr>
              <p:cNvPr id="12" name="Straight Arrow Connector 11"/>
              <p:cNvCxnSpPr/>
              <p:nvPr/>
            </p:nvCxnSpPr>
            <p:spPr>
              <a:xfrm>
                <a:off x="7260873" y="3071813"/>
                <a:ext cx="8638" cy="91584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7240033" y="3296721"/>
                <a:ext cx="8466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10km</a:t>
                </a:r>
              </a:p>
            </p:txBody>
          </p:sp>
          <p:sp>
            <p:nvSpPr>
              <p:cNvPr id="14" name="Hexagon 13"/>
              <p:cNvSpPr/>
              <p:nvPr/>
            </p:nvSpPr>
            <p:spPr>
              <a:xfrm>
                <a:off x="6018520" y="3096705"/>
                <a:ext cx="1045399" cy="915840"/>
              </a:xfrm>
              <a:prstGeom prst="hexagon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6441434" y="3431965"/>
                <a:ext cx="224631" cy="207360"/>
              </a:xfrm>
              <a:prstGeom prst="ellipse">
                <a:avLst/>
              </a:prstGeom>
              <a:solidFill>
                <a:srgbClr val="00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6244608" y="3145802"/>
                <a:ext cx="578222" cy="3442"/>
              </a:xfrm>
              <a:prstGeom prst="line">
                <a:avLst/>
              </a:prstGeom>
              <a:ln w="635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6244608" y="3247402"/>
                <a:ext cx="578222" cy="3442"/>
              </a:xfrm>
              <a:prstGeom prst="line">
                <a:avLst/>
              </a:prstGeom>
              <a:ln w="635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6241166" y="3349002"/>
                <a:ext cx="578222" cy="3442"/>
              </a:xfrm>
              <a:prstGeom prst="line">
                <a:avLst/>
              </a:prstGeom>
              <a:ln w="635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Oval 18"/>
              <p:cNvSpPr/>
              <p:nvPr/>
            </p:nvSpPr>
            <p:spPr>
              <a:xfrm>
                <a:off x="6718196" y="3095442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" name="Group 19"/>
              <p:cNvGrpSpPr/>
              <p:nvPr/>
            </p:nvGrpSpPr>
            <p:grpSpPr>
              <a:xfrm rot="17978380">
                <a:off x="6503706" y="3590747"/>
                <a:ext cx="581664" cy="206642"/>
                <a:chOff x="6238462" y="2441124"/>
                <a:chExt cx="581664" cy="206642"/>
              </a:xfrm>
            </p:grpSpPr>
            <p:cxnSp>
              <p:nvCxnSpPr>
                <p:cNvPr id="38" name="Straight Connector 37"/>
                <p:cNvCxnSpPr/>
                <p:nvPr/>
              </p:nvCxnSpPr>
              <p:spPr>
                <a:xfrm>
                  <a:off x="6241904" y="2441124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6241904" y="2542724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>
                  <a:off x="6238462" y="2644324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Oval 20"/>
              <p:cNvSpPr/>
              <p:nvPr/>
            </p:nvSpPr>
            <p:spPr>
              <a:xfrm>
                <a:off x="6695803" y="3854743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" name="Group 21"/>
              <p:cNvGrpSpPr/>
              <p:nvPr/>
            </p:nvGrpSpPr>
            <p:grpSpPr>
              <a:xfrm rot="14471623">
                <a:off x="6008084" y="3583862"/>
                <a:ext cx="581664" cy="206642"/>
                <a:chOff x="6245345" y="2059097"/>
                <a:chExt cx="581664" cy="206642"/>
              </a:xfrm>
            </p:grpSpPr>
            <p:cxnSp>
              <p:nvCxnSpPr>
                <p:cNvPr id="35" name="Straight Connector 34"/>
                <p:cNvCxnSpPr/>
                <p:nvPr/>
              </p:nvCxnSpPr>
              <p:spPr>
                <a:xfrm>
                  <a:off x="6248787" y="2059097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/>
                <p:cNvCxnSpPr/>
                <p:nvPr/>
              </p:nvCxnSpPr>
              <p:spPr>
                <a:xfrm>
                  <a:off x="6248787" y="2160697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>
                  <a:off x="6245345" y="2262297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TextBox 22"/>
              <p:cNvSpPr txBox="1"/>
              <p:nvPr/>
            </p:nvSpPr>
            <p:spPr>
              <a:xfrm>
                <a:off x="5080174" y="3108131"/>
                <a:ext cx="9051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power buoy</a:t>
                </a:r>
              </a:p>
            </p:txBody>
          </p:sp>
          <p:cxnSp>
            <p:nvCxnSpPr>
              <p:cNvPr id="24" name="Straight Arrow Connector 23"/>
              <p:cNvCxnSpPr/>
              <p:nvPr/>
            </p:nvCxnSpPr>
            <p:spPr>
              <a:xfrm>
                <a:off x="5912022" y="3334522"/>
                <a:ext cx="486436" cy="128308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6169042" y="4377557"/>
                <a:ext cx="11449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bg1"/>
                    </a:solidFill>
                  </a:rPr>
                  <a:t>50 AUVs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26" name="Straight Arrow Connector 25"/>
              <p:cNvCxnSpPr/>
              <p:nvPr/>
            </p:nvCxnSpPr>
            <p:spPr>
              <a:xfrm flipH="1" flipV="1">
                <a:off x="6336000" y="4066570"/>
                <a:ext cx="401377" cy="38935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val 26"/>
              <p:cNvSpPr/>
              <p:nvPr/>
            </p:nvSpPr>
            <p:spPr>
              <a:xfrm>
                <a:off x="6467276" y="3283493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6923550" y="3486949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6245412" y="3866644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6219575" y="3111985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6049292" y="3457971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6635231" y="3598357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6336548" y="3598088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4" name="Straight Arrow Connector 33"/>
              <p:cNvCxnSpPr>
                <a:endCxn id="14" idx="1"/>
              </p:cNvCxnSpPr>
              <p:nvPr/>
            </p:nvCxnSpPr>
            <p:spPr>
              <a:xfrm flipH="1" flipV="1">
                <a:off x="6834959" y="4012545"/>
                <a:ext cx="67508" cy="408556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Looking Forward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7420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uidedVehicle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70651" y="2417675"/>
            <a:ext cx="4999481" cy="2812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4" y="447971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Autonomy is transforming industry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8524291" y="2424262"/>
            <a:ext cx="3009208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Automated Guided Vehicles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04672" y="2449928"/>
            <a:ext cx="6677147" cy="1785104"/>
            <a:chOff x="304672" y="2449928"/>
            <a:chExt cx="6677147" cy="1785104"/>
          </a:xfrm>
        </p:grpSpPr>
        <p:sp>
          <p:nvSpPr>
            <p:cNvPr id="6" name="Rectangle 5"/>
            <p:cNvSpPr/>
            <p:nvPr/>
          </p:nvSpPr>
          <p:spPr>
            <a:xfrm>
              <a:off x="304672" y="2449928"/>
              <a:ext cx="6677147" cy="178510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 fontAlgn="base"/>
              <a:r>
                <a:rPr lang="en-US" sz="2000" b="1" dirty="0"/>
                <a:t>Driverless Vehicles</a:t>
              </a:r>
            </a:p>
            <a:p>
              <a:pPr fontAlgn="base"/>
              <a:r>
                <a:rPr lang="en-US" dirty="0"/>
                <a:t>An </a:t>
              </a:r>
              <a:r>
                <a:rPr lang="en-US" b="1" i="1" dirty="0">
                  <a:solidFill>
                    <a:srgbClr val="C00000"/>
                  </a:solidFill>
                </a:rPr>
                <a:t>automatic</a:t>
              </a:r>
              <a:r>
                <a:rPr lang="en-US" dirty="0"/>
                <a:t> vehicle is capable of following a pre-programmed path without deviation,</a:t>
              </a:r>
            </a:p>
            <a:p>
              <a:pPr fontAlgn="base"/>
              <a:r>
                <a:rPr lang="en-US" dirty="0"/>
                <a:t>An </a:t>
              </a:r>
              <a:r>
                <a:rPr lang="en-US" b="1" i="1" dirty="0">
                  <a:solidFill>
                    <a:srgbClr val="C00000"/>
                  </a:solidFill>
                </a:rPr>
                <a:t>automated</a:t>
              </a:r>
              <a:r>
                <a:rPr lang="en-US" dirty="0">
                  <a:solidFill>
                    <a:srgbClr val="C00000"/>
                  </a:solidFill>
                </a:rPr>
                <a:t> </a:t>
              </a:r>
              <a:r>
                <a:rPr lang="en-US" dirty="0"/>
                <a:t>vehicle is capable of deviating when needed,</a:t>
              </a:r>
            </a:p>
            <a:p>
              <a:pPr fontAlgn="base"/>
              <a:r>
                <a:rPr lang="en-US" dirty="0"/>
                <a:t>An </a:t>
              </a:r>
              <a:r>
                <a:rPr lang="en-US" b="1" i="1" dirty="0">
                  <a:solidFill>
                    <a:srgbClr val="C00000"/>
                  </a:solidFill>
                </a:rPr>
                <a:t>autonomous</a:t>
              </a:r>
              <a:r>
                <a:rPr lang="en-US" dirty="0"/>
                <a:t> vehicle is capable of travelling without a pre-programmed path.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79EEB8-08F3-8A4A-A2FE-13BB9555A69B}"/>
                </a:ext>
              </a:extLst>
            </p:cNvPr>
            <p:cNvSpPr txBox="1"/>
            <p:nvPr/>
          </p:nvSpPr>
          <p:spPr>
            <a:xfrm>
              <a:off x="5467429" y="3951841"/>
              <a:ext cx="141235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/>
                <a:t>ASTM F45 standards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315539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Different types of machine learning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476859" y="4386251"/>
            <a:ext cx="3141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“is this a cat or a dog?”</a:t>
            </a:r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846852" y="4386251"/>
            <a:ext cx="3141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“what do these things have in common?”</a:t>
            </a:r>
            <a:endParaRPr lang="en-US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065181" y="4386251"/>
            <a:ext cx="3141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“what do I do next?”</a:t>
            </a:r>
            <a:endParaRPr lang="en-US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40696" y="1904912"/>
            <a:ext cx="1573619" cy="95410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Machine Learning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4895" y="3371086"/>
            <a:ext cx="2059264" cy="523220"/>
          </a:xfrm>
          <a:prstGeom prst="rect">
            <a:avLst/>
          </a:prstGeom>
          <a:solidFill>
            <a:schemeClr val="accent3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Supervised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5136" y="3371086"/>
            <a:ext cx="2442410" cy="523220"/>
          </a:xfrm>
          <a:prstGeom prst="rect">
            <a:avLst/>
          </a:prstGeom>
          <a:solidFill>
            <a:schemeClr val="accent3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Unsupervised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26771" y="3371086"/>
            <a:ext cx="2630254" cy="523220"/>
          </a:xfrm>
          <a:prstGeom prst="rect">
            <a:avLst/>
          </a:prstGeom>
          <a:solidFill>
            <a:schemeClr val="accent3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Reinforcement</a:t>
            </a:r>
            <a:endParaRPr lang="en-US" sz="2800" dirty="0">
              <a:solidFill>
                <a:schemeClr val="bg1"/>
              </a:solidFill>
            </a:endParaRPr>
          </a:p>
        </p:txBody>
      </p:sp>
      <p:cxnSp>
        <p:nvCxnSpPr>
          <p:cNvPr id="12" name="Straight Connector 11"/>
          <p:cNvCxnSpPr>
            <a:stCxn id="7" idx="2"/>
            <a:endCxn id="10" idx="0"/>
          </p:cNvCxnSpPr>
          <p:nvPr/>
        </p:nvCxnSpPr>
        <p:spPr>
          <a:xfrm flipH="1">
            <a:off x="6226341" y="2859019"/>
            <a:ext cx="1165" cy="5120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96715" y="3192289"/>
            <a:ext cx="685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94527" y="3191838"/>
            <a:ext cx="1" cy="178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9741898" y="3192289"/>
            <a:ext cx="1" cy="178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54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Autonomy game-changer: reinforcement </a:t>
            </a:r>
            <a:r>
              <a:rPr lang="en-US" sz="3600" dirty="0"/>
              <a:t>learning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724078" y="5128333"/>
            <a:ext cx="4761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Lee </a:t>
            </a:r>
            <a:r>
              <a:rPr lang="en-US" sz="2000" b="1" dirty="0" err="1"/>
              <a:t>Sedol</a:t>
            </a:r>
            <a:r>
              <a:rPr lang="en-US" sz="2000" b="1" dirty="0"/>
              <a:t> vs </a:t>
            </a:r>
            <a:r>
              <a:rPr lang="en-US" sz="2000" b="1" dirty="0" err="1"/>
              <a:t>AlphaGo</a:t>
            </a:r>
            <a:r>
              <a:rPr lang="en-US" sz="2000" b="1" dirty="0"/>
              <a:t> </a:t>
            </a:r>
            <a:endParaRPr lang="en-US" sz="2000" b="1" dirty="0" smtClean="0"/>
          </a:p>
          <a:p>
            <a:pPr algn="ctr"/>
            <a:r>
              <a:rPr lang="en-US" sz="2000" b="1" dirty="0" smtClean="0"/>
              <a:t>(</a:t>
            </a:r>
            <a:r>
              <a:rPr lang="en-US" sz="2000" b="1" dirty="0"/>
              <a:t>2016)</a:t>
            </a:r>
          </a:p>
        </p:txBody>
      </p:sp>
      <p:pic>
        <p:nvPicPr>
          <p:cNvPr id="9" name="AlphaG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5305" y="1570373"/>
            <a:ext cx="5638669" cy="3171752"/>
          </a:xfrm>
          <a:prstGeom prst="rect">
            <a:avLst/>
          </a:prstGeom>
        </p:spPr>
      </p:pic>
      <p:pic>
        <p:nvPicPr>
          <p:cNvPr id="11" name="LearningToFly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17383" y="1570374"/>
            <a:ext cx="5638671" cy="317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44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A06CF9F-D718-1544-BD34-705434E0C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584" y="566573"/>
            <a:ext cx="9188728" cy="608910"/>
          </a:xfrm>
        </p:spPr>
        <p:txBody>
          <a:bodyPr>
            <a:noAutofit/>
          </a:bodyPr>
          <a:lstStyle/>
          <a:p>
            <a:r>
              <a:rPr lang="en-US" sz="3600" dirty="0" smtClean="0"/>
              <a:t>Autonomous docking w/RL (Fall 2019)</a:t>
            </a:r>
            <a:endParaRPr lang="en-US" sz="3600" dirty="0"/>
          </a:p>
        </p:txBody>
      </p:sp>
      <p:sp>
        <p:nvSpPr>
          <p:cNvPr id="25" name="TextBox 24"/>
          <p:cNvSpPr txBox="1"/>
          <p:nvPr/>
        </p:nvSpPr>
        <p:spPr>
          <a:xfrm>
            <a:off x="1875910" y="5932617"/>
            <a:ext cx="3303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FIELD-RESIDENT UUV</a:t>
            </a:r>
          </a:p>
        </p:txBody>
      </p:sp>
      <p:pic>
        <p:nvPicPr>
          <p:cNvPr id="8" name="LearningToLan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611" y="1978976"/>
            <a:ext cx="5110584" cy="28747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23284" y="6211194"/>
            <a:ext cx="68003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Polvara</a:t>
            </a:r>
            <a:r>
              <a:rPr lang="en-US" sz="1600" dirty="0" smtClean="0"/>
              <a:t> et al, 2018, </a:t>
            </a:r>
            <a:r>
              <a:rPr lang="en-US" sz="1600" i="1" dirty="0" smtClean="0"/>
              <a:t>Toward End-to-End Control for UAV Autonomous Landing via Deep Reinforcement Learning</a:t>
            </a:r>
            <a:r>
              <a:rPr lang="en-US" sz="1600" dirty="0" smtClean="0"/>
              <a:t>, Proceedings of ICUAS</a:t>
            </a:r>
            <a:endParaRPr lang="en-US" sz="1600" dirty="0"/>
          </a:p>
        </p:txBody>
      </p:sp>
      <p:grpSp>
        <p:nvGrpSpPr>
          <p:cNvPr id="7" name="Group 6"/>
          <p:cNvGrpSpPr/>
          <p:nvPr/>
        </p:nvGrpSpPr>
        <p:grpSpPr>
          <a:xfrm>
            <a:off x="5329990" y="3014117"/>
            <a:ext cx="2117876" cy="1157365"/>
            <a:chOff x="5329990" y="3014117"/>
            <a:chExt cx="2117876" cy="1157365"/>
          </a:xfrm>
        </p:grpSpPr>
        <p:pic>
          <p:nvPicPr>
            <p:cNvPr id="2050" name="Picture 2" descr="Image result for mini ROV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0501" y="3014117"/>
              <a:ext cx="1157365" cy="11573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ight Arrow 3"/>
            <p:cNvSpPr/>
            <p:nvPr/>
          </p:nvSpPr>
          <p:spPr>
            <a:xfrm>
              <a:off x="5329990" y="3416327"/>
              <a:ext cx="685799" cy="35294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697478" y="2892561"/>
            <a:ext cx="4035877" cy="1400475"/>
            <a:chOff x="7697478" y="2892561"/>
            <a:chExt cx="4035877" cy="1400475"/>
          </a:xfrm>
        </p:grpSpPr>
        <p:sp>
          <p:nvSpPr>
            <p:cNvPr id="15" name="Right Arrow 14"/>
            <p:cNvSpPr/>
            <p:nvPr/>
          </p:nvSpPr>
          <p:spPr>
            <a:xfrm>
              <a:off x="7697478" y="3440931"/>
              <a:ext cx="685799" cy="35294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434"/>
            <a:stretch/>
          </p:blipFill>
          <p:spPr>
            <a:xfrm>
              <a:off x="8632889" y="2892561"/>
              <a:ext cx="3100466" cy="14004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9003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blogoscoped.com/files/google-com-history/199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4" y="3552424"/>
            <a:ext cx="5486155" cy="330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47349" y="3554701"/>
            <a:ext cx="7363326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</a:rPr>
              <a:t>Investing in algorithms is game-changing</a:t>
            </a:r>
            <a:endParaRPr lang="en-US" sz="2800" b="1" dirty="0" smtClean="0"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555" y="432601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Vision for the future</a:t>
            </a:r>
            <a:endParaRPr lang="en-US" sz="3600" dirty="0"/>
          </a:p>
        </p:txBody>
      </p:sp>
      <p:grpSp>
        <p:nvGrpSpPr>
          <p:cNvPr id="42" name="Group 41"/>
          <p:cNvGrpSpPr/>
          <p:nvPr/>
        </p:nvGrpSpPr>
        <p:grpSpPr>
          <a:xfrm>
            <a:off x="1518072" y="1102501"/>
            <a:ext cx="1744401" cy="2400965"/>
            <a:chOff x="1518072" y="1102501"/>
            <a:chExt cx="1744401" cy="240096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8072" y="1102501"/>
              <a:ext cx="1744401" cy="240096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600198" y="1102501"/>
              <a:ext cx="15801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chemeClr val="bg1"/>
                  </a:solidFill>
                  <a:latin typeface="Arial" panose="020B0604020202020204" pitchFamily="34" charset="0"/>
                </a:rPr>
                <a:t>SeaHive</a:t>
              </a:r>
              <a:endParaRPr lang="en-US" sz="2800" b="1" dirty="0" smtClean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5329990" y="4346009"/>
            <a:ext cx="669226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b="1" dirty="0">
                <a:latin typeface="Arial" panose="020B0604020202020204" pitchFamily="34" charset="0"/>
              </a:rPr>
              <a:t>a</a:t>
            </a:r>
            <a:r>
              <a:rPr lang="en-US" sz="2400" b="1" dirty="0" smtClean="0">
                <a:latin typeface="Arial" panose="020B0604020202020204" pitchFamily="34" charset="0"/>
              </a:rPr>
              <a:t> vision for the future:</a:t>
            </a:r>
          </a:p>
          <a:p>
            <a:pPr algn="r"/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“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</a:rPr>
              <a:t>MBARI’s investment in algorithmics transformed our understanding of the 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world’s oceans”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098756" y="1124625"/>
            <a:ext cx="68620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</a:rPr>
              <a:t>Challenges</a:t>
            </a:r>
          </a:p>
          <a:p>
            <a:r>
              <a:rPr lang="en-US" sz="2000" dirty="0">
                <a:latin typeface="Arial" panose="020B0604020202020204" pitchFamily="34" charset="0"/>
              </a:rPr>
              <a:t>P</a:t>
            </a:r>
            <a:r>
              <a:rPr lang="en-US" sz="2000" dirty="0" smtClean="0">
                <a:latin typeface="Arial" panose="020B0604020202020204" pitchFamily="34" charset="0"/>
              </a:rPr>
              <a:t>ersistence</a:t>
            </a:r>
            <a:r>
              <a:rPr lang="en-US" sz="2000" dirty="0">
                <a:latin typeface="Arial" panose="020B0604020202020204" pitchFamily="34" charset="0"/>
              </a:rPr>
              <a:t>, </a:t>
            </a:r>
            <a:r>
              <a:rPr lang="en-US" sz="2000" dirty="0" smtClean="0">
                <a:latin typeface="Arial" panose="020B0604020202020204" pitchFamily="34" charset="0"/>
              </a:rPr>
              <a:t>Autonomy, Adaptive Sampling</a:t>
            </a:r>
            <a:endParaRPr lang="en-US" sz="2000" dirty="0">
              <a:latin typeface="Arial" panose="020B0604020202020204" pitchFamily="34" charset="0"/>
            </a:endParaRPr>
          </a:p>
          <a:p>
            <a:r>
              <a:rPr lang="en-US" sz="2000" dirty="0" smtClean="0">
                <a:latin typeface="Arial" panose="020B0604020202020204" pitchFamily="34" charset="0"/>
              </a:rPr>
              <a:t>Solutions:  </a:t>
            </a:r>
          </a:p>
          <a:p>
            <a:r>
              <a:rPr lang="en-US" sz="2000" dirty="0">
                <a:latin typeface="Arial" panose="020B0604020202020204" pitchFamily="34" charset="0"/>
              </a:rPr>
              <a:t>	</a:t>
            </a:r>
            <a:r>
              <a:rPr lang="en-US" sz="2000" dirty="0" smtClean="0">
                <a:latin typeface="Arial" panose="020B0604020202020204" pitchFamily="34" charset="0"/>
              </a:rPr>
              <a:t>advanced health management</a:t>
            </a:r>
          </a:p>
          <a:p>
            <a:r>
              <a:rPr lang="en-US" sz="2000" dirty="0">
                <a:latin typeface="Arial" panose="020B0604020202020204" pitchFamily="34" charset="0"/>
              </a:rPr>
              <a:t>	</a:t>
            </a:r>
            <a:r>
              <a:rPr lang="en-US" sz="2000" dirty="0" smtClean="0">
                <a:latin typeface="Arial" panose="020B0604020202020204" pitchFamily="34" charset="0"/>
              </a:rPr>
              <a:t>autonomous docking</a:t>
            </a:r>
          </a:p>
          <a:p>
            <a:r>
              <a:rPr lang="en-US" sz="2000" dirty="0">
                <a:latin typeface="Arial" panose="020B0604020202020204" pitchFamily="34" charset="0"/>
              </a:rPr>
              <a:t>	</a:t>
            </a:r>
            <a:r>
              <a:rPr lang="en-US" sz="2000" dirty="0" smtClean="0">
                <a:latin typeface="Arial" panose="020B0604020202020204" pitchFamily="34" charset="0"/>
              </a:rPr>
              <a:t>context-aware computing</a:t>
            </a:r>
          </a:p>
          <a:p>
            <a:r>
              <a:rPr lang="en-US" sz="2000" dirty="0" smtClean="0">
                <a:latin typeface="Arial" panose="020B0604020202020204" pitchFamily="34" charset="0"/>
              </a:rPr>
              <a:t>Solutions are </a:t>
            </a:r>
            <a:r>
              <a:rPr lang="en-US" sz="2000" dirty="0">
                <a:latin typeface="Arial" panose="020B0604020202020204" pitchFamily="34" charset="0"/>
              </a:rPr>
              <a:t>in the </a:t>
            </a:r>
            <a:r>
              <a:rPr lang="en-US" sz="2000" u="sng" dirty="0" smtClean="0">
                <a:solidFill>
                  <a:srgbClr val="C00000"/>
                </a:solidFill>
                <a:latin typeface="Arial" panose="020B0604020202020204" pitchFamily="34" charset="0"/>
              </a:rPr>
              <a:t>algorithms</a:t>
            </a:r>
            <a:endParaRPr lang="en-US" sz="2000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66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uild="p"/>
      <p:bldP spid="4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5F38C-8202-CC46-9DF7-5556E1FF1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341559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700106"/>
              </p:ext>
            </p:extLst>
          </p:nvPr>
        </p:nvGraphicFramePr>
        <p:xfrm>
          <a:off x="1095429" y="2259880"/>
          <a:ext cx="10058400" cy="2270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34807503"/>
                    </a:ext>
                  </a:extLst>
                </a:gridCol>
                <a:gridCol w="2945938">
                  <a:extLst>
                    <a:ext uri="{9D8B030D-6E8A-4147-A177-3AD203B41FA5}">
                      <a16:colId xmlns:a16="http://schemas.microsoft.com/office/drawing/2014/main" val="1919506418"/>
                    </a:ext>
                  </a:extLst>
                </a:gridCol>
                <a:gridCol w="3759662">
                  <a:extLst>
                    <a:ext uri="{9D8B030D-6E8A-4147-A177-3AD203B41FA5}">
                      <a16:colId xmlns:a16="http://schemas.microsoft.com/office/drawing/2014/main" val="37717440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technology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where we are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where</a:t>
                      </a:r>
                      <a:r>
                        <a:rPr lang="en-US" sz="2800" b="0" baseline="0" dirty="0" smtClean="0"/>
                        <a:t> we want to be</a:t>
                      </a:r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859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sensing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metabolic &amp; biomass tracers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ecosystem structure &amp; controls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300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persistence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endurance</a:t>
                      </a:r>
                      <a:endParaRPr lang="en-U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advanced</a:t>
                      </a:r>
                      <a:r>
                        <a:rPr lang="en-US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health management</a:t>
                      </a:r>
                      <a:endParaRPr lang="en-U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113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/>
                        <a:t>autonomy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automatic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 smtClean="0"/>
                        <a:t>“ASTM” autonomy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246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adaptive</a:t>
                      </a:r>
                      <a:r>
                        <a:rPr lang="en-US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sampling</a:t>
                      </a:r>
                      <a:endParaRPr lang="en-U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reactive sampling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context-aware computing</a:t>
                      </a:r>
                      <a:endParaRPr lang="en-US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669068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26919306-C3F3-5F4D-9FD6-FF1EA03E04CD}"/>
              </a:ext>
            </a:extLst>
          </p:cNvPr>
          <p:cNvSpPr txBox="1">
            <a:spLocks/>
          </p:cNvSpPr>
          <p:nvPr/>
        </p:nvSpPr>
        <p:spPr>
          <a:xfrm>
            <a:off x="638002" y="447971"/>
            <a:ext cx="10515600" cy="6089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 dirty="0" smtClean="0"/>
              <a:t>Core Technologies</a:t>
            </a:r>
            <a:endParaRPr 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CE936B-5F9A-4A4D-B8C8-0C4936B72B86}"/>
              </a:ext>
            </a:extLst>
          </p:cNvPr>
          <p:cNvSpPr txBox="1"/>
          <p:nvPr/>
        </p:nvSpPr>
        <p:spPr>
          <a:xfrm>
            <a:off x="5501704" y="5433195"/>
            <a:ext cx="5011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Game changers</a:t>
            </a:r>
            <a:endParaRPr lang="en-US" sz="2400" b="1" dirty="0"/>
          </a:p>
        </p:txBody>
      </p:sp>
      <p:sp>
        <p:nvSpPr>
          <p:cNvPr id="8" name="Bent-Up Arrow 7">
            <a:extLst>
              <a:ext uri="{FF2B5EF4-FFF2-40B4-BE49-F238E27FC236}">
                <a16:creationId xmlns:a16="http://schemas.microsoft.com/office/drawing/2014/main" id="{D5AA36F0-9A58-C34D-8E8A-8326B74CA070}"/>
              </a:ext>
            </a:extLst>
          </p:cNvPr>
          <p:cNvSpPr/>
          <p:nvPr/>
        </p:nvSpPr>
        <p:spPr>
          <a:xfrm>
            <a:off x="8239511" y="4842606"/>
            <a:ext cx="965200" cy="857250"/>
          </a:xfrm>
          <a:prstGeom prst="bentUpArrow">
            <a:avLst>
              <a:gd name="adj1" fmla="val 4545"/>
              <a:gd name="adj2" fmla="val 11743"/>
              <a:gd name="adj3" fmla="val 32197"/>
            </a:avLst>
          </a:prstGeom>
          <a:solidFill>
            <a:srgbClr val="C000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1057" y="4174784"/>
            <a:ext cx="10282233" cy="367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81057" y="3798424"/>
            <a:ext cx="10282233" cy="367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81057" y="3431842"/>
            <a:ext cx="10282233" cy="3674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3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6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0306" y="1280160"/>
            <a:ext cx="745013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If 1 vehicle has a failure every 50 hours, </a:t>
            </a:r>
            <a:r>
              <a:rPr lang="en-US" sz="2800" b="1" dirty="0" smtClean="0"/>
              <a:t>50 </a:t>
            </a:r>
            <a:r>
              <a:rPr lang="en-US" sz="2800" b="1" dirty="0" smtClean="0"/>
              <a:t>vehicles will have a failure every </a:t>
            </a:r>
            <a:r>
              <a:rPr lang="en-US" sz="2800" b="1" dirty="0"/>
              <a:t>1</a:t>
            </a:r>
            <a:r>
              <a:rPr lang="en-US" sz="2800" b="1" dirty="0" smtClean="0"/>
              <a:t> hour.</a:t>
            </a:r>
            <a:endParaRPr lang="en-US" sz="2800" b="1" dirty="0" smtClean="0"/>
          </a:p>
          <a:p>
            <a:endParaRPr lang="en-US" sz="2400" b="1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vehicle maintenance </a:t>
            </a:r>
            <a:r>
              <a:rPr lang="en-US" sz="2400" b="1" dirty="0"/>
              <a:t>costs will go up </a:t>
            </a:r>
            <a:r>
              <a:rPr lang="en-US" sz="2400" b="1" dirty="0"/>
              <a:t>5</a:t>
            </a:r>
            <a:r>
              <a:rPr lang="en-US" sz="2400" b="1" dirty="0" smtClean="0"/>
              <a:t>0X</a:t>
            </a:r>
            <a:endParaRPr lang="en-US" sz="2400" b="1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vehicle availability will drop </a:t>
            </a:r>
            <a:r>
              <a:rPr lang="en-US" sz="2400" b="1" dirty="0" smtClean="0"/>
              <a:t>50X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1" dirty="0"/>
              <a:t>n</a:t>
            </a:r>
            <a:r>
              <a:rPr lang="en-US" sz="2400" b="1" dirty="0" smtClean="0"/>
              <a:t>ot sustainable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0306" y="4846245"/>
            <a:ext cx="1009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Advanced Health Management</a:t>
            </a:r>
            <a:endParaRPr lang="en-US" sz="28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Achieving Persistence</a:t>
            </a:r>
            <a:endParaRPr lang="en-US" sz="3600" dirty="0"/>
          </a:p>
        </p:txBody>
      </p:sp>
      <p:grpSp>
        <p:nvGrpSpPr>
          <p:cNvPr id="6" name="Group 5"/>
          <p:cNvGrpSpPr/>
          <p:nvPr/>
        </p:nvGrpSpPr>
        <p:grpSpPr>
          <a:xfrm>
            <a:off x="8328958" y="831410"/>
            <a:ext cx="3306676" cy="5069755"/>
            <a:chOff x="7314024" y="611414"/>
            <a:chExt cx="3306676" cy="5069755"/>
          </a:xfrm>
        </p:grpSpPr>
        <p:sp>
          <p:nvSpPr>
            <p:cNvPr id="7" name="TextBox 6"/>
            <p:cNvSpPr txBox="1"/>
            <p:nvPr/>
          </p:nvSpPr>
          <p:spPr>
            <a:xfrm>
              <a:off x="8201560" y="611414"/>
              <a:ext cx="11833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/>
                <a:t>SeaHive</a:t>
              </a:r>
              <a:endParaRPr lang="en-US" sz="2000" b="1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14024" y="1134569"/>
              <a:ext cx="3306676" cy="4546600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7386384" y="2453782"/>
              <a:ext cx="3006545" cy="1675076"/>
              <a:chOff x="5080174" y="3071813"/>
              <a:chExt cx="3006545" cy="1675076"/>
            </a:xfrm>
          </p:grpSpPr>
          <p:cxnSp>
            <p:nvCxnSpPr>
              <p:cNvPr id="10" name="Straight Arrow Connector 9"/>
              <p:cNvCxnSpPr/>
              <p:nvPr/>
            </p:nvCxnSpPr>
            <p:spPr>
              <a:xfrm>
                <a:off x="7260873" y="3071813"/>
                <a:ext cx="8638" cy="91584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7240033" y="3296721"/>
                <a:ext cx="8466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10km</a:t>
                </a:r>
              </a:p>
            </p:txBody>
          </p:sp>
          <p:sp>
            <p:nvSpPr>
              <p:cNvPr id="12" name="Hexagon 11"/>
              <p:cNvSpPr/>
              <p:nvPr/>
            </p:nvSpPr>
            <p:spPr>
              <a:xfrm>
                <a:off x="6018520" y="3096705"/>
                <a:ext cx="1045399" cy="915840"/>
              </a:xfrm>
              <a:prstGeom prst="hexagon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6441434" y="3431965"/>
                <a:ext cx="224631" cy="207360"/>
              </a:xfrm>
              <a:prstGeom prst="ellipse">
                <a:avLst/>
              </a:prstGeom>
              <a:solidFill>
                <a:srgbClr val="00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6244608" y="3145802"/>
                <a:ext cx="578222" cy="3442"/>
              </a:xfrm>
              <a:prstGeom prst="line">
                <a:avLst/>
              </a:prstGeom>
              <a:ln w="635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6244608" y="3247402"/>
                <a:ext cx="578222" cy="3442"/>
              </a:xfrm>
              <a:prstGeom prst="line">
                <a:avLst/>
              </a:prstGeom>
              <a:ln w="635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6241166" y="3349002"/>
                <a:ext cx="578222" cy="3442"/>
              </a:xfrm>
              <a:prstGeom prst="line">
                <a:avLst/>
              </a:prstGeom>
              <a:ln w="635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/>
              <p:cNvSpPr/>
              <p:nvPr/>
            </p:nvSpPr>
            <p:spPr>
              <a:xfrm>
                <a:off x="6718196" y="3095442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 rot="17978380">
                <a:off x="6503706" y="3590747"/>
                <a:ext cx="581664" cy="206642"/>
                <a:chOff x="6238462" y="2441124"/>
                <a:chExt cx="581664" cy="206642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>
                  <a:off x="6241904" y="2441124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>
                  <a:off x="6241904" y="2542724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>
                  <a:off x="6238462" y="2644324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" name="Oval 18"/>
              <p:cNvSpPr/>
              <p:nvPr/>
            </p:nvSpPr>
            <p:spPr>
              <a:xfrm>
                <a:off x="6695803" y="3854743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" name="Group 19"/>
              <p:cNvGrpSpPr/>
              <p:nvPr/>
            </p:nvGrpSpPr>
            <p:grpSpPr>
              <a:xfrm rot="14471623">
                <a:off x="6008084" y="3583862"/>
                <a:ext cx="581664" cy="206642"/>
                <a:chOff x="6245345" y="2059097"/>
                <a:chExt cx="581664" cy="206642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>
                  <a:off x="6248787" y="2059097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>
                  <a:off x="6248787" y="2160697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6245345" y="2262297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TextBox 20"/>
              <p:cNvSpPr txBox="1"/>
              <p:nvPr/>
            </p:nvSpPr>
            <p:spPr>
              <a:xfrm>
                <a:off x="5080174" y="3108131"/>
                <a:ext cx="9051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power buoy</a:t>
                </a:r>
              </a:p>
            </p:txBody>
          </p:sp>
          <p:cxnSp>
            <p:nvCxnSpPr>
              <p:cNvPr id="22" name="Straight Arrow Connector 21"/>
              <p:cNvCxnSpPr/>
              <p:nvPr/>
            </p:nvCxnSpPr>
            <p:spPr>
              <a:xfrm>
                <a:off x="5912022" y="3334522"/>
                <a:ext cx="486436" cy="128308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Box 22"/>
              <p:cNvSpPr txBox="1"/>
              <p:nvPr/>
            </p:nvSpPr>
            <p:spPr>
              <a:xfrm>
                <a:off x="6169042" y="4377557"/>
                <a:ext cx="11449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bg1"/>
                    </a:solidFill>
                  </a:rPr>
                  <a:t>50 AUVs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24" name="Straight Arrow Connector 23"/>
              <p:cNvCxnSpPr/>
              <p:nvPr/>
            </p:nvCxnSpPr>
            <p:spPr>
              <a:xfrm flipH="1" flipV="1">
                <a:off x="6336000" y="4066570"/>
                <a:ext cx="401377" cy="38935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Oval 24"/>
              <p:cNvSpPr/>
              <p:nvPr/>
            </p:nvSpPr>
            <p:spPr>
              <a:xfrm>
                <a:off x="6467276" y="3283493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6923550" y="3486949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6245412" y="3866644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6219575" y="3111985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6049292" y="3457971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6635231" y="3598357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6336548" y="3598088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2" name="Straight Arrow Connector 31"/>
              <p:cNvCxnSpPr>
                <a:endCxn id="12" idx="1"/>
              </p:cNvCxnSpPr>
              <p:nvPr/>
            </p:nvCxnSpPr>
            <p:spPr>
              <a:xfrm flipH="1" flipV="1">
                <a:off x="6834959" y="4012545"/>
                <a:ext cx="67508" cy="408556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13614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79B8C-19B0-C548-BD23-99793358A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498" y="294495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Health Management Evolution </a:t>
            </a:r>
            <a:endParaRPr lang="en-US" sz="3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8A38DD-7540-3643-9DEB-8EBA5469E40D}"/>
              </a:ext>
            </a:extLst>
          </p:cNvPr>
          <p:cNvSpPr txBox="1"/>
          <p:nvPr/>
        </p:nvSpPr>
        <p:spPr>
          <a:xfrm>
            <a:off x="5772668" y="1950801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corrective</a:t>
            </a:r>
            <a:endParaRPr lang="en-US" sz="2800" dirty="0"/>
          </a:p>
        </p:txBody>
      </p:sp>
      <p:sp>
        <p:nvSpPr>
          <p:cNvPr id="21" name="Down Arrow 20">
            <a:extLst>
              <a:ext uri="{FF2B5EF4-FFF2-40B4-BE49-F238E27FC236}">
                <a16:creationId xmlns:a16="http://schemas.microsoft.com/office/drawing/2014/main" id="{0C35DABA-5B6F-8046-9E17-8B8E037BCBBC}"/>
              </a:ext>
            </a:extLst>
          </p:cNvPr>
          <p:cNvSpPr/>
          <p:nvPr/>
        </p:nvSpPr>
        <p:spPr>
          <a:xfrm>
            <a:off x="6915668" y="2444299"/>
            <a:ext cx="182880" cy="3802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E4DB83-050D-294A-8E11-7527F077B92D}"/>
              </a:ext>
            </a:extLst>
          </p:cNvPr>
          <p:cNvSpPr txBox="1"/>
          <p:nvPr/>
        </p:nvSpPr>
        <p:spPr>
          <a:xfrm>
            <a:off x="5772668" y="2798326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time-based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0DFD7D-62DE-2D44-98D2-283A13E829B8}"/>
              </a:ext>
            </a:extLst>
          </p:cNvPr>
          <p:cNvSpPr txBox="1"/>
          <p:nvPr/>
        </p:nvSpPr>
        <p:spPr>
          <a:xfrm>
            <a:off x="5772668" y="3628766"/>
            <a:ext cx="2989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condition-based</a:t>
            </a:r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97A06F04-93B5-4942-89D7-5C35F4331D2D}"/>
              </a:ext>
            </a:extLst>
          </p:cNvPr>
          <p:cNvSpPr/>
          <p:nvPr/>
        </p:nvSpPr>
        <p:spPr>
          <a:xfrm>
            <a:off x="6915668" y="3300798"/>
            <a:ext cx="182880" cy="3802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373EFA-F391-F74F-ADBF-A11F6468BE43}"/>
              </a:ext>
            </a:extLst>
          </p:cNvPr>
          <p:cNvSpPr txBox="1"/>
          <p:nvPr/>
        </p:nvSpPr>
        <p:spPr>
          <a:xfrm>
            <a:off x="5772668" y="4484840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/>
              <a:t>predictive</a:t>
            </a:r>
          </a:p>
        </p:txBody>
      </p:sp>
      <p:sp>
        <p:nvSpPr>
          <p:cNvPr id="26" name="Down Arrow 25">
            <a:extLst>
              <a:ext uri="{FF2B5EF4-FFF2-40B4-BE49-F238E27FC236}">
                <a16:creationId xmlns:a16="http://schemas.microsoft.com/office/drawing/2014/main" id="{AFA5B687-6798-A74C-9759-A4D5587D3BD6}"/>
              </a:ext>
            </a:extLst>
          </p:cNvPr>
          <p:cNvSpPr/>
          <p:nvPr/>
        </p:nvSpPr>
        <p:spPr>
          <a:xfrm>
            <a:off x="6915668" y="4126258"/>
            <a:ext cx="182880" cy="38023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DC3254-68EE-0C40-A626-22BE1273754E}"/>
              </a:ext>
            </a:extLst>
          </p:cNvPr>
          <p:cNvSpPr txBox="1"/>
          <p:nvPr/>
        </p:nvSpPr>
        <p:spPr>
          <a:xfrm>
            <a:off x="2329674" y="1922807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&lt;</a:t>
            </a:r>
            <a:r>
              <a:rPr lang="en-US" sz="2800" dirty="0" smtClean="0"/>
              <a:t>1960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61CE3E-5FFF-5844-87A9-CB3110665FB6}"/>
              </a:ext>
            </a:extLst>
          </p:cNvPr>
          <p:cNvSpPr txBox="1"/>
          <p:nvPr/>
        </p:nvSpPr>
        <p:spPr>
          <a:xfrm>
            <a:off x="2329674" y="2770332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1960-2000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3F54D7-6141-EC4F-9EEA-84570B319EB3}"/>
              </a:ext>
            </a:extLst>
          </p:cNvPr>
          <p:cNvSpPr txBox="1"/>
          <p:nvPr/>
        </p:nvSpPr>
        <p:spPr>
          <a:xfrm>
            <a:off x="2329674" y="3600772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2000-2010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519A55-CBFE-3940-80E7-3AC593713C08}"/>
              </a:ext>
            </a:extLst>
          </p:cNvPr>
          <p:cNvSpPr txBox="1"/>
          <p:nvPr/>
        </p:nvSpPr>
        <p:spPr>
          <a:xfrm>
            <a:off x="2329674" y="4456846"/>
            <a:ext cx="246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&lt; 2010 - now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DF0ED46F-AB87-154C-B002-7313DF6D073F}"/>
              </a:ext>
            </a:extLst>
          </p:cNvPr>
          <p:cNvSpPr/>
          <p:nvPr/>
        </p:nvSpPr>
        <p:spPr>
          <a:xfrm>
            <a:off x="1045895" y="1637069"/>
            <a:ext cx="9069355" cy="38174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64608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/>
      <p:bldP spid="23" grpId="0"/>
      <p:bldP spid="24" grpId="0" animBg="1"/>
      <p:bldP spid="25" grpId="0"/>
      <p:bldP spid="26" grpId="0" animBg="1"/>
      <p:bldP spid="29" grpId="0"/>
      <p:bldP spid="30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Prognostics and Health Management (PHM)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8663EC-89B4-9F40-A25A-B3A19C9D37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196" y="1148892"/>
            <a:ext cx="10191604" cy="492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8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A06CF9F-D718-1544-BD34-705434E0C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Health management at MBARI:</a:t>
            </a:r>
            <a:br>
              <a:rPr lang="en-US" sz="3600" dirty="0" smtClean="0"/>
            </a:br>
            <a:r>
              <a:rPr lang="en-US" sz="3600" dirty="0" smtClean="0"/>
              <a:t>Fault Prognostication Project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44FE5914-73BD-5643-90EB-B44E8462CD4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74178" y="6178558"/>
            <a:ext cx="4076700" cy="3476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fault prognostication prototype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31E26A-D061-D643-AFD6-D730CEA9AA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" t="33213" r="11297" b="26823"/>
          <a:stretch/>
        </p:blipFill>
        <p:spPr>
          <a:xfrm>
            <a:off x="3453561" y="4191468"/>
            <a:ext cx="5117935" cy="17780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t="16275" r="23242" b="36659"/>
          <a:stretch/>
        </p:blipFill>
        <p:spPr>
          <a:xfrm>
            <a:off x="5087508" y="1810033"/>
            <a:ext cx="3252792" cy="16808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3"/>
          <a:stretch/>
        </p:blipFill>
        <p:spPr>
          <a:xfrm>
            <a:off x="957873" y="1810034"/>
            <a:ext cx="3837354" cy="1680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0" b="8415"/>
          <a:stretch/>
        </p:blipFill>
        <p:spPr>
          <a:xfrm>
            <a:off x="8571496" y="1810034"/>
            <a:ext cx="2309864" cy="16963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336" y="1921218"/>
            <a:ext cx="1015092" cy="513944"/>
          </a:xfrm>
          <a:prstGeom prst="rect">
            <a:avLst/>
          </a:prstGeom>
        </p:spPr>
      </p:pic>
      <p:sp>
        <p:nvSpPr>
          <p:cNvPr id="13" name="Subtitle 7">
            <a:extLst>
              <a:ext uri="{FF2B5EF4-FFF2-40B4-BE49-F238E27FC236}">
                <a16:creationId xmlns:a16="http://schemas.microsoft.com/office/drawing/2014/main" id="{44FE5914-73BD-5643-90EB-B44E8462CD42}"/>
              </a:ext>
            </a:extLst>
          </p:cNvPr>
          <p:cNvSpPr txBox="1">
            <a:spLocks/>
          </p:cNvSpPr>
          <p:nvPr/>
        </p:nvSpPr>
        <p:spPr>
          <a:xfrm>
            <a:off x="838200" y="3771291"/>
            <a:ext cx="4076700" cy="3476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/>
              <a:t>mass-shifter</a:t>
            </a:r>
          </a:p>
        </p:txBody>
      </p:sp>
      <p:sp>
        <p:nvSpPr>
          <p:cNvPr id="14" name="Subtitle 7">
            <a:extLst>
              <a:ext uri="{FF2B5EF4-FFF2-40B4-BE49-F238E27FC236}">
                <a16:creationId xmlns:a16="http://schemas.microsoft.com/office/drawing/2014/main" id="{44FE5914-73BD-5643-90EB-B44E8462CD42}"/>
              </a:ext>
            </a:extLst>
          </p:cNvPr>
          <p:cNvSpPr txBox="1">
            <a:spLocks/>
          </p:cNvSpPr>
          <p:nvPr/>
        </p:nvSpPr>
        <p:spPr>
          <a:xfrm>
            <a:off x="4675554" y="3771291"/>
            <a:ext cx="4076700" cy="3476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/>
              <a:t>thruster</a:t>
            </a:r>
          </a:p>
        </p:txBody>
      </p:sp>
      <p:sp>
        <p:nvSpPr>
          <p:cNvPr id="15" name="Subtitle 7">
            <a:extLst>
              <a:ext uri="{FF2B5EF4-FFF2-40B4-BE49-F238E27FC236}">
                <a16:creationId xmlns:a16="http://schemas.microsoft.com/office/drawing/2014/main" id="{44FE5914-73BD-5643-90EB-B44E8462CD42}"/>
              </a:ext>
            </a:extLst>
          </p:cNvPr>
          <p:cNvSpPr txBox="1">
            <a:spLocks/>
          </p:cNvSpPr>
          <p:nvPr/>
        </p:nvSpPr>
        <p:spPr>
          <a:xfrm>
            <a:off x="7688078" y="3771291"/>
            <a:ext cx="4076700" cy="3476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/>
              <a:t>rudder/elevator</a:t>
            </a:r>
          </a:p>
        </p:txBody>
      </p:sp>
    </p:spTree>
    <p:extLst>
      <p:ext uri="{BB962C8B-B14F-4D97-AF65-F5344CB8AC3E}">
        <p14:creationId xmlns:p14="http://schemas.microsoft.com/office/powerpoint/2010/main" val="271797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Autonomous Docking</a:t>
            </a:r>
            <a:endParaRPr lang="en-US" sz="3600" dirty="0"/>
          </a:p>
        </p:txBody>
      </p:sp>
      <p:grpSp>
        <p:nvGrpSpPr>
          <p:cNvPr id="3" name="Group 2"/>
          <p:cNvGrpSpPr/>
          <p:nvPr/>
        </p:nvGrpSpPr>
        <p:grpSpPr>
          <a:xfrm>
            <a:off x="4554392" y="1171654"/>
            <a:ext cx="3306676" cy="5069755"/>
            <a:chOff x="7314024" y="611414"/>
            <a:chExt cx="3306676" cy="5069755"/>
          </a:xfrm>
        </p:grpSpPr>
        <p:sp>
          <p:nvSpPr>
            <p:cNvPr id="4" name="TextBox 3"/>
            <p:cNvSpPr txBox="1"/>
            <p:nvPr/>
          </p:nvSpPr>
          <p:spPr>
            <a:xfrm>
              <a:off x="8201560" y="611414"/>
              <a:ext cx="11833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/>
                <a:t>SeaHive</a:t>
              </a:r>
              <a:endParaRPr lang="en-US" sz="2000" b="1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14024" y="1134569"/>
              <a:ext cx="3306676" cy="4546600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7386384" y="2453782"/>
              <a:ext cx="3006545" cy="1675076"/>
              <a:chOff x="5080174" y="3071813"/>
              <a:chExt cx="3006545" cy="1675076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>
                <a:off x="7260873" y="3071813"/>
                <a:ext cx="8638" cy="91584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7240033" y="3296721"/>
                <a:ext cx="8466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10km</a:t>
                </a:r>
              </a:p>
            </p:txBody>
          </p:sp>
          <p:sp>
            <p:nvSpPr>
              <p:cNvPr id="9" name="Hexagon 8"/>
              <p:cNvSpPr/>
              <p:nvPr/>
            </p:nvSpPr>
            <p:spPr>
              <a:xfrm>
                <a:off x="6018520" y="3096705"/>
                <a:ext cx="1045399" cy="915840"/>
              </a:xfrm>
              <a:prstGeom prst="hexagon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441434" y="3431965"/>
                <a:ext cx="224631" cy="207360"/>
              </a:xfrm>
              <a:prstGeom prst="ellipse">
                <a:avLst/>
              </a:prstGeom>
              <a:solidFill>
                <a:srgbClr val="00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6244608" y="3145802"/>
                <a:ext cx="578222" cy="3442"/>
              </a:xfrm>
              <a:prstGeom prst="line">
                <a:avLst/>
              </a:prstGeom>
              <a:ln w="635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6244608" y="3247402"/>
                <a:ext cx="578222" cy="3442"/>
              </a:xfrm>
              <a:prstGeom prst="line">
                <a:avLst/>
              </a:prstGeom>
              <a:ln w="635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6241166" y="3349002"/>
                <a:ext cx="578222" cy="3442"/>
              </a:xfrm>
              <a:prstGeom prst="line">
                <a:avLst/>
              </a:prstGeom>
              <a:ln w="6350" cmpd="sng"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Oval 13"/>
              <p:cNvSpPr/>
              <p:nvPr/>
            </p:nvSpPr>
            <p:spPr>
              <a:xfrm>
                <a:off x="6718196" y="3095442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5" name="Group 14"/>
              <p:cNvGrpSpPr/>
              <p:nvPr/>
            </p:nvGrpSpPr>
            <p:grpSpPr>
              <a:xfrm rot="17978380">
                <a:off x="6503706" y="3590747"/>
                <a:ext cx="581664" cy="206642"/>
                <a:chOff x="6238462" y="2441124"/>
                <a:chExt cx="581664" cy="206642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>
                  <a:off x="6241904" y="2441124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/>
                <p:nvPr/>
              </p:nvCxnSpPr>
              <p:spPr>
                <a:xfrm>
                  <a:off x="6241904" y="2542724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6238462" y="2644324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Oval 15"/>
              <p:cNvSpPr/>
              <p:nvPr/>
            </p:nvSpPr>
            <p:spPr>
              <a:xfrm>
                <a:off x="6695803" y="3854743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7" name="Group 16"/>
              <p:cNvGrpSpPr/>
              <p:nvPr/>
            </p:nvGrpSpPr>
            <p:grpSpPr>
              <a:xfrm rot="14471623">
                <a:off x="6008084" y="3583862"/>
                <a:ext cx="581664" cy="206642"/>
                <a:chOff x="6245345" y="2059097"/>
                <a:chExt cx="581664" cy="206642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6248787" y="2059097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6248787" y="2160697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>
                  <a:off x="6245345" y="2262297"/>
                  <a:ext cx="578222" cy="3442"/>
                </a:xfrm>
                <a:prstGeom prst="line">
                  <a:avLst/>
                </a:prstGeom>
                <a:ln w="6350" cmpd="sng"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" name="TextBox 17"/>
              <p:cNvSpPr txBox="1"/>
              <p:nvPr/>
            </p:nvSpPr>
            <p:spPr>
              <a:xfrm>
                <a:off x="5080174" y="3108131"/>
                <a:ext cx="9051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power buoy</a:t>
                </a:r>
              </a:p>
            </p:txBody>
          </p:sp>
          <p:cxnSp>
            <p:nvCxnSpPr>
              <p:cNvPr id="19" name="Straight Arrow Connector 18"/>
              <p:cNvCxnSpPr/>
              <p:nvPr/>
            </p:nvCxnSpPr>
            <p:spPr>
              <a:xfrm>
                <a:off x="5912022" y="3334522"/>
                <a:ext cx="486436" cy="128308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6169042" y="4377557"/>
                <a:ext cx="11449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>
                    <a:solidFill>
                      <a:schemeClr val="bg1"/>
                    </a:solidFill>
                  </a:rPr>
                  <a:t>50 AUVs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21" name="Straight Arrow Connector 20"/>
              <p:cNvCxnSpPr/>
              <p:nvPr/>
            </p:nvCxnSpPr>
            <p:spPr>
              <a:xfrm flipH="1" flipV="1">
                <a:off x="6336000" y="4066570"/>
                <a:ext cx="401377" cy="389350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Oval 21"/>
              <p:cNvSpPr/>
              <p:nvPr/>
            </p:nvSpPr>
            <p:spPr>
              <a:xfrm>
                <a:off x="6467276" y="3283493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6923550" y="3486949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6245412" y="3866644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6219575" y="3111985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6049292" y="3457971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6635231" y="3598357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6336548" y="3598088"/>
                <a:ext cx="129595" cy="129600"/>
              </a:xfrm>
              <a:prstGeom prst="ellipse">
                <a:avLst/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9" name="Straight Arrow Connector 28"/>
              <p:cNvCxnSpPr>
                <a:endCxn id="9" idx="1"/>
              </p:cNvCxnSpPr>
              <p:nvPr/>
            </p:nvCxnSpPr>
            <p:spPr>
              <a:xfrm flipH="1" flipV="1">
                <a:off x="6834959" y="4012545"/>
                <a:ext cx="67508" cy="408556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TextBox 35"/>
          <p:cNvSpPr txBox="1"/>
          <p:nvPr/>
        </p:nvSpPr>
        <p:spPr>
          <a:xfrm>
            <a:off x="4600441" y="4682042"/>
            <a:ext cx="36972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50 x 100 days x 1/day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20% attrition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0.1</a:t>
            </a:r>
            <a:r>
              <a:rPr lang="en-US" sz="2400" b="1" dirty="0" smtClean="0">
                <a:solidFill>
                  <a:schemeClr val="bg1"/>
                </a:solidFill>
              </a:rPr>
              <a:t>% </a:t>
            </a:r>
            <a:r>
              <a:rPr lang="en-US" sz="2400" b="1" dirty="0">
                <a:solidFill>
                  <a:schemeClr val="bg1"/>
                </a:solidFill>
              </a:rPr>
              <a:t>docking </a:t>
            </a:r>
            <a:r>
              <a:rPr lang="en-US" sz="2400" b="1" dirty="0" smtClean="0">
                <a:solidFill>
                  <a:schemeClr val="bg1"/>
                </a:solidFill>
              </a:rPr>
              <a:t>failure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t</a:t>
            </a:r>
            <a:r>
              <a:rPr lang="en-US" sz="2400" b="1" dirty="0" smtClean="0">
                <a:solidFill>
                  <a:schemeClr val="bg1"/>
                </a:solidFill>
              </a:rPr>
              <a:t>oday: 10-90%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6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83896-8AA8-BD43-BDA2-BE7F0DB1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182" y="459129"/>
            <a:ext cx="10515600" cy="60891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Why is the AUV </a:t>
            </a:r>
            <a:r>
              <a:rPr lang="en-US" sz="3600" dirty="0"/>
              <a:t>d</a:t>
            </a:r>
            <a:r>
              <a:rPr lang="en-US" sz="3600" dirty="0" smtClean="0"/>
              <a:t>ocking problem still </a:t>
            </a:r>
            <a:r>
              <a:rPr lang="en-US" sz="3600" dirty="0"/>
              <a:t>u</a:t>
            </a:r>
            <a:r>
              <a:rPr lang="en-US" sz="3600" dirty="0" smtClean="0"/>
              <a:t>nsolved ?</a:t>
            </a:r>
            <a:endParaRPr lang="en-US" dirty="0"/>
          </a:p>
        </p:txBody>
      </p:sp>
      <p:pic>
        <p:nvPicPr>
          <p:cNvPr id="3074" name="Picture 2" descr="Image result for AUV dock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8311" y="2246462"/>
            <a:ext cx="2365064" cy="162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8311" y="1398318"/>
            <a:ext cx="2365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#1: Geometry</a:t>
            </a:r>
            <a:endParaRPr lang="en-US" sz="20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34"/>
          <a:stretch/>
        </p:blipFill>
        <p:spPr>
          <a:xfrm>
            <a:off x="680610" y="4324064"/>
            <a:ext cx="3100466" cy="14004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03301" y="1346517"/>
            <a:ext cx="2365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#2: Heuristics</a:t>
            </a:r>
            <a:endParaRPr lang="en-US" sz="20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26409B-351A-5E41-ADF9-F02A8F878795}"/>
              </a:ext>
            </a:extLst>
          </p:cNvPr>
          <p:cNvSpPr txBox="1"/>
          <p:nvPr/>
        </p:nvSpPr>
        <p:spPr>
          <a:xfrm rot="10800000" flipH="1" flipV="1">
            <a:off x="8312076" y="5024301"/>
            <a:ext cx="4122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ym typeface="Wingdings"/>
              </a:rPr>
              <a:t>Heuristics does</a:t>
            </a:r>
            <a:r>
              <a:rPr lang="en-US" sz="2000" b="1" dirty="0" smtClean="0">
                <a:sym typeface="Wingdings"/>
              </a:rPr>
              <a:t> </a:t>
            </a:r>
            <a:r>
              <a:rPr lang="en-US" sz="2000" b="1" dirty="0">
                <a:sym typeface="Wingdings"/>
              </a:rPr>
              <a:t>not </a:t>
            </a:r>
            <a:r>
              <a:rPr lang="en-US" sz="2000" b="1" dirty="0" smtClean="0">
                <a:sym typeface="Wingdings"/>
              </a:rPr>
              <a:t>generalize.</a:t>
            </a:r>
            <a:endParaRPr lang="en-US" sz="2000" b="1" dirty="0">
              <a:sym typeface="Wingding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1BFA83-EF00-E745-9C28-EEB97148D26B}"/>
              </a:ext>
            </a:extLst>
          </p:cNvPr>
          <p:cNvSpPr/>
          <p:nvPr/>
        </p:nvSpPr>
        <p:spPr>
          <a:xfrm>
            <a:off x="4239380" y="5077480"/>
            <a:ext cx="41568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Heuristics are Brittle</a:t>
            </a:r>
            <a:endParaRPr lang="en-US" sz="2000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changing </a:t>
            </a:r>
            <a:r>
              <a:rPr lang="en-US" sz="2000" b="1" dirty="0"/>
              <a:t>flight dynamics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cross-current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b</a:t>
            </a:r>
            <a:r>
              <a:rPr lang="en-US" sz="2000" b="1" dirty="0" smtClean="0"/>
              <a:t>ad acoustics</a:t>
            </a:r>
            <a:endParaRPr lang="en-US" sz="2000" b="1" dirty="0">
              <a:sym typeface="Wingdings"/>
            </a:endParaRPr>
          </a:p>
        </p:txBody>
      </p:sp>
      <p:pic>
        <p:nvPicPr>
          <p:cNvPr id="2050" name="Picture 2" descr="Image result for heuristic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113" y="1111982"/>
            <a:ext cx="2332567" cy="131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528140" y="2007911"/>
            <a:ext cx="4543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Heuristics = educated guesses</a:t>
            </a:r>
            <a:endParaRPr lang="en-US" sz="2000" b="1" dirty="0"/>
          </a:p>
        </p:txBody>
      </p:sp>
      <p:grpSp>
        <p:nvGrpSpPr>
          <p:cNvPr id="18" name="Group 17"/>
          <p:cNvGrpSpPr/>
          <p:nvPr/>
        </p:nvGrpSpPr>
        <p:grpSpPr>
          <a:xfrm>
            <a:off x="4528140" y="2565846"/>
            <a:ext cx="6063917" cy="2322528"/>
            <a:chOff x="2863515" y="2669249"/>
            <a:chExt cx="6063917" cy="2322528"/>
          </a:xfrm>
        </p:grpSpPr>
        <p:pic>
          <p:nvPicPr>
            <p:cNvPr id="19" name="Picture 4" descr="https://media.springernature.com/original/springer-static/image/art%3A10.1007%2Fs00773-018-0577-8/MediaObjects/773_2018_577_Fig2_HTML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4236" y="2669249"/>
              <a:ext cx="4363196" cy="2322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6647451" y="3851407"/>
              <a:ext cx="1335197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terminal</a:t>
              </a:r>
            </a:p>
            <a:p>
              <a:r>
                <a:rPr lang="en-US" dirty="0" smtClean="0">
                  <a:solidFill>
                    <a:srgbClr val="C00000"/>
                  </a:solidFill>
                </a:rPr>
                <a:t>guidance</a:t>
              </a:r>
              <a:endParaRPr lang="en-US" dirty="0">
                <a:solidFill>
                  <a:srgbClr val="C00000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684426" y="3851407"/>
              <a:ext cx="150833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approach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863515" y="3851407"/>
              <a:ext cx="166462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acquisition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828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46037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Beyond Heuristics</a:t>
            </a:r>
            <a:endParaRPr lang="en-US" sz="3600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319697"/>
              </p:ext>
            </p:extLst>
          </p:nvPr>
        </p:nvGraphicFramePr>
        <p:xfrm>
          <a:off x="1025197" y="1396942"/>
          <a:ext cx="5854068" cy="2164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54514">
                  <a:extLst>
                    <a:ext uri="{9D8B030D-6E8A-4147-A177-3AD203B41FA5}">
                      <a16:colId xmlns:a16="http://schemas.microsoft.com/office/drawing/2014/main" val="34807503"/>
                    </a:ext>
                  </a:extLst>
                </a:gridCol>
                <a:gridCol w="3799554">
                  <a:extLst>
                    <a:ext uri="{9D8B030D-6E8A-4147-A177-3AD203B41FA5}">
                      <a16:colId xmlns:a16="http://schemas.microsoft.com/office/drawing/2014/main" val="4087282832"/>
                    </a:ext>
                  </a:extLst>
                </a:gridCol>
              </a:tblGrid>
              <a:tr h="430248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1" dirty="0" smtClean="0"/>
                        <a:t>evolving meaning of autonomy</a:t>
                      </a:r>
                      <a:endParaRPr lang="en-US" sz="2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859291"/>
                  </a:ext>
                </a:extLst>
              </a:tr>
              <a:tr h="352774">
                <a:tc>
                  <a:txBody>
                    <a:bodyPr/>
                    <a:lstStyle/>
                    <a:p>
                      <a:r>
                        <a:rPr lang="en-US" baseline="0" dirty="0"/>
                        <a:t>1990’s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3">
                              <a:lumMod val="90000"/>
                              <a:lumOff val="10000"/>
                            </a:schemeClr>
                          </a:solidFill>
                        </a:rPr>
                        <a:t>Untethered</a:t>
                      </a:r>
                      <a:endParaRPr lang="en-US" b="1" dirty="0">
                        <a:solidFill>
                          <a:schemeClr val="accent3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246996"/>
                  </a:ext>
                </a:extLst>
              </a:tr>
              <a:tr h="303705">
                <a:tc>
                  <a:txBody>
                    <a:bodyPr/>
                    <a:lstStyle/>
                    <a:p>
                      <a:r>
                        <a:rPr lang="en-US" dirty="0"/>
                        <a:t>2000’s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accent3">
                              <a:lumMod val="90000"/>
                              <a:lumOff val="10000"/>
                            </a:schemeClr>
                          </a:solidFill>
                        </a:rPr>
                        <a:t>Unmanned</a:t>
                      </a:r>
                      <a:r>
                        <a:rPr lang="en-US" b="1" baseline="0" dirty="0" smtClean="0">
                          <a:solidFill>
                            <a:schemeClr val="accent3">
                              <a:lumMod val="90000"/>
                              <a:lumOff val="10000"/>
                            </a:schemeClr>
                          </a:solidFill>
                        </a:rPr>
                        <a:t> </a:t>
                      </a:r>
                      <a:r>
                        <a:rPr lang="en-US" b="1" baseline="0" dirty="0" smtClean="0">
                          <a:solidFill>
                            <a:schemeClr val="accent3">
                              <a:lumMod val="90000"/>
                              <a:lumOff val="10000"/>
                            </a:schemeClr>
                          </a:solidFill>
                        </a:rPr>
                        <a:t>≠ </a:t>
                      </a:r>
                      <a:r>
                        <a:rPr lang="en-US" b="1" baseline="0" dirty="0" smtClean="0">
                          <a:solidFill>
                            <a:schemeClr val="accent3">
                              <a:lumMod val="90000"/>
                              <a:lumOff val="10000"/>
                            </a:schemeClr>
                          </a:solidFill>
                        </a:rPr>
                        <a:t>Autonomous</a:t>
                      </a:r>
                      <a:endParaRPr lang="en-US" b="1" dirty="0">
                        <a:solidFill>
                          <a:schemeClr val="accent3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669068"/>
                  </a:ext>
                </a:extLst>
              </a:tr>
              <a:tr h="759261">
                <a:tc>
                  <a:txBody>
                    <a:bodyPr/>
                    <a:lstStyle/>
                    <a:p>
                      <a:r>
                        <a:rPr lang="en-US" dirty="0"/>
                        <a:t>2010’s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baseline="0" dirty="0" smtClean="0">
                          <a:solidFill>
                            <a:schemeClr val="accent3">
                              <a:lumMod val="90000"/>
                              <a:lumOff val="10000"/>
                            </a:schemeClr>
                          </a:solidFill>
                        </a:rPr>
                        <a:t>Autonomous driving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baseline="0" dirty="0" smtClean="0">
                          <a:solidFill>
                            <a:schemeClr val="accent3">
                              <a:lumMod val="90000"/>
                              <a:lumOff val="10000"/>
                            </a:schemeClr>
                          </a:solidFill>
                        </a:rPr>
                        <a:t>Autonomous manipulation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baseline="0" dirty="0" smtClean="0">
                          <a:solidFill>
                            <a:schemeClr val="accent3">
                              <a:lumMod val="90000"/>
                              <a:lumOff val="10000"/>
                            </a:schemeClr>
                          </a:solidFill>
                        </a:rPr>
                        <a:t>Large-N coordination</a:t>
                      </a:r>
                      <a:endParaRPr lang="en-US" b="1" dirty="0">
                        <a:solidFill>
                          <a:schemeClr val="accent3">
                            <a:lumMod val="90000"/>
                            <a:lumOff val="1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319887"/>
                  </a:ext>
                </a:extLst>
              </a:tr>
            </a:tbl>
          </a:graphicData>
        </a:graphic>
      </p:graphicFrame>
      <p:pic>
        <p:nvPicPr>
          <p:cNvPr id="1026" name="Picture 2" descr="Image result for REMUS AUV WHO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459" y="1468150"/>
            <a:ext cx="1996525" cy="245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9311291" y="1543585"/>
            <a:ext cx="1301438" cy="307777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</a:t>
            </a:r>
            <a:r>
              <a:rPr lang="en-US" sz="1400" b="1" dirty="0" smtClean="0">
                <a:solidFill>
                  <a:schemeClr val="bg1"/>
                </a:solidFill>
              </a:rPr>
              <a:t>UV</a:t>
            </a:r>
            <a:endParaRPr lang="en-US" sz="1400" b="1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26502" y="4189992"/>
            <a:ext cx="9744279" cy="2029091"/>
            <a:chOff x="1026502" y="4189992"/>
            <a:chExt cx="9744279" cy="202909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502" y="4189992"/>
              <a:ext cx="3015079" cy="2010052"/>
            </a:xfrm>
            <a:prstGeom prst="rect">
              <a:avLst/>
            </a:prstGeom>
            <a:ln>
              <a:solidFill>
                <a:srgbClr val="004261"/>
              </a:solidFill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1482481" y="4193728"/>
              <a:ext cx="2103120" cy="307777"/>
            </a:xfrm>
            <a:prstGeom prst="rect">
              <a:avLst/>
            </a:prstGeom>
            <a:solidFill>
              <a:schemeClr val="accent1">
                <a:lumMod val="75000"/>
                <a:lumOff val="25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Autonomous driving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pic>
          <p:nvPicPr>
            <p:cNvPr id="2050" name="Picture 2" descr="Image result for intel fleet of drones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42" r="11639"/>
            <a:stretch/>
          </p:blipFill>
          <p:spPr bwMode="auto">
            <a:xfrm>
              <a:off x="7581014" y="4189992"/>
              <a:ext cx="3189767" cy="20290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mage result for autonomous manipulation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0374" y="4189992"/>
              <a:ext cx="3093164" cy="2017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08228" y="4204361"/>
              <a:ext cx="2457456" cy="307777"/>
            </a:xfrm>
            <a:prstGeom prst="rect">
              <a:avLst/>
            </a:prstGeom>
            <a:solidFill>
              <a:schemeClr val="accent1">
                <a:lumMod val="75000"/>
                <a:lumOff val="25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Autonomous manipulation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947169" y="4204361"/>
              <a:ext cx="2457456" cy="307777"/>
            </a:xfrm>
            <a:prstGeom prst="rect">
              <a:avLst/>
            </a:prstGeom>
            <a:solidFill>
              <a:schemeClr val="accent1">
                <a:lumMod val="75000"/>
                <a:lumOff val="25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Large-N coordination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925033" y="2264735"/>
            <a:ext cx="6028660" cy="425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925033" y="2690037"/>
            <a:ext cx="6028660" cy="885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939205" y="1864243"/>
            <a:ext cx="6028660" cy="425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9311291" y="1544892"/>
            <a:ext cx="1301438" cy="307777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</a:rPr>
              <a:t>UUV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34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6" grpId="0" animBg="1"/>
      <p:bldP spid="28" grpId="0" animBg="1"/>
      <p:bldP spid="2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7410</TotalTime>
  <Words>388</Words>
  <Application>Microsoft Office PowerPoint</Application>
  <PresentationFormat>Widescreen</PresentationFormat>
  <Paragraphs>123</Paragraphs>
  <Slides>15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Wingdings</vt:lpstr>
      <vt:lpstr>Office Theme</vt:lpstr>
      <vt:lpstr>Looking Forward</vt:lpstr>
      <vt:lpstr>PowerPoint Presentation</vt:lpstr>
      <vt:lpstr>Achieving Persistence</vt:lpstr>
      <vt:lpstr>Health Management Evolution </vt:lpstr>
      <vt:lpstr>Prognostics and Health Management (PHM)</vt:lpstr>
      <vt:lpstr>Health management at MBARI: Fault Prognostication Project</vt:lpstr>
      <vt:lpstr>Autonomous Docking</vt:lpstr>
      <vt:lpstr>Why is the AUV docking problem still unsolved ?</vt:lpstr>
      <vt:lpstr>Beyond Heuristics</vt:lpstr>
      <vt:lpstr>Autonomy is transforming industry</vt:lpstr>
      <vt:lpstr>Different types of machine learning</vt:lpstr>
      <vt:lpstr>Autonomy game-changer: reinforcement learning</vt:lpstr>
      <vt:lpstr>Autonomous docking w/RL (Fall 2019)</vt:lpstr>
      <vt:lpstr>Vision for the future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Kemp</dc:creator>
  <cp:lastModifiedBy>Mathieu Kemp</cp:lastModifiedBy>
  <cp:revision>634</cp:revision>
  <cp:lastPrinted>2019-06-13T13:49:58Z</cp:lastPrinted>
  <dcterms:created xsi:type="dcterms:W3CDTF">2019-01-30T18:15:38Z</dcterms:created>
  <dcterms:modified xsi:type="dcterms:W3CDTF">2019-06-17T16:15:56Z</dcterms:modified>
</cp:coreProperties>
</file>