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11" r:id="rId2"/>
    <p:sldId id="270" r:id="rId3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FFFF"/>
    <a:srgbClr val="CBC2F0"/>
    <a:srgbClr val="C6B7FB"/>
    <a:srgbClr val="AB56FF"/>
    <a:srgbClr val="00E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180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39" d="100"/>
          <a:sy n="39" d="100"/>
        </p:scale>
        <p:origin x="-2178" y="-102"/>
      </p:cViewPr>
      <p:guideLst>
        <p:guide orient="horz" pos="2924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/>
          <a:lstStyle>
            <a:lvl1pPr algn="r">
              <a:defRPr sz="1200"/>
            </a:lvl1pPr>
          </a:lstStyle>
          <a:p>
            <a:fld id="{AED4D1CE-B3C3-3E4A-A56A-4E6153809D5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9" tIns="46479" rIns="92959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9" tIns="46479" rIns="92959" bIns="464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959" tIns="46479" rIns="92959" bIns="46479" rtlCol="0" anchor="b"/>
          <a:lstStyle>
            <a:lvl1pPr algn="r">
              <a:defRPr sz="1200"/>
            </a:lvl1pPr>
          </a:lstStyle>
          <a:p>
            <a:fld id="{E3A231B8-295A-5C4B-8439-16D7CE2D1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30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BARI_logo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40780"/>
            <a:ext cx="948690" cy="61722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168908" y="6550223"/>
            <a:ext cx="975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0" dirty="0" smtClean="0">
                <a:solidFill>
                  <a:srgbClr val="0070C0"/>
                </a:solidFill>
              </a:rPr>
              <a:t>April 2016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BARI_logo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40780"/>
            <a:ext cx="948690" cy="61722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168908" y="6550223"/>
            <a:ext cx="975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0" dirty="0" smtClean="0">
                <a:solidFill>
                  <a:srgbClr val="0070C0"/>
                </a:solidFill>
              </a:rPr>
              <a:t>April 2016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BARI_logo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40780"/>
            <a:ext cx="948690" cy="617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F95B3-AF2F-1E45-84BF-C7E9EA6BDEAB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59350-9B1A-A743-8370-D5AA06393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25078" y="2717410"/>
            <a:ext cx="6794424" cy="4320000"/>
            <a:chOff x="1174788" y="1269000"/>
            <a:chExt cx="6794424" cy="4320000"/>
          </a:xfrm>
        </p:grpSpPr>
        <p:grpSp>
          <p:nvGrpSpPr>
            <p:cNvPr id="6" name="Group 5"/>
            <p:cNvGrpSpPr/>
            <p:nvPr/>
          </p:nvGrpSpPr>
          <p:grpSpPr>
            <a:xfrm>
              <a:off x="1313414" y="1269000"/>
              <a:ext cx="6400001" cy="4320000"/>
              <a:chOff x="1263835" y="2564904"/>
              <a:chExt cx="6400001" cy="480000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3835" y="2564904"/>
                <a:ext cx="6400001" cy="4800000"/>
              </a:xfrm>
              <a:prstGeom prst="rect">
                <a:avLst/>
              </a:prstGeom>
            </p:spPr>
          </p:pic>
          <p:sp>
            <p:nvSpPr>
              <p:cNvPr id="9" name="TextBox 4"/>
              <p:cNvSpPr txBox="1"/>
              <p:nvPr/>
            </p:nvSpPr>
            <p:spPr>
              <a:xfrm>
                <a:off x="2190961" y="3577723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SST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TextBox 10"/>
            <p:cNvSpPr txBox="1"/>
            <p:nvPr/>
          </p:nvSpPr>
          <p:spPr>
            <a:xfrm>
              <a:off x="1174788" y="4981966"/>
              <a:ext cx="67944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i="1" dirty="0" smtClean="0">
                  <a:cs typeface="Times New Roman" pitchFamily="18" charset="0"/>
                </a:rPr>
                <a:t>Satellite AVHRR SST data Courtesy of </a:t>
              </a:r>
              <a:r>
                <a:rPr lang="en-US" sz="1600" i="1" dirty="0" err="1" smtClean="0">
                  <a:cs typeface="Times New Roman" pitchFamily="18" charset="0"/>
                </a:rPr>
                <a:t>Kudela</a:t>
              </a:r>
              <a:r>
                <a:rPr lang="en-US" sz="1600" i="1" dirty="0" smtClean="0">
                  <a:cs typeface="Times New Roman" pitchFamily="18" charset="0"/>
                </a:rPr>
                <a:t> Lab (UCSC) and NOAA </a:t>
              </a:r>
              <a:r>
                <a:rPr lang="en-US" sz="1600" i="1" dirty="0" err="1" smtClean="0">
                  <a:cs typeface="Times New Roman" pitchFamily="18" charset="0"/>
                </a:rPr>
                <a:t>CoastWatch</a:t>
              </a:r>
              <a:r>
                <a:rPr lang="en-US" sz="1600" i="1" dirty="0" smtClean="0">
                  <a:cs typeface="Times New Roman" pitchFamily="18" charset="0"/>
                </a:rPr>
                <a:t> </a:t>
              </a:r>
              <a:endParaRPr lang="en-US" sz="1600" i="1" dirty="0">
                <a:cs typeface="Times New Roman" pitchFamily="18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830" y="596662"/>
            <a:ext cx="4210638" cy="2600688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0" y="63328"/>
            <a:ext cx="9144000" cy="576224"/>
          </a:xfrm>
          <a:prstGeom prst="rect">
            <a:avLst/>
          </a:prstGeom>
          <a:noFill/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5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Coastal upwelling front</a:t>
            </a:r>
            <a:endParaRPr kumimoji="0" lang="en-US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7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30" y="620909"/>
            <a:ext cx="5624379" cy="2117304"/>
          </a:xfrm>
          <a:prstGeom prst="rect">
            <a:avLst/>
          </a:prstGeom>
        </p:spPr>
      </p:pic>
      <p:sp>
        <p:nvSpPr>
          <p:cNvPr id="79" name="Text Box 2"/>
          <p:cNvSpPr txBox="1">
            <a:spLocks noChangeArrowheads="1"/>
          </p:cNvSpPr>
          <p:nvPr/>
        </p:nvSpPr>
        <p:spPr bwMode="auto">
          <a:xfrm>
            <a:off x="957380" y="6165742"/>
            <a:ext cx="7984339" cy="4858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648" tIns="42457" rIns="81648" bIns="42457">
            <a:prstTxWarp prst="textNoShape">
              <a:avLst/>
            </a:prstTxWarp>
            <a:spAutoFit/>
          </a:bodyPr>
          <a:lstStyle/>
          <a:p>
            <a:pPr>
              <a:tabLst>
                <a:tab pos="0" algn="l"/>
                <a:tab pos="414772" algn="l"/>
                <a:tab pos="829544" algn="l"/>
                <a:tab pos="1244316" algn="l"/>
                <a:tab pos="1659087" algn="l"/>
                <a:tab pos="2073859" algn="l"/>
                <a:tab pos="2488631" algn="l"/>
                <a:tab pos="2903403" algn="l"/>
                <a:tab pos="3318175" algn="l"/>
                <a:tab pos="3732947" algn="l"/>
                <a:tab pos="4147718" algn="l"/>
                <a:tab pos="4562490" algn="l"/>
                <a:tab pos="4977262" algn="l"/>
                <a:tab pos="5392034" algn="l"/>
                <a:tab pos="5806806" algn="l"/>
                <a:tab pos="6221578" algn="l"/>
                <a:tab pos="6636349" algn="l"/>
                <a:tab pos="7051121" algn="l"/>
                <a:tab pos="7465893" algn="l"/>
                <a:tab pos="7880665" algn="l"/>
                <a:tab pos="8295437" algn="l"/>
              </a:tabLst>
            </a:pPr>
            <a:r>
              <a:rPr lang="en-US" sz="1300" dirty="0" smtClean="0"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Zhang, Ryan, Bellingham, Harvey, and McEwen, “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Autonomous detection and sampling of water types and fronts </a:t>
            </a:r>
            <a:endParaRPr lang="en-US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  <a:tab pos="414772" algn="l"/>
                <a:tab pos="829544" algn="l"/>
                <a:tab pos="1244316" algn="l"/>
                <a:tab pos="1659087" algn="l"/>
                <a:tab pos="2073859" algn="l"/>
                <a:tab pos="2488631" algn="l"/>
                <a:tab pos="2903403" algn="l"/>
                <a:tab pos="3318175" algn="l"/>
                <a:tab pos="3732947" algn="l"/>
                <a:tab pos="4147718" algn="l"/>
                <a:tab pos="4562490" algn="l"/>
                <a:tab pos="4977262" algn="l"/>
                <a:tab pos="5392034" algn="l"/>
                <a:tab pos="5806806" algn="l"/>
                <a:tab pos="6221578" algn="l"/>
                <a:tab pos="6636349" algn="l"/>
                <a:tab pos="7051121" algn="l"/>
                <a:tab pos="7465893" algn="l"/>
                <a:tab pos="7880665" algn="l"/>
                <a:tab pos="8295437" algn="l"/>
              </a:tabLst>
            </a:pPr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coastal upwelling system by an autonomous underwater vehicle,</a:t>
            </a:r>
            <a:r>
              <a:rPr lang="en-US" sz="1300" dirty="0" smtClean="0"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” 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Limnology and Oceanography: 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Methods, </a:t>
            </a:r>
            <a:r>
              <a:rPr lang="en-US" sz="1300" dirty="0" smtClean="0"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2012</a:t>
            </a:r>
            <a:endParaRPr lang="en-US" sz="1300" dirty="0">
              <a:latin typeface="Times New Roman" panose="02020603050405020304" pitchFamily="18" charset="0"/>
              <a:ea typeface="DejaVu Sans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68801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ea typeface="DejaVu Sans" charset="0"/>
                <a:cs typeface="Times New Roman" panose="02020603050405020304" pitchFamily="18" charset="0"/>
              </a:rPr>
              <a:t>Autonomous detection and sampling of upwelling front</a:t>
            </a:r>
            <a:endParaRPr lang="en-US" sz="2400" b="1" dirty="0">
              <a:latin typeface="Times New Roman" panose="02020603050405020304" pitchFamily="18" charset="0"/>
              <a:ea typeface="DejaVu Sans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91605" y="2583884"/>
            <a:ext cx="5264513" cy="3381697"/>
            <a:chOff x="1091605" y="2583884"/>
            <a:chExt cx="5264513" cy="3381697"/>
          </a:xfrm>
        </p:grpSpPr>
        <p:grpSp>
          <p:nvGrpSpPr>
            <p:cNvPr id="4" name="Group 3"/>
            <p:cNvGrpSpPr/>
            <p:nvPr/>
          </p:nvGrpSpPr>
          <p:grpSpPr>
            <a:xfrm>
              <a:off x="1091605" y="2583884"/>
              <a:ext cx="5264513" cy="3381697"/>
              <a:chOff x="1091605" y="2583884"/>
              <a:chExt cx="5264513" cy="3381697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1091605" y="2583884"/>
                <a:ext cx="5264513" cy="3381697"/>
                <a:chOff x="1091605" y="3043177"/>
                <a:chExt cx="5264513" cy="3381697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>
                  <a:off x="3460114" y="6046480"/>
                  <a:ext cx="538966" cy="3646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4001684" y="6046480"/>
                  <a:ext cx="538966" cy="3646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4535989" y="6046480"/>
                  <a:ext cx="538966" cy="36465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3460114" y="6089266"/>
                  <a:ext cx="156815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3460114" y="6330667"/>
                  <a:ext cx="156888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TextBox 66"/>
                <p:cNvSpPr txBox="1"/>
                <p:nvPr/>
              </p:nvSpPr>
              <p:spPr>
                <a:xfrm>
                  <a:off x="3080623" y="5858221"/>
                  <a:ext cx="561388" cy="3180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200" baseline="-25000" dirty="0" smtClean="0">
                      <a:latin typeface="Times New Roman" pitchFamily="18" charset="0"/>
                      <a:cs typeface="Times New Roman" pitchFamily="18" charset="0"/>
                    </a:rPr>
                    <a:t>5 m</a:t>
                  </a:r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2997486" y="5993987"/>
                  <a:ext cx="646784" cy="43088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200" baseline="-25000" dirty="0" smtClean="0">
                      <a:latin typeface="Times New Roman" pitchFamily="18" charset="0"/>
                      <a:cs typeface="Times New Roman" pitchFamily="18" charset="0"/>
                    </a:rPr>
                    <a:t>20</a:t>
                  </a:r>
                  <a:r>
                    <a:rPr lang="en-US" sz="22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200" baseline="-25000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lang="en-US" sz="22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0" name="Straight Arrow Connector 69"/>
                <p:cNvCxnSpPr/>
                <p:nvPr/>
              </p:nvCxnSpPr>
              <p:spPr>
                <a:xfrm flipV="1">
                  <a:off x="4752087" y="5910365"/>
                  <a:ext cx="1259" cy="26607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prstDash val="sys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/>
                <p:cNvCxnSpPr/>
                <p:nvPr/>
              </p:nvCxnSpPr>
              <p:spPr>
                <a:xfrm flipV="1">
                  <a:off x="4330493" y="5910365"/>
                  <a:ext cx="213717" cy="26607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prstDash val="sys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Arrow Connector 71"/>
                <p:cNvCxnSpPr>
                  <a:endCxn id="37" idx="2"/>
                </p:cNvCxnSpPr>
                <p:nvPr/>
              </p:nvCxnSpPr>
              <p:spPr>
                <a:xfrm flipV="1">
                  <a:off x="3703450" y="5893812"/>
                  <a:ext cx="652138" cy="28262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prstDash val="sys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 rot="60000">
                  <a:off x="3519999" y="6089266"/>
                  <a:ext cx="348560" cy="23193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 rot="21540000" flipH="1">
                  <a:off x="4126910" y="6095244"/>
                  <a:ext cx="348560" cy="23193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 rot="60000">
                  <a:off x="4598992" y="6092760"/>
                  <a:ext cx="348560" cy="23193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 flipH="1">
                  <a:off x="5074954" y="6260337"/>
                  <a:ext cx="222700" cy="15079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oup 13"/>
                <p:cNvGrpSpPr/>
                <p:nvPr/>
              </p:nvGrpSpPr>
              <p:grpSpPr>
                <a:xfrm>
                  <a:off x="2225743" y="3144915"/>
                  <a:ext cx="4130375" cy="2843475"/>
                  <a:chOff x="-20037" y="491836"/>
                  <a:chExt cx="9029573" cy="5385375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476453" y="5292436"/>
                    <a:ext cx="82296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/>
                  <p:cNvCxnSpPr/>
                  <p:nvPr/>
                </p:nvCxnSpPr>
                <p:spPr>
                  <a:xfrm rot="5400000">
                    <a:off x="324053" y="3768436"/>
                    <a:ext cx="3048000" cy="1588"/>
                  </a:xfrm>
                  <a:prstGeom prst="line">
                    <a:avLst/>
                  </a:prstGeom>
                  <a:ln w="508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 rot="5400000">
                    <a:off x="1162253" y="3692236"/>
                    <a:ext cx="3200400" cy="1588"/>
                  </a:xfrm>
                  <a:prstGeom prst="line">
                    <a:avLst/>
                  </a:prstGeom>
                  <a:ln w="508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/>
                  <p:cNvCxnSpPr/>
                  <p:nvPr/>
                </p:nvCxnSpPr>
                <p:spPr>
                  <a:xfrm flipH="1">
                    <a:off x="3676059" y="2473036"/>
                    <a:ext cx="794" cy="282019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/>
                  <p:nvPr/>
                </p:nvCxnSpPr>
                <p:spPr>
                  <a:xfrm rot="5400000">
                    <a:off x="3372847" y="4072442"/>
                    <a:ext cx="24384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 flipH="1">
                    <a:off x="5504859" y="3920836"/>
                    <a:ext cx="794" cy="1372394"/>
                  </a:xfrm>
                  <a:prstGeom prst="line">
                    <a:avLst/>
                  </a:prstGeom>
                  <a:ln w="50800">
                    <a:solidFill>
                      <a:srgbClr val="FF66FF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 rot="5400000">
                    <a:off x="5886653" y="4759036"/>
                    <a:ext cx="1066800" cy="1588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 rot="5400000">
                    <a:off x="6877253" y="4835236"/>
                    <a:ext cx="9144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 rot="5400000">
                    <a:off x="7791653" y="4835236"/>
                    <a:ext cx="9144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 rot="5400000">
                    <a:off x="-514147" y="3844636"/>
                    <a:ext cx="28956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 rot="5400000">
                    <a:off x="-209347" y="3692236"/>
                    <a:ext cx="3200400" cy="1588"/>
                  </a:xfrm>
                  <a:prstGeom prst="line">
                    <a:avLst/>
                  </a:prstGeom>
                  <a:ln w="508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 rot="5400000">
                    <a:off x="895553" y="3882736"/>
                    <a:ext cx="2819400" cy="1588"/>
                  </a:xfrm>
                  <a:prstGeom prst="line">
                    <a:avLst/>
                  </a:prstGeom>
                  <a:ln w="508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/>
                  <p:cNvCxnSpPr/>
                  <p:nvPr/>
                </p:nvCxnSpPr>
                <p:spPr>
                  <a:xfrm rot="5400000">
                    <a:off x="1771853" y="3844636"/>
                    <a:ext cx="2895600" cy="1588"/>
                  </a:xfrm>
                  <a:prstGeom prst="line">
                    <a:avLst/>
                  </a:prstGeom>
                  <a:ln w="508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/>
                  <p:cNvCxnSpPr/>
                  <p:nvPr/>
                </p:nvCxnSpPr>
                <p:spPr>
                  <a:xfrm rot="5400000">
                    <a:off x="2762453" y="3920836"/>
                    <a:ext cx="27432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/>
                  <p:cNvCxnSpPr/>
                  <p:nvPr/>
                </p:nvCxnSpPr>
                <p:spPr>
                  <a:xfrm>
                    <a:off x="5048453" y="3539836"/>
                    <a:ext cx="0" cy="17526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Connector 27"/>
                  <p:cNvCxnSpPr/>
                  <p:nvPr/>
                </p:nvCxnSpPr>
                <p:spPr>
                  <a:xfrm>
                    <a:off x="5962853" y="3997036"/>
                    <a:ext cx="0" cy="1295400"/>
                  </a:xfrm>
                  <a:prstGeom prst="line">
                    <a:avLst/>
                  </a:prstGeom>
                  <a:ln w="28575">
                    <a:solidFill>
                      <a:srgbClr val="FF66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/>
                  <p:cNvCxnSpPr/>
                  <p:nvPr/>
                </p:nvCxnSpPr>
                <p:spPr>
                  <a:xfrm rot="5400000">
                    <a:off x="6381953" y="4797136"/>
                    <a:ext cx="9906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/>
                  <p:cNvCxnSpPr/>
                  <p:nvPr/>
                </p:nvCxnSpPr>
                <p:spPr>
                  <a:xfrm rot="5400000">
                    <a:off x="7372553" y="4873336"/>
                    <a:ext cx="8382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7744447" y="5292436"/>
                    <a:ext cx="1265089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>
                        <a:latin typeface="Times New Roman" pitchFamily="18" charset="0"/>
                        <a:cs typeface="Times New Roman" pitchFamily="18" charset="0"/>
                      </a:rPr>
                      <a:t>Index of </a:t>
                    </a:r>
                  </a:p>
                  <a:p>
                    <a:r>
                      <a:rPr lang="en-US" sz="1600" dirty="0" smtClean="0">
                        <a:latin typeface="Times New Roman" pitchFamily="18" charset="0"/>
                        <a:cs typeface="Times New Roman" pitchFamily="18" charset="0"/>
                      </a:rPr>
                      <a:t>yo-yo profile</a:t>
                    </a:r>
                    <a:endParaRPr 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5276879" y="5200421"/>
                    <a:ext cx="483329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4767301" y="5202610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n-1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4283618" y="5202612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n-2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809116" y="5202616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n-3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3334197" y="5202614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n-4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2898419" y="5204807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n-5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436432" y="5204811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n-6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1940116" y="5204813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n-7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1510116" y="5204815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n-8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022472" y="5204817"/>
                    <a:ext cx="704958" cy="49547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100" dirty="0" smtClean="0">
                        <a:latin typeface="Times New Roman" pitchFamily="18" charset="0"/>
                        <a:cs typeface="Times New Roman" pitchFamily="18" charset="0"/>
                      </a:rPr>
                      <a:t>n-9</a:t>
                    </a:r>
                    <a:endParaRPr lang="en-US" sz="11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46" name="Straight Connector 45"/>
                  <p:cNvCxnSpPr/>
                  <p:nvPr/>
                </p:nvCxnSpPr>
                <p:spPr>
                  <a:xfrm flipV="1">
                    <a:off x="476453" y="491836"/>
                    <a:ext cx="0" cy="480060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headEnd type="none" w="med" len="med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/>
                  <p:cNvCxnSpPr/>
                  <p:nvPr/>
                </p:nvCxnSpPr>
                <p:spPr>
                  <a:xfrm>
                    <a:off x="476453" y="2244436"/>
                    <a:ext cx="0" cy="304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-20037" y="3158836"/>
                    <a:ext cx="3609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/>
                      <a:t>…</a:t>
                    </a:r>
                    <a:endParaRPr lang="en-US" sz="2000" dirty="0"/>
                  </a:p>
                </p:txBody>
              </p:sp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8313861" y="4606636"/>
                    <a:ext cx="36099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/>
                      <a:t>…</a:t>
                    </a:r>
                    <a:endParaRPr lang="en-US" sz="2000" dirty="0"/>
                  </a:p>
                </p:txBody>
              </p:sp>
            </p:grpSp>
            <p:sp>
              <p:nvSpPr>
                <p:cNvPr id="80" name="Rectangle 79"/>
                <p:cNvSpPr/>
                <p:nvPr/>
              </p:nvSpPr>
              <p:spPr>
                <a:xfrm>
                  <a:off x="1091605" y="3043177"/>
                  <a:ext cx="1669830" cy="11079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dirty="0" smtClean="0">
                      <a:latin typeface="Bookman" pitchFamily="18" charset="0"/>
                    </a:rPr>
                    <a:t>∆</a:t>
                  </a:r>
                  <a:r>
                    <a:rPr lang="en-US" dirty="0" err="1" smtClean="0">
                      <a:latin typeface="Bookman" pitchFamily="18" charset="0"/>
                    </a:rPr>
                    <a:t>Temp</a:t>
                  </a:r>
                  <a:r>
                    <a:rPr lang="en-US" baseline="-25000" dirty="0" err="1" smtClean="0">
                      <a:latin typeface="Bookman" pitchFamily="18" charset="0"/>
                    </a:rPr>
                    <a:t>vert</a:t>
                  </a:r>
                  <a:r>
                    <a:rPr lang="en-US" baseline="-25000" dirty="0" smtClean="0">
                      <a:latin typeface="Bookman" pitchFamily="18" charset="0"/>
                    </a:rPr>
                    <a:t> </a:t>
                  </a:r>
                </a:p>
                <a:p>
                  <a:r>
                    <a:rPr lang="en-US" sz="1600" dirty="0" smtClean="0">
                      <a:latin typeface="Times New Roman" pitchFamily="18" charset="0"/>
                      <a:cs typeface="Times New Roman" pitchFamily="18" charset="0"/>
                    </a:rPr>
                    <a:t>(vertical temperature difference in water column)</a:t>
                  </a:r>
                  <a:endParaRPr lang="en-US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9" name="Group 18"/>
                <p:cNvGrpSpPr>
                  <a:grpSpLocks noChangeAspect="1"/>
                </p:cNvGrpSpPr>
                <p:nvPr/>
              </p:nvGrpSpPr>
              <p:grpSpPr bwMode="auto">
                <a:xfrm rot="20160000">
                  <a:off x="5075607" y="6331730"/>
                  <a:ext cx="174280" cy="40234"/>
                  <a:chOff x="2640" y="816"/>
                  <a:chExt cx="528" cy="96"/>
                </a:xfrm>
                <a:solidFill>
                  <a:srgbClr val="FFFF00"/>
                </a:solidFill>
              </p:grpSpPr>
              <p:sp>
                <p:nvSpPr>
                  <p:cNvPr id="77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816"/>
                    <a:ext cx="480" cy="96"/>
                  </a:xfrm>
                  <a:prstGeom prst="ellipse">
                    <a:avLst/>
                  </a:prstGeom>
                  <a:grp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816"/>
                    <a:ext cx="48" cy="96"/>
                  </a:xfrm>
                  <a:prstGeom prst="rect">
                    <a:avLst/>
                  </a:prstGeom>
                  <a:grp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" name="Group 2"/>
              <p:cNvGrpSpPr/>
              <p:nvPr/>
            </p:nvGrpSpPr>
            <p:grpSpPr>
              <a:xfrm>
                <a:off x="3431396" y="3020138"/>
                <a:ext cx="1941753" cy="401256"/>
                <a:chOff x="540257" y="1602487"/>
                <a:chExt cx="1941753" cy="401256"/>
              </a:xfrm>
            </p:grpSpPr>
            <p:cxnSp>
              <p:nvCxnSpPr>
                <p:cNvPr id="86" name="Straight Arrow Connector 85"/>
                <p:cNvCxnSpPr/>
                <p:nvPr/>
              </p:nvCxnSpPr>
              <p:spPr>
                <a:xfrm rot="10800000" flipH="1">
                  <a:off x="1018031" y="1602487"/>
                  <a:ext cx="875919" cy="165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TextBox 86"/>
                <p:cNvSpPr txBox="1"/>
                <p:nvPr/>
              </p:nvSpPr>
              <p:spPr>
                <a:xfrm>
                  <a:off x="540257" y="1682116"/>
                  <a:ext cx="1941753" cy="3216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>
                      <a:latin typeface="Times New Roman" pitchFamily="18" charset="0"/>
                      <a:cs typeface="Times New Roman" pitchFamily="18" charset="0"/>
                    </a:rPr>
                    <a:t>AUV transect direction</a:t>
                  </a:r>
                  <a:endParaRPr lang="en-US" sz="1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" name="Down Arrow 4"/>
            <p:cNvSpPr/>
            <p:nvPr/>
          </p:nvSpPr>
          <p:spPr>
            <a:xfrm rot="17956970">
              <a:off x="4892133" y="3932860"/>
              <a:ext cx="191157" cy="60350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4314506" y="3531862"/>
            <a:ext cx="2264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Strong horizontal gradient</a:t>
            </a:r>
          </a:p>
          <a:p>
            <a:r>
              <a:rPr lang="en-US" sz="1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1400" dirty="0">
                <a:solidFill>
                  <a:srgbClr val="3333FF"/>
                </a:solidFill>
                <a:latin typeface="Bookman" pitchFamily="18" charset="0"/>
              </a:rPr>
              <a:t>∆</a:t>
            </a:r>
            <a:r>
              <a:rPr lang="en-US" sz="1400" dirty="0" err="1">
                <a:solidFill>
                  <a:srgbClr val="3333FF"/>
                </a:solidFill>
                <a:latin typeface="Bookman" pitchFamily="18" charset="0"/>
              </a:rPr>
              <a:t>Temp</a:t>
            </a:r>
            <a:r>
              <a:rPr lang="en-US" sz="1400" baseline="-25000" dirty="0" err="1">
                <a:solidFill>
                  <a:srgbClr val="3333FF"/>
                </a:solidFill>
                <a:latin typeface="Bookman" pitchFamily="18" charset="0"/>
              </a:rPr>
              <a:t>vert</a:t>
            </a:r>
            <a:r>
              <a:rPr lang="en-US" sz="1400" baseline="-25000" dirty="0">
                <a:solidFill>
                  <a:srgbClr val="3333FF"/>
                </a:solidFill>
                <a:latin typeface="Bookman" pitchFamily="18" charset="0"/>
              </a:rPr>
              <a:t> </a:t>
            </a:r>
            <a:r>
              <a:rPr lang="en-US" sz="1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across the front</a:t>
            </a:r>
            <a:endParaRPr lang="en-US" sz="14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8" y="547619"/>
            <a:ext cx="8047108" cy="5600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8016</TotalTime>
  <Words>108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Bookman</vt:lpstr>
      <vt:lpstr>DejaVu Sans</vt:lpstr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Ryan</dc:creator>
  <cp:lastModifiedBy>Yanwu Zhang</cp:lastModifiedBy>
  <cp:revision>357</cp:revision>
  <cp:lastPrinted>2015-08-05T16:01:01Z</cp:lastPrinted>
  <dcterms:created xsi:type="dcterms:W3CDTF">2013-06-18T15:19:17Z</dcterms:created>
  <dcterms:modified xsi:type="dcterms:W3CDTF">2019-06-04T19:32:48Z</dcterms:modified>
</cp:coreProperties>
</file>