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97" r:id="rId2"/>
    <p:sldId id="280" r:id="rId3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3366FF"/>
    <a:srgbClr val="0066FF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5" autoAdjust="0"/>
    <p:restoredTop sz="83222" autoAdjust="0"/>
  </p:normalViewPr>
  <p:slideViewPr>
    <p:cSldViewPr snapToGrid="0" snapToObjects="1">
      <p:cViewPr>
        <p:scale>
          <a:sx n="150" d="100"/>
          <a:sy n="150" d="100"/>
        </p:scale>
        <p:origin x="-244" y="-9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79" d="100"/>
          <a:sy n="79" d="100"/>
        </p:scale>
        <p:origin x="32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956B088F-2376-483C-A2CA-E2F9F52BA240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565ECA62-0424-477E-B623-E75261026B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871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Targets and adaptive sampling.</a:t>
            </a:r>
            <a:r>
              <a:rPr lang="en-US" baseline="0" dirty="0" smtClean="0"/>
              <a:t> </a:t>
            </a:r>
            <a:r>
              <a:rPr lang="en-US" dirty="0" smtClean="0"/>
              <a:t>In targeted sampling there is a sought</a:t>
            </a:r>
            <a:r>
              <a:rPr lang="en-US" baseline="0" dirty="0" smtClean="0"/>
              <a:t> feature and we use</a:t>
            </a:r>
            <a:r>
              <a:rPr lang="en-US" dirty="0" smtClean="0"/>
              <a:t> </a:t>
            </a:r>
            <a:r>
              <a:rPr lang="en-US" dirty="0" smtClean="0"/>
              <a:t>onboard</a:t>
            </a:r>
            <a:r>
              <a:rPr lang="en-US" baseline="0" dirty="0" smtClean="0"/>
              <a:t> </a:t>
            </a:r>
            <a:r>
              <a:rPr lang="en-US" baseline="0" dirty="0" smtClean="0"/>
              <a:t>detection and classification.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Yanwu </a:t>
            </a:r>
            <a:r>
              <a:rPr lang="en-US" dirty="0" smtClean="0"/>
              <a:t>enabled</a:t>
            </a:r>
            <a:r>
              <a:rPr lang="en-US" baseline="0" dirty="0" smtClean="0"/>
              <a:t> the</a:t>
            </a:r>
            <a:r>
              <a:rPr lang="en-US" dirty="0" smtClean="0"/>
              <a:t> AUV to autonomously recognize </a:t>
            </a:r>
            <a:r>
              <a:rPr lang="en-US" dirty="0" smtClean="0"/>
              <a:t>an upwelling </a:t>
            </a:r>
            <a:r>
              <a:rPr lang="en-US" dirty="0" smtClean="0"/>
              <a:t>front and sample within and on both sides of the front </a:t>
            </a:r>
            <a:r>
              <a:rPr lang="en-US" dirty="0" smtClean="0"/>
              <a:t>(</a:t>
            </a:r>
            <a:r>
              <a:rPr lang="en-US" baseline="0" dirty="0" smtClean="0"/>
              <a:t>the 3 water types are: upwelling front (sharp transition zone- boundary), stratified water, upwelled water</a:t>
            </a:r>
            <a:r>
              <a:rPr lang="en-US" dirty="0" smtClean="0"/>
              <a:t>) to </a:t>
            </a:r>
            <a:r>
              <a:rPr lang="en-US" dirty="0" smtClean="0"/>
              <a:t>see how the communities varied. Dorado gulper </a:t>
            </a:r>
            <a:r>
              <a:rPr lang="en-US" dirty="0" smtClean="0"/>
              <a:t>samples.</a:t>
            </a:r>
            <a:r>
              <a:rPr lang="en-US" baseline="0" dirty="0" smtClean="0"/>
              <a:t> </a:t>
            </a:r>
            <a:r>
              <a:rPr lang="en-US" dirty="0" smtClean="0"/>
              <a:t>LRAUV </a:t>
            </a:r>
            <a:r>
              <a:rPr lang="en-US" dirty="0" smtClean="0"/>
              <a:t>tracking the front</a:t>
            </a:r>
            <a:r>
              <a:rPr lang="en-US" baseline="0" dirty="0" smtClean="0"/>
              <a:t> as it evolved.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ECA62-0424-477E-B623-E75261026B4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6314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Adaptive samples is different. In this case you teach the AUV to determine where a maximum is- such as in these data a chlorophyll max as indicated in Red. Then when you are in the maximum you sample there. </a:t>
            </a:r>
            <a:r>
              <a:rPr lang="en-US" dirty="0" smtClean="0"/>
              <a:t>CANON ECOHAB. Yanwu.</a:t>
            </a:r>
            <a:r>
              <a:rPr lang="en-US" baseline="0" dirty="0" smtClean="0"/>
              <a:t> S</a:t>
            </a:r>
            <a:r>
              <a:rPr lang="en-US" dirty="0" smtClean="0"/>
              <a:t>ee </a:t>
            </a:r>
            <a:r>
              <a:rPr lang="en-US" dirty="0" smtClean="0"/>
              <a:t>the ESP.</a:t>
            </a:r>
          </a:p>
          <a:p>
            <a:r>
              <a:rPr lang="en-US" dirty="0" smtClean="0"/>
              <a:t>Limited samples so to take it when it is most important.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ECA62-0424-477E-B623-E75261026B4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854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2798064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9992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33608-B339-894B-A2BE-AA933F5B3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06496-01BE-6841-94DF-513200B3B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C2C301-0441-3443-BEBA-F7C8A178E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62A4-0B50-B441-818A-D786AE852364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8B86C1-A5FE-F045-B60D-D6F327DCA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7AD78-C5F6-1640-87FA-57B0D94B1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E19E3-795E-784A-8DFC-D9E8037F4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267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5940106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167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603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10896"/>
            <a:ext cx="10680192" cy="621792"/>
          </a:xfrm>
        </p:spPr>
        <p:txBody>
          <a:bodyPr anchor="t">
            <a:normAutofit/>
          </a:bodyPr>
          <a:lstStyle>
            <a:lvl1pPr algn="l">
              <a:defRPr sz="3600" b="1">
                <a:solidFill>
                  <a:srgbClr val="0042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5AA2F-F167-774C-976A-216F94FF4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808" y="6071616"/>
            <a:ext cx="10680192" cy="32004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6190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50087-7F35-C149-8CCC-86889565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0183-F42B-9642-B6B4-7CE8D4E31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637"/>
            <a:ext cx="10515600" cy="47958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B18710F-5752-3041-ABB0-70AAF289D0C6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78365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41334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942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643ED-15A6-A34E-92EA-DBC0D748BA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le</a:t>
            </a:r>
          </a:p>
        </p:txBody>
      </p:sp>
    </p:spTree>
    <p:extLst>
      <p:ext uri="{BB962C8B-B14F-4D97-AF65-F5344CB8AC3E}">
        <p14:creationId xmlns:p14="http://schemas.microsoft.com/office/powerpoint/2010/main" val="6099301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3924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A0EBA8-353E-A144-A37D-FE74D538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B1F67-4823-2841-8D0E-C799FCA68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2637"/>
            <a:ext cx="10515600" cy="4974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45CD5-CC97-4047-AF1E-94FCCEE7F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MBARI.org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C93F5E-6F7E-BD4C-A8DD-F5E395828DE9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449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1" r:id="rId7"/>
    <p:sldLayoutId id="2147483673" r:id="rId8"/>
    <p:sldLayoutId id="2147483674" r:id="rId9"/>
    <p:sldLayoutId id="214748367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rgbClr val="00426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744">
          <p15:clr>
            <a:srgbClr val="F26B43"/>
          </p15:clr>
        </p15:guide>
        <p15:guide id="4" orient="horz" pos="3888">
          <p15:clr>
            <a:srgbClr val="F26B43"/>
          </p15:clr>
        </p15:guide>
        <p15:guide id="5" pos="528">
          <p15:clr>
            <a:srgbClr val="F26B43"/>
          </p15:clr>
        </p15:guide>
        <p15:guide id="6" pos="715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778" y="373054"/>
            <a:ext cx="10515600" cy="608910"/>
          </a:xfrm>
        </p:spPr>
        <p:txBody>
          <a:bodyPr>
            <a:normAutofit/>
          </a:bodyPr>
          <a:lstStyle/>
          <a:p>
            <a:r>
              <a:rPr lang="en-US" dirty="0" smtClean="0"/>
              <a:t>Targeted Sampling</a:t>
            </a:r>
            <a:r>
              <a:rPr lang="en-US" dirty="0"/>
              <a:t>: </a:t>
            </a:r>
            <a:r>
              <a:rPr lang="en-US" dirty="0" smtClean="0"/>
              <a:t>Coastal Upwelling Front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53741" y="1444325"/>
            <a:ext cx="50037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autonomous classification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sampling of 3 water types across the front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57650" y="1417543"/>
            <a:ext cx="43107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autonomous front tracking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77869" y="1349076"/>
            <a:ext cx="5638795" cy="5079813"/>
            <a:chOff x="77869" y="1349076"/>
            <a:chExt cx="5638795" cy="5079813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69" y="2509665"/>
              <a:ext cx="5638795" cy="3919224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35599" y="1349076"/>
              <a:ext cx="2098552" cy="382220"/>
            </a:xfrm>
            <a:prstGeom prst="rect">
              <a:avLst/>
            </a:prstGeom>
          </p:spPr>
        </p:pic>
        <p:cxnSp>
          <p:nvCxnSpPr>
            <p:cNvPr id="22" name="Straight Connector 21"/>
            <p:cNvCxnSpPr/>
            <p:nvPr/>
          </p:nvCxnSpPr>
          <p:spPr>
            <a:xfrm flipV="1">
              <a:off x="720504" y="1735174"/>
              <a:ext cx="860561" cy="2506626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535599" y="6428889"/>
            <a:ext cx="4836491" cy="3011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81648" tIns="42457" rIns="81648" bIns="42457">
            <a:prstTxWarp prst="textNoShape">
              <a:avLst/>
            </a:prstTxWarp>
            <a:spAutoFit/>
          </a:bodyPr>
          <a:lstStyle/>
          <a:p>
            <a:pPr>
              <a:tabLst>
                <a:tab pos="0" algn="l"/>
                <a:tab pos="414772" algn="l"/>
                <a:tab pos="829544" algn="l"/>
                <a:tab pos="1244316" algn="l"/>
                <a:tab pos="1659087" algn="l"/>
                <a:tab pos="2073859" algn="l"/>
                <a:tab pos="2488631" algn="l"/>
                <a:tab pos="2903403" algn="l"/>
                <a:tab pos="3318175" algn="l"/>
                <a:tab pos="3732947" algn="l"/>
                <a:tab pos="4147718" algn="l"/>
                <a:tab pos="4562490" algn="l"/>
                <a:tab pos="4977262" algn="l"/>
                <a:tab pos="5392034" algn="l"/>
                <a:tab pos="5806806" algn="l"/>
                <a:tab pos="6221578" algn="l"/>
                <a:tab pos="6636349" algn="l"/>
                <a:tab pos="7051121" algn="l"/>
                <a:tab pos="7465893" algn="l"/>
                <a:tab pos="7880665" algn="l"/>
                <a:tab pos="8295437" algn="l"/>
              </a:tabLst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DejaVu Sans" charset="0"/>
                <a:cs typeface="Times New Roman" panose="02020603050405020304" pitchFamily="18" charset="0"/>
              </a:rPr>
              <a:t>Y.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DejaVu Sans" charset="0"/>
                <a:cs typeface="Times New Roman" panose="02020603050405020304" pitchFamily="18" charset="0"/>
              </a:rPr>
              <a:t>Zhang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DejaVu Sans" charset="0"/>
                <a:cs typeface="Times New Roman" panose="02020603050405020304" pitchFamily="18" charset="0"/>
              </a:rPr>
              <a:t>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DejaVu Sans" charset="0"/>
                <a:cs typeface="Times New Roman" panose="02020603050405020304" pitchFamily="18" charset="0"/>
              </a:rPr>
              <a:t>et al.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DejaVu Sans" charset="0"/>
                <a:cs typeface="Times New Roman" panose="02020603050405020304" pitchFamily="18" charset="0"/>
              </a:rPr>
              <a:t>, </a:t>
            </a:r>
            <a:r>
              <a:rPr lang="en-US" sz="1400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Limnology 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Oceanography: Methods,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DejaVu Sans" charset="0"/>
                <a:cs typeface="Times New Roman" panose="02020603050405020304" pitchFamily="18" charset="0"/>
              </a:rPr>
              <a:t>2012</a:t>
            </a:r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7257650" y="6428889"/>
            <a:ext cx="4836491" cy="3011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81648" tIns="42457" rIns="81648" bIns="42457">
            <a:prstTxWarp prst="textNoShape">
              <a:avLst/>
            </a:prstTxWarp>
            <a:spAutoFit/>
          </a:bodyPr>
          <a:lstStyle/>
          <a:p>
            <a:pPr>
              <a:tabLst>
                <a:tab pos="0" algn="l"/>
                <a:tab pos="414772" algn="l"/>
                <a:tab pos="829544" algn="l"/>
                <a:tab pos="1244316" algn="l"/>
                <a:tab pos="1659087" algn="l"/>
                <a:tab pos="2073859" algn="l"/>
                <a:tab pos="2488631" algn="l"/>
                <a:tab pos="2903403" algn="l"/>
                <a:tab pos="3318175" algn="l"/>
                <a:tab pos="3732947" algn="l"/>
                <a:tab pos="4147718" algn="l"/>
                <a:tab pos="4562490" algn="l"/>
                <a:tab pos="4977262" algn="l"/>
                <a:tab pos="5392034" algn="l"/>
                <a:tab pos="5806806" algn="l"/>
                <a:tab pos="6221578" algn="l"/>
                <a:tab pos="6636349" algn="l"/>
                <a:tab pos="7051121" algn="l"/>
                <a:tab pos="7465893" algn="l"/>
                <a:tab pos="7880665" algn="l"/>
                <a:tab pos="8295437" algn="l"/>
              </a:tabLst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DejaVu Sans" charset="0"/>
                <a:cs typeface="Times New Roman" panose="02020603050405020304" pitchFamily="18" charset="0"/>
              </a:rPr>
              <a:t>Y.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DejaVu Sans" charset="0"/>
                <a:cs typeface="Times New Roman" panose="02020603050405020304" pitchFamily="18" charset="0"/>
              </a:rPr>
              <a:t>Zhang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DejaVu Sans" charset="0"/>
                <a:cs typeface="Times New Roman" panose="02020603050405020304" pitchFamily="18" charset="0"/>
              </a:rPr>
              <a:t>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DejaVu Sans" charset="0"/>
                <a:cs typeface="Times New Roman" panose="02020603050405020304" pitchFamily="18" charset="0"/>
              </a:rPr>
              <a:t>et al.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DejaVu Sans" charset="0"/>
                <a:cs typeface="Times New Roman" panose="02020603050405020304" pitchFamily="18" charset="0"/>
              </a:rPr>
              <a:t>, </a:t>
            </a:r>
            <a:r>
              <a:rPr lang="en-US" sz="1400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Continental Shelf Research,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DejaVu Sans" charset="0"/>
                <a:cs typeface="Times New Roman" panose="02020603050405020304" pitchFamily="18" charset="0"/>
              </a:rPr>
              <a:t>2015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DejaVu Sans" charset="0"/>
              <a:cs typeface="Times New Roman" panose="02020603050405020304" pitchFamily="18" charset="0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6731341" y="1349076"/>
            <a:ext cx="5249111" cy="5031506"/>
            <a:chOff x="6731341" y="1349076"/>
            <a:chExt cx="5249111" cy="5031506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1341" y="1888660"/>
              <a:ext cx="5249111" cy="4491922"/>
            </a:xfrm>
            <a:prstGeom prst="rect">
              <a:avLst/>
            </a:prstGeom>
          </p:spPr>
        </p:pic>
        <p:pic>
          <p:nvPicPr>
            <p:cNvPr id="17" name="Shape 38"/>
            <p:cNvPicPr preferRelativeResize="0"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184238" y="1349076"/>
              <a:ext cx="1384339" cy="449192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1" name="Straight Connector 20"/>
            <p:cNvCxnSpPr/>
            <p:nvPr/>
          </p:nvCxnSpPr>
          <p:spPr>
            <a:xfrm flipH="1" flipV="1">
              <a:off x="7921858" y="1731297"/>
              <a:ext cx="455909" cy="1968636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8530167" y="2624667"/>
              <a:ext cx="61106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, 2012</a:t>
              </a:r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2165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705"/>
    </mc:Choice>
    <mc:Fallback xmlns="">
      <p:transition xmlns:p14="http://schemas.microsoft.com/office/powerpoint/2010/main" spd="slow" advTm="47705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396" y="360706"/>
            <a:ext cx="11813954" cy="608910"/>
          </a:xfrm>
        </p:spPr>
        <p:txBody>
          <a:bodyPr>
            <a:normAutofit fontScale="90000"/>
          </a:bodyPr>
          <a:lstStyle/>
          <a:p>
            <a:r>
              <a:rPr lang="en-US" dirty="0"/>
              <a:t>Adaptive Sampling: </a:t>
            </a:r>
            <a:r>
              <a:rPr lang="en-US" dirty="0" smtClean="0"/>
              <a:t>Peak Capture in </a:t>
            </a:r>
            <a:r>
              <a:rPr lang="en-US" dirty="0" smtClean="0"/>
              <a:t>Phytoplankton</a:t>
            </a:r>
            <a:r>
              <a:rPr lang="en-US" dirty="0" smtClean="0"/>
              <a:t> Patches 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7354" y="1510455"/>
            <a:ext cx="2098552" cy="38222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074840" y="5115576"/>
            <a:ext cx="3759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Ryan et al., </a:t>
            </a:r>
            <a:r>
              <a:rPr lang="en-US" sz="1400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Geophysical Research Letters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77118" y="931093"/>
            <a:ext cx="11887199" cy="3993447"/>
            <a:chOff x="77118" y="931093"/>
            <a:chExt cx="11887199" cy="399344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C3496E8-24B8-0D4C-BA51-AA6F20166FD7}"/>
                </a:ext>
              </a:extLst>
            </p:cNvPr>
            <p:cNvGrpSpPr/>
            <p:nvPr/>
          </p:nvGrpSpPr>
          <p:grpSpPr>
            <a:xfrm>
              <a:off x="77118" y="931093"/>
              <a:ext cx="11887199" cy="3993447"/>
              <a:chOff x="577641" y="1702271"/>
              <a:chExt cx="11165526" cy="3285847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5261335E-BC1C-C347-916C-AF38B097A462}"/>
                  </a:ext>
                </a:extLst>
              </p:cNvPr>
              <p:cNvGrpSpPr/>
              <p:nvPr/>
            </p:nvGrpSpPr>
            <p:grpSpPr>
              <a:xfrm>
                <a:off x="577641" y="1702271"/>
                <a:ext cx="11165526" cy="3285847"/>
                <a:chOff x="577641" y="1702271"/>
                <a:chExt cx="11165526" cy="3285847"/>
              </a:xfrm>
            </p:grpSpPr>
            <p:pic>
              <p:nvPicPr>
                <p:cNvPr id="12" name="Picture 11">
                  <a:extLst>
                    <a:ext uri="{FF2B5EF4-FFF2-40B4-BE49-F238E27FC236}">
                      <a16:creationId xmlns:a16="http://schemas.microsoft.com/office/drawing/2014/main" id="{BAFD6A33-1AFD-5345-9FA3-76A00BDEACC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b="56820"/>
                <a:stretch/>
              </p:blipFill>
              <p:spPr>
                <a:xfrm>
                  <a:off x="746974" y="1702271"/>
                  <a:ext cx="10996193" cy="3285847"/>
                </a:xfrm>
                <a:prstGeom prst="rect">
                  <a:avLst/>
                </a:prstGeom>
              </p:spPr>
            </p:pic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78F71CA2-3A75-5544-AC45-073613BD3B9F}"/>
                    </a:ext>
                  </a:extLst>
                </p:cNvPr>
                <p:cNvSpPr/>
                <p:nvPr/>
              </p:nvSpPr>
              <p:spPr>
                <a:xfrm>
                  <a:off x="637504" y="1702271"/>
                  <a:ext cx="5531476" cy="60948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09CBD837-8037-7E44-A2B2-23E2B6C0E7A0}"/>
                    </a:ext>
                  </a:extLst>
                </p:cNvPr>
                <p:cNvSpPr/>
                <p:nvPr/>
              </p:nvSpPr>
              <p:spPr>
                <a:xfrm>
                  <a:off x="6098150" y="2266682"/>
                  <a:ext cx="4788795" cy="87098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80EBE0EB-A668-7B48-B13E-DC5C8E950872}"/>
                    </a:ext>
                  </a:extLst>
                </p:cNvPr>
                <p:cNvSpPr/>
                <p:nvPr/>
              </p:nvSpPr>
              <p:spPr>
                <a:xfrm>
                  <a:off x="2354693" y="2266682"/>
                  <a:ext cx="3653302" cy="87098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279B2A5E-6EA5-E641-8644-9470A1F12429}"/>
                    </a:ext>
                  </a:extLst>
                </p:cNvPr>
                <p:cNvSpPr/>
                <p:nvPr/>
              </p:nvSpPr>
              <p:spPr>
                <a:xfrm>
                  <a:off x="1433863" y="2311758"/>
                  <a:ext cx="485089" cy="825913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67652B62-E15F-054A-92F8-6F908E75C8DC}"/>
                    </a:ext>
                  </a:extLst>
                </p:cNvPr>
                <p:cNvSpPr/>
                <p:nvPr/>
              </p:nvSpPr>
              <p:spPr>
                <a:xfrm>
                  <a:off x="577641" y="2437326"/>
                  <a:ext cx="485089" cy="92406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8EF5D0C5-58BC-CC4A-B396-E32C7CB6972C}"/>
                    </a:ext>
                  </a:extLst>
                </p:cNvPr>
                <p:cNvSpPr/>
                <p:nvPr/>
              </p:nvSpPr>
              <p:spPr>
                <a:xfrm>
                  <a:off x="2601534" y="2517820"/>
                  <a:ext cx="169802" cy="212055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54E79790-0A7E-834E-87D8-0B2FEBF088BA}"/>
                    </a:ext>
                  </a:extLst>
                </p:cNvPr>
                <p:cNvSpPr/>
                <p:nvPr/>
              </p:nvSpPr>
              <p:spPr>
                <a:xfrm>
                  <a:off x="6318047" y="2350841"/>
                  <a:ext cx="169802" cy="212055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F189783-BC30-994A-AB3F-91F1ABC0C0F7}"/>
                  </a:ext>
                </a:extLst>
              </p:cNvPr>
              <p:cNvSpPr txBox="1"/>
              <p:nvPr/>
            </p:nvSpPr>
            <p:spPr>
              <a:xfrm>
                <a:off x="7975674" y="2697680"/>
                <a:ext cx="90796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0432FF"/>
                    </a:solidFill>
                  </a:rPr>
                  <a:t>June 5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25EF71C-DCEB-3140-BD51-EC10A3BE9C77}"/>
                  </a:ext>
                </a:extLst>
              </p:cNvPr>
              <p:cNvSpPr txBox="1"/>
              <p:nvPr/>
            </p:nvSpPr>
            <p:spPr>
              <a:xfrm>
                <a:off x="3112830" y="2697680"/>
                <a:ext cx="9025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>
                    <a:solidFill>
                      <a:srgbClr val="0432FF"/>
                    </a:solidFill>
                  </a:defRPr>
                </a:lvl1pPr>
              </a:lstStyle>
              <a:p>
                <a:r>
                  <a:rPr lang="en-US" dirty="0"/>
                  <a:t>May 28</a:t>
                </a:r>
              </a:p>
            </p:txBody>
          </p:sp>
        </p:grpSp>
        <p:sp>
          <p:nvSpPr>
            <p:cNvPr id="21" name="TextBox 20"/>
            <p:cNvSpPr txBox="1"/>
            <p:nvPr/>
          </p:nvSpPr>
          <p:spPr>
            <a:xfrm>
              <a:off x="8638275" y="2140861"/>
              <a:ext cx="793807" cy="3539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700" dirty="0" smtClean="0">
                  <a:solidFill>
                    <a:srgbClr val="3333FF"/>
                  </a:solidFill>
                </a:rPr>
                <a:t>, 2015</a:t>
              </a:r>
              <a:endParaRPr lang="en-US" sz="1700" dirty="0">
                <a:solidFill>
                  <a:srgbClr val="3333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345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7"/>
    </mc:Choice>
    <mc:Fallback xmlns="">
      <p:transition xmlns:p14="http://schemas.microsoft.com/office/powerpoint/2010/main" spd="slow" advTm="657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11559</TotalTime>
  <Words>217</Words>
  <Application>Microsoft Office PowerPoint</Application>
  <PresentationFormat>Widescreen</PresentationFormat>
  <Paragraphs>19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DejaVu Sans</vt:lpstr>
      <vt:lpstr>Arial</vt:lpstr>
      <vt:lpstr>Calibri</vt:lpstr>
      <vt:lpstr>Times New Roman</vt:lpstr>
      <vt:lpstr>1_Office Theme</vt:lpstr>
      <vt:lpstr>Targeted Sampling: Coastal Upwelling Front</vt:lpstr>
      <vt:lpstr>Adaptive Sampling: Peak Capture in Phytoplankton Patches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Major tech initiatives</dc:title>
  <dc:creator>Microsoft Office User</dc:creator>
  <cp:lastModifiedBy>Yanwu Zhang</cp:lastModifiedBy>
  <cp:revision>223</cp:revision>
  <cp:lastPrinted>2020-01-22T23:54:37Z</cp:lastPrinted>
  <dcterms:created xsi:type="dcterms:W3CDTF">2019-04-19T17:29:04Z</dcterms:created>
  <dcterms:modified xsi:type="dcterms:W3CDTF">2020-02-04T23:20:31Z</dcterms:modified>
</cp:coreProperties>
</file>