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581" r:id="rId3"/>
    <p:sldId id="277" r:id="rId4"/>
    <p:sldId id="28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3"/>
    <p:restoredTop sz="94652"/>
  </p:normalViewPr>
  <p:slideViewPr>
    <p:cSldViewPr snapToGrid="0" snapToObjects="1">
      <p:cViewPr varScale="1">
        <p:scale>
          <a:sx n="131" d="100"/>
          <a:sy n="131" d="100"/>
        </p:scale>
        <p:origin x="216" y="9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9EBF40-3B86-6D4A-8BD4-AB272E4F84FD}" type="datetimeFigureOut">
              <a:rPr lang="en-US" smtClean="0"/>
              <a:t>6/17/19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559F73-2B7F-CD40-AC8D-A48FCE4B307C}" type="slidenum">
              <a:rPr lang="en-US" smtClean="0"/>
              <a:t>‹#›</a:t>
            </a:fld>
            <a:endParaRPr lang="en-US"/>
          </a:p>
        </p:txBody>
      </p:sp>
    </p:spTree>
    <p:extLst>
      <p:ext uri="{BB962C8B-B14F-4D97-AF65-F5344CB8AC3E}">
        <p14:creationId xmlns:p14="http://schemas.microsoft.com/office/powerpoint/2010/main" val="4136129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573B9E-1E81-4651-BD0A-1614FDD447D4}" type="slidenum">
              <a:rPr lang="en-US" smtClean="0"/>
              <a:pPr/>
              <a:t>2</a:t>
            </a:fld>
            <a:endParaRPr lang="en-US"/>
          </a:p>
        </p:txBody>
      </p:sp>
    </p:spTree>
    <p:extLst>
      <p:ext uri="{BB962C8B-B14F-4D97-AF65-F5344CB8AC3E}">
        <p14:creationId xmlns:p14="http://schemas.microsoft.com/office/powerpoint/2010/main" val="103800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74F4D5CD-1C45-BA41-9029-3BE3AC28025A}"/>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B52B2161-CF9D-174E-9641-26A3700D25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a:t> Gulper sampling from the first half of the robot ballet.</a:t>
            </a:r>
          </a:p>
          <a:p>
            <a:pPr>
              <a:spcBef>
                <a:spcPct val="0"/>
              </a:spcBef>
              <a:buFontTx/>
              <a:buChar char="•"/>
            </a:pPr>
            <a:r>
              <a:rPr lang="en-US" altLang="en-US"/>
              <a:t> Both Chlorophyll fluorescence and Optical Backscattering</a:t>
            </a:r>
          </a:p>
          <a:p>
            <a:pPr>
              <a:spcBef>
                <a:spcPct val="0"/>
              </a:spcBef>
              <a:buFontTx/>
              <a:buChar char="•"/>
            </a:pPr>
            <a:endParaRPr lang="en-US" altLang="en-US"/>
          </a:p>
          <a:p>
            <a:pPr>
              <a:spcBef>
                <a:spcPct val="0"/>
              </a:spcBef>
              <a:buFontTx/>
              <a:buChar char="•"/>
            </a:pPr>
            <a:r>
              <a:rPr lang="en-US" altLang="en-US"/>
              <a:t>Many particles are backscattering but not fluorescing beneath the surface phytoplankton populations.</a:t>
            </a:r>
          </a:p>
          <a:p>
            <a:pPr>
              <a:spcBef>
                <a:spcPct val="0"/>
              </a:spcBef>
              <a:buFontTx/>
              <a:buChar char="•"/>
            </a:pPr>
            <a:endParaRPr lang="en-US" altLang="en-US"/>
          </a:p>
          <a:p>
            <a:pPr>
              <a:spcBef>
                <a:spcPct val="0"/>
              </a:spcBef>
              <a:buFontTx/>
              <a:buChar char="•"/>
            </a:pPr>
            <a:r>
              <a:rPr lang="en-US" altLang="en-US"/>
              <a:t>Algorithm triggers to collect sample when both are peaking.  Don’t want just backscatter; may not be phytoplankton.  Don’t want just fluorescence</a:t>
            </a:r>
          </a:p>
          <a:p>
            <a:pPr>
              <a:spcBef>
                <a:spcPct val="0"/>
              </a:spcBef>
            </a:pPr>
            <a:endParaRPr lang="en-US" altLang="en-US"/>
          </a:p>
          <a:p>
            <a:pPr>
              <a:spcBef>
                <a:spcPct val="0"/>
              </a:spcBef>
            </a:pPr>
            <a:endParaRPr lang="en-US" altLang="en-US"/>
          </a:p>
          <a:p>
            <a:pPr>
              <a:spcBef>
                <a:spcPct val="0"/>
              </a:spcBef>
            </a:pPr>
            <a:endParaRPr lang="en-US" altLang="en-US"/>
          </a:p>
          <a:p>
            <a:pPr>
              <a:spcBef>
                <a:spcPct val="0"/>
              </a:spcBef>
            </a:pPr>
            <a:r>
              <a:rPr lang="en-US" altLang="en-US"/>
              <a:t>The illustration of Gulper sampling is from the first half of the robot ballet.  </a:t>
            </a:r>
          </a:p>
          <a:p>
            <a:pPr>
              <a:spcBef>
                <a:spcPct val="0"/>
              </a:spcBef>
            </a:pPr>
            <a:r>
              <a:rPr lang="en-US" altLang="en-US"/>
              <a:t>I showed both chlorophyll fluorescence and optical backscattering uses both.  In this example we see particles that are backscattering but not fluorescing, below the surface phytoplankton populations.  The algorithm requires peaks in both chlorophyll fluorescence and optical backscattering, to ensure that the peak in fluorescence is not simply due to quenching of fluorescence by high incident light levels (sun burnout) near the surface.</a:t>
            </a:r>
          </a:p>
        </p:txBody>
      </p:sp>
      <p:sp>
        <p:nvSpPr>
          <p:cNvPr id="38916" name="Slide Number Placeholder 3">
            <a:extLst>
              <a:ext uri="{FF2B5EF4-FFF2-40B4-BE49-F238E27FC236}">
                <a16:creationId xmlns:a16="http://schemas.microsoft.com/office/drawing/2014/main" id="{9950038B-C2E4-2E41-9E07-DCE7B9E9B6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F1A5D49-63C7-9A42-9681-DA5DFE7A5DC9}" type="slidenum">
              <a:rPr lang="en-US" altLang="en-US" sz="1200"/>
              <a:pPr eaLnBrk="1" hangingPunct="1"/>
              <a:t>3</a:t>
            </a:fld>
            <a:endParaRPr lang="en-US" altLang="en-US" sz="1200"/>
          </a:p>
        </p:txBody>
      </p:sp>
    </p:spTree>
    <p:extLst>
      <p:ext uri="{BB962C8B-B14F-4D97-AF65-F5344CB8AC3E}">
        <p14:creationId xmlns:p14="http://schemas.microsoft.com/office/powerpoint/2010/main" val="897987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2FEFC-59AB-764A-960F-8E956F696D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9B1581-C7AC-3D4C-B7C1-926749D1C2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14B45E-7BDB-994A-B07F-C4159B0C35BC}"/>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5" name="Footer Placeholder 4">
            <a:extLst>
              <a:ext uri="{FF2B5EF4-FFF2-40B4-BE49-F238E27FC236}">
                <a16:creationId xmlns:a16="http://schemas.microsoft.com/office/drawing/2014/main" id="{C895856F-566B-364C-85F5-471CB1B18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7AC6E1-7BE5-F843-AB15-1E3964E8C5B8}"/>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1584791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A8286-33AD-6F44-B3D0-85EA743A29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721E53-A642-F741-A377-5828F7DB7EB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A3FECB-2003-324A-A84A-9C91047763B5}"/>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5" name="Footer Placeholder 4">
            <a:extLst>
              <a:ext uri="{FF2B5EF4-FFF2-40B4-BE49-F238E27FC236}">
                <a16:creationId xmlns:a16="http://schemas.microsoft.com/office/drawing/2014/main" id="{57589E11-674F-164E-822C-60C0456E31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7E6EB8-ABF7-2D4B-86FA-A7750E590CBC}"/>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2748330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5032A0-F1CC-5646-9824-2277BE007B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E17C36-B646-BC4D-A642-810F87A8102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D9953E-F535-404A-A198-AFAF4A13ED62}"/>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5" name="Footer Placeholder 4">
            <a:extLst>
              <a:ext uri="{FF2B5EF4-FFF2-40B4-BE49-F238E27FC236}">
                <a16:creationId xmlns:a16="http://schemas.microsoft.com/office/drawing/2014/main" id="{AE2470BF-1A91-F34B-94B6-101EF2872B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6E440C-4FE5-5142-B127-F4C72C5ACD66}"/>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115143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A20C-72C6-714B-8580-33180CF53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97B536-C980-A94E-A2E7-613D7321945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9239C2-817B-C849-B1FC-49863F8A79BA}"/>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5" name="Footer Placeholder 4">
            <a:extLst>
              <a:ext uri="{FF2B5EF4-FFF2-40B4-BE49-F238E27FC236}">
                <a16:creationId xmlns:a16="http://schemas.microsoft.com/office/drawing/2014/main" id="{79297048-9CC5-BB46-86A1-00D064F7E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C74F0D-8DF6-5840-B5D4-5EF30AA23FAF}"/>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19016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7BD4-B7BA-D24E-912B-D6FB56CF0B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4DABBC-0999-1749-92DC-F64DDF02E0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E81DC02-E456-6649-BFBB-1F40C0AA0652}"/>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5" name="Footer Placeholder 4">
            <a:extLst>
              <a:ext uri="{FF2B5EF4-FFF2-40B4-BE49-F238E27FC236}">
                <a16:creationId xmlns:a16="http://schemas.microsoft.com/office/drawing/2014/main" id="{CDB8EBEA-5DD8-FA41-999F-199714AB5F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966E5-7094-F24B-A107-D2184E802E1B}"/>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1037353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A4211-88E0-564D-8236-0D5EE9A3C5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AE514D-ED8F-7249-B01E-73084BFDB0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334CB7-B11C-2B42-80CB-D07BF89CFA5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16B440-B313-4F4C-862A-12860358C31A}"/>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6" name="Footer Placeholder 5">
            <a:extLst>
              <a:ext uri="{FF2B5EF4-FFF2-40B4-BE49-F238E27FC236}">
                <a16:creationId xmlns:a16="http://schemas.microsoft.com/office/drawing/2014/main" id="{E2A4C16B-2CBD-C648-82A6-ED19E452FF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B6DB1F-A4D3-5949-B039-7DB2CB8CCF3B}"/>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3797638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C786-7D24-A24E-B10C-551D47CDB9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22E4D8-1202-F049-AE48-22DA7B5A7A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573C0D2-DFAB-624E-A22E-8945271EEE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850E89-E17E-9443-B0A1-307DCE184F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2101E21-F4D0-974F-91D7-C3AB52D6824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450663-E77F-AA44-8C8F-335BED2CFA2B}"/>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8" name="Footer Placeholder 7">
            <a:extLst>
              <a:ext uri="{FF2B5EF4-FFF2-40B4-BE49-F238E27FC236}">
                <a16:creationId xmlns:a16="http://schemas.microsoft.com/office/drawing/2014/main" id="{0B5A8460-FEDB-5842-8E7A-3B6A5183B2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499B6C-2391-C34F-B87B-1585C93F5FCE}"/>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2793278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1D66F-6A3D-094B-9B84-69F48C7713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6FDFCA-ED50-9D46-8EF5-E33B98F6E831}"/>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4" name="Footer Placeholder 3">
            <a:extLst>
              <a:ext uri="{FF2B5EF4-FFF2-40B4-BE49-F238E27FC236}">
                <a16:creationId xmlns:a16="http://schemas.microsoft.com/office/drawing/2014/main" id="{7DD297BF-2D57-EA4E-AF8B-A9EFC9BDBB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4E30DA-7DEF-1643-8871-BC89481965AD}"/>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2034546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9DAAF0-4E0F-4A44-9489-7E63F20E3F99}"/>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3" name="Footer Placeholder 2">
            <a:extLst>
              <a:ext uri="{FF2B5EF4-FFF2-40B4-BE49-F238E27FC236}">
                <a16:creationId xmlns:a16="http://schemas.microsoft.com/office/drawing/2014/main" id="{851FC93E-1423-AD4B-9696-1568B90BD3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79A72E-696C-6F41-8EFC-7C02FF15C32B}"/>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621957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4C50-BD63-AF4F-86C1-CA83BF58DA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D5E98A-A1D0-0C4A-9FBE-18C7C0C90F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6AFA1D-FE33-7446-B181-F34A31428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2906BB-124E-BA43-8C2E-2152F36DE679}"/>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6" name="Footer Placeholder 5">
            <a:extLst>
              <a:ext uri="{FF2B5EF4-FFF2-40B4-BE49-F238E27FC236}">
                <a16:creationId xmlns:a16="http://schemas.microsoft.com/office/drawing/2014/main" id="{5A8ED38D-9DF0-E547-BE30-F0A993627F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EAC5-9DAB-1341-A47E-C00AFD2FA24B}"/>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886102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75AF6-B026-904E-9088-D7F07D699C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33935A-8AEF-1947-A7ED-6919640DF6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97267F-F103-1E49-AD15-F309DD794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E7F9B2-5512-BA4F-B5FE-799BAFA3A7EC}"/>
              </a:ext>
            </a:extLst>
          </p:cNvPr>
          <p:cNvSpPr>
            <a:spLocks noGrp="1"/>
          </p:cNvSpPr>
          <p:nvPr>
            <p:ph type="dt" sz="half" idx="10"/>
          </p:nvPr>
        </p:nvSpPr>
        <p:spPr/>
        <p:txBody>
          <a:bodyPr/>
          <a:lstStyle/>
          <a:p>
            <a:fld id="{A385DE04-3A6C-3541-9D7E-B0363AD675D6}" type="datetimeFigureOut">
              <a:rPr lang="en-US" smtClean="0"/>
              <a:t>6/17/19</a:t>
            </a:fld>
            <a:endParaRPr lang="en-US"/>
          </a:p>
        </p:txBody>
      </p:sp>
      <p:sp>
        <p:nvSpPr>
          <p:cNvPr id="6" name="Footer Placeholder 5">
            <a:extLst>
              <a:ext uri="{FF2B5EF4-FFF2-40B4-BE49-F238E27FC236}">
                <a16:creationId xmlns:a16="http://schemas.microsoft.com/office/drawing/2014/main" id="{E4FDDDA8-7411-694D-9DDA-D1C0DE986D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C4B4D3-769A-6544-B55D-E7CBD7ADE977}"/>
              </a:ext>
            </a:extLst>
          </p:cNvPr>
          <p:cNvSpPr>
            <a:spLocks noGrp="1"/>
          </p:cNvSpPr>
          <p:nvPr>
            <p:ph type="sldNum" sz="quarter" idx="12"/>
          </p:nvPr>
        </p:nvSpPr>
        <p:spPr/>
        <p:txBody>
          <a:bodyPr/>
          <a:lstStyle/>
          <a:p>
            <a:fld id="{8064BA26-F80E-A447-AA59-FD82AE5C7DBE}" type="slidenum">
              <a:rPr lang="en-US" smtClean="0"/>
              <a:t>‹#›</a:t>
            </a:fld>
            <a:endParaRPr lang="en-US"/>
          </a:p>
        </p:txBody>
      </p:sp>
    </p:spTree>
    <p:extLst>
      <p:ext uri="{BB962C8B-B14F-4D97-AF65-F5344CB8AC3E}">
        <p14:creationId xmlns:p14="http://schemas.microsoft.com/office/powerpoint/2010/main" val="104105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0BE4DF-D2FF-AC4E-9332-5D26E2B253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116EF1-580A-A441-A81E-05DFE294D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E2F9E7-EB61-D04C-A318-6847422225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5DE04-3A6C-3541-9D7E-B0363AD675D6}" type="datetimeFigureOut">
              <a:rPr lang="en-US" smtClean="0"/>
              <a:t>6/17/19</a:t>
            </a:fld>
            <a:endParaRPr lang="en-US"/>
          </a:p>
        </p:txBody>
      </p:sp>
      <p:sp>
        <p:nvSpPr>
          <p:cNvPr id="5" name="Footer Placeholder 4">
            <a:extLst>
              <a:ext uri="{FF2B5EF4-FFF2-40B4-BE49-F238E27FC236}">
                <a16:creationId xmlns:a16="http://schemas.microsoft.com/office/drawing/2014/main" id="{2378DF2B-EDEE-7440-98C4-AAF4E560E7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134713-B43A-B241-99CF-DE3A3C3221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4BA26-F80E-A447-AA59-FD82AE5C7DBE}" type="slidenum">
              <a:rPr lang="en-US" smtClean="0"/>
              <a:t>‹#›</a:t>
            </a:fld>
            <a:endParaRPr lang="en-US"/>
          </a:p>
        </p:txBody>
      </p:sp>
    </p:spTree>
    <p:extLst>
      <p:ext uri="{BB962C8B-B14F-4D97-AF65-F5344CB8AC3E}">
        <p14:creationId xmlns:p14="http://schemas.microsoft.com/office/powerpoint/2010/main" val="270698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0E174-17B7-3744-ACFC-68535730857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C31AE5B-C6EC-3D4A-9D91-34C07A2C106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70563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76200"/>
            <a:ext cx="8229600" cy="838200"/>
          </a:xfrm>
        </p:spPr>
        <p:txBody>
          <a:bodyPr>
            <a:noAutofit/>
          </a:bodyPr>
          <a:lstStyle/>
          <a:p>
            <a:pPr algn="l"/>
            <a:r>
              <a:rPr lang="en-US" sz="3200" dirty="0">
                <a:latin typeface="Arial" charset="0"/>
                <a:ea typeface="ＭＳ Ｐゴシック" charset="0"/>
                <a:cs typeface="Gill Sans" charset="0"/>
              </a:rPr>
              <a:t>Why is mobility important?</a:t>
            </a:r>
          </a:p>
        </p:txBody>
      </p:sp>
      <p:cxnSp>
        <p:nvCxnSpPr>
          <p:cNvPr id="10" name="Straight Connector 9"/>
          <p:cNvCxnSpPr/>
          <p:nvPr/>
        </p:nvCxnSpPr>
        <p:spPr>
          <a:xfrm>
            <a:off x="1797644" y="889235"/>
            <a:ext cx="8466945"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BAFD6A33-1AFD-5345-9FA3-76A00BDEACC7}"/>
              </a:ext>
            </a:extLst>
          </p:cNvPr>
          <p:cNvPicPr>
            <a:picLocks noChangeAspect="1"/>
          </p:cNvPicPr>
          <p:nvPr/>
        </p:nvPicPr>
        <p:blipFill>
          <a:blip r:embed="rId3"/>
          <a:stretch>
            <a:fillRect/>
          </a:stretch>
        </p:blipFill>
        <p:spPr>
          <a:xfrm>
            <a:off x="2286001" y="1066800"/>
            <a:ext cx="7698887" cy="5327812"/>
          </a:xfrm>
          <a:prstGeom prst="rect">
            <a:avLst/>
          </a:prstGeom>
        </p:spPr>
      </p:pic>
    </p:spTree>
    <p:extLst>
      <p:ext uri="{BB962C8B-B14F-4D97-AF65-F5344CB8AC3E}">
        <p14:creationId xmlns:p14="http://schemas.microsoft.com/office/powerpoint/2010/main" val="47983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descr="Screen shot 2011-11-08 at 2.45.24 PM.png">
            <a:extLst>
              <a:ext uri="{FF2B5EF4-FFF2-40B4-BE49-F238E27FC236}">
                <a16:creationId xmlns:a16="http://schemas.microsoft.com/office/drawing/2014/main" id="{DB4780D1-25E5-9F45-A22C-BE1B240474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4013" y="461963"/>
            <a:ext cx="6881812" cy="51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3">
            <a:extLst>
              <a:ext uri="{FF2B5EF4-FFF2-40B4-BE49-F238E27FC236}">
                <a16:creationId xmlns:a16="http://schemas.microsoft.com/office/drawing/2014/main" id="{031483BB-66F8-8745-80D9-BAA6D63C8FB1}"/>
              </a:ext>
            </a:extLst>
          </p:cNvPr>
          <p:cNvSpPr txBox="1">
            <a:spLocks noChangeArrowheads="1"/>
          </p:cNvSpPr>
          <p:nvPr/>
        </p:nvSpPr>
        <p:spPr bwMode="auto">
          <a:xfrm>
            <a:off x="1779589" y="5729289"/>
            <a:ext cx="87518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a:t>The AUV collected samples through the survey, identified local phytoplankton peak signal using chlorophyll fluorescence and optical backscattering, and acquired a “control” sample every fourth samples.</a:t>
            </a:r>
          </a:p>
        </p:txBody>
      </p:sp>
      <p:sp>
        <p:nvSpPr>
          <p:cNvPr id="5" name="Title 1">
            <a:extLst>
              <a:ext uri="{FF2B5EF4-FFF2-40B4-BE49-F238E27FC236}">
                <a16:creationId xmlns:a16="http://schemas.microsoft.com/office/drawing/2014/main" id="{550E1390-D9E1-344C-A0BD-50E95D9C5D70}"/>
              </a:ext>
            </a:extLst>
          </p:cNvPr>
          <p:cNvSpPr txBox="1">
            <a:spLocks/>
          </p:cNvSpPr>
          <p:nvPr/>
        </p:nvSpPr>
        <p:spPr bwMode="auto">
          <a:xfrm>
            <a:off x="2117726" y="1"/>
            <a:ext cx="8550275" cy="639763"/>
          </a:xfrm>
          <a:prstGeom prst="rect">
            <a:avLst/>
          </a:prstGeom>
          <a:noFill/>
          <a:ln w="9525">
            <a:noFill/>
            <a:miter lim="800000"/>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a:latin typeface="Calibri" panose="020F0502020204030204" pitchFamily="34" charset="0"/>
              </a:rPr>
              <a:t>Autonomous signal peak/off-peak sampling</a:t>
            </a:r>
          </a:p>
        </p:txBody>
      </p:sp>
      <p:cxnSp>
        <p:nvCxnSpPr>
          <p:cNvPr id="6" name="Straight Connector 5">
            <a:extLst>
              <a:ext uri="{FF2B5EF4-FFF2-40B4-BE49-F238E27FC236}">
                <a16:creationId xmlns:a16="http://schemas.microsoft.com/office/drawing/2014/main" id="{00A7AE06-A05C-D645-B5ED-237B781EDAE7}"/>
              </a:ext>
            </a:extLst>
          </p:cNvPr>
          <p:cNvCxnSpPr>
            <a:cxnSpLocks noChangeShapeType="1"/>
          </p:cNvCxnSpPr>
          <p:nvPr/>
        </p:nvCxnSpPr>
        <p:spPr bwMode="auto">
          <a:xfrm>
            <a:off x="1981200" y="1074739"/>
            <a:ext cx="8229600" cy="1587"/>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30696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 descr="Screen shot 2011-03-24 at 12.38.59 PM.png">
            <a:extLst>
              <a:ext uri="{FF2B5EF4-FFF2-40B4-BE49-F238E27FC236}">
                <a16:creationId xmlns:a16="http://schemas.microsoft.com/office/drawing/2014/main" id="{5251F7F9-4BD6-6C4E-B27B-CC8B12C3EB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250" y="-590550"/>
            <a:ext cx="6878638" cy="89550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3" name="Picture 4" descr="Screen shot 2011-03-25 at 4.34.11 PM.png">
            <a:extLst>
              <a:ext uri="{FF2B5EF4-FFF2-40B4-BE49-F238E27FC236}">
                <a16:creationId xmlns:a16="http://schemas.microsoft.com/office/drawing/2014/main" id="{DE7B6829-5098-8B47-B7A4-B8D417B521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8214" y="444500"/>
            <a:ext cx="3184525" cy="614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5">
            <a:extLst>
              <a:ext uri="{FF2B5EF4-FFF2-40B4-BE49-F238E27FC236}">
                <a16:creationId xmlns:a16="http://schemas.microsoft.com/office/drawing/2014/main" id="{C4EEDEF9-356B-0B43-A00C-6D9D0AA00EF5}"/>
              </a:ext>
            </a:extLst>
          </p:cNvPr>
          <p:cNvSpPr>
            <a:spLocks noChangeArrowheads="1"/>
          </p:cNvSpPr>
          <p:nvPr/>
        </p:nvSpPr>
        <p:spPr bwMode="auto">
          <a:xfrm>
            <a:off x="1428750" y="1"/>
            <a:ext cx="1038225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b="1"/>
              <a:t>   Tracking and sampling a bloom patch</a:t>
            </a:r>
          </a:p>
        </p:txBody>
      </p:sp>
    </p:spTree>
    <p:extLst>
      <p:ext uri="{BB962C8B-B14F-4D97-AF65-F5344CB8AC3E}">
        <p14:creationId xmlns:p14="http://schemas.microsoft.com/office/powerpoint/2010/main" val="19328913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122</Words>
  <Application>Microsoft Macintosh PowerPoint</Application>
  <PresentationFormat>Widescreen</PresentationFormat>
  <Paragraphs>17</Paragraphs>
  <Slides>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ＭＳ Ｐゴシック</vt:lpstr>
      <vt:lpstr>Arial</vt:lpstr>
      <vt:lpstr>Calibri</vt:lpstr>
      <vt:lpstr>Calibri Light</vt:lpstr>
      <vt:lpstr>Gill Sans</vt:lpstr>
      <vt:lpstr>Office Theme</vt:lpstr>
      <vt:lpstr>PowerPoint Presentation</vt:lpstr>
      <vt:lpstr>Why is mobility important?</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Birch</dc:creator>
  <cp:lastModifiedBy>James Birch</cp:lastModifiedBy>
  <cp:revision>2</cp:revision>
  <dcterms:created xsi:type="dcterms:W3CDTF">2019-06-17T15:47:37Z</dcterms:created>
  <dcterms:modified xsi:type="dcterms:W3CDTF">2019-06-17T16:12:39Z</dcterms:modified>
</cp:coreProperties>
</file>