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>
        <p:scale>
          <a:sx n="85" d="100"/>
          <a:sy n="85" d="100"/>
        </p:scale>
        <p:origin x="2136" y="9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9F8FF2-BAB4-1E4B-9B6E-CE87AA0D0A31}" type="datetimeFigureOut">
              <a:rPr lang="en-US" smtClean="0"/>
              <a:t>8/8/23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92515D-86B3-624B-9777-528E83E6F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481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92515D-86B3-624B-9777-528E83E6FC0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01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92515D-86B3-624B-9777-528E83E6FC0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310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33E12-AE25-C839-CD62-215A6E4ED8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819A3F-302F-6A47-C8D0-FF3F1F378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680423-8531-121A-4E1D-130B4398F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13B9-3762-DC4B-BCA0-9BFAF561EDCE}" type="datetimeFigureOut">
              <a:rPr lang="en-US" smtClean="0"/>
              <a:t>8/8/23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D771CA-8339-ECCB-5197-7810CB543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DB2A8C-F2EF-2DEF-0BEE-ADA635BE1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4C24-C37C-E446-8123-CAA5F976B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900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64278-99F0-22CF-7F8A-0CB523196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6951CD-26C6-8252-83C1-CD90F43FEF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3E189B-BD58-45EB-3C65-F5D96DFC3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13B9-3762-DC4B-BCA0-9BFAF561EDCE}" type="datetimeFigureOut">
              <a:rPr lang="en-US" smtClean="0"/>
              <a:t>8/8/23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8E6637-EAB0-A605-5759-DDC4D1C13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6D2DB6-85B8-A27C-4DAD-8B7BDAE5A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4C24-C37C-E446-8123-CAA5F976B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940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79E6FD-7048-A1AB-CC14-96404C5251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719F26-1A56-B3CA-61F1-4C27F122B6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C1C32-C998-94E7-5DED-8F4D86A2F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13B9-3762-DC4B-BCA0-9BFAF561EDCE}" type="datetimeFigureOut">
              <a:rPr lang="en-US" smtClean="0"/>
              <a:t>8/8/23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B913E1-12BC-2A65-313C-CB53BAEC4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6B69CF-064A-D2BE-385F-2E402C87B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4C24-C37C-E446-8123-CAA5F976B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731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8E0F5-E250-CC36-5739-AD93C6656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34246-7481-7BBA-0B67-A1025B3A87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675CF7-E4FC-3691-569A-17449184C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13B9-3762-DC4B-BCA0-9BFAF561EDCE}" type="datetimeFigureOut">
              <a:rPr lang="en-US" smtClean="0"/>
              <a:t>8/8/23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34151C-25AA-DAF8-0A07-467EA910E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0C6891-81C1-389B-9886-16BDC3761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4C24-C37C-E446-8123-CAA5F976B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425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0DC58-B13E-0343-423F-2AC9FBD59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2938D0-CE52-0933-4C65-BD04E74E8C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5301A-E1EC-CA98-D4AD-C3956BF2C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13B9-3762-DC4B-BCA0-9BFAF561EDCE}" type="datetimeFigureOut">
              <a:rPr lang="en-US" smtClean="0"/>
              <a:t>8/8/23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DA7F1-229C-24D7-F862-B61CB9C45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5338D1-776C-E30E-8C1F-76FDA3432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4C24-C37C-E446-8123-CAA5F976B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73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5AD04-B91C-6A1A-3647-824613390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181AC1-F002-8486-CDDC-A423B5219E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74186D-238F-73D5-0E77-71007E78EA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BBC926-9FA6-D51A-8C85-4DE5426EF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13B9-3762-DC4B-BCA0-9BFAF561EDCE}" type="datetimeFigureOut">
              <a:rPr lang="en-US" smtClean="0"/>
              <a:t>8/8/23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4339DF-14B0-F803-3B45-A3882F751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1B8017-B94F-F862-E98B-F7E387719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4C24-C37C-E446-8123-CAA5F976B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04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5A60B-54B3-568A-5141-13758D895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6D6D9B-DBA5-F4A4-EA2C-6F876838C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F161E6-0EDC-A0D6-D69F-CB326ABEC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BC442E-0696-CF96-63B0-836F310C2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F2E3A8-BCD5-9F8B-B101-B315B4E37D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D62F69-6D6A-973A-AE2C-593C2F7F9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13B9-3762-DC4B-BCA0-9BFAF561EDCE}" type="datetimeFigureOut">
              <a:rPr lang="en-US" smtClean="0"/>
              <a:t>8/8/23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6A9915-30C8-B781-7AD0-29FAFA284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2113C0-6745-2E5D-CA83-6B9607263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4C24-C37C-E446-8123-CAA5F976B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251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17784-A9E3-1A1E-768A-6C3CAD32A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147EE9-98A6-721A-EAFF-0E266870C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13B9-3762-DC4B-BCA0-9BFAF561EDCE}" type="datetimeFigureOut">
              <a:rPr lang="en-US" smtClean="0"/>
              <a:t>8/8/23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F62644-69C3-9B75-3340-6A2D35683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73F686-A55E-9CF7-9535-6DFC5B86A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4C24-C37C-E446-8123-CAA5F976B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006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CB7668-D6C9-2DD4-3620-2B33A02FF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13B9-3762-DC4B-BCA0-9BFAF561EDCE}" type="datetimeFigureOut">
              <a:rPr lang="en-US" smtClean="0"/>
              <a:t>8/8/23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7CE376-27B5-53E3-A640-D1DEA7933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7D0C0-0BD2-B2E5-881C-FC231C98C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4C24-C37C-E446-8123-CAA5F976B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437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84387-FACF-08F3-7206-7B035E552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85CCF-3C34-AB21-15F8-739FA7932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6A81FB-E08E-D35C-CEB7-E48B3937B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D10BC-1444-D2F5-EE2C-E7F94D9EA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13B9-3762-DC4B-BCA0-9BFAF561EDCE}" type="datetimeFigureOut">
              <a:rPr lang="en-US" smtClean="0"/>
              <a:t>8/8/23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95E549-3E6D-632B-02DF-9AE1E6FB6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A45191-E4C9-3F95-A43D-B0B9FAC09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4C24-C37C-E446-8123-CAA5F976B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27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4D8D9-2898-7186-7A83-44FA1B30A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1E33DA-4AD1-186E-323C-C82AE79AFD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FF8C83-7B5C-E3B7-102F-3D60E2C50B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FD539E-7A2A-89DF-C16E-681F945E8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13B9-3762-DC4B-BCA0-9BFAF561EDCE}" type="datetimeFigureOut">
              <a:rPr lang="en-US" smtClean="0"/>
              <a:t>8/8/23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94ED87-C612-81DB-F3FA-51CFC9742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A3D7FD-A9C4-6FCF-B388-15D6186D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4C24-C37C-E446-8123-CAA5F976B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898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C859E2-B49E-2EDD-531F-267B905E8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74E4B7-ECDC-69A1-1A8B-DD4564A5B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091754-D03A-51BB-3310-51794B6AC8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713B9-3762-DC4B-BCA0-9BFAF561EDCE}" type="datetimeFigureOut">
              <a:rPr lang="en-US" smtClean="0"/>
              <a:t>8/8/23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74BA27-405A-6F06-46ED-DF2DC58548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5D7FB6-4DD4-B6FE-30A5-12CD385D73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84C24-C37C-E446-8123-CAA5F976B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283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80E62E4-48A5-8395-2DF5-439D55BB8D75}"/>
              </a:ext>
            </a:extLst>
          </p:cNvPr>
          <p:cNvSpPr txBox="1"/>
          <p:nvPr/>
        </p:nvSpPr>
        <p:spPr>
          <a:xfrm>
            <a:off x="641131" y="399393"/>
            <a:ext cx="1423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Strength Calc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8F5DD6-959D-5617-67C8-E9BB901092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31" y="1282262"/>
            <a:ext cx="4084038" cy="42934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B902D2B-34C2-65DD-1321-089AD00C8568}"/>
              </a:ext>
            </a:extLst>
          </p:cNvPr>
          <p:cNvSpPr txBox="1"/>
          <p:nvPr/>
        </p:nvSpPr>
        <p:spPr>
          <a:xfrm>
            <a:off x="5875283" y="445954"/>
            <a:ext cx="363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Calc good for lid and base of housing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02ACD3-99FD-24B9-841A-A369DD213648}"/>
              </a:ext>
            </a:extLst>
          </p:cNvPr>
          <p:cNvSpPr txBox="1"/>
          <p:nvPr/>
        </p:nvSpPr>
        <p:spPr>
          <a:xfrm>
            <a:off x="5875283" y="1198179"/>
            <a:ext cx="3742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Shear strength of 6061-T6 = 30000 psi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84853A-422A-A75D-B5A2-BCCD6AC40F69}"/>
              </a:ext>
            </a:extLst>
          </p:cNvPr>
          <p:cNvSpPr txBox="1"/>
          <p:nvPr/>
        </p:nvSpPr>
        <p:spPr>
          <a:xfrm>
            <a:off x="5875283" y="1692165"/>
            <a:ext cx="4898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Shear length = (2.75 x 2) + (6.25 x2) = 18.00 inches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0945A2-BF0B-F240-4B67-B8CBCAAD4F8B}"/>
              </a:ext>
            </a:extLst>
          </p:cNvPr>
          <p:cNvSpPr txBox="1"/>
          <p:nvPr/>
        </p:nvSpPr>
        <p:spPr>
          <a:xfrm>
            <a:off x="5909357" y="2291255"/>
            <a:ext cx="4459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Shear cross section = 18.00 x .125 = 2.25 sq in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599986-3D68-EC7A-D263-B6E527EB7F04}"/>
              </a:ext>
            </a:extLst>
          </p:cNvPr>
          <p:cNvSpPr txBox="1"/>
          <p:nvPr/>
        </p:nvSpPr>
        <p:spPr>
          <a:xfrm>
            <a:off x="5896304" y="2827283"/>
            <a:ext cx="3013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Pressure @ 1500 m = 2250 psi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A40E08-B79D-F537-BFE6-AF0B037B6194}"/>
              </a:ext>
            </a:extLst>
          </p:cNvPr>
          <p:cNvSpPr txBox="1"/>
          <p:nvPr/>
        </p:nvSpPr>
        <p:spPr>
          <a:xfrm>
            <a:off x="5909357" y="3363311"/>
            <a:ext cx="3337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Area = 2.75 x 6.25 = 17.1875 sq in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60D443-8FAD-8B92-701C-9DE4FE69004C}"/>
              </a:ext>
            </a:extLst>
          </p:cNvPr>
          <p:cNvSpPr txBox="1"/>
          <p:nvPr/>
        </p:nvSpPr>
        <p:spPr>
          <a:xfrm>
            <a:off x="5909357" y="3962401"/>
            <a:ext cx="3019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2250 x 17.1875 =  ~ 38,672 </a:t>
            </a:r>
            <a:r>
              <a:rPr lang="en-US" dirty="0" err="1"/>
              <a:t>lbs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03A3DE-19A2-9A34-B44B-4A21B9738D0F}"/>
              </a:ext>
            </a:extLst>
          </p:cNvPr>
          <p:cNvSpPr txBox="1"/>
          <p:nvPr/>
        </p:nvSpPr>
        <p:spPr>
          <a:xfrm>
            <a:off x="5946963" y="4435367"/>
            <a:ext cx="273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30000 x 2.25 = ~ 67,500 </a:t>
            </a:r>
            <a:r>
              <a:rPr lang="en-US" dirty="0" err="1"/>
              <a:t>lbs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807255-F83B-0951-4A7A-F1F26B4D0E68}"/>
              </a:ext>
            </a:extLst>
          </p:cNvPr>
          <p:cNvSpPr txBox="1"/>
          <p:nvPr/>
        </p:nvSpPr>
        <p:spPr>
          <a:xfrm>
            <a:off x="5946963" y="4992414"/>
            <a:ext cx="2822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S.F. = 67,500/38,672  = 1.75 </a:t>
            </a:r>
          </a:p>
        </p:txBody>
      </p:sp>
    </p:spTree>
    <p:extLst>
      <p:ext uri="{BB962C8B-B14F-4D97-AF65-F5344CB8AC3E}">
        <p14:creationId xmlns:p14="http://schemas.microsoft.com/office/powerpoint/2010/main" val="3905972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38FE7E4-9F85-372A-136F-48FFC9F6B02D}"/>
              </a:ext>
            </a:extLst>
          </p:cNvPr>
          <p:cNvSpPr txBox="1"/>
          <p:nvPr/>
        </p:nvSpPr>
        <p:spPr>
          <a:xfrm>
            <a:off x="641131" y="399393"/>
            <a:ext cx="1423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Strength Calc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2729CE-4EEF-45E3-6F5E-D35538D7A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31" y="1755228"/>
            <a:ext cx="3496342" cy="31547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58F829-47B0-DEF1-9D3E-4D28FE18A04D}"/>
              </a:ext>
            </a:extLst>
          </p:cNvPr>
          <p:cNvSpPr txBox="1"/>
          <p:nvPr/>
        </p:nvSpPr>
        <p:spPr>
          <a:xfrm>
            <a:off x="5875283" y="445954"/>
            <a:ext cx="2929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Lightening Panels for housing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8D3F68-C3FB-7327-264B-D8F97F728836}"/>
              </a:ext>
            </a:extLst>
          </p:cNvPr>
          <p:cNvSpPr txBox="1"/>
          <p:nvPr/>
        </p:nvSpPr>
        <p:spPr>
          <a:xfrm>
            <a:off x="5875283" y="1198179"/>
            <a:ext cx="3742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Shear strength of 6061-T6 = 30000 psi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2A8954-39C3-AEC6-F005-77DDE654B53F}"/>
              </a:ext>
            </a:extLst>
          </p:cNvPr>
          <p:cNvSpPr txBox="1"/>
          <p:nvPr/>
        </p:nvSpPr>
        <p:spPr>
          <a:xfrm>
            <a:off x="5875283" y="1692165"/>
            <a:ext cx="4898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Shear length = (.875 x 2) + (.938 x2) = 3.626 inches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B30019-EC08-775D-9C5D-14BD68767BE4}"/>
              </a:ext>
            </a:extLst>
          </p:cNvPr>
          <p:cNvSpPr txBox="1"/>
          <p:nvPr/>
        </p:nvSpPr>
        <p:spPr>
          <a:xfrm>
            <a:off x="5909357" y="2291255"/>
            <a:ext cx="4459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Shear cross section = 3.626 x .063 = .228 sq 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9F6569-3471-855E-0BE4-CF30DCC1CC56}"/>
              </a:ext>
            </a:extLst>
          </p:cNvPr>
          <p:cNvSpPr txBox="1"/>
          <p:nvPr/>
        </p:nvSpPr>
        <p:spPr>
          <a:xfrm>
            <a:off x="5896304" y="2827283"/>
            <a:ext cx="3013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Pressure @ 1500 m = 2250 psi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45E1CA-A3A8-54F4-A459-5E94569A479A}"/>
              </a:ext>
            </a:extLst>
          </p:cNvPr>
          <p:cNvSpPr txBox="1"/>
          <p:nvPr/>
        </p:nvSpPr>
        <p:spPr>
          <a:xfrm>
            <a:off x="5909357" y="3363311"/>
            <a:ext cx="2986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Area = .875 x .938 = .821 sq in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82A6BF-7756-F5B3-490E-45EFC78FC424}"/>
              </a:ext>
            </a:extLst>
          </p:cNvPr>
          <p:cNvSpPr txBox="1"/>
          <p:nvPr/>
        </p:nvSpPr>
        <p:spPr>
          <a:xfrm>
            <a:off x="5909357" y="3962401"/>
            <a:ext cx="249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2250 x .821 =  ~ 1,847lbs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B1D825-3B37-14ED-AC44-1172EB276950}"/>
              </a:ext>
            </a:extLst>
          </p:cNvPr>
          <p:cNvSpPr txBox="1"/>
          <p:nvPr/>
        </p:nvSpPr>
        <p:spPr>
          <a:xfrm>
            <a:off x="5946963" y="4435367"/>
            <a:ext cx="2615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30000 x .228 = ~ 6,840 </a:t>
            </a:r>
            <a:r>
              <a:rPr lang="en-US" dirty="0" err="1"/>
              <a:t>lbs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D75BC0-8ADD-74CC-6ABE-66CB8221D674}"/>
              </a:ext>
            </a:extLst>
          </p:cNvPr>
          <p:cNvSpPr txBox="1"/>
          <p:nvPr/>
        </p:nvSpPr>
        <p:spPr>
          <a:xfrm>
            <a:off x="5946963" y="4992414"/>
            <a:ext cx="2588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S.F. = 6,840/1,847  = 3.70 </a:t>
            </a:r>
          </a:p>
        </p:txBody>
      </p:sp>
    </p:spTree>
    <p:extLst>
      <p:ext uri="{BB962C8B-B14F-4D97-AF65-F5344CB8AC3E}">
        <p14:creationId xmlns:p14="http://schemas.microsoft.com/office/powerpoint/2010/main" val="560588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582B92-BF60-F80E-4772-7752FE349A93}"/>
              </a:ext>
            </a:extLst>
          </p:cNvPr>
          <p:cNvSpPr txBox="1"/>
          <p:nvPr/>
        </p:nvSpPr>
        <p:spPr>
          <a:xfrm>
            <a:off x="641131" y="399393"/>
            <a:ext cx="1826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Thermal Estimate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6A1D92-EFD3-7063-6464-6997BBAF86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9438" y="1196097"/>
            <a:ext cx="4546365" cy="48505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235B28-ABC2-14C0-83A7-17D022631E6F}"/>
              </a:ext>
            </a:extLst>
          </p:cNvPr>
          <p:cNvSpPr txBox="1"/>
          <p:nvPr/>
        </p:nvSpPr>
        <p:spPr>
          <a:xfrm>
            <a:off x="3464341" y="2372933"/>
            <a:ext cx="1997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is the hot chip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F56747E-49F5-9481-5482-FA3221FE14E5}"/>
              </a:ext>
            </a:extLst>
          </p:cNvPr>
          <p:cNvCxnSpPr>
            <a:stCxn id="5" idx="1"/>
          </p:cNvCxnSpPr>
          <p:nvPr/>
        </p:nvCxnSpPr>
        <p:spPr>
          <a:xfrm flipH="1">
            <a:off x="3037995" y="2557599"/>
            <a:ext cx="426346" cy="516561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FAD2C2F-7873-F82B-A4B5-4CC6051746CC}"/>
              </a:ext>
            </a:extLst>
          </p:cNvPr>
          <p:cNvSpPr txBox="1"/>
          <p:nvPr/>
        </p:nvSpPr>
        <p:spPr>
          <a:xfrm>
            <a:off x="3495195" y="2755754"/>
            <a:ext cx="1791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Resistor 1 – Chip </a:t>
            </a:r>
          </a:p>
          <a:p>
            <a:r>
              <a:rPr lang="en-US" dirty="0"/>
              <a:t>to Air interface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6ED229C-A132-9151-5B1B-2B6590391807}"/>
              </a:ext>
            </a:extLst>
          </p:cNvPr>
          <p:cNvCxnSpPr/>
          <p:nvPr/>
        </p:nvCxnSpPr>
        <p:spPr>
          <a:xfrm>
            <a:off x="3037995" y="3119168"/>
            <a:ext cx="0" cy="79646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A83EBCB-6955-0D55-00A3-0EE5372D6FEF}"/>
              </a:ext>
            </a:extLst>
          </p:cNvPr>
          <p:cNvCxnSpPr>
            <a:cxnSpLocks/>
          </p:cNvCxnSpPr>
          <p:nvPr/>
        </p:nvCxnSpPr>
        <p:spPr>
          <a:xfrm>
            <a:off x="3190395" y="2120491"/>
            <a:ext cx="0" cy="28666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E20953C-4C59-E030-5670-C303C3E3A7CF}"/>
              </a:ext>
            </a:extLst>
          </p:cNvPr>
          <p:cNvCxnSpPr>
            <a:cxnSpLocks/>
          </p:cNvCxnSpPr>
          <p:nvPr/>
        </p:nvCxnSpPr>
        <p:spPr>
          <a:xfrm>
            <a:off x="3342795" y="1940977"/>
            <a:ext cx="0" cy="31751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C4D6B0F-A592-C812-2A5C-63EAD89660B4}"/>
              </a:ext>
            </a:extLst>
          </p:cNvPr>
          <p:cNvSpPr txBox="1"/>
          <p:nvPr/>
        </p:nvSpPr>
        <p:spPr>
          <a:xfrm>
            <a:off x="3495195" y="3455822"/>
            <a:ext cx="18871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Resistor 3 – Air to </a:t>
            </a:r>
          </a:p>
          <a:p>
            <a:r>
              <a:rPr lang="en-US" dirty="0"/>
              <a:t>Aluminum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5B7B2FF-FB23-09C0-4FF0-820BD48DD071}"/>
              </a:ext>
            </a:extLst>
          </p:cNvPr>
          <p:cNvSpPr txBox="1"/>
          <p:nvPr/>
        </p:nvSpPr>
        <p:spPr>
          <a:xfrm>
            <a:off x="3532164" y="4163942"/>
            <a:ext cx="23446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Resistor 5 – Aluminum </a:t>
            </a:r>
          </a:p>
          <a:p>
            <a:r>
              <a:rPr lang="en-US" dirty="0"/>
              <a:t>to Sea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8C57E57-E24A-3C4C-B509-77DAAC502C10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3037995" y="3078920"/>
            <a:ext cx="457200" cy="32316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D3AB022-BF51-D2A4-88DA-52E93B233199}"/>
              </a:ext>
            </a:extLst>
          </p:cNvPr>
          <p:cNvCxnSpPr>
            <a:cxnSpLocks/>
            <a:stCxn id="20" idx="1"/>
          </p:cNvCxnSpPr>
          <p:nvPr/>
        </p:nvCxnSpPr>
        <p:spPr>
          <a:xfrm flipH="1">
            <a:off x="3218945" y="3778988"/>
            <a:ext cx="276250" cy="5174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7D22AEB-FA3D-AF06-1F2F-104D350446DF}"/>
              </a:ext>
            </a:extLst>
          </p:cNvPr>
          <p:cNvCxnSpPr>
            <a:stCxn id="21" idx="1"/>
          </p:cNvCxnSpPr>
          <p:nvPr/>
        </p:nvCxnSpPr>
        <p:spPr>
          <a:xfrm flipH="1">
            <a:off x="3342795" y="4487108"/>
            <a:ext cx="189369" cy="21184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FF733B5-1A9A-1113-91E6-036DABD95F3D}"/>
              </a:ext>
            </a:extLst>
          </p:cNvPr>
          <p:cNvCxnSpPr/>
          <p:nvPr/>
        </p:nvCxnSpPr>
        <p:spPr>
          <a:xfrm>
            <a:off x="5666821" y="759689"/>
            <a:ext cx="4944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F02E851D-D7A5-25BD-0570-E3ECC1D91AAC}"/>
              </a:ext>
            </a:extLst>
          </p:cNvPr>
          <p:cNvSpPr/>
          <p:nvPr/>
        </p:nvSpPr>
        <p:spPr>
          <a:xfrm>
            <a:off x="6161288" y="715971"/>
            <a:ext cx="574431" cy="10550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8B66E7B-CEB7-9A0E-AE40-2B7849AFAE30}"/>
              </a:ext>
            </a:extLst>
          </p:cNvPr>
          <p:cNvCxnSpPr/>
          <p:nvPr/>
        </p:nvCxnSpPr>
        <p:spPr>
          <a:xfrm>
            <a:off x="6704925" y="772275"/>
            <a:ext cx="4944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2560571E-C8C8-6A6C-7B3A-034E27B8802A}"/>
              </a:ext>
            </a:extLst>
          </p:cNvPr>
          <p:cNvSpPr/>
          <p:nvPr/>
        </p:nvSpPr>
        <p:spPr>
          <a:xfrm>
            <a:off x="7199392" y="728557"/>
            <a:ext cx="574431" cy="10550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6423324-7CAD-0B0D-9889-6FEC7D1D1EA3}"/>
              </a:ext>
            </a:extLst>
          </p:cNvPr>
          <p:cNvCxnSpPr/>
          <p:nvPr/>
        </p:nvCxnSpPr>
        <p:spPr>
          <a:xfrm>
            <a:off x="7743029" y="772275"/>
            <a:ext cx="4944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5F64F432-336F-DCD2-F6B9-485B1FCE422F}"/>
              </a:ext>
            </a:extLst>
          </p:cNvPr>
          <p:cNvSpPr/>
          <p:nvPr/>
        </p:nvSpPr>
        <p:spPr>
          <a:xfrm>
            <a:off x="8237496" y="728557"/>
            <a:ext cx="574431" cy="10550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66F1DD0-DF9D-9DB0-602E-47DA31CE753D}"/>
              </a:ext>
            </a:extLst>
          </p:cNvPr>
          <p:cNvCxnSpPr/>
          <p:nvPr/>
        </p:nvCxnSpPr>
        <p:spPr>
          <a:xfrm>
            <a:off x="8785572" y="772275"/>
            <a:ext cx="4944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33F0284B-1838-5ADC-9B9F-ADB598C4879F}"/>
              </a:ext>
            </a:extLst>
          </p:cNvPr>
          <p:cNvSpPr/>
          <p:nvPr/>
        </p:nvSpPr>
        <p:spPr>
          <a:xfrm>
            <a:off x="9280039" y="728557"/>
            <a:ext cx="574431" cy="10550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B5D91C8-C8FD-95B9-5A19-78163FD397E9}"/>
              </a:ext>
            </a:extLst>
          </p:cNvPr>
          <p:cNvCxnSpPr/>
          <p:nvPr/>
        </p:nvCxnSpPr>
        <p:spPr>
          <a:xfrm>
            <a:off x="9828115" y="772275"/>
            <a:ext cx="4944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CFD80892-53B2-A899-35BE-67D1378970FC}"/>
              </a:ext>
            </a:extLst>
          </p:cNvPr>
          <p:cNvSpPr/>
          <p:nvPr/>
        </p:nvSpPr>
        <p:spPr>
          <a:xfrm>
            <a:off x="10322582" y="728557"/>
            <a:ext cx="574431" cy="10550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46DED04-6DE0-CB18-A4E9-752D362AEE23}"/>
              </a:ext>
            </a:extLst>
          </p:cNvPr>
          <p:cNvCxnSpPr/>
          <p:nvPr/>
        </p:nvCxnSpPr>
        <p:spPr>
          <a:xfrm>
            <a:off x="10897013" y="768725"/>
            <a:ext cx="4944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99D211FC-DADA-AACE-C7C4-22834D5D991E}"/>
              </a:ext>
            </a:extLst>
          </p:cNvPr>
          <p:cNvSpPr txBox="1"/>
          <p:nvPr/>
        </p:nvSpPr>
        <p:spPr>
          <a:xfrm>
            <a:off x="5362586" y="575023"/>
            <a:ext cx="349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Ti</a:t>
            </a:r>
            <a:endParaRPr 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61588F5-BD44-6F29-2F27-3545BA6C0361}"/>
              </a:ext>
            </a:extLst>
          </p:cNvPr>
          <p:cNvSpPr txBox="1"/>
          <p:nvPr/>
        </p:nvSpPr>
        <p:spPr>
          <a:xfrm>
            <a:off x="11375981" y="575023"/>
            <a:ext cx="391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Te</a:t>
            </a:r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05D1358-BCBD-4DB6-7D11-D5C4F6B92320}"/>
              </a:ext>
            </a:extLst>
          </p:cNvPr>
          <p:cNvSpPr txBox="1"/>
          <p:nvPr/>
        </p:nvSpPr>
        <p:spPr>
          <a:xfrm>
            <a:off x="5596667" y="298025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E9057A10-5111-33CE-38D6-F506847DD5C8}"/>
              </a:ext>
            </a:extLst>
          </p:cNvPr>
          <p:cNvCxnSpPr/>
          <p:nvPr/>
        </p:nvCxnSpPr>
        <p:spPr>
          <a:xfrm>
            <a:off x="5904623" y="496458"/>
            <a:ext cx="382754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FBD95B57-1449-FF33-5BB5-2D980EC7415A}"/>
              </a:ext>
            </a:extLst>
          </p:cNvPr>
          <p:cNvSpPr txBox="1"/>
          <p:nvPr/>
        </p:nvSpPr>
        <p:spPr>
          <a:xfrm>
            <a:off x="7870517" y="1282288"/>
            <a:ext cx="1472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Ti</a:t>
            </a:r>
            <a:r>
              <a:rPr lang="en-US" dirty="0"/>
              <a:t> – </a:t>
            </a:r>
            <a:r>
              <a:rPr lang="en-US" dirty="0" err="1"/>
              <a:t>Te</a:t>
            </a:r>
            <a:r>
              <a:rPr lang="en-US" dirty="0"/>
              <a:t> = Q*Rt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EFF7D76-7CEC-33A1-43F6-1FAE8D585290}"/>
              </a:ext>
            </a:extLst>
          </p:cNvPr>
          <p:cNvSpPr txBox="1"/>
          <p:nvPr/>
        </p:nvSpPr>
        <p:spPr>
          <a:xfrm>
            <a:off x="6229035" y="834065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R1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27B03FC-86CC-2090-FFA1-0741A06A6E89}"/>
              </a:ext>
            </a:extLst>
          </p:cNvPr>
          <p:cNvSpPr txBox="1"/>
          <p:nvPr/>
        </p:nvSpPr>
        <p:spPr>
          <a:xfrm>
            <a:off x="8334105" y="84906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7E4A51D-E94D-8077-3DB7-4865EAC3FDDF}"/>
              </a:ext>
            </a:extLst>
          </p:cNvPr>
          <p:cNvSpPr txBox="1"/>
          <p:nvPr/>
        </p:nvSpPr>
        <p:spPr>
          <a:xfrm>
            <a:off x="9372209" y="834065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</a:t>
            </a:r>
            <a:r>
              <a:rPr lang="en-US" i="1" dirty="0" err="1"/>
              <a:t>alum</a:t>
            </a:r>
            <a:endParaRPr lang="en-US" i="1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20C48A2-B441-1EC1-D5C9-26B2A8D9E74C}"/>
              </a:ext>
            </a:extLst>
          </p:cNvPr>
          <p:cNvSpPr txBox="1"/>
          <p:nvPr/>
        </p:nvSpPr>
        <p:spPr>
          <a:xfrm>
            <a:off x="10410313" y="834065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R5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61D2B9F-F8B8-89AD-C659-0ECCE5947368}"/>
              </a:ext>
            </a:extLst>
          </p:cNvPr>
          <p:cNvSpPr txBox="1"/>
          <p:nvPr/>
        </p:nvSpPr>
        <p:spPr>
          <a:xfrm>
            <a:off x="5936825" y="1598734"/>
            <a:ext cx="5526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Simplifying – this is a linear system so Rt is the sum of Rs.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F9121DF-92AA-B9FE-6AA1-51F56DD5AA53}"/>
              </a:ext>
            </a:extLst>
          </p:cNvPr>
          <p:cNvSpPr txBox="1"/>
          <p:nvPr/>
        </p:nvSpPr>
        <p:spPr>
          <a:xfrm>
            <a:off x="5795157" y="1969607"/>
            <a:ext cx="6209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Ti</a:t>
            </a:r>
            <a:r>
              <a:rPr lang="en-US" dirty="0"/>
              <a:t> ~= 75 C = 167 F         </a:t>
            </a:r>
            <a:r>
              <a:rPr lang="en-US" dirty="0" err="1"/>
              <a:t>Te</a:t>
            </a:r>
            <a:r>
              <a:rPr lang="en-US" dirty="0"/>
              <a:t> ~= 55 F at the surface in Monterey Bay</a:t>
            </a:r>
          </a:p>
        </p:txBody>
      </p:sp>
      <p:sp>
        <p:nvSpPr>
          <p:cNvPr id="56" name="Triangle 55">
            <a:extLst>
              <a:ext uri="{FF2B5EF4-FFF2-40B4-BE49-F238E27FC236}">
                <a16:creationId xmlns:a16="http://schemas.microsoft.com/office/drawing/2014/main" id="{0D6D96F5-4BAB-9049-32F8-694753D7C1A1}"/>
              </a:ext>
            </a:extLst>
          </p:cNvPr>
          <p:cNvSpPr/>
          <p:nvPr/>
        </p:nvSpPr>
        <p:spPr>
          <a:xfrm>
            <a:off x="7178699" y="2426806"/>
            <a:ext cx="183255" cy="177439"/>
          </a:xfrm>
          <a:prstGeom prst="triangl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77E1300-1E5F-567C-5816-123FBAFE6EF9}"/>
              </a:ext>
            </a:extLst>
          </p:cNvPr>
          <p:cNvSpPr txBox="1"/>
          <p:nvPr/>
        </p:nvSpPr>
        <p:spPr>
          <a:xfrm>
            <a:off x="7310748" y="2326569"/>
            <a:ext cx="1027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 = 112 F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F141252-586E-EC2B-19EC-06E8F793D74F}"/>
              </a:ext>
            </a:extLst>
          </p:cNvPr>
          <p:cNvSpPr txBox="1"/>
          <p:nvPr/>
        </p:nvSpPr>
        <p:spPr>
          <a:xfrm>
            <a:off x="5687915" y="2683531"/>
            <a:ext cx="6064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 was told 6 W for the chip but that isn’t the max - up it to 10 W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E56A4BB-2DCA-D569-B3D9-ABE165E99F48}"/>
              </a:ext>
            </a:extLst>
          </p:cNvPr>
          <p:cNvSpPr txBox="1"/>
          <p:nvPr/>
        </p:nvSpPr>
        <p:spPr>
          <a:xfrm>
            <a:off x="6114176" y="3177983"/>
            <a:ext cx="2312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3.412 BTU= 1 Watt HR 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E95490D-5A0C-4117-61C6-268BDEC5600D}"/>
              </a:ext>
            </a:extLst>
          </p:cNvPr>
          <p:cNvSpPr txBox="1"/>
          <p:nvPr/>
        </p:nvSpPr>
        <p:spPr>
          <a:xfrm>
            <a:off x="8606616" y="3171423"/>
            <a:ext cx="3035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 = 10 * 3.412 = 34.12 BTU </a:t>
            </a:r>
            <a:r>
              <a:rPr lang="en-US" dirty="0" err="1"/>
              <a:t>Hr</a:t>
            </a:r>
            <a:endParaRPr 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C23EFA6-EB16-C556-FF1A-8372D35D65E0}"/>
              </a:ext>
            </a:extLst>
          </p:cNvPr>
          <p:cNvSpPr txBox="1"/>
          <p:nvPr/>
        </p:nvSpPr>
        <p:spPr>
          <a:xfrm>
            <a:off x="6891985" y="3708783"/>
            <a:ext cx="3068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Rt(max) = 3.285 [BTU/</a:t>
            </a:r>
            <a:r>
              <a:rPr lang="en-US" dirty="0" err="1"/>
              <a:t>Hr</a:t>
            </a:r>
            <a:r>
              <a:rPr lang="en-US" dirty="0"/>
              <a:t> F] ^-1</a:t>
            </a: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C91C7743-9740-4347-68EE-ED2FD7271669}"/>
              </a:ext>
            </a:extLst>
          </p:cNvPr>
          <p:cNvSpPr/>
          <p:nvPr/>
        </p:nvSpPr>
        <p:spPr>
          <a:xfrm>
            <a:off x="2796695" y="3414820"/>
            <a:ext cx="177799" cy="1215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AF2E482-CEE9-F9F7-DC64-145F83F659A1}"/>
              </a:ext>
            </a:extLst>
          </p:cNvPr>
          <p:cNvSpPr txBox="1"/>
          <p:nvPr/>
        </p:nvSpPr>
        <p:spPr>
          <a:xfrm>
            <a:off x="7675110" y="4223697"/>
            <a:ext cx="1370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Ri = L / (k*A)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20F60F8-A5F1-BC85-4FAA-4FBBFCBFE857}"/>
              </a:ext>
            </a:extLst>
          </p:cNvPr>
          <p:cNvSpPr txBox="1"/>
          <p:nvPr/>
        </p:nvSpPr>
        <p:spPr>
          <a:xfrm>
            <a:off x="6882629" y="4698951"/>
            <a:ext cx="31601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 = path length</a:t>
            </a:r>
          </a:p>
          <a:p>
            <a:r>
              <a:rPr lang="en-US" dirty="0"/>
              <a:t>k = Thermal Transfer Coefficient</a:t>
            </a:r>
          </a:p>
          <a:p>
            <a:r>
              <a:rPr lang="en-US" dirty="0"/>
              <a:t>A = Surface area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124DCED-8E46-F0DC-5FC0-E3B278196081}"/>
              </a:ext>
            </a:extLst>
          </p:cNvPr>
          <p:cNvSpPr txBox="1"/>
          <p:nvPr/>
        </p:nvSpPr>
        <p:spPr>
          <a:xfrm>
            <a:off x="7192648" y="818554"/>
            <a:ext cx="5918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</a:t>
            </a:r>
            <a:r>
              <a:rPr lang="en-US" i="1" dirty="0" err="1"/>
              <a:t>air</a:t>
            </a:r>
            <a:endParaRPr lang="en-US" i="1" dirty="0"/>
          </a:p>
          <a:p>
            <a:r>
              <a:rPr lang="en-US" dirty="0" err="1"/>
              <a:t>R</a:t>
            </a:r>
            <a:r>
              <a:rPr lang="en-US" i="1" dirty="0" err="1"/>
              <a:t>gel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97447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582B92-BF60-F80E-4772-7752FE349A93}"/>
              </a:ext>
            </a:extLst>
          </p:cNvPr>
          <p:cNvSpPr txBox="1"/>
          <p:nvPr/>
        </p:nvSpPr>
        <p:spPr>
          <a:xfrm>
            <a:off x="641131" y="399393"/>
            <a:ext cx="1826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Thermal Estimate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6A1D92-EFD3-7063-6464-6997BBAF86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9438" y="1196097"/>
            <a:ext cx="4546365" cy="48505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235B28-ABC2-14C0-83A7-17D022631E6F}"/>
              </a:ext>
            </a:extLst>
          </p:cNvPr>
          <p:cNvSpPr txBox="1"/>
          <p:nvPr/>
        </p:nvSpPr>
        <p:spPr>
          <a:xfrm>
            <a:off x="3464341" y="2372933"/>
            <a:ext cx="1997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is the hot chip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F56747E-49F5-9481-5482-FA3221FE14E5}"/>
              </a:ext>
            </a:extLst>
          </p:cNvPr>
          <p:cNvCxnSpPr>
            <a:stCxn id="5" idx="1"/>
          </p:cNvCxnSpPr>
          <p:nvPr/>
        </p:nvCxnSpPr>
        <p:spPr>
          <a:xfrm flipH="1">
            <a:off x="3037995" y="2557599"/>
            <a:ext cx="426346" cy="516561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FAD2C2F-7873-F82B-A4B5-4CC6051746CC}"/>
              </a:ext>
            </a:extLst>
          </p:cNvPr>
          <p:cNvSpPr txBox="1"/>
          <p:nvPr/>
        </p:nvSpPr>
        <p:spPr>
          <a:xfrm>
            <a:off x="3495195" y="2755754"/>
            <a:ext cx="1791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Resistor 1 – Chip </a:t>
            </a:r>
          </a:p>
          <a:p>
            <a:r>
              <a:rPr lang="en-US" dirty="0"/>
              <a:t>to Air interface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6ED229C-A132-9151-5B1B-2B6590391807}"/>
              </a:ext>
            </a:extLst>
          </p:cNvPr>
          <p:cNvCxnSpPr/>
          <p:nvPr/>
        </p:nvCxnSpPr>
        <p:spPr>
          <a:xfrm>
            <a:off x="3037995" y="3119168"/>
            <a:ext cx="0" cy="79646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A83EBCB-6955-0D55-00A3-0EE5372D6FEF}"/>
              </a:ext>
            </a:extLst>
          </p:cNvPr>
          <p:cNvCxnSpPr>
            <a:cxnSpLocks/>
          </p:cNvCxnSpPr>
          <p:nvPr/>
        </p:nvCxnSpPr>
        <p:spPr>
          <a:xfrm>
            <a:off x="3190395" y="2120491"/>
            <a:ext cx="0" cy="28666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E20953C-4C59-E030-5670-C303C3E3A7CF}"/>
              </a:ext>
            </a:extLst>
          </p:cNvPr>
          <p:cNvCxnSpPr>
            <a:cxnSpLocks/>
          </p:cNvCxnSpPr>
          <p:nvPr/>
        </p:nvCxnSpPr>
        <p:spPr>
          <a:xfrm>
            <a:off x="3342795" y="1940977"/>
            <a:ext cx="0" cy="31751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C4D6B0F-A592-C812-2A5C-63EAD89660B4}"/>
              </a:ext>
            </a:extLst>
          </p:cNvPr>
          <p:cNvSpPr txBox="1"/>
          <p:nvPr/>
        </p:nvSpPr>
        <p:spPr>
          <a:xfrm>
            <a:off x="3495195" y="3455822"/>
            <a:ext cx="18871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Resistor 3 – Air to </a:t>
            </a:r>
          </a:p>
          <a:p>
            <a:r>
              <a:rPr lang="en-US" dirty="0"/>
              <a:t>Aluminum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5B7B2FF-FB23-09C0-4FF0-820BD48DD071}"/>
              </a:ext>
            </a:extLst>
          </p:cNvPr>
          <p:cNvSpPr txBox="1"/>
          <p:nvPr/>
        </p:nvSpPr>
        <p:spPr>
          <a:xfrm>
            <a:off x="3532164" y="4163942"/>
            <a:ext cx="23446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Resistor 5 – Aluminum </a:t>
            </a:r>
          </a:p>
          <a:p>
            <a:r>
              <a:rPr lang="en-US" dirty="0"/>
              <a:t>to Sea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8C57E57-E24A-3C4C-B509-77DAAC502C10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3037995" y="3078920"/>
            <a:ext cx="457200" cy="32316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D3AB022-BF51-D2A4-88DA-52E93B233199}"/>
              </a:ext>
            </a:extLst>
          </p:cNvPr>
          <p:cNvCxnSpPr>
            <a:cxnSpLocks/>
            <a:stCxn id="20" idx="1"/>
          </p:cNvCxnSpPr>
          <p:nvPr/>
        </p:nvCxnSpPr>
        <p:spPr>
          <a:xfrm flipH="1">
            <a:off x="3218945" y="3778988"/>
            <a:ext cx="276250" cy="5174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7D22AEB-FA3D-AF06-1F2F-104D350446DF}"/>
              </a:ext>
            </a:extLst>
          </p:cNvPr>
          <p:cNvCxnSpPr>
            <a:stCxn id="21" idx="1"/>
          </p:cNvCxnSpPr>
          <p:nvPr/>
        </p:nvCxnSpPr>
        <p:spPr>
          <a:xfrm flipH="1">
            <a:off x="3342795" y="4487108"/>
            <a:ext cx="189369" cy="21184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FF733B5-1A9A-1113-91E6-036DABD95F3D}"/>
              </a:ext>
            </a:extLst>
          </p:cNvPr>
          <p:cNvCxnSpPr/>
          <p:nvPr/>
        </p:nvCxnSpPr>
        <p:spPr>
          <a:xfrm>
            <a:off x="5666821" y="759689"/>
            <a:ext cx="4944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F02E851D-D7A5-25BD-0570-E3ECC1D91AAC}"/>
              </a:ext>
            </a:extLst>
          </p:cNvPr>
          <p:cNvSpPr/>
          <p:nvPr/>
        </p:nvSpPr>
        <p:spPr>
          <a:xfrm>
            <a:off x="6161288" y="715971"/>
            <a:ext cx="574431" cy="10550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8B66E7B-CEB7-9A0E-AE40-2B7849AFAE30}"/>
              </a:ext>
            </a:extLst>
          </p:cNvPr>
          <p:cNvCxnSpPr/>
          <p:nvPr/>
        </p:nvCxnSpPr>
        <p:spPr>
          <a:xfrm>
            <a:off x="6704925" y="772275"/>
            <a:ext cx="4944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2560571E-C8C8-6A6C-7B3A-034E27B8802A}"/>
              </a:ext>
            </a:extLst>
          </p:cNvPr>
          <p:cNvSpPr/>
          <p:nvPr/>
        </p:nvSpPr>
        <p:spPr>
          <a:xfrm>
            <a:off x="7199392" y="728557"/>
            <a:ext cx="574431" cy="10550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6423324-7CAD-0B0D-9889-6FEC7D1D1EA3}"/>
              </a:ext>
            </a:extLst>
          </p:cNvPr>
          <p:cNvCxnSpPr/>
          <p:nvPr/>
        </p:nvCxnSpPr>
        <p:spPr>
          <a:xfrm>
            <a:off x="7743029" y="772275"/>
            <a:ext cx="4944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5F64F432-336F-DCD2-F6B9-485B1FCE422F}"/>
              </a:ext>
            </a:extLst>
          </p:cNvPr>
          <p:cNvSpPr/>
          <p:nvPr/>
        </p:nvSpPr>
        <p:spPr>
          <a:xfrm>
            <a:off x="8237496" y="728557"/>
            <a:ext cx="574431" cy="10550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66F1DD0-DF9D-9DB0-602E-47DA31CE753D}"/>
              </a:ext>
            </a:extLst>
          </p:cNvPr>
          <p:cNvCxnSpPr/>
          <p:nvPr/>
        </p:nvCxnSpPr>
        <p:spPr>
          <a:xfrm>
            <a:off x="8785572" y="772275"/>
            <a:ext cx="4944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33F0284B-1838-5ADC-9B9F-ADB598C4879F}"/>
              </a:ext>
            </a:extLst>
          </p:cNvPr>
          <p:cNvSpPr/>
          <p:nvPr/>
        </p:nvSpPr>
        <p:spPr>
          <a:xfrm>
            <a:off x="9280039" y="728557"/>
            <a:ext cx="574431" cy="10550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B5D91C8-C8FD-95B9-5A19-78163FD397E9}"/>
              </a:ext>
            </a:extLst>
          </p:cNvPr>
          <p:cNvCxnSpPr/>
          <p:nvPr/>
        </p:nvCxnSpPr>
        <p:spPr>
          <a:xfrm>
            <a:off x="9828115" y="772275"/>
            <a:ext cx="4944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CFD80892-53B2-A899-35BE-67D1378970FC}"/>
              </a:ext>
            </a:extLst>
          </p:cNvPr>
          <p:cNvSpPr/>
          <p:nvPr/>
        </p:nvSpPr>
        <p:spPr>
          <a:xfrm>
            <a:off x="10322582" y="728557"/>
            <a:ext cx="574431" cy="10550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46DED04-6DE0-CB18-A4E9-752D362AEE23}"/>
              </a:ext>
            </a:extLst>
          </p:cNvPr>
          <p:cNvCxnSpPr/>
          <p:nvPr/>
        </p:nvCxnSpPr>
        <p:spPr>
          <a:xfrm>
            <a:off x="10897013" y="768725"/>
            <a:ext cx="4944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99D211FC-DADA-AACE-C7C4-22834D5D991E}"/>
              </a:ext>
            </a:extLst>
          </p:cNvPr>
          <p:cNvSpPr txBox="1"/>
          <p:nvPr/>
        </p:nvSpPr>
        <p:spPr>
          <a:xfrm>
            <a:off x="5362586" y="575023"/>
            <a:ext cx="349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Ti</a:t>
            </a:r>
            <a:endParaRPr 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61588F5-BD44-6F29-2F27-3545BA6C0361}"/>
              </a:ext>
            </a:extLst>
          </p:cNvPr>
          <p:cNvSpPr txBox="1"/>
          <p:nvPr/>
        </p:nvSpPr>
        <p:spPr>
          <a:xfrm>
            <a:off x="11375981" y="575023"/>
            <a:ext cx="391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Te</a:t>
            </a:r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05D1358-BCBD-4DB6-7D11-D5C4F6B92320}"/>
              </a:ext>
            </a:extLst>
          </p:cNvPr>
          <p:cNvSpPr txBox="1"/>
          <p:nvPr/>
        </p:nvSpPr>
        <p:spPr>
          <a:xfrm>
            <a:off x="5596667" y="298025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E9057A10-5111-33CE-38D6-F506847DD5C8}"/>
              </a:ext>
            </a:extLst>
          </p:cNvPr>
          <p:cNvCxnSpPr/>
          <p:nvPr/>
        </p:nvCxnSpPr>
        <p:spPr>
          <a:xfrm>
            <a:off x="5904623" y="496458"/>
            <a:ext cx="382754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4EFF7D76-7CEC-33A1-43F6-1FAE8D585290}"/>
              </a:ext>
            </a:extLst>
          </p:cNvPr>
          <p:cNvSpPr txBox="1"/>
          <p:nvPr/>
        </p:nvSpPr>
        <p:spPr>
          <a:xfrm>
            <a:off x="6229035" y="834065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B31A092-9C65-024D-E5EF-BFE647F6B650}"/>
              </a:ext>
            </a:extLst>
          </p:cNvPr>
          <p:cNvSpPr txBox="1"/>
          <p:nvPr/>
        </p:nvSpPr>
        <p:spPr>
          <a:xfrm>
            <a:off x="7235966" y="826765"/>
            <a:ext cx="5918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</a:t>
            </a:r>
            <a:r>
              <a:rPr lang="en-US" i="1" dirty="0" err="1"/>
              <a:t>air</a:t>
            </a:r>
            <a:endParaRPr lang="en-US" i="1" dirty="0"/>
          </a:p>
          <a:p>
            <a:r>
              <a:rPr lang="en-US" dirty="0" err="1"/>
              <a:t>R</a:t>
            </a:r>
            <a:r>
              <a:rPr lang="en-US" i="1" dirty="0" err="1"/>
              <a:t>gel</a:t>
            </a:r>
            <a:endParaRPr lang="en-US" i="1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27B03FC-86CC-2090-FFA1-0741A06A6E89}"/>
              </a:ext>
            </a:extLst>
          </p:cNvPr>
          <p:cNvSpPr txBox="1"/>
          <p:nvPr/>
        </p:nvSpPr>
        <p:spPr>
          <a:xfrm>
            <a:off x="8334105" y="84906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7E4A51D-E94D-8077-3DB7-4865EAC3FDDF}"/>
              </a:ext>
            </a:extLst>
          </p:cNvPr>
          <p:cNvSpPr txBox="1"/>
          <p:nvPr/>
        </p:nvSpPr>
        <p:spPr>
          <a:xfrm>
            <a:off x="9372209" y="834065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</a:t>
            </a:r>
            <a:r>
              <a:rPr lang="en-US" i="1" dirty="0" err="1"/>
              <a:t>alum</a:t>
            </a:r>
            <a:endParaRPr lang="en-US" i="1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20C48A2-B441-1EC1-D5C9-26B2A8D9E74C}"/>
              </a:ext>
            </a:extLst>
          </p:cNvPr>
          <p:cNvSpPr txBox="1"/>
          <p:nvPr/>
        </p:nvSpPr>
        <p:spPr>
          <a:xfrm>
            <a:off x="10410313" y="834065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R5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C23EFA6-EB16-C556-FF1A-8372D35D65E0}"/>
              </a:ext>
            </a:extLst>
          </p:cNvPr>
          <p:cNvSpPr txBox="1"/>
          <p:nvPr/>
        </p:nvSpPr>
        <p:spPr>
          <a:xfrm>
            <a:off x="2091529" y="763265"/>
            <a:ext cx="3068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Rt(max) = 3.285 [BTU/</a:t>
            </a:r>
            <a:r>
              <a:rPr lang="en-US" dirty="0" err="1"/>
              <a:t>Hr</a:t>
            </a:r>
            <a:r>
              <a:rPr lang="en-US" dirty="0"/>
              <a:t> F] ^-1</a:t>
            </a: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C91C7743-9740-4347-68EE-ED2FD7271669}"/>
              </a:ext>
            </a:extLst>
          </p:cNvPr>
          <p:cNvSpPr/>
          <p:nvPr/>
        </p:nvSpPr>
        <p:spPr>
          <a:xfrm>
            <a:off x="2796695" y="3414820"/>
            <a:ext cx="177799" cy="1215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AF2E482-CEE9-F9F7-DC64-145F83F659A1}"/>
              </a:ext>
            </a:extLst>
          </p:cNvPr>
          <p:cNvSpPr txBox="1"/>
          <p:nvPr/>
        </p:nvSpPr>
        <p:spPr>
          <a:xfrm>
            <a:off x="5439584" y="1606182"/>
            <a:ext cx="1370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Ri = L / (k*A)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20F60F8-A5F1-BC85-4FAA-4FBBFCBFE857}"/>
              </a:ext>
            </a:extLst>
          </p:cNvPr>
          <p:cNvSpPr txBox="1"/>
          <p:nvPr/>
        </p:nvSpPr>
        <p:spPr>
          <a:xfrm>
            <a:off x="7781915" y="1571304"/>
            <a:ext cx="315990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 air = .016 BTU/</a:t>
            </a:r>
            <a:r>
              <a:rPr lang="en-US" dirty="0" err="1"/>
              <a:t>Hr</a:t>
            </a:r>
            <a:r>
              <a:rPr lang="en-US" dirty="0"/>
              <a:t> Ft F</a:t>
            </a:r>
          </a:p>
          <a:p>
            <a:r>
              <a:rPr lang="en-US" dirty="0"/>
              <a:t>k alum = 118.53 BTU/</a:t>
            </a:r>
            <a:r>
              <a:rPr lang="en-US" dirty="0" err="1"/>
              <a:t>Hr</a:t>
            </a:r>
            <a:r>
              <a:rPr lang="en-US" dirty="0"/>
              <a:t> Ft F</a:t>
            </a:r>
          </a:p>
          <a:p>
            <a:r>
              <a:rPr lang="en-US" dirty="0"/>
              <a:t>k plastic chip = 1.02 BTU/</a:t>
            </a:r>
            <a:r>
              <a:rPr lang="en-US" dirty="0" err="1"/>
              <a:t>Hr</a:t>
            </a:r>
            <a:r>
              <a:rPr lang="en-US" dirty="0"/>
              <a:t> Ft F</a:t>
            </a:r>
          </a:p>
          <a:p>
            <a:r>
              <a:rPr lang="en-US" dirty="0"/>
              <a:t>k seawater = .346 BTU/ </a:t>
            </a:r>
            <a:r>
              <a:rPr lang="en-US" dirty="0" err="1"/>
              <a:t>Hr</a:t>
            </a:r>
            <a:r>
              <a:rPr lang="en-US" dirty="0"/>
              <a:t> Ft F</a:t>
            </a:r>
          </a:p>
          <a:p>
            <a:r>
              <a:rPr lang="en-US" dirty="0"/>
              <a:t>k </a:t>
            </a:r>
            <a:r>
              <a:rPr lang="en-US" dirty="0" err="1"/>
              <a:t>SarconGel</a:t>
            </a:r>
            <a:r>
              <a:rPr lang="en-US" dirty="0"/>
              <a:t> = 3.00 BTU/ </a:t>
            </a:r>
            <a:r>
              <a:rPr lang="en-US" dirty="0" err="1"/>
              <a:t>Hr</a:t>
            </a:r>
            <a:r>
              <a:rPr lang="en-US" dirty="0"/>
              <a:t> Ft 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50B21D-4652-57BA-442C-1F8F10227972}"/>
              </a:ext>
            </a:extLst>
          </p:cNvPr>
          <p:cNvSpPr txBox="1"/>
          <p:nvPr/>
        </p:nvSpPr>
        <p:spPr>
          <a:xfrm>
            <a:off x="6492896" y="4225384"/>
            <a:ext cx="368241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R1 = .0001/(1.02*.00694) = .0141</a:t>
            </a:r>
          </a:p>
          <a:p>
            <a:r>
              <a:rPr lang="en-US" dirty="0" err="1"/>
              <a:t>Rair</a:t>
            </a:r>
            <a:r>
              <a:rPr lang="en-US" dirty="0"/>
              <a:t> = .0104/(.016*.1193) = 5.4737</a:t>
            </a:r>
          </a:p>
          <a:p>
            <a:r>
              <a:rPr lang="en-US" dirty="0" err="1"/>
              <a:t>Rgel</a:t>
            </a:r>
            <a:r>
              <a:rPr lang="en-US" dirty="0"/>
              <a:t> = .0104/(3.00*.0064) = .5417</a:t>
            </a:r>
          </a:p>
          <a:p>
            <a:r>
              <a:rPr lang="en-US" dirty="0"/>
              <a:t>R3 = .0001/(118.35*.1193)=.00001</a:t>
            </a:r>
          </a:p>
          <a:p>
            <a:r>
              <a:rPr lang="en-US" dirty="0" err="1"/>
              <a:t>Ralum</a:t>
            </a:r>
            <a:r>
              <a:rPr lang="en-US" dirty="0"/>
              <a:t> = .0104/(118.35*.1353)=.0006</a:t>
            </a:r>
          </a:p>
          <a:p>
            <a:r>
              <a:rPr lang="en-US" dirty="0"/>
              <a:t>R5 = .0001/(.346*.1353)=.0021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2F8268-3B57-EE69-D641-94DD059CCAF4}"/>
              </a:ext>
            </a:extLst>
          </p:cNvPr>
          <p:cNvSpPr txBox="1"/>
          <p:nvPr/>
        </p:nvSpPr>
        <p:spPr>
          <a:xfrm>
            <a:off x="6281385" y="3151054"/>
            <a:ext cx="49423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Approximations: </a:t>
            </a:r>
            <a:r>
              <a:rPr lang="en-US" dirty="0" err="1"/>
              <a:t>Achip</a:t>
            </a:r>
            <a:r>
              <a:rPr lang="en-US" dirty="0"/>
              <a:t> = 1 sq in = .00694 sq ft</a:t>
            </a:r>
          </a:p>
          <a:p>
            <a:r>
              <a:rPr lang="en-US" dirty="0"/>
              <a:t>                              </a:t>
            </a:r>
            <a:r>
              <a:rPr lang="en-US" dirty="0" err="1"/>
              <a:t>Aair</a:t>
            </a:r>
            <a:r>
              <a:rPr lang="en-US" dirty="0"/>
              <a:t> = 17.188 sq in = .1193 sq ft</a:t>
            </a:r>
          </a:p>
          <a:p>
            <a:r>
              <a:rPr lang="en-US" dirty="0"/>
              <a:t>                              </a:t>
            </a:r>
            <a:r>
              <a:rPr lang="en-US" dirty="0" err="1"/>
              <a:t>Aalum</a:t>
            </a:r>
            <a:r>
              <a:rPr lang="en-US" dirty="0"/>
              <a:t> = 19.500 sq in = .1353 sq ft</a:t>
            </a:r>
          </a:p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B0AE6F9-C896-2321-0C2F-43FBFCEB51E0}"/>
              </a:ext>
            </a:extLst>
          </p:cNvPr>
          <p:cNvCxnSpPr/>
          <p:nvPr/>
        </p:nvCxnSpPr>
        <p:spPr>
          <a:xfrm>
            <a:off x="6438238" y="4698951"/>
            <a:ext cx="336566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CE36A3C-715F-49B8-F065-4F8DCBDF1405}"/>
              </a:ext>
            </a:extLst>
          </p:cNvPr>
          <p:cNvSpPr txBox="1"/>
          <p:nvPr/>
        </p:nvSpPr>
        <p:spPr>
          <a:xfrm>
            <a:off x="7293033" y="6008931"/>
            <a:ext cx="3333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Rt = .559 &lt;&lt;  3.285 [BTU/</a:t>
            </a:r>
            <a:r>
              <a:rPr lang="en-US" dirty="0" err="1"/>
              <a:t>Hr</a:t>
            </a:r>
            <a:r>
              <a:rPr lang="en-US" dirty="0"/>
              <a:t> F] ^-1</a:t>
            </a:r>
          </a:p>
        </p:txBody>
      </p:sp>
    </p:spTree>
    <p:extLst>
      <p:ext uri="{BB962C8B-B14F-4D97-AF65-F5344CB8AC3E}">
        <p14:creationId xmlns:p14="http://schemas.microsoft.com/office/powerpoint/2010/main" val="2732072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78F824-F3E7-171F-1934-5F5002A91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9150" y="120650"/>
            <a:ext cx="5473700" cy="66167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E588B32-D611-6087-953C-F523F847869A}"/>
              </a:ext>
            </a:extLst>
          </p:cNvPr>
          <p:cNvCxnSpPr/>
          <p:nvPr/>
        </p:nvCxnSpPr>
        <p:spPr>
          <a:xfrm flipV="1">
            <a:off x="4644000" y="5688000"/>
            <a:ext cx="0" cy="4896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2E4BA77-8ED0-3860-D2F7-1D157832F61C}"/>
              </a:ext>
            </a:extLst>
          </p:cNvPr>
          <p:cNvCxnSpPr>
            <a:cxnSpLocks/>
          </p:cNvCxnSpPr>
          <p:nvPr/>
        </p:nvCxnSpPr>
        <p:spPr>
          <a:xfrm>
            <a:off x="4086000" y="5688000"/>
            <a:ext cx="55800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165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18B6A5-A435-82F7-EDEB-B7E0783A66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229" y="66984"/>
            <a:ext cx="10145616" cy="679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908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1099</TotalTime>
  <Words>536</Words>
  <Application>Microsoft Macintosh PowerPoint</Application>
  <PresentationFormat>Widescreen</PresentationFormat>
  <Paragraphs>85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 Kirkwood</dc:creator>
  <cp:lastModifiedBy>Bill Kirkwood</cp:lastModifiedBy>
  <cp:revision>19</cp:revision>
  <dcterms:created xsi:type="dcterms:W3CDTF">2023-08-08T21:16:05Z</dcterms:created>
  <dcterms:modified xsi:type="dcterms:W3CDTF">2023-08-09T15:35:49Z</dcterms:modified>
</cp:coreProperties>
</file>