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9" r:id="rId9"/>
    <p:sldId id="263" r:id="rId10"/>
    <p:sldId id="271" r:id="rId11"/>
    <p:sldId id="264" r:id="rId12"/>
    <p:sldId id="266" r:id="rId13"/>
    <p:sldId id="267" r:id="rId14"/>
    <p:sldId id="265" r:id="rId15"/>
    <p:sldId id="273" r:id="rId16"/>
    <p:sldId id="274" r:id="rId17"/>
    <p:sldId id="275" r:id="rId18"/>
    <p:sldId id="280" r:id="rId19"/>
    <p:sldId id="279" r:id="rId20"/>
    <p:sldId id="281" r:id="rId21"/>
    <p:sldId id="284" r:id="rId22"/>
    <p:sldId id="283" r:id="rId23"/>
    <p:sldId id="268" r:id="rId24"/>
    <p:sldId id="276" r:id="rId25"/>
    <p:sldId id="277" r:id="rId26"/>
    <p:sldId id="27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5226" autoAdjust="0"/>
  </p:normalViewPr>
  <p:slideViewPr>
    <p:cSldViewPr snapToGrid="0">
      <p:cViewPr varScale="1">
        <p:scale>
          <a:sx n="86" d="100"/>
          <a:sy n="86" d="100"/>
        </p:scale>
        <p:origin x="4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33CC8-8441-4034-8D93-BE1C9847E6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6428D6-D337-42C0-961E-332EDD6196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81465C-0114-4EAB-AC13-059051D70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79FC-5F9E-4136-8544-4B53A7F9FD79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90DC4-E972-4CAA-865F-6DF51C4BA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7BD6F8-197D-49D2-8D62-CAEC3616B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B75E-B145-4E88-BB9E-B602784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191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36DE8-5702-4749-9D8B-0B570DBD8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88DADD-DABB-4E5A-BD19-844BB00C44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40CDEF-DEE8-4A11-8520-3A52119E6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79FC-5F9E-4136-8544-4B53A7F9FD79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30FF5-0545-4CF9-B544-625FB561C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1E6C5-2E77-46AD-882F-4B23BD706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B75E-B145-4E88-BB9E-B602784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83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0631AB-B905-499A-AEA5-EFF4C0B365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6FFA24-6544-406B-B361-4811AF5228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54D176-A46D-40AC-863D-20A9D5DEA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79FC-5F9E-4136-8544-4B53A7F9FD79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E52218-F96C-4ADD-B6DB-1C387825B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8CA28-6903-47CE-9785-743FD6AC3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B75E-B145-4E88-BB9E-B602784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94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9AF69-881D-49B1-9FDE-777BEEA0E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7BE13-035F-43D2-B7CE-414FC64F9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CD535-B4CB-4261-9776-9BD464947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79FC-5F9E-4136-8544-4B53A7F9FD79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011E76-8F7E-420D-A1FE-2616E37EA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942A3-B6C8-4AB4-8980-69ADE538F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B75E-B145-4E88-BB9E-B602784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019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548E0-F178-481F-8846-B4C9BC3AA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C284EA-F6D2-4FD0-B01C-474BCF9D0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3A7C72-9B42-4A26-90A8-104DE919F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79FC-5F9E-4136-8544-4B53A7F9FD79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0C30BD-250C-4ADF-9890-BD6ACF464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A4AF7-FA42-433D-A2AA-A4CF625BA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B75E-B145-4E88-BB9E-B602784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73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BDF25-8ACB-4C64-B7B8-74047807B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F0DC4-CB8C-4E6B-A117-7148615487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A94B52-D142-4E78-A9EB-739844E665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14A116-F8D4-44A7-89E2-BA3D2026C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79FC-5F9E-4136-8544-4B53A7F9FD79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71F4CD-C0D7-4F6F-8B1D-652E44585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7119E-9151-4B8E-81CD-AE04AB886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B75E-B145-4E88-BB9E-B602784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984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4A1D6-E68D-4CD3-8FE1-24D87710C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CD8A4-47E9-4E07-BB91-D9DD7BAFF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C195AB-58C2-4BCD-BAB0-AEA489CA24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B5C7D4-50B2-4B99-B5A4-F57A5A9252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D4B43D-E382-4B89-8EB9-95B4CA62BB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B6698D-C1E0-4954-B998-19889ECCC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79FC-5F9E-4136-8544-4B53A7F9FD79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8462C5-8C11-49C0-B728-AF804847E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9BA817-97C8-4D96-89E1-D0D661C45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B75E-B145-4E88-BB9E-B602784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24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C615B-3F8E-4B95-B242-95D9FF365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077FF-2CE6-4265-BEC0-AB6A2A292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79FC-5F9E-4136-8544-4B53A7F9FD79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0E3802-762E-4BF9-9871-1AD8A66C5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68A708-A15E-450D-A884-EBD15CCCB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B75E-B145-4E88-BB9E-B602784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0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D288A4-66CB-4468-AFBD-6EA5ECC61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79FC-5F9E-4136-8544-4B53A7F9FD79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405646-18C9-4E4E-9518-A7D5E95B2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5F0389-0AEE-433E-B545-BCD067501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B75E-B145-4E88-BB9E-B602784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330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5740A-E0DB-4FF9-B078-79D573A04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762E7-A0BE-4D17-A2B8-E0F3F1AC2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BC1533-B638-416F-A62F-E165C3FE5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3CD402-87C6-4E72-880D-C96348861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79FC-5F9E-4136-8544-4B53A7F9FD79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D9D909-64CD-4D30-904F-9C7AD7BA8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6CBE50-EBB7-4B2A-A306-E862947B7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B75E-B145-4E88-BB9E-B602784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747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C05C8-8C47-4E5E-96C3-8253C246C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03B613-AA58-4D39-9F5C-8BA8C4007E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195C1D-EA4C-4598-9221-F4CB713D16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F48A31-85C1-4843-BDAB-B1F911738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79FC-5F9E-4136-8544-4B53A7F9FD79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C1AEFA-810E-4F07-877A-191360B3D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9D929-B37E-4A2F-8010-9D48BA7A3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B75E-B145-4E88-BB9E-B602784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162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A3646C-89B0-4387-A54A-C367EC5D2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B601D1-AC39-4CB8-9A24-ED2DC1F8A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50CE6A-E751-4C00-B1F8-E0A512F55E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879FC-5F9E-4136-8544-4B53A7F9FD79}" type="datetimeFigureOut">
              <a:rPr lang="en-US" smtClean="0"/>
              <a:t>5/22/2023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F85F4-D25A-4CB0-977C-973447CA1E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F10DCD-7401-4ED2-98A1-4A03E7DDC9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B75E-B145-4E88-BB9E-B602784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90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png"/><Relationship Id="rId11" Type="http://schemas.openxmlformats.org/officeDocument/2006/relationships/image" Target="../media/image11.emf"/><Relationship Id="rId5" Type="http://schemas.openxmlformats.org/officeDocument/2006/relationships/image" Target="../media/image12.emf"/><Relationship Id="rId10" Type="http://schemas.openxmlformats.org/officeDocument/2006/relationships/oleObject" Target="../embeddings/oleObject4.bin"/><Relationship Id="rId4" Type="http://schemas.openxmlformats.org/officeDocument/2006/relationships/image" Target="../media/image9.emf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A69E5-289D-425F-9038-7A2A4597AC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3567" y="1318566"/>
            <a:ext cx="9144000" cy="2329233"/>
          </a:xfrm>
        </p:spPr>
        <p:txBody>
          <a:bodyPr/>
          <a:lstStyle/>
          <a:p>
            <a:r>
              <a:rPr lang="en-US" dirty="0"/>
              <a:t>MBARI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7B6F97-2B90-4EE5-8C46-A4EC961DA5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72646"/>
            <a:ext cx="9144000" cy="1655762"/>
          </a:xfrm>
        </p:spPr>
        <p:txBody>
          <a:bodyPr/>
          <a:lstStyle/>
          <a:p>
            <a:r>
              <a:rPr lang="en-US" dirty="0"/>
              <a:t>Paragon ASV Concept Design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A3AA32-84FB-44BC-AE0A-478BD51D8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917" y="125553"/>
            <a:ext cx="3543300" cy="2705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C0028B-040F-4140-B459-D667E0336A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9381" y="4148056"/>
            <a:ext cx="3357836" cy="255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70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1818-4961-4264-B2EE-8D0BEFBB6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mounting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065-9FB6-4E2F-88FC-3C6311DB6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114" y="1514907"/>
            <a:ext cx="6903129" cy="437986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Camera array made up of 5 Oak-LR with partially overlapping FOV camera modules with carefully set offsets would cover the front and back of the boat with a minimum of 30m accuracy</a:t>
            </a:r>
          </a:p>
          <a:p>
            <a:r>
              <a:rPr lang="en-US" dirty="0"/>
              <a:t>Camera feeds between arrays could be used to create increased range lobes at the front and a few degrees to either side for collision and cross traffic awareness</a:t>
            </a:r>
          </a:p>
          <a:p>
            <a:r>
              <a:rPr lang="en-US" dirty="0"/>
              <a:t>Although side pointing cameras are unlikely to be critical for navigation, they may still be helpful to locate the contrasting LEDs on LRAUVs during recovery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5F938C-DDF9-4F96-89D0-607BC04AF5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8" r="6331"/>
          <a:stretch/>
        </p:blipFill>
        <p:spPr>
          <a:xfrm>
            <a:off x="7901126" y="1027906"/>
            <a:ext cx="4181383" cy="557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233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1818-4961-4264-B2EE-8D0BEFBB6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355"/>
            <a:ext cx="10515600" cy="1325563"/>
          </a:xfrm>
        </p:spPr>
        <p:txBody>
          <a:bodyPr/>
          <a:lstStyle/>
          <a:p>
            <a:r>
              <a:rPr lang="en-US" dirty="0"/>
              <a:t>AIS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065-9FB6-4E2F-88FC-3C6311DB6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191" y="1029810"/>
            <a:ext cx="10955045" cy="582819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Provides heading and location of nearly all very large boats and many smaller boats in the area</a:t>
            </a:r>
          </a:p>
          <a:p>
            <a:r>
              <a:rPr lang="en-US" dirty="0"/>
              <a:t>The existing system uses a proprietary bus and is not trivially accessible</a:t>
            </a:r>
          </a:p>
          <a:p>
            <a:pPr lvl="1"/>
            <a:r>
              <a:rPr lang="en-US" dirty="0"/>
              <a:t>Option 1: </a:t>
            </a:r>
            <a:r>
              <a:rPr lang="en-US" dirty="0" err="1"/>
              <a:t>Converter+Open</a:t>
            </a:r>
            <a:r>
              <a:rPr lang="en-US" dirty="0"/>
              <a:t> Source drivers ($300)</a:t>
            </a:r>
          </a:p>
          <a:p>
            <a:pPr lvl="2"/>
            <a:r>
              <a:rPr lang="en-US" dirty="0"/>
              <a:t>A NMEA2000 gateway/serial converter converts the messages to an encoded serial stream</a:t>
            </a:r>
          </a:p>
          <a:p>
            <a:pPr lvl="2"/>
            <a:r>
              <a:rPr lang="en-US" dirty="0"/>
              <a:t>Open source community reverse engineering (</a:t>
            </a:r>
            <a:r>
              <a:rPr lang="en-US" dirty="0" err="1"/>
              <a:t>CANboat</a:t>
            </a:r>
            <a:r>
              <a:rPr lang="en-US" dirty="0"/>
              <a:t>) may support enough of the encoded AIS messages to work</a:t>
            </a:r>
          </a:p>
          <a:p>
            <a:pPr lvl="1"/>
            <a:r>
              <a:rPr lang="en-US" dirty="0"/>
              <a:t>Option 2: Duplicate equipment (~$300 - 1000)</a:t>
            </a:r>
          </a:p>
          <a:p>
            <a:pPr lvl="2"/>
            <a:r>
              <a:rPr lang="en-US" dirty="0"/>
              <a:t>Use natively open source radio </a:t>
            </a:r>
            <a:r>
              <a:rPr lang="en-US" dirty="0" err="1"/>
              <a:t>dAISy</a:t>
            </a:r>
            <a:r>
              <a:rPr lang="en-US" dirty="0"/>
              <a:t> 2+  ($99)</a:t>
            </a:r>
          </a:p>
          <a:p>
            <a:pPr lvl="2"/>
            <a:r>
              <a:rPr lang="en-US" dirty="0"/>
              <a:t>RF options</a:t>
            </a:r>
          </a:p>
          <a:p>
            <a:pPr lvl="3"/>
            <a:r>
              <a:rPr lang="en-US" dirty="0"/>
              <a:t>Tap into existing VHF system (slight performance loss)</a:t>
            </a:r>
          </a:p>
          <a:p>
            <a:pPr lvl="4"/>
            <a:r>
              <a:rPr lang="en-US" sz="1700" dirty="0"/>
              <a:t>Directional coupler ($100 - $400 ) such as ZFDC-20-1H+</a:t>
            </a:r>
          </a:p>
          <a:p>
            <a:pPr lvl="5"/>
            <a:r>
              <a:rPr lang="en-US" sz="1600" dirty="0"/>
              <a:t>Some performance loss (&lt;25%) expected due to VSWR and insertion loss</a:t>
            </a:r>
          </a:p>
          <a:p>
            <a:pPr lvl="4"/>
            <a:r>
              <a:rPr lang="en-US" sz="1700" dirty="0"/>
              <a:t>Amp ($100 - $500)</a:t>
            </a:r>
          </a:p>
          <a:p>
            <a:pPr lvl="4"/>
            <a:r>
              <a:rPr lang="en-US" sz="1700" dirty="0"/>
              <a:t>Cabling/balun $100</a:t>
            </a:r>
          </a:p>
          <a:p>
            <a:pPr lvl="3"/>
            <a:r>
              <a:rPr lang="en-US" dirty="0"/>
              <a:t>Add VHF antenna</a:t>
            </a:r>
          </a:p>
          <a:p>
            <a:pPr lvl="4"/>
            <a:r>
              <a:rPr lang="en-US" sz="1700" dirty="0"/>
              <a:t>Tricky mounting to avoid interfering with radar/existing system</a:t>
            </a:r>
          </a:p>
          <a:p>
            <a:pPr lvl="4"/>
            <a:r>
              <a:rPr lang="en-US" sz="1700" dirty="0"/>
              <a:t>May not know if it is interfering with the existing system</a:t>
            </a:r>
          </a:p>
          <a:p>
            <a:pPr lvl="4"/>
            <a:r>
              <a:rPr lang="en-US" sz="1700" dirty="0"/>
              <a:t>Will drop out during and for up to few hundred us after Paragon transmissions missing data</a:t>
            </a:r>
          </a:p>
          <a:p>
            <a:pPr lvl="4"/>
            <a:r>
              <a:rPr lang="en-US" sz="1700" dirty="0"/>
              <a:t>Antenna ($100 – 500)</a:t>
            </a:r>
          </a:p>
          <a:p>
            <a:pPr lvl="4"/>
            <a:r>
              <a:rPr lang="en-US" sz="1700" dirty="0"/>
              <a:t>Limiter ($50 - $500)</a:t>
            </a:r>
          </a:p>
          <a:p>
            <a:pPr lvl="4"/>
            <a:r>
              <a:rPr lang="en-US" sz="1700" dirty="0"/>
              <a:t>Cabling ($100)</a:t>
            </a:r>
          </a:p>
          <a:p>
            <a:pPr lvl="1"/>
            <a:r>
              <a:rPr lang="en-US" dirty="0"/>
              <a:t>Option 3: Via </a:t>
            </a:r>
            <a:r>
              <a:rPr lang="en-US" dirty="0" err="1"/>
              <a:t>Starlink</a:t>
            </a:r>
            <a:r>
              <a:rPr lang="en-US" dirty="0"/>
              <a:t>/online database (free – $500 +data)</a:t>
            </a:r>
          </a:p>
          <a:p>
            <a:pPr lvl="2"/>
            <a:r>
              <a:rPr lang="en-US" dirty="0"/>
              <a:t>Online AIS databases offer access in exchange for sharing receiver feeds, MBARI could share data from a new or existing AIS system to access data on the Paragon</a:t>
            </a:r>
          </a:p>
          <a:p>
            <a:pPr lvl="2"/>
            <a:r>
              <a:rPr lang="en-US" dirty="0"/>
              <a:t>Open source hardware targets consumer vs commercial so receiver costs (and performance) are lower; this would provide risk mitigation against insufficient range for open source hardware </a:t>
            </a:r>
          </a:p>
          <a:p>
            <a:pPr lvl="1"/>
            <a:endParaRPr lang="en-US" dirty="0"/>
          </a:p>
          <a:p>
            <a:pPr lvl="4"/>
            <a:endParaRPr lang="en-US" dirty="0"/>
          </a:p>
          <a:p>
            <a:pPr lvl="4"/>
            <a:endParaRPr lang="en-US" dirty="0"/>
          </a:p>
          <a:p>
            <a:pPr lvl="4"/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49B977-DF54-4F95-83E3-CBF28E97E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4214" y="2636668"/>
            <a:ext cx="2670999" cy="180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220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1818-4961-4264-B2EE-8D0BEFBB6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065-9FB6-4E2F-88FC-3C6311DB6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806126" cy="4351338"/>
          </a:xfrm>
        </p:spPr>
        <p:txBody>
          <a:bodyPr>
            <a:normAutofit/>
          </a:bodyPr>
          <a:lstStyle/>
          <a:p>
            <a:r>
              <a:rPr lang="en-US" dirty="0"/>
              <a:t>Wind is typically helpful in predicting wave size and direction which will change optimum navigation</a:t>
            </a:r>
          </a:p>
          <a:p>
            <a:r>
              <a:rPr lang="en-US" dirty="0"/>
              <a:t>Waves could be measured with other sensors but an anemometer may be an optimum method for triggering higher power options</a:t>
            </a:r>
          </a:p>
          <a:p>
            <a:r>
              <a:rPr lang="en-US" dirty="0"/>
              <a:t>Young </a:t>
            </a:r>
            <a:r>
              <a:rPr lang="en-US" dirty="0" err="1"/>
              <a:t>ResponseONE</a:t>
            </a:r>
            <a:r>
              <a:rPr lang="en-US" dirty="0"/>
              <a:t> 91000 ($1050)</a:t>
            </a:r>
          </a:p>
          <a:p>
            <a:pPr lvl="1"/>
            <a:r>
              <a:rPr lang="en-US" dirty="0"/>
              <a:t>With internal compass $1300</a:t>
            </a:r>
          </a:p>
          <a:p>
            <a:pPr lvl="2"/>
            <a:r>
              <a:rPr lang="en-US" sz="1800" dirty="0"/>
              <a:t>Potentially easier for Jared to permanently integrate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C6D21A-E514-4DAE-8E42-684C7C6A5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241" y="91597"/>
            <a:ext cx="1907982" cy="3198181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6C7C546-DE5C-4C81-BAEA-F3CF1A3B9E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274860"/>
              </p:ext>
            </p:extLst>
          </p:nvPr>
        </p:nvGraphicFramePr>
        <p:xfrm>
          <a:off x="7513379" y="3653063"/>
          <a:ext cx="4424218" cy="2839812"/>
        </p:xfrm>
        <a:graphic>
          <a:graphicData uri="http://schemas.openxmlformats.org/drawingml/2006/table">
            <a:tbl>
              <a:tblPr/>
              <a:tblGrid>
                <a:gridCol w="1293091">
                  <a:extLst>
                    <a:ext uri="{9D8B030D-6E8A-4147-A177-3AD203B41FA5}">
                      <a16:colId xmlns:a16="http://schemas.microsoft.com/office/drawing/2014/main" val="4071054042"/>
                    </a:ext>
                  </a:extLst>
                </a:gridCol>
                <a:gridCol w="3131127">
                  <a:extLst>
                    <a:ext uri="{9D8B030D-6E8A-4147-A177-3AD203B41FA5}">
                      <a16:colId xmlns:a16="http://schemas.microsoft.com/office/drawing/2014/main" val="790613221"/>
                    </a:ext>
                  </a:extLst>
                </a:gridCol>
              </a:tblGrid>
              <a:tr h="124957">
                <a:tc>
                  <a:txBody>
                    <a:bodyPr/>
                    <a:lstStyle/>
                    <a:p>
                      <a:r>
                        <a:rPr lang="en-US" sz="1000"/>
                        <a:t>Range:</a:t>
                      </a:r>
                    </a:p>
                  </a:txBody>
                  <a:tcPr marL="79115" marR="79115" marT="39558" marB="395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Wind speed: 0-70 m/s (168 mph)</a:t>
                      </a:r>
                      <a:br>
                        <a:rPr lang="en-US" sz="1000" dirty="0"/>
                      </a:br>
                      <a:r>
                        <a:rPr lang="en-US" sz="1000" dirty="0"/>
                        <a:t>Wind direction: 0-360°</a:t>
                      </a:r>
                    </a:p>
                  </a:txBody>
                  <a:tcPr marL="79115" marR="79115" marT="39558" marB="395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9411974"/>
                  </a:ext>
                </a:extLst>
              </a:tr>
              <a:tr h="178715">
                <a:tc>
                  <a:txBody>
                    <a:bodyPr/>
                    <a:lstStyle/>
                    <a:p>
                      <a:r>
                        <a:rPr lang="en-US" sz="1000" dirty="0"/>
                        <a:t>Accuracy:</a:t>
                      </a:r>
                    </a:p>
                  </a:txBody>
                  <a:tcPr marL="79115" marR="79115" marT="39558" marB="395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Wind speed: ± 2% ± 0.3m/s (0-30 m/s), ± 3% (30-70 m/s)</a:t>
                      </a:r>
                      <a:br>
                        <a:rPr lang="en-US" sz="1000"/>
                      </a:br>
                      <a:r>
                        <a:rPr lang="en-US" sz="1000"/>
                        <a:t>Wind direction: ± 2°</a:t>
                      </a:r>
                    </a:p>
                  </a:txBody>
                  <a:tcPr marL="79115" marR="79115" marT="39558" marB="395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2555749"/>
                  </a:ext>
                </a:extLst>
              </a:tr>
              <a:tr h="124957">
                <a:tc>
                  <a:txBody>
                    <a:bodyPr/>
                    <a:lstStyle/>
                    <a:p>
                      <a:r>
                        <a:rPr lang="en-US" sz="1000"/>
                        <a:t>Resolution:</a:t>
                      </a:r>
                    </a:p>
                  </a:txBody>
                  <a:tcPr marL="79115" marR="79115" marT="39558" marB="395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Wind speed: 0.01 m/s</a:t>
                      </a:r>
                      <a:br>
                        <a:rPr lang="en-US" sz="1000" dirty="0"/>
                      </a:br>
                      <a:r>
                        <a:rPr lang="en-US" sz="1000" dirty="0"/>
                        <a:t>Wind direction: 0.1°</a:t>
                      </a:r>
                    </a:p>
                  </a:txBody>
                  <a:tcPr marL="79115" marR="79115" marT="39558" marB="395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497521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000"/>
                        <a:t>Threshold:</a:t>
                      </a:r>
                    </a:p>
                  </a:txBody>
                  <a:tcPr marL="79115" marR="79115" marT="39558" marB="395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&lt;0.01 m/s</a:t>
                      </a:r>
                    </a:p>
                  </a:txBody>
                  <a:tcPr marL="79115" marR="79115" marT="39558" marB="395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639695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000"/>
                        <a:t>Response Time:</a:t>
                      </a:r>
                    </a:p>
                  </a:txBody>
                  <a:tcPr marL="79115" marR="79115" marT="39558" marB="395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&lt;0.25 seconds</a:t>
                      </a:r>
                    </a:p>
                  </a:txBody>
                  <a:tcPr marL="79115" marR="79115" marT="39558" marB="395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0343391"/>
                  </a:ext>
                </a:extLst>
              </a:tr>
              <a:tr h="339988">
                <a:tc>
                  <a:txBody>
                    <a:bodyPr/>
                    <a:lstStyle/>
                    <a:p>
                      <a:r>
                        <a:rPr lang="en-US" sz="1000"/>
                        <a:t>Serial Outputs:</a:t>
                      </a:r>
                    </a:p>
                  </a:txBody>
                  <a:tcPr marL="79115" marR="79115" marT="39558" marB="395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RS-232, RS-485/422, SDI-12</a:t>
                      </a:r>
                      <a:br>
                        <a:rPr lang="en-US" sz="1000" dirty="0"/>
                      </a:br>
                      <a:r>
                        <a:rPr lang="en-US" sz="1000" dirty="0"/>
                        <a:t>Formats: ASCII, ASCII polled, SDI-12, RMYT, NMEA</a:t>
                      </a:r>
                      <a:br>
                        <a:rPr lang="en-US" sz="1000" dirty="0"/>
                      </a:br>
                      <a:r>
                        <a:rPr lang="en-US" sz="1000" dirty="0"/>
                        <a:t>Baud: 1200, 4800, 9600, 19200, 38400</a:t>
                      </a:r>
                      <a:br>
                        <a:rPr lang="en-US" sz="1000" dirty="0"/>
                      </a:br>
                      <a:r>
                        <a:rPr lang="en-US" sz="1000" dirty="0"/>
                        <a:t>Units: m/s, mph, knots, km/</a:t>
                      </a:r>
                      <a:r>
                        <a:rPr lang="en-US" sz="1000" dirty="0" err="1"/>
                        <a:t>hr</a:t>
                      </a:r>
                      <a:br>
                        <a:rPr lang="en-US" sz="1000" dirty="0"/>
                      </a:br>
                      <a:r>
                        <a:rPr lang="en-US" sz="1000" dirty="0"/>
                        <a:t>Wind format: Speed &amp; direction or U &amp; V</a:t>
                      </a:r>
                      <a:br>
                        <a:rPr lang="en-US" sz="1000" dirty="0"/>
                      </a:br>
                      <a:r>
                        <a:rPr lang="en-US" sz="1000" dirty="0"/>
                        <a:t>Status indicator: Standard with ASCII &amp; NMEA</a:t>
                      </a:r>
                    </a:p>
                  </a:txBody>
                  <a:tcPr marL="79115" marR="79115" marT="39558" marB="395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31394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000"/>
                        <a:t>Power Requirement:</a:t>
                      </a:r>
                    </a:p>
                  </a:txBody>
                  <a:tcPr marL="79115" marR="79115" marT="39558" marB="395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000" dirty="0"/>
                        <a:t>10-30 VDC, 7 mA typical, 80 mA max</a:t>
                      </a:r>
                    </a:p>
                  </a:txBody>
                  <a:tcPr marL="79115" marR="79115" marT="39558" marB="3955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31297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5579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1818-4961-4264-B2EE-8D0BEFBB6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Datalink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065-9FB6-4E2F-88FC-3C6311DB6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Augments or provides AIS data</a:t>
            </a:r>
          </a:p>
          <a:p>
            <a:r>
              <a:rPr lang="en-US" dirty="0"/>
              <a:t>Current asset position</a:t>
            </a:r>
          </a:p>
          <a:p>
            <a:r>
              <a:rPr lang="en-US" dirty="0"/>
              <a:t>Permits remote troubleshooting and integration</a:t>
            </a:r>
          </a:p>
          <a:p>
            <a:r>
              <a:rPr lang="en-US" dirty="0"/>
              <a:t>Minimizes project impact on other Paragon missions by minimizing people on the boat</a:t>
            </a:r>
          </a:p>
          <a:p>
            <a:r>
              <a:rPr lang="en-US" dirty="0" err="1"/>
              <a:t>Starlink</a:t>
            </a:r>
            <a:endParaRPr lang="en-US" dirty="0"/>
          </a:p>
          <a:p>
            <a:pPr lvl="1"/>
            <a:r>
              <a:rPr lang="en-US" dirty="0" err="1"/>
              <a:t>Starlink</a:t>
            </a:r>
            <a:r>
              <a:rPr lang="en-US" dirty="0"/>
              <a:t> ($2500 equipment fee +$250@50GB - $2500@5TB/</a:t>
            </a:r>
            <a:r>
              <a:rPr lang="en-US" dirty="0" err="1"/>
              <a:t>mth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Most helpful during initial integration</a:t>
            </a:r>
          </a:p>
          <a:p>
            <a:pPr lvl="1"/>
            <a:r>
              <a:rPr lang="en-US" dirty="0"/>
              <a:t>220mbps data rate and data cap will not be sufficient to stream all sensors or download a day of data remotely</a:t>
            </a:r>
          </a:p>
          <a:p>
            <a:pPr lvl="1"/>
            <a:r>
              <a:rPr lang="en-US" dirty="0"/>
              <a:t>Will be sufficient to stream data from a single sensor, download a few minutes of system data for troubleshooting/remote integration</a:t>
            </a:r>
          </a:p>
          <a:p>
            <a:r>
              <a:rPr lang="en-US" dirty="0"/>
              <a:t>Cellular</a:t>
            </a:r>
          </a:p>
          <a:p>
            <a:pPr lvl="1"/>
            <a:r>
              <a:rPr lang="en-US" dirty="0"/>
              <a:t>$300 + $100month </a:t>
            </a:r>
          </a:p>
          <a:p>
            <a:pPr lvl="1"/>
            <a:r>
              <a:rPr lang="en-US" dirty="0"/>
              <a:t>Helpful after the system is integrated and mostly running smoothly due to the data cap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2C9746-D92F-4CB2-B853-6A0584644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4791" y="126522"/>
            <a:ext cx="2945676" cy="239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804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628F486-22F5-4E5A-A1F5-5DDD01E9F7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750"/>
            <a:ext cx="12192000" cy="66899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2E1818-4961-4264-B2EE-8D0BEFBB6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54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00B050"/>
                </a:solidFill>
              </a:rPr>
              <a:t>Cellular Coverage on the Bay is good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065-9FB6-4E2F-88FC-3C6311DB6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771606"/>
            <a:ext cx="4208016" cy="1951314"/>
          </a:xfrm>
        </p:spPr>
        <p:txBody>
          <a:bodyPr>
            <a:normAutofit fontScale="55000" lnSpcReduction="20000"/>
          </a:bodyPr>
          <a:lstStyle/>
          <a:p>
            <a:r>
              <a:rPr lang="en-US" dirty="0">
                <a:solidFill>
                  <a:srgbClr val="00B050"/>
                </a:solidFill>
              </a:rPr>
              <a:t>Opacity corresponds to number of samples</a:t>
            </a:r>
          </a:p>
          <a:p>
            <a:r>
              <a:rPr lang="en-US" dirty="0">
                <a:solidFill>
                  <a:srgbClr val="00B050"/>
                </a:solidFill>
              </a:rPr>
              <a:t>Color corresponds to number of times there was coverage (green = 100%, yellow 50%, red = 0%)</a:t>
            </a:r>
          </a:p>
          <a:p>
            <a:r>
              <a:rPr lang="en-US" dirty="0">
                <a:solidFill>
                  <a:srgbClr val="00B050"/>
                </a:solidFill>
              </a:rPr>
              <a:t>Includes 3G which has since been decommissioned and is a mix of multiple carriers</a:t>
            </a:r>
          </a:p>
          <a:p>
            <a:r>
              <a:rPr lang="en-US" dirty="0">
                <a:solidFill>
                  <a:srgbClr val="00B050"/>
                </a:solidFill>
              </a:rPr>
              <a:t>Data includes vehicles with smaller antennas close to the water; mast mounted recordings will likely show much better performance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6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1818-4961-4264-B2EE-8D0BEFBB6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065-9FB6-4E2F-88FC-3C6311DB6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MBARI assets have an RDF beacon</a:t>
            </a:r>
          </a:p>
          <a:p>
            <a:pPr lvl="1"/>
            <a:r>
              <a:rPr lang="en-US" dirty="0"/>
              <a:t>Indicates vehicle has surfaced</a:t>
            </a:r>
          </a:p>
          <a:p>
            <a:pPr lvl="1"/>
            <a:r>
              <a:rPr lang="en-US" dirty="0"/>
              <a:t>Indicates direction</a:t>
            </a:r>
          </a:p>
          <a:p>
            <a:r>
              <a:rPr lang="en-US" dirty="0"/>
              <a:t>Currently use a handheld sweeper with headphones</a:t>
            </a:r>
          </a:p>
          <a:p>
            <a:r>
              <a:rPr lang="en-US" dirty="0"/>
              <a:t>Future upgrade planned</a:t>
            </a:r>
          </a:p>
          <a:p>
            <a:pPr lvl="1"/>
            <a:r>
              <a:rPr lang="en-US" dirty="0"/>
              <a:t>Rho Theta RT-300 (~$7K) may be approved for purchase later this year or early next year</a:t>
            </a:r>
          </a:p>
          <a:p>
            <a:pPr lvl="1"/>
            <a:r>
              <a:rPr lang="en-US" dirty="0"/>
              <a:t>Supports RS232 serial interface for compass inputs and target output</a:t>
            </a:r>
          </a:p>
          <a:p>
            <a:r>
              <a:rPr lang="en-US" dirty="0"/>
              <a:t>If external funding is approved, would need a RS232 to USB converter ($25) and custom SW module to interface to it.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1FAAE0-8388-4C67-A092-B2DCFDCE0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4986" y="365125"/>
            <a:ext cx="4161092" cy="1949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4138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1818-4961-4264-B2EE-8D0BEFBB6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065-9FB6-4E2F-88FC-3C6311DB6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0427"/>
            <a:ext cx="10515600" cy="4756536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The current engine uses a proprietary Yamaha bus for throttle/trim but uses hydraulics for steering</a:t>
            </a:r>
          </a:p>
          <a:p>
            <a:pPr lvl="1"/>
            <a:r>
              <a:rPr lang="en-US" dirty="0"/>
              <a:t>If the upgrade is approved, throttle/trim/steering will use a different proprietary Yamaha bus</a:t>
            </a:r>
          </a:p>
          <a:p>
            <a:pPr lvl="1"/>
            <a:r>
              <a:rPr lang="en-US" dirty="0"/>
              <a:t>Yamaha technical support does not talk to customers, only dealers; </a:t>
            </a:r>
            <a:r>
              <a:rPr lang="en-US" dirty="0" err="1"/>
              <a:t>yamaha</a:t>
            </a:r>
            <a:r>
              <a:rPr lang="en-US" dirty="0"/>
              <a:t> only sells to dealers</a:t>
            </a:r>
          </a:p>
          <a:p>
            <a:pPr lvl="1"/>
            <a:r>
              <a:rPr lang="en-US" dirty="0"/>
              <a:t>Our dealer indicated Yamaha was unwilling to provide any information regarding the bus</a:t>
            </a:r>
          </a:p>
          <a:p>
            <a:r>
              <a:rPr lang="en-US" dirty="0"/>
              <a:t>There is no easy way to gather/inject digital motor information; reverse engineering might be easier for the existing system but will become much harder after the upgrade.</a:t>
            </a:r>
          </a:p>
          <a:p>
            <a:r>
              <a:rPr lang="en-US" dirty="0"/>
              <a:t>Motor data and control may be possible using analog</a:t>
            </a:r>
          </a:p>
          <a:p>
            <a:pPr lvl="1"/>
            <a:r>
              <a:rPr lang="en-US" dirty="0"/>
              <a:t>Caveat: Yamaha does not publish manuals or technical briefs, information has been scraped from forums and illegally reposted material on the web; official manuals would reduce project risk</a:t>
            </a:r>
          </a:p>
          <a:p>
            <a:pPr lvl="1"/>
            <a:r>
              <a:rPr lang="en-US" dirty="0"/>
              <a:t>Option 1 – Gauge output - Yamaha Analog Gauge Interface is an add on module which interfaces Yamaha’s Command Link Plus bus to analog gauges (~$300).  It may</a:t>
            </a:r>
          </a:p>
          <a:p>
            <a:pPr lvl="2"/>
            <a:r>
              <a:rPr lang="en-US" dirty="0"/>
              <a:t>Be discontinued but is still stocked at various online dealers.  </a:t>
            </a:r>
          </a:p>
          <a:p>
            <a:pPr lvl="2"/>
            <a:r>
              <a:rPr lang="en-US" dirty="0"/>
              <a:t>Provide RPM and trim via an analog voltage</a:t>
            </a:r>
          </a:p>
          <a:p>
            <a:pPr lvl="2"/>
            <a:r>
              <a:rPr lang="en-US" dirty="0"/>
              <a:t>Need 2 modules (one for each engine)</a:t>
            </a:r>
          </a:p>
          <a:p>
            <a:pPr lvl="2"/>
            <a:r>
              <a:rPr lang="en-US" dirty="0"/>
              <a:t>Connect to a multiport hub on both the existing and new engines (additional hub ~$300)</a:t>
            </a:r>
          </a:p>
          <a:p>
            <a:pPr lvl="1"/>
            <a:r>
              <a:rPr lang="en-US" dirty="0"/>
              <a:t>Option 2 – Binnacle input - the Yamaha </a:t>
            </a:r>
            <a:r>
              <a:rPr lang="en-US" dirty="0" err="1"/>
              <a:t>helmmaster</a:t>
            </a:r>
            <a:r>
              <a:rPr lang="en-US" dirty="0"/>
              <a:t> binnacle (~1k) contains a lever position sensor. It may</a:t>
            </a:r>
          </a:p>
          <a:p>
            <a:pPr lvl="2"/>
            <a:r>
              <a:rPr lang="en-US" dirty="0"/>
              <a:t>Accept analog voltages</a:t>
            </a:r>
          </a:p>
          <a:p>
            <a:pPr lvl="2"/>
            <a:r>
              <a:rPr lang="en-US" dirty="0"/>
              <a:t>Have plastic seams where a small 30+ gauge wire will fit</a:t>
            </a:r>
          </a:p>
          <a:p>
            <a:pPr lvl="2"/>
            <a:r>
              <a:rPr lang="en-US" dirty="0"/>
              <a:t>Be easily dis/re assembled</a:t>
            </a:r>
          </a:p>
          <a:p>
            <a:pPr lvl="2"/>
            <a:r>
              <a:rPr lang="en-US" dirty="0"/>
              <a:t>Connect to a multiport hub or the primary binnacle via one or two cable harnesses</a:t>
            </a:r>
          </a:p>
          <a:p>
            <a:pPr lvl="1"/>
            <a:r>
              <a:rPr lang="en-US" dirty="0"/>
              <a:t>For either option, an ethernet/USB to analog converter will be required ($500 – $3K)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1CB3EB-4F89-4A0F-B426-5E6651A9F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0846" y="75724"/>
            <a:ext cx="1687174" cy="13447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52CFC9-3C3F-4EED-9BAC-9590D5398A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8005" y="4017206"/>
            <a:ext cx="2190015" cy="247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8907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1818-4961-4264-B2EE-8D0BEFBB6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546" y="365124"/>
            <a:ext cx="10515600" cy="1325563"/>
          </a:xfrm>
        </p:spPr>
        <p:txBody>
          <a:bodyPr/>
          <a:lstStyle/>
          <a:p>
            <a:r>
              <a:rPr lang="en-US" dirty="0"/>
              <a:t>Storage/Networking – Data 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065-9FB6-4E2F-88FC-3C6311DB6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703" y="1464815"/>
            <a:ext cx="8367944" cy="4729903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Preliminary data budget predicts a peak data rate of 1 - 2Gbps</a:t>
            </a:r>
          </a:p>
          <a:p>
            <a:r>
              <a:rPr lang="en-US" dirty="0"/>
              <a:t>Lidar and radar will not typically both be operating at peak rates</a:t>
            </a:r>
          </a:p>
          <a:p>
            <a:pPr lvl="1"/>
            <a:r>
              <a:rPr lang="en-US" dirty="0"/>
              <a:t>MBARI experience with the radar data indicates it can be significantly compressed</a:t>
            </a:r>
          </a:p>
          <a:p>
            <a:pPr lvl="1"/>
            <a:r>
              <a:rPr lang="en-US" dirty="0"/>
              <a:t>Lidar data is also expected to contain large amounts of easily compressible data </a:t>
            </a:r>
          </a:p>
          <a:p>
            <a:pPr lvl="1"/>
            <a:r>
              <a:rPr lang="en-US" dirty="0"/>
              <a:t>Lidar resolution can be dynamically configured to produce less data on demand; operation at sea will likely use this mode reducing data rates most of time to &lt;100mbps </a:t>
            </a:r>
          </a:p>
          <a:p>
            <a:r>
              <a:rPr lang="en-US" dirty="0"/>
              <a:t>Camera rates assume some minimal compression of 2 camera streams in each array</a:t>
            </a:r>
          </a:p>
          <a:p>
            <a:pPr lvl="1"/>
            <a:r>
              <a:rPr lang="en-US" dirty="0"/>
              <a:t>Cards inside each array are capable of </a:t>
            </a:r>
            <a:r>
              <a:rPr lang="en-US" dirty="0" err="1"/>
              <a:t>realtime</a:t>
            </a:r>
            <a:r>
              <a:rPr lang="en-US" dirty="0"/>
              <a:t> h.264 or h.265 encoding likely resulting in &lt;5mbps/stream</a:t>
            </a:r>
          </a:p>
          <a:p>
            <a:pPr lvl="1"/>
            <a:r>
              <a:rPr lang="en-US" dirty="0"/>
              <a:t>Calculated depth map/categorized data and confidence intervals may also be saved increasing streaming data by &lt;1 </a:t>
            </a:r>
            <a:r>
              <a:rPr lang="en-US" dirty="0" err="1"/>
              <a:t>mbps</a:t>
            </a:r>
            <a:r>
              <a:rPr lang="en-US" dirty="0"/>
              <a:t>.</a:t>
            </a:r>
          </a:p>
          <a:p>
            <a:r>
              <a:rPr lang="en-US" dirty="0"/>
              <a:t>AHRS data assumes operation at the fastest rate possible</a:t>
            </a:r>
          </a:p>
          <a:p>
            <a:r>
              <a:rPr lang="en-US" dirty="0"/>
              <a:t>AIS data assumes only local traffic within ~10miles will be retained</a:t>
            </a:r>
          </a:p>
          <a:p>
            <a:r>
              <a:rPr lang="en-US" dirty="0"/>
              <a:t>RDF data assumes the feed will only be retained when the target is nearby</a:t>
            </a:r>
          </a:p>
          <a:p>
            <a:r>
              <a:rPr lang="en-US" dirty="0"/>
              <a:t>Engine data is likely to update at a few </a:t>
            </a:r>
            <a:r>
              <a:rPr lang="en-US" dirty="0" err="1"/>
              <a:t>hz</a:t>
            </a:r>
            <a:r>
              <a:rPr lang="en-US" dirty="0"/>
              <a:t> and be negligible, rate assumes significant over sampling which could be decimated before storage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sz="3200" dirty="0"/>
              <a:t>Data rates make worst case assumptions and represent </a:t>
            </a:r>
            <a:r>
              <a:rPr lang="en-US" sz="3200" dirty="0" err="1"/>
              <a:t>skylined</a:t>
            </a:r>
            <a:r>
              <a:rPr lang="en-US" sz="3200" dirty="0"/>
              <a:t> values</a:t>
            </a:r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B670EF8-91AF-4038-BF28-D161628281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889837"/>
              </p:ext>
            </p:extLst>
          </p:nvPr>
        </p:nvGraphicFramePr>
        <p:xfrm>
          <a:off x="9348804" y="690554"/>
          <a:ext cx="2387600" cy="2880360"/>
        </p:xfrm>
        <a:graphic>
          <a:graphicData uri="http://schemas.openxmlformats.org/drawingml/2006/table">
            <a:tbl>
              <a:tblPr/>
              <a:tblGrid>
                <a:gridCol w="1168400">
                  <a:extLst>
                    <a:ext uri="{9D8B030D-6E8A-4147-A177-3AD203B41FA5}">
                      <a16:colId xmlns:a16="http://schemas.microsoft.com/office/drawing/2014/main" val="406837179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92836241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98073704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Preliminary Data Budget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mbps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217969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Device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644247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Radar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688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322433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Lidar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92914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 array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8428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 array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21531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 array 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13397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 array 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23731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 array 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033359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AHRS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874995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AIS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195102"/>
                  </a:ext>
                </a:extLst>
              </a:tr>
              <a:tr h="6096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Wind sensor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negligible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negligible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66371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RDF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negligible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05212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Engine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711493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UI capture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negligible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negligible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9148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6939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1818-4961-4264-B2EE-8D0BEFBB6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546" y="365124"/>
            <a:ext cx="10515600" cy="1325563"/>
          </a:xfrm>
        </p:spPr>
        <p:txBody>
          <a:bodyPr/>
          <a:lstStyle/>
          <a:p>
            <a:r>
              <a:rPr lang="en-US" dirty="0"/>
              <a:t>Storage/Networking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065-9FB6-4E2F-88FC-3C6311DB6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47059"/>
            <a:ext cx="6953267" cy="5308847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Networking components will be chosen to accommodate peak rates (&gt;2GbE)</a:t>
            </a:r>
          </a:p>
          <a:p>
            <a:pPr lvl="1"/>
            <a:r>
              <a:rPr lang="en-US" dirty="0"/>
              <a:t>1GbE PoE switch (~$1K) will interface cameras to a higher bandwidth, managed switch ($1K)</a:t>
            </a:r>
          </a:p>
          <a:p>
            <a:pPr lvl="1"/>
            <a:r>
              <a:rPr lang="en-US" dirty="0"/>
              <a:t>USB hub will interface slow sensors and keyboard/mouse to the computer </a:t>
            </a:r>
          </a:p>
          <a:p>
            <a:r>
              <a:rPr lang="en-US" dirty="0"/>
              <a:t>Storage will be sized to accommodate at least 1 day of peak rates and a few days of expected rates</a:t>
            </a:r>
          </a:p>
          <a:p>
            <a:r>
              <a:rPr lang="en-US" dirty="0"/>
              <a:t>Single board computers often natively support the m.2 m key form factor which supports up to 8TB of solid state storage</a:t>
            </a:r>
          </a:p>
          <a:p>
            <a:pPr lvl="1"/>
            <a:r>
              <a:rPr lang="en-US" dirty="0"/>
              <a:t>Average price is ~$1k for 8TB</a:t>
            </a:r>
          </a:p>
          <a:p>
            <a:pPr lvl="1"/>
            <a:r>
              <a:rPr lang="en-US" dirty="0"/>
              <a:t>Negligible power and size impact</a:t>
            </a:r>
          </a:p>
          <a:p>
            <a:pPr lvl="1"/>
            <a:r>
              <a:rPr lang="en-US" dirty="0"/>
              <a:t>An 8 hour day at peak rates for the entire day would be ~ 4.3TB</a:t>
            </a:r>
          </a:p>
          <a:p>
            <a:r>
              <a:rPr lang="en-US" dirty="0"/>
              <a:t>Additional space via external storage possible but </a:t>
            </a:r>
          </a:p>
          <a:p>
            <a:pPr lvl="1"/>
            <a:r>
              <a:rPr lang="en-US" dirty="0"/>
              <a:t>Should be connected via USB 3.x to support data rates</a:t>
            </a:r>
          </a:p>
          <a:p>
            <a:pPr lvl="1"/>
            <a:r>
              <a:rPr lang="en-US" dirty="0"/>
              <a:t>Significantly increases either cost or power/space</a:t>
            </a:r>
          </a:p>
          <a:p>
            <a:pPr lvl="2"/>
            <a:r>
              <a:rPr lang="en-US" dirty="0"/>
              <a:t>90TB – 100 TB spinning array is $3-6k and increases power consumption by 250 – 600W</a:t>
            </a:r>
          </a:p>
          <a:p>
            <a:pPr lvl="2"/>
            <a:r>
              <a:rPr lang="en-US" dirty="0"/>
              <a:t>90 – 100 TB solid state array is $9-20K</a:t>
            </a:r>
          </a:p>
          <a:p>
            <a:r>
              <a:rPr lang="en-US" dirty="0"/>
              <a:t>Paragon has an under utilized ~7in (</a:t>
            </a:r>
            <a:r>
              <a:rPr lang="en-US" dirty="0" err="1"/>
              <a:t>garmin</a:t>
            </a:r>
            <a:r>
              <a:rPr lang="en-US" dirty="0"/>
              <a:t>) display which accepts an HDMI input and could be used for display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D5034E-D7EB-4ECE-9929-F2AA8B73CCD1}"/>
              </a:ext>
            </a:extLst>
          </p:cNvPr>
          <p:cNvSpPr/>
          <p:nvPr/>
        </p:nvSpPr>
        <p:spPr>
          <a:xfrm>
            <a:off x="8641080" y="2123243"/>
            <a:ext cx="2162049" cy="3994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Managed Switch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FEDBE53-E437-437F-944B-D14E6D0A1C48}"/>
              </a:ext>
            </a:extLst>
          </p:cNvPr>
          <p:cNvSpPr/>
          <p:nvPr/>
        </p:nvSpPr>
        <p:spPr>
          <a:xfrm>
            <a:off x="10313547" y="3576328"/>
            <a:ext cx="489585" cy="248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AHRS</a:t>
            </a:r>
          </a:p>
        </p:txBody>
      </p: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A3A3F2C3-067B-418F-B7E2-CBAE93C9C25B}"/>
              </a:ext>
            </a:extLst>
          </p:cNvPr>
          <p:cNvCxnSpPr>
            <a:cxnSpLocks/>
            <a:stCxn id="53" idx="1"/>
            <a:endCxn id="94" idx="3"/>
          </p:cNvCxnSpPr>
          <p:nvPr/>
        </p:nvCxnSpPr>
        <p:spPr>
          <a:xfrm rot="10800000">
            <a:off x="10115227" y="3698932"/>
            <a:ext cx="198320" cy="168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3DB0BE0E-1583-4767-A72A-03C9CA8487C3}"/>
              </a:ext>
            </a:extLst>
          </p:cNvPr>
          <p:cNvSpPr/>
          <p:nvPr/>
        </p:nvSpPr>
        <p:spPr>
          <a:xfrm>
            <a:off x="9755059" y="1422899"/>
            <a:ext cx="489585" cy="2485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radar</a:t>
            </a:r>
            <a:endParaRPr lang="en-US" dirty="0"/>
          </a:p>
        </p:txBody>
      </p:sp>
      <p:cxnSp>
        <p:nvCxnSpPr>
          <p:cNvPr id="66" name="Connector: Elbow 65">
            <a:extLst>
              <a:ext uri="{FF2B5EF4-FFF2-40B4-BE49-F238E27FC236}">
                <a16:creationId xmlns:a16="http://schemas.microsoft.com/office/drawing/2014/main" id="{8B8C661E-B7A6-407F-A732-83BB49D9566F}"/>
              </a:ext>
            </a:extLst>
          </p:cNvPr>
          <p:cNvCxnSpPr>
            <a:cxnSpLocks/>
            <a:stCxn id="65" idx="2"/>
          </p:cNvCxnSpPr>
          <p:nvPr/>
        </p:nvCxnSpPr>
        <p:spPr>
          <a:xfrm rot="16200000" flipH="1">
            <a:off x="9765468" y="1905857"/>
            <a:ext cx="468768" cy="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D867A5A4-B402-41E9-BCD2-64CAA7EE7FA0}"/>
              </a:ext>
            </a:extLst>
          </p:cNvPr>
          <p:cNvSpPr/>
          <p:nvPr/>
        </p:nvSpPr>
        <p:spPr>
          <a:xfrm>
            <a:off x="10336514" y="1420755"/>
            <a:ext cx="489585" cy="248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lidar</a:t>
            </a:r>
            <a:endParaRPr lang="en-US" dirty="0"/>
          </a:p>
        </p:txBody>
      </p:sp>
      <p:cxnSp>
        <p:nvCxnSpPr>
          <p:cNvPr id="68" name="Connector: Elbow 67">
            <a:extLst>
              <a:ext uri="{FF2B5EF4-FFF2-40B4-BE49-F238E27FC236}">
                <a16:creationId xmlns:a16="http://schemas.microsoft.com/office/drawing/2014/main" id="{811FF138-931A-4413-A7A5-AC5A451148E9}"/>
              </a:ext>
            </a:extLst>
          </p:cNvPr>
          <p:cNvCxnSpPr>
            <a:cxnSpLocks/>
            <a:stCxn id="67" idx="2"/>
          </p:cNvCxnSpPr>
          <p:nvPr/>
        </p:nvCxnSpPr>
        <p:spPr>
          <a:xfrm rot="16200000" flipH="1">
            <a:off x="10346923" y="1903713"/>
            <a:ext cx="468768" cy="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>
            <a:extLst>
              <a:ext uri="{FF2B5EF4-FFF2-40B4-BE49-F238E27FC236}">
                <a16:creationId xmlns:a16="http://schemas.microsoft.com/office/drawing/2014/main" id="{759AF68A-79EC-4D7F-907A-90E2875F058E}"/>
              </a:ext>
            </a:extLst>
          </p:cNvPr>
          <p:cNvSpPr/>
          <p:nvPr/>
        </p:nvSpPr>
        <p:spPr>
          <a:xfrm>
            <a:off x="8408912" y="2982831"/>
            <a:ext cx="489585" cy="2485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Garmin</a:t>
            </a:r>
            <a:endParaRPr lang="en-US" sz="1400" dirty="0"/>
          </a:p>
        </p:txBody>
      </p: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653A301E-9B43-449D-B2D5-5960AFE8D46B}"/>
              </a:ext>
            </a:extLst>
          </p:cNvPr>
          <p:cNvCxnSpPr>
            <a:cxnSpLocks/>
          </p:cNvCxnSpPr>
          <p:nvPr/>
        </p:nvCxnSpPr>
        <p:spPr>
          <a:xfrm rot="16200000" flipH="1">
            <a:off x="8419322" y="2752734"/>
            <a:ext cx="468768" cy="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EA4C6242-FC95-45FD-BFB0-33F3DACBE7FA}"/>
              </a:ext>
            </a:extLst>
          </p:cNvPr>
          <p:cNvSpPr txBox="1"/>
          <p:nvPr/>
        </p:nvSpPr>
        <p:spPr>
          <a:xfrm>
            <a:off x="8226750" y="2571261"/>
            <a:ext cx="6787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/>
              <a:t>Existing radar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4D7BB9FC-DB31-4FA6-9C1D-15F03FF4D22A}"/>
              </a:ext>
            </a:extLst>
          </p:cNvPr>
          <p:cNvGrpSpPr/>
          <p:nvPr/>
        </p:nvGrpSpPr>
        <p:grpSpPr>
          <a:xfrm>
            <a:off x="8536923" y="505266"/>
            <a:ext cx="1235961" cy="938910"/>
            <a:chOff x="8760158" y="1175440"/>
            <a:chExt cx="1235961" cy="938910"/>
          </a:xfrm>
        </p:grpSpPr>
        <p:cxnSp>
          <p:nvCxnSpPr>
            <p:cNvPr id="50" name="Connector: Elbow 49">
              <a:extLst>
                <a:ext uri="{FF2B5EF4-FFF2-40B4-BE49-F238E27FC236}">
                  <a16:creationId xmlns:a16="http://schemas.microsoft.com/office/drawing/2014/main" id="{223D70D1-8EE2-4FC4-A948-DC8FB172520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935347" y="1879966"/>
              <a:ext cx="468767" cy="1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425B0E61-B10E-4DCF-B791-ECDEDF0A7B3A}"/>
                </a:ext>
              </a:extLst>
            </p:cNvPr>
            <p:cNvSpPr/>
            <p:nvPr/>
          </p:nvSpPr>
          <p:spPr>
            <a:xfrm>
              <a:off x="8760158" y="1395629"/>
              <a:ext cx="819144" cy="24857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/>
                <a:t>Cam array 5</a:t>
              </a:r>
              <a:endParaRPr lang="en-US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9EB283E4-0459-4A0E-B23B-2AB367B8418C}"/>
                </a:ext>
              </a:extLst>
            </p:cNvPr>
            <p:cNvSpPr/>
            <p:nvPr/>
          </p:nvSpPr>
          <p:spPr>
            <a:xfrm>
              <a:off x="8864522" y="1341060"/>
              <a:ext cx="819144" cy="24857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/>
                <a:t>Cam array 4</a:t>
              </a:r>
              <a:endParaRPr lang="en-US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2AF74AF7-999F-412B-9074-8A4927F67FA7}"/>
                </a:ext>
              </a:extLst>
            </p:cNvPr>
            <p:cNvSpPr/>
            <p:nvPr/>
          </p:nvSpPr>
          <p:spPr>
            <a:xfrm>
              <a:off x="8972119" y="1286491"/>
              <a:ext cx="819144" cy="24857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/>
                <a:t>Cam array 3</a:t>
              </a:r>
              <a:endParaRPr lang="en-US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172F0BEF-F2E0-469D-93DD-311AE48BDFEE}"/>
                </a:ext>
              </a:extLst>
            </p:cNvPr>
            <p:cNvSpPr/>
            <p:nvPr/>
          </p:nvSpPr>
          <p:spPr>
            <a:xfrm>
              <a:off x="9079716" y="1221920"/>
              <a:ext cx="819144" cy="24857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/>
                <a:t>Cam array 2</a:t>
              </a:r>
              <a:endParaRPr lang="en-US" dirty="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E649BCCA-C9BC-4CE8-887D-81522A1D11F2}"/>
                </a:ext>
              </a:extLst>
            </p:cNvPr>
            <p:cNvSpPr/>
            <p:nvPr/>
          </p:nvSpPr>
          <p:spPr>
            <a:xfrm>
              <a:off x="9176975" y="1175440"/>
              <a:ext cx="819144" cy="24857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/>
                <a:t>Cam array 1</a:t>
              </a:r>
              <a:endParaRPr lang="en-US" dirty="0"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3E167CA5-FB4D-406F-A1DA-363BD4A68B33}"/>
                </a:ext>
              </a:extLst>
            </p:cNvPr>
            <p:cNvSpPr txBox="1"/>
            <p:nvPr/>
          </p:nvSpPr>
          <p:spPr>
            <a:xfrm>
              <a:off x="8949290" y="1798962"/>
              <a:ext cx="32480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x5</a:t>
              </a:r>
              <a:endParaRPr lang="en-US" sz="1050" dirty="0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548C31AF-56F0-4A27-AFD6-B31BC197F456}"/>
              </a:ext>
            </a:extLst>
          </p:cNvPr>
          <p:cNvSpPr/>
          <p:nvPr/>
        </p:nvSpPr>
        <p:spPr>
          <a:xfrm>
            <a:off x="11100998" y="2138098"/>
            <a:ext cx="937122" cy="3715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WIFI/Modem</a:t>
            </a:r>
          </a:p>
        </p:txBody>
      </p: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2574DDA8-E797-4686-9E69-AFC973C3121B}"/>
              </a:ext>
            </a:extLst>
          </p:cNvPr>
          <p:cNvCxnSpPr>
            <a:cxnSpLocks/>
            <a:stCxn id="9" idx="3"/>
            <a:endCxn id="88" idx="1"/>
          </p:cNvCxnSpPr>
          <p:nvPr/>
        </p:nvCxnSpPr>
        <p:spPr>
          <a:xfrm>
            <a:off x="10803129" y="2322991"/>
            <a:ext cx="297869" cy="8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:a16="http://schemas.microsoft.com/office/drawing/2014/main" id="{B0B88AC7-7D77-403A-BE8C-FC2CC76A794D}"/>
              </a:ext>
            </a:extLst>
          </p:cNvPr>
          <p:cNvSpPr/>
          <p:nvPr/>
        </p:nvSpPr>
        <p:spPr>
          <a:xfrm>
            <a:off x="9329212" y="3575153"/>
            <a:ext cx="786015" cy="2475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Computer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5B33CCBE-8658-4F31-9614-E92A80A7D776}"/>
              </a:ext>
            </a:extLst>
          </p:cNvPr>
          <p:cNvSpPr/>
          <p:nvPr/>
        </p:nvSpPr>
        <p:spPr>
          <a:xfrm>
            <a:off x="8873295" y="4295492"/>
            <a:ext cx="1712542" cy="2475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USB Hub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75B71A8C-33DA-4C17-97B3-67C208A535D4}"/>
              </a:ext>
            </a:extLst>
          </p:cNvPr>
          <p:cNvSpPr/>
          <p:nvPr/>
        </p:nvSpPr>
        <p:spPr>
          <a:xfrm>
            <a:off x="10859050" y="3250337"/>
            <a:ext cx="786015" cy="24755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i="1" dirty="0"/>
              <a:t>Analog IO</a:t>
            </a:r>
          </a:p>
        </p:txBody>
      </p: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2FBCB324-B1DC-404A-B50C-27FEA393003C}"/>
              </a:ext>
            </a:extLst>
          </p:cNvPr>
          <p:cNvCxnSpPr>
            <a:cxnSpLocks/>
            <a:stCxn id="96" idx="0"/>
          </p:cNvCxnSpPr>
          <p:nvPr/>
        </p:nvCxnSpPr>
        <p:spPr>
          <a:xfrm flipH="1" flipV="1">
            <a:off x="10749280" y="2522738"/>
            <a:ext cx="502778" cy="727599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EAF69689-3AD0-47F5-ADBD-A76123F60EB0}"/>
              </a:ext>
            </a:extLst>
          </p:cNvPr>
          <p:cNvCxnSpPr>
            <a:cxnSpLocks/>
            <a:stCxn id="96" idx="2"/>
            <a:endCxn id="95" idx="3"/>
          </p:cNvCxnSpPr>
          <p:nvPr/>
        </p:nvCxnSpPr>
        <p:spPr>
          <a:xfrm flipH="1">
            <a:off x="10585837" y="3497895"/>
            <a:ext cx="666221" cy="921376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84F43E4D-C85D-44F4-BDDE-E3533111F39F}"/>
              </a:ext>
            </a:extLst>
          </p:cNvPr>
          <p:cNvCxnSpPr>
            <a:cxnSpLocks/>
            <a:stCxn id="95" idx="0"/>
            <a:endCxn id="94" idx="2"/>
          </p:cNvCxnSpPr>
          <p:nvPr/>
        </p:nvCxnSpPr>
        <p:spPr>
          <a:xfrm flipH="1" flipV="1">
            <a:off x="9722220" y="3822711"/>
            <a:ext cx="7346" cy="4727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 105">
            <a:extLst>
              <a:ext uri="{FF2B5EF4-FFF2-40B4-BE49-F238E27FC236}">
                <a16:creationId xmlns:a16="http://schemas.microsoft.com/office/drawing/2014/main" id="{64E02F58-0A7A-49B5-A2F4-0BB4322FA418}"/>
              </a:ext>
            </a:extLst>
          </p:cNvPr>
          <p:cNvSpPr/>
          <p:nvPr/>
        </p:nvSpPr>
        <p:spPr>
          <a:xfrm>
            <a:off x="9484774" y="4891543"/>
            <a:ext cx="489585" cy="248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AIS</a:t>
            </a:r>
          </a:p>
        </p:txBody>
      </p: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D7D6C663-D14B-404F-9BD4-FF6C3B60FC53}"/>
              </a:ext>
            </a:extLst>
          </p:cNvPr>
          <p:cNvCxnSpPr>
            <a:cxnSpLocks/>
            <a:stCxn id="106" idx="0"/>
          </p:cNvCxnSpPr>
          <p:nvPr/>
        </p:nvCxnSpPr>
        <p:spPr>
          <a:xfrm flipV="1">
            <a:off x="9729567" y="4543558"/>
            <a:ext cx="1" cy="3479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E4D29A3C-7959-4C7E-B824-6952C3136AAB}"/>
              </a:ext>
            </a:extLst>
          </p:cNvPr>
          <p:cNvCxnSpPr>
            <a:cxnSpLocks/>
            <a:stCxn id="9" idx="2"/>
            <a:endCxn id="94" idx="0"/>
          </p:cNvCxnSpPr>
          <p:nvPr/>
        </p:nvCxnSpPr>
        <p:spPr>
          <a:xfrm>
            <a:off x="9722105" y="2522738"/>
            <a:ext cx="115" cy="10524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ectangle 116">
            <a:extLst>
              <a:ext uri="{FF2B5EF4-FFF2-40B4-BE49-F238E27FC236}">
                <a16:creationId xmlns:a16="http://schemas.microsoft.com/office/drawing/2014/main" id="{595B74C7-5380-4323-BB1D-0558BA595037}"/>
              </a:ext>
            </a:extLst>
          </p:cNvPr>
          <p:cNvSpPr/>
          <p:nvPr/>
        </p:nvSpPr>
        <p:spPr>
          <a:xfrm>
            <a:off x="9065568" y="3374116"/>
            <a:ext cx="489585" cy="195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SSD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7E7276BB-6FAD-4CF3-BBD0-3988A20646F3}"/>
              </a:ext>
            </a:extLst>
          </p:cNvPr>
          <p:cNvSpPr/>
          <p:nvPr/>
        </p:nvSpPr>
        <p:spPr>
          <a:xfrm>
            <a:off x="10066708" y="4891543"/>
            <a:ext cx="489585" cy="248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Wind</a:t>
            </a:r>
          </a:p>
        </p:txBody>
      </p: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642907EB-ACE2-4020-BA2E-D7122A78A273}"/>
              </a:ext>
            </a:extLst>
          </p:cNvPr>
          <p:cNvCxnSpPr>
            <a:stCxn id="118" idx="0"/>
          </p:cNvCxnSpPr>
          <p:nvPr/>
        </p:nvCxnSpPr>
        <p:spPr>
          <a:xfrm flipH="1" flipV="1">
            <a:off x="10311500" y="4543050"/>
            <a:ext cx="1" cy="3484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angle 120">
            <a:extLst>
              <a:ext uri="{FF2B5EF4-FFF2-40B4-BE49-F238E27FC236}">
                <a16:creationId xmlns:a16="http://schemas.microsoft.com/office/drawing/2014/main" id="{8AA399B9-4D5D-4490-B4B6-0A06C25447DA}"/>
              </a:ext>
            </a:extLst>
          </p:cNvPr>
          <p:cNvSpPr/>
          <p:nvPr/>
        </p:nvSpPr>
        <p:spPr>
          <a:xfrm>
            <a:off x="9795291" y="3036252"/>
            <a:ext cx="489585" cy="2485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Garmin display</a:t>
            </a:r>
            <a:endParaRPr lang="en-US" sz="1400" dirty="0"/>
          </a:p>
        </p:txBody>
      </p: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53C5DA4E-0E6B-4C75-8423-2AA8E29479C1}"/>
              </a:ext>
            </a:extLst>
          </p:cNvPr>
          <p:cNvCxnSpPr>
            <a:endCxn id="121" idx="2"/>
          </p:cNvCxnSpPr>
          <p:nvPr/>
        </p:nvCxnSpPr>
        <p:spPr>
          <a:xfrm flipV="1">
            <a:off x="9999851" y="3284827"/>
            <a:ext cx="40233" cy="28449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Rectangle 124">
            <a:extLst>
              <a:ext uri="{FF2B5EF4-FFF2-40B4-BE49-F238E27FC236}">
                <a16:creationId xmlns:a16="http://schemas.microsoft.com/office/drawing/2014/main" id="{EABDC1FC-4BA7-4B51-B717-951E4F55D957}"/>
              </a:ext>
            </a:extLst>
          </p:cNvPr>
          <p:cNvSpPr/>
          <p:nvPr/>
        </p:nvSpPr>
        <p:spPr>
          <a:xfrm>
            <a:off x="8862949" y="4891543"/>
            <a:ext cx="489585" cy="248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UI</a:t>
            </a:r>
          </a:p>
        </p:txBody>
      </p: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93584FB2-C38A-4737-9CA1-7928FBFCEF6C}"/>
              </a:ext>
            </a:extLst>
          </p:cNvPr>
          <p:cNvCxnSpPr>
            <a:stCxn id="125" idx="0"/>
          </p:cNvCxnSpPr>
          <p:nvPr/>
        </p:nvCxnSpPr>
        <p:spPr>
          <a:xfrm flipH="1" flipV="1">
            <a:off x="9107741" y="4543050"/>
            <a:ext cx="1" cy="3484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>
            <a:extLst>
              <a:ext uri="{FF2B5EF4-FFF2-40B4-BE49-F238E27FC236}">
                <a16:creationId xmlns:a16="http://schemas.microsoft.com/office/drawing/2014/main" id="{6BD5BE9E-281D-4F78-9C47-4A80E9B9DF27}"/>
              </a:ext>
            </a:extLst>
          </p:cNvPr>
          <p:cNvSpPr txBox="1"/>
          <p:nvPr/>
        </p:nvSpPr>
        <p:spPr>
          <a:xfrm>
            <a:off x="9903386" y="3363076"/>
            <a:ext cx="6168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/>
              <a:t>HDMI</a:t>
            </a: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6352A3F0-98CA-4714-9F83-ABA8DE6D5BE3}"/>
              </a:ext>
            </a:extLst>
          </p:cNvPr>
          <p:cNvSpPr/>
          <p:nvPr/>
        </p:nvSpPr>
        <p:spPr>
          <a:xfrm>
            <a:off x="8438490" y="1450007"/>
            <a:ext cx="1107427" cy="3994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PoE Switch</a:t>
            </a:r>
          </a:p>
        </p:txBody>
      </p: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82E66CF4-7961-46A8-8336-6200F8B736F8}"/>
              </a:ext>
            </a:extLst>
          </p:cNvPr>
          <p:cNvCxnSpPr>
            <a:stCxn id="162" idx="2"/>
          </p:cNvCxnSpPr>
          <p:nvPr/>
        </p:nvCxnSpPr>
        <p:spPr>
          <a:xfrm flipH="1">
            <a:off x="8992203" y="1849502"/>
            <a:ext cx="1" cy="2737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322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1818-4961-4264-B2EE-8D0BEFBB6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065-9FB6-4E2F-88FC-3C6311DB6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558" y="1690687"/>
            <a:ext cx="10515600" cy="4940931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Selection criteria</a:t>
            </a:r>
          </a:p>
          <a:p>
            <a:pPr lvl="1"/>
            <a:r>
              <a:rPr lang="en-US" dirty="0"/>
              <a:t>Support data rates</a:t>
            </a:r>
          </a:p>
          <a:p>
            <a:pPr lvl="1"/>
            <a:r>
              <a:rPr lang="en-US" dirty="0"/>
              <a:t>Support </a:t>
            </a:r>
            <a:r>
              <a:rPr lang="en-US" dirty="0" err="1"/>
              <a:t>linux</a:t>
            </a:r>
            <a:endParaRPr lang="en-US" dirty="0"/>
          </a:p>
          <a:p>
            <a:pPr lvl="1"/>
            <a:r>
              <a:rPr lang="en-US" dirty="0"/>
              <a:t>Capable of at least lightly conditioning data for storage</a:t>
            </a:r>
          </a:p>
          <a:p>
            <a:pPr lvl="2"/>
            <a:r>
              <a:rPr lang="en-US" dirty="0"/>
              <a:t>Zip files</a:t>
            </a:r>
          </a:p>
          <a:p>
            <a:pPr lvl="2"/>
            <a:r>
              <a:rPr lang="en-US" dirty="0"/>
              <a:t>Data framing/time synchronization</a:t>
            </a:r>
          </a:p>
          <a:p>
            <a:pPr lvl="1"/>
            <a:r>
              <a:rPr lang="en-US" dirty="0"/>
              <a:t>Synthesize/interpret data to control sensors</a:t>
            </a:r>
          </a:p>
          <a:p>
            <a:pPr lvl="2"/>
            <a:r>
              <a:rPr lang="en-US" dirty="0"/>
              <a:t>Synthesize depth maps between camera arrays to create larger baselines</a:t>
            </a:r>
          </a:p>
          <a:p>
            <a:pPr lvl="2"/>
            <a:r>
              <a:rPr lang="en-US" dirty="0"/>
              <a:t>Custom filters</a:t>
            </a:r>
          </a:p>
          <a:p>
            <a:pPr lvl="2"/>
            <a:r>
              <a:rPr lang="en-US" dirty="0"/>
              <a:t>Enable lidar if targets are possibly in range</a:t>
            </a:r>
          </a:p>
          <a:p>
            <a:pPr lvl="2"/>
            <a:r>
              <a:rPr lang="en-US" dirty="0"/>
              <a:t>Discard boring data</a:t>
            </a:r>
          </a:p>
          <a:p>
            <a:pPr lvl="1"/>
            <a:r>
              <a:rPr lang="en-US" dirty="0"/>
              <a:t>Nice to have</a:t>
            </a:r>
          </a:p>
          <a:p>
            <a:pPr lvl="2"/>
            <a:r>
              <a:rPr lang="en-US" dirty="0"/>
              <a:t>Run autopilot/navigation</a:t>
            </a:r>
          </a:p>
          <a:p>
            <a:pPr lvl="2"/>
            <a:r>
              <a:rPr lang="en-US" dirty="0"/>
              <a:t>Display output</a:t>
            </a:r>
          </a:p>
          <a:p>
            <a:pPr lvl="3"/>
            <a:r>
              <a:rPr lang="en-US" dirty="0"/>
              <a:t>Map/chart overlay</a:t>
            </a:r>
          </a:p>
          <a:p>
            <a:pPr lvl="3"/>
            <a:r>
              <a:rPr lang="en-US" dirty="0"/>
              <a:t>Real time data visualization</a:t>
            </a:r>
          </a:p>
          <a:p>
            <a:r>
              <a:rPr lang="en-US" dirty="0"/>
              <a:t>COMPAS already owns an unused NVIDIA AGX Orin which should meet requirements</a:t>
            </a:r>
          </a:p>
          <a:p>
            <a:pPr lvl="1"/>
            <a:r>
              <a:rPr lang="en-US" dirty="0"/>
              <a:t>AGX Orin is the most powerful NVIDIA computing module currently sold</a:t>
            </a:r>
          </a:p>
          <a:p>
            <a:pPr lvl="1"/>
            <a:r>
              <a:rPr lang="en-US" dirty="0"/>
              <a:t>200 TOPS</a:t>
            </a:r>
          </a:p>
          <a:p>
            <a:pPr lvl="1"/>
            <a:r>
              <a:rPr lang="en-US" dirty="0"/>
              <a:t>2.2GHz A78AE, 8 cores</a:t>
            </a:r>
          </a:p>
          <a:p>
            <a:pPr lvl="1"/>
            <a:r>
              <a:rPr lang="en-US" dirty="0"/>
              <a:t>32GB of DDR5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BCD609-22E0-4B9A-8419-B8A2163BB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016" y="66894"/>
            <a:ext cx="2316284" cy="19220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59ECA2-E420-43BD-ABE4-982AB9C31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0132" y="2669338"/>
            <a:ext cx="1952168" cy="21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752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1F258-F706-4D8A-8066-880F6BC4E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733DA-EB0B-450D-9D02-925F368C5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Phase 1 – Data Collection and Algorithm Development – Fielded August 2023?</a:t>
            </a:r>
          </a:p>
          <a:p>
            <a:pPr lvl="1"/>
            <a:endParaRPr lang="en-US" dirty="0"/>
          </a:p>
          <a:p>
            <a:r>
              <a:rPr lang="en-US" dirty="0"/>
              <a:t>Phase 2 – Operator Assistance/Aiding – 2024?</a:t>
            </a:r>
          </a:p>
          <a:p>
            <a:r>
              <a:rPr lang="en-US" dirty="0"/>
              <a:t>Phase 3 – Optional Autonomy - TBD</a:t>
            </a:r>
          </a:p>
        </p:txBody>
      </p:sp>
    </p:spTree>
    <p:extLst>
      <p:ext uri="{BB962C8B-B14F-4D97-AF65-F5344CB8AC3E}">
        <p14:creationId xmlns:p14="http://schemas.microsoft.com/office/powerpoint/2010/main" val="33379818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1818-4961-4264-B2EE-8D0BEFBB6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546" y="365124"/>
            <a:ext cx="10515600" cy="1325563"/>
          </a:xfrm>
        </p:spPr>
        <p:txBody>
          <a:bodyPr/>
          <a:lstStyle/>
          <a:p>
            <a:r>
              <a:rPr lang="en-US" dirty="0"/>
              <a:t>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065-9FB6-4E2F-88FC-3C6311DB6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7060"/>
            <a:ext cx="8004946" cy="472990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Sensor and computing power consumption will be &lt;150W + </a:t>
            </a:r>
            <a:r>
              <a:rPr lang="en-US" dirty="0" err="1"/>
              <a:t>starlink</a:t>
            </a:r>
            <a:endParaRPr lang="en-US" dirty="0"/>
          </a:p>
          <a:p>
            <a:r>
              <a:rPr lang="en-US" dirty="0"/>
              <a:t>PoE efficiency is low so total system power &lt;350W</a:t>
            </a:r>
          </a:p>
          <a:p>
            <a:r>
              <a:rPr lang="en-US" dirty="0"/>
              <a:t>New motors will produce &gt;2.5kW at peak RPM so the existing batteries can be fully charged during each mission; dock charging/maintenance should not be needed</a:t>
            </a:r>
          </a:p>
          <a:p>
            <a:r>
              <a:rPr lang="en-US" dirty="0"/>
              <a:t>The existing system will be designed to directly run off the existing 12V bus; power conditioning and isolation will be used (such as </a:t>
            </a:r>
            <a:r>
              <a:rPr lang="en-US" dirty="0" err="1"/>
              <a:t>vicor</a:t>
            </a:r>
            <a:r>
              <a:rPr lang="en-US" dirty="0"/>
              <a:t> power modules, $1k) to condition the bus</a:t>
            </a:r>
          </a:p>
          <a:p>
            <a:r>
              <a:rPr lang="en-US" dirty="0"/>
              <a:t>Power requirements are small enough no additional rigging is likely required; existing cabin panels can be utilized</a:t>
            </a:r>
          </a:p>
          <a:p>
            <a:r>
              <a:rPr lang="en-US" dirty="0"/>
              <a:t>1-3 additional DC/DC converters will be required (~$25/each)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B670EF8-91AF-4038-BF28-D161628281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807506"/>
              </p:ext>
            </p:extLst>
          </p:nvPr>
        </p:nvGraphicFramePr>
        <p:xfrm>
          <a:off x="9452746" y="850352"/>
          <a:ext cx="2413000" cy="3970020"/>
        </p:xfrm>
        <a:graphic>
          <a:graphicData uri="http://schemas.openxmlformats.org/drawingml/2006/table">
            <a:tbl>
              <a:tblPr/>
              <a:tblGrid>
                <a:gridCol w="1168400">
                  <a:extLst>
                    <a:ext uri="{9D8B030D-6E8A-4147-A177-3AD203B41FA5}">
                      <a16:colId xmlns:a16="http://schemas.microsoft.com/office/drawing/2014/main" val="4068371797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34059246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37891507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Power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217969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Device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644247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Radar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322433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Lidar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92914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 array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8428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 array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21531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 array 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13397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 array 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23731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 array 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033359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AHRS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874995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AIS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195102"/>
                  </a:ext>
                </a:extLst>
              </a:tr>
              <a:tr h="6096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Wind sensor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66371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RDF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05212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Engine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711493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UI capture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91486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modem (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starlink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019841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SBC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1595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display (Garmin GPSMAP 7608xsv)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64012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PoE Switch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597675"/>
                  </a:ext>
                </a:extLst>
              </a:tr>
              <a:tr h="10954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Managed switch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60581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*part of baseline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29907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87537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1818-4961-4264-B2EE-8D0BEFBB6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546" y="365124"/>
            <a:ext cx="10515600" cy="1325563"/>
          </a:xfrm>
        </p:spPr>
        <p:txBody>
          <a:bodyPr/>
          <a:lstStyle/>
          <a:p>
            <a:r>
              <a:rPr lang="en-US" dirty="0"/>
              <a:t>Space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065-9FB6-4E2F-88FC-3C6311DB6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024" y="1447060"/>
            <a:ext cx="10058217" cy="4729903"/>
          </a:xfrm>
        </p:spPr>
        <p:txBody>
          <a:bodyPr>
            <a:normAutofit/>
          </a:bodyPr>
          <a:lstStyle/>
          <a:p>
            <a:r>
              <a:rPr lang="en-US" dirty="0"/>
              <a:t>Power, computing, networking and storage are projected to consume less than 4 cubic ft and should fit inside.</a:t>
            </a:r>
          </a:p>
          <a:p>
            <a:r>
              <a:rPr lang="en-US" dirty="0"/>
              <a:t>Most sensors may be mounted on the mast or roof</a:t>
            </a:r>
          </a:p>
          <a:p>
            <a:r>
              <a:rPr lang="en-US" dirty="0"/>
              <a:t>Additional cable ports will likely be required</a:t>
            </a:r>
          </a:p>
        </p:txBody>
      </p:sp>
    </p:spTree>
    <p:extLst>
      <p:ext uri="{BB962C8B-B14F-4D97-AF65-F5344CB8AC3E}">
        <p14:creationId xmlns:p14="http://schemas.microsoft.com/office/powerpoint/2010/main" val="13206231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1818-4961-4264-B2EE-8D0BEFBB6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546" y="365124"/>
            <a:ext cx="10515600" cy="1325563"/>
          </a:xfrm>
        </p:spPr>
        <p:txBody>
          <a:bodyPr/>
          <a:lstStyle/>
          <a:p>
            <a:r>
              <a:rPr lang="en-US" dirty="0"/>
              <a:t>Cost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065-9FB6-4E2F-88FC-3C6311DB6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024" y="1447060"/>
            <a:ext cx="6276329" cy="4729903"/>
          </a:xfrm>
        </p:spPr>
        <p:txBody>
          <a:bodyPr>
            <a:normAutofit/>
          </a:bodyPr>
          <a:lstStyle/>
          <a:p>
            <a:r>
              <a:rPr lang="en-US" dirty="0"/>
              <a:t>Projected total cost is ~$30k</a:t>
            </a:r>
          </a:p>
          <a:p>
            <a:r>
              <a:rPr lang="en-US" dirty="0"/>
              <a:t>Datalink costs assume an MBARI owned </a:t>
            </a:r>
            <a:r>
              <a:rPr lang="en-US" dirty="0" err="1"/>
              <a:t>starlink</a:t>
            </a:r>
            <a:r>
              <a:rPr lang="en-US" dirty="0"/>
              <a:t> system is rented by the lab for the first 2mths for integration and then the system is transferred to cheaper data plans for the remainder of the project</a:t>
            </a:r>
          </a:p>
          <a:p>
            <a:r>
              <a:rPr lang="en-US" dirty="0"/>
              <a:t>Engine data monitoring costs are not well understood; online prices for the same Yamaha equipment from US suppliers vary by 2-5x.</a:t>
            </a:r>
          </a:p>
        </p:txBody>
      </p:sp>
      <p:graphicFrame>
        <p:nvGraphicFramePr>
          <p:cNvPr id="5" name="Content Placeholder 6">
            <a:extLst>
              <a:ext uri="{FF2B5EF4-FFF2-40B4-BE49-F238E27FC236}">
                <a16:creationId xmlns:a16="http://schemas.microsoft.com/office/drawing/2014/main" id="{0E794D3B-308D-4226-95F0-445FBA4897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4605647"/>
              </p:ext>
            </p:extLst>
          </p:nvPr>
        </p:nvGraphicFramePr>
        <p:xfrm>
          <a:off x="6906828" y="1027905"/>
          <a:ext cx="5098558" cy="4956608"/>
        </p:xfrm>
        <a:graphic>
          <a:graphicData uri="http://schemas.openxmlformats.org/drawingml/2006/table">
            <a:tbl>
              <a:tblPr/>
              <a:tblGrid>
                <a:gridCol w="2322367">
                  <a:extLst>
                    <a:ext uri="{9D8B030D-6E8A-4147-A177-3AD203B41FA5}">
                      <a16:colId xmlns:a16="http://schemas.microsoft.com/office/drawing/2014/main" val="4259834059"/>
                    </a:ext>
                  </a:extLst>
                </a:gridCol>
                <a:gridCol w="1245393">
                  <a:extLst>
                    <a:ext uri="{9D8B030D-6E8A-4147-A177-3AD203B41FA5}">
                      <a16:colId xmlns:a16="http://schemas.microsoft.com/office/drawing/2014/main" val="3460364010"/>
                    </a:ext>
                  </a:extLst>
                </a:gridCol>
                <a:gridCol w="1530798">
                  <a:extLst>
                    <a:ext uri="{9D8B030D-6E8A-4147-A177-3AD203B41FA5}">
                      <a16:colId xmlns:a16="http://schemas.microsoft.com/office/drawing/2014/main" val="3639482831"/>
                    </a:ext>
                  </a:extLst>
                </a:gridCol>
              </a:tblGrid>
              <a:tr h="24535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Device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minimum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projected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8126281"/>
                  </a:ext>
                </a:extLst>
              </a:tr>
              <a:tr h="12518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Radar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5318522"/>
                  </a:ext>
                </a:extLst>
              </a:tr>
              <a:tr h="12518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Lidar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RFQ pending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36737"/>
                  </a:ext>
                </a:extLst>
              </a:tr>
              <a:tr h="24535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 array 1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7379739"/>
                  </a:ext>
                </a:extLst>
              </a:tr>
              <a:tr h="24535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 array 2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2452718"/>
                  </a:ext>
                </a:extLst>
              </a:tr>
              <a:tr h="24535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 array 3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601532"/>
                  </a:ext>
                </a:extLst>
              </a:tr>
              <a:tr h="24535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 array 4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793220"/>
                  </a:ext>
                </a:extLst>
              </a:tr>
              <a:tr h="24535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 array 5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6593313"/>
                  </a:ext>
                </a:extLst>
              </a:tr>
              <a:tr h="12518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AHRS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5971151"/>
                  </a:ext>
                </a:extLst>
              </a:tr>
              <a:tr h="12518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AIS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7464498"/>
                  </a:ext>
                </a:extLst>
              </a:tr>
              <a:tr h="24535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Wind sensor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830855"/>
                  </a:ext>
                </a:extLst>
              </a:tr>
              <a:tr h="12518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RDF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033038"/>
                  </a:ext>
                </a:extLst>
              </a:tr>
              <a:tr h="12518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Engine 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734999"/>
                  </a:ext>
                </a:extLst>
              </a:tr>
              <a:tr h="24535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UI capture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7028264"/>
                  </a:ext>
                </a:extLst>
              </a:tr>
              <a:tr h="25537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datalink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256058"/>
                  </a:ext>
                </a:extLst>
              </a:tr>
              <a:tr h="19528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Computer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8610621"/>
                  </a:ext>
                </a:extLst>
              </a:tr>
              <a:tr h="61589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misc (hub, cables, enclosures…)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988271"/>
                  </a:ext>
                </a:extLst>
              </a:tr>
              <a:tr h="37554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power conditioning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4543575"/>
                  </a:ext>
                </a:extLst>
              </a:tr>
              <a:tr h="195284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switches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2000</a:t>
                      </a:r>
                    </a:p>
                  </a:txBody>
                  <a:tcPr marL="5007" marR="5007" marT="50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529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63192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1818-4961-4264-B2EE-8D0BEFBB6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065-9FB6-4E2F-88FC-3C6311DB6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Partial Yamaha Command Link Plus service manual 6Y9-28197-1N-11</a:t>
            </a:r>
          </a:p>
          <a:p>
            <a:pPr lvl="1"/>
            <a:r>
              <a:rPr lang="en-US" dirty="0"/>
              <a:t>https://www.calameo.com/read/005385266a0602c76810c</a:t>
            </a:r>
          </a:p>
        </p:txBody>
      </p:sp>
    </p:spTree>
    <p:extLst>
      <p:ext uri="{BB962C8B-B14F-4D97-AF65-F5344CB8AC3E}">
        <p14:creationId xmlns:p14="http://schemas.microsoft.com/office/powerpoint/2010/main" val="11045415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1818-4961-4264-B2EE-8D0BEFBB6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065-9FB6-4E2F-88FC-3C6311DB6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5738D1-C72B-4550-93C1-35CF89D99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" y="298288"/>
            <a:ext cx="11220450" cy="603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423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1818-4961-4264-B2EE-8D0BEFBB6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748" y="56557"/>
            <a:ext cx="10515600" cy="1325563"/>
          </a:xfrm>
        </p:spPr>
        <p:txBody>
          <a:bodyPr/>
          <a:lstStyle/>
          <a:p>
            <a:r>
              <a:rPr lang="en-US" dirty="0"/>
              <a:t>Back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065-9FB6-4E2F-88FC-3C6311DB6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369" y="1171922"/>
            <a:ext cx="5376169" cy="38632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LPS may stand for Lever Position Sensor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0E99D3-B069-4000-BEAA-AFD4D0DD1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8655" y="1027906"/>
            <a:ext cx="5105400" cy="5400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15DB66-2A3D-49F4-8AE8-359C3B392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4650" y="1452114"/>
            <a:ext cx="3308563" cy="33961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FDBA82E-C1A5-4329-B2EC-797435DBE4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798" y="4918232"/>
            <a:ext cx="4424740" cy="165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0398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1818-4961-4264-B2EE-8D0BEFBB6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065-9FB6-4E2F-88FC-3C6311DB6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7869"/>
            <a:ext cx="6086383" cy="4351338"/>
          </a:xfrm>
        </p:spPr>
        <p:txBody>
          <a:bodyPr>
            <a:normAutofit/>
          </a:bodyPr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station topology of Command Link Plus</a:t>
            </a:r>
          </a:p>
          <a:p>
            <a:r>
              <a:rPr lang="en-US" dirty="0"/>
              <a:t>Note depicts a 3 engine vs 2 setup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210DFF-0273-4D58-894E-A8F04A6AE5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4" r="1309"/>
          <a:stretch/>
        </p:blipFill>
        <p:spPr>
          <a:xfrm>
            <a:off x="7270812" y="138112"/>
            <a:ext cx="4856085" cy="65817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707066-F207-4E20-8F0B-B1565FD04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071" y="6276388"/>
            <a:ext cx="942975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08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6771F-C52B-4E10-8072-2B22BEB7E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Existing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31280-6137-43E4-8D14-3E384DA62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660" y="1349406"/>
            <a:ext cx="11505460" cy="5406502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https://www.mbari.org/wp-content/uploads/2020/02/Paragon-Manual-Revisions-2-05-20.pdf</a:t>
            </a:r>
          </a:p>
          <a:p>
            <a:r>
              <a:rPr lang="en-US" dirty="0"/>
              <a:t>Garmin 24 </a:t>
            </a:r>
            <a:r>
              <a:rPr lang="en-US" dirty="0" err="1"/>
              <a:t>xHD</a:t>
            </a:r>
            <a:r>
              <a:rPr lang="en-US" dirty="0"/>
              <a:t> Radar</a:t>
            </a:r>
          </a:p>
          <a:p>
            <a:r>
              <a:rPr lang="en-US" dirty="0"/>
              <a:t>Garmin Marine Heading Sensor</a:t>
            </a:r>
          </a:p>
          <a:p>
            <a:r>
              <a:rPr lang="en-US" dirty="0"/>
              <a:t>Garmin AIS 600 Class B </a:t>
            </a:r>
          </a:p>
          <a:p>
            <a:r>
              <a:rPr lang="en-US" dirty="0"/>
              <a:t>Sonar</a:t>
            </a:r>
          </a:p>
          <a:p>
            <a:pPr lvl="1"/>
            <a:r>
              <a:rPr lang="en-US" dirty="0"/>
              <a:t>Garmin GT51M-THP</a:t>
            </a:r>
          </a:p>
          <a:p>
            <a:pPr lvl="1"/>
            <a:r>
              <a:rPr lang="en-US" dirty="0"/>
              <a:t>Garmin B265LH</a:t>
            </a:r>
          </a:p>
          <a:p>
            <a:r>
              <a:rPr lang="en-US" dirty="0"/>
              <a:t>Display</a:t>
            </a:r>
          </a:p>
          <a:p>
            <a:pPr lvl="1"/>
            <a:r>
              <a:rPr lang="en-US" dirty="0"/>
              <a:t>Garmin GPSMAP 7612xsv</a:t>
            </a:r>
          </a:p>
          <a:p>
            <a:pPr lvl="1"/>
            <a:r>
              <a:rPr lang="en-US" dirty="0"/>
              <a:t>Garmin GPSMAP 7608xsv (unused)</a:t>
            </a:r>
          </a:p>
          <a:p>
            <a:pPr lvl="1"/>
            <a:r>
              <a:rPr lang="en-US" dirty="0"/>
              <a:t>Garmin GPSMAP 8610xsv</a:t>
            </a:r>
          </a:p>
          <a:p>
            <a:r>
              <a:rPr lang="en-US" dirty="0"/>
              <a:t>860AH, 12V battery bank (+engine alternators produce &gt;100A, full throttle)</a:t>
            </a:r>
          </a:p>
          <a:p>
            <a:r>
              <a:rPr lang="en-US" dirty="0"/>
              <a:t>Boat size and cruising speed affect standoff distances; larger boats need sensors with more range</a:t>
            </a:r>
          </a:p>
          <a:p>
            <a:pPr lvl="1"/>
            <a:r>
              <a:rPr lang="en-US" dirty="0"/>
              <a:t>Jared commented that he typically gives obstacles &gt;25ft (8m) clearances in the harbor (small lower risk objects might be closer) with much greater clearances used in the open bay</a:t>
            </a:r>
          </a:p>
          <a:p>
            <a:pPr lvl="1"/>
            <a:r>
              <a:rPr lang="en-US" dirty="0"/>
              <a:t>To be useful, sensors must accurately detect targets &gt;50ft (16m) in harbors with several hundred feet as a goal</a:t>
            </a:r>
          </a:p>
          <a:p>
            <a:r>
              <a:rPr lang="en-US" dirty="0"/>
              <a:t>All Garmin products use a proprietary Garmin network, NMEA2000 or both</a:t>
            </a:r>
          </a:p>
          <a:p>
            <a:pPr lvl="1"/>
            <a:r>
              <a:rPr lang="en-US" dirty="0"/>
              <a:t>Garmin does not publish interface specifications</a:t>
            </a:r>
          </a:p>
          <a:p>
            <a:pPr lvl="2"/>
            <a:r>
              <a:rPr lang="en-US" dirty="0"/>
              <a:t>The radar has been reverse engineered by an open source project and MBARI has used the code library</a:t>
            </a:r>
          </a:p>
          <a:p>
            <a:pPr lvl="1"/>
            <a:r>
              <a:rPr lang="en-US" dirty="0"/>
              <a:t>NMEA2000 is a proprietary marine electronics association interface specification which is only available to members.  MBARI is not a member.  Membership is $7.5K plus specs and would preclude MBARI from publishing derivative work which might expose the interface.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662BD6-8B06-4F26-A546-56EDCA730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6199" y="1597981"/>
            <a:ext cx="3066008" cy="30930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DF94A3-509B-4103-87D8-A1289070B0DD}"/>
              </a:ext>
            </a:extLst>
          </p:cNvPr>
          <p:cNvSpPr txBox="1"/>
          <p:nvPr/>
        </p:nvSpPr>
        <p:spPr>
          <a:xfrm>
            <a:off x="9641150" y="1506022"/>
            <a:ext cx="134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Radar</a:t>
            </a:r>
          </a:p>
        </p:txBody>
      </p:sp>
    </p:spTree>
    <p:extLst>
      <p:ext uri="{BB962C8B-B14F-4D97-AF65-F5344CB8AC3E}">
        <p14:creationId xmlns:p14="http://schemas.microsoft.com/office/powerpoint/2010/main" val="1855605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1F258-F706-4D8A-8066-880F6BC4E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Paragon Upgrades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733DA-EB0B-450D-9D02-925F368C5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136" y="1568173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en-US" dirty="0"/>
              <a:t>The Paragon’s engines will likely be upgraded in Q1 of 2024</a:t>
            </a:r>
          </a:p>
          <a:p>
            <a:pPr lvl="1"/>
            <a:r>
              <a:rPr lang="en-US" dirty="0"/>
              <a:t>FROM twin engine Yamaha F300 </a:t>
            </a:r>
          </a:p>
          <a:p>
            <a:pPr lvl="1"/>
            <a:r>
              <a:rPr lang="en-US" dirty="0"/>
              <a:t>TO twin engine Yamaha F450XSB</a:t>
            </a:r>
          </a:p>
          <a:p>
            <a:pPr lvl="1"/>
            <a:r>
              <a:rPr lang="en-US" dirty="0"/>
              <a:t>As part of the package, the steering/throttle/trim will be update to Helm Master Ex (required or the engines don’t work) a Yamaha proprietary CAN bus.</a:t>
            </a:r>
          </a:p>
          <a:p>
            <a:pPr lvl="1"/>
            <a:r>
              <a:rPr lang="en-US" dirty="0"/>
              <a:t>Gauges will be updated to the Yamaha CL5 touchscreen and also routed to the existing Garmin system</a:t>
            </a:r>
          </a:p>
          <a:p>
            <a:r>
              <a:rPr lang="en-US" dirty="0"/>
              <a:t>Additional Paragon upgrades have been proposed</a:t>
            </a:r>
          </a:p>
          <a:p>
            <a:pPr lvl="1"/>
            <a:r>
              <a:rPr lang="en-US" dirty="0"/>
              <a:t>Battery system update will add a 48V (400AH?) LiFePO4 system and dock charger</a:t>
            </a:r>
          </a:p>
          <a:p>
            <a:pPr lvl="1"/>
            <a:r>
              <a:rPr lang="en-US" dirty="0"/>
              <a:t>Winch improvement</a:t>
            </a:r>
          </a:p>
          <a:p>
            <a:pPr lvl="1"/>
            <a:r>
              <a:rPr lang="en-US" dirty="0"/>
              <a:t>RDF improvement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20EA93-83FE-4C41-BD7D-F3827B1EF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2198" y="213316"/>
            <a:ext cx="2427427" cy="236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855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1818-4961-4264-B2EE-8D0BEFBB6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ASV project phase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065-9FB6-4E2F-88FC-3C6311DB6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Add sensors, data collection and processing to the Paragon</a:t>
            </a:r>
          </a:p>
          <a:p>
            <a:pPr lvl="1"/>
            <a:r>
              <a:rPr lang="en-US" dirty="0"/>
              <a:t>LIDAR (Purchased)</a:t>
            </a:r>
          </a:p>
          <a:p>
            <a:pPr lvl="1"/>
            <a:r>
              <a:rPr lang="en-US" dirty="0"/>
              <a:t>AHRS </a:t>
            </a:r>
          </a:p>
          <a:p>
            <a:pPr lvl="1"/>
            <a:r>
              <a:rPr lang="en-US" dirty="0"/>
              <a:t>Cameras</a:t>
            </a:r>
          </a:p>
          <a:p>
            <a:pPr lvl="1"/>
            <a:r>
              <a:rPr lang="en-US" dirty="0"/>
              <a:t>AIS</a:t>
            </a:r>
          </a:p>
          <a:p>
            <a:pPr lvl="1"/>
            <a:r>
              <a:rPr lang="en-US" dirty="0"/>
              <a:t>Wind</a:t>
            </a:r>
          </a:p>
          <a:p>
            <a:pPr lvl="1"/>
            <a:r>
              <a:rPr lang="en-US" dirty="0"/>
              <a:t>Datalink</a:t>
            </a:r>
          </a:p>
          <a:p>
            <a:pPr lvl="1"/>
            <a:r>
              <a:rPr lang="en-US" dirty="0"/>
              <a:t>RDF (pending availability)</a:t>
            </a:r>
          </a:p>
          <a:p>
            <a:pPr lvl="1"/>
            <a:r>
              <a:rPr lang="en-US" dirty="0"/>
              <a:t>Engine</a:t>
            </a:r>
          </a:p>
          <a:p>
            <a:pPr lvl="1"/>
            <a:r>
              <a:rPr lang="en-US" dirty="0"/>
              <a:t>Storage/Networking</a:t>
            </a:r>
          </a:p>
          <a:p>
            <a:pPr lvl="1"/>
            <a:r>
              <a:rPr lang="en-US" dirty="0"/>
              <a:t>Processor</a:t>
            </a:r>
          </a:p>
        </p:txBody>
      </p:sp>
    </p:spTree>
    <p:extLst>
      <p:ext uri="{BB962C8B-B14F-4D97-AF65-F5344CB8AC3E}">
        <p14:creationId xmlns:p14="http://schemas.microsoft.com/office/powerpoint/2010/main" val="4212595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1818-4961-4264-B2EE-8D0BEFBB6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Lidar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065-9FB6-4E2F-88FC-3C6311DB6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161"/>
            <a:ext cx="11146654" cy="5255580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Detector range estimates may overestimate performance in some scenarios</a:t>
            </a:r>
          </a:p>
          <a:p>
            <a:pPr lvl="1"/>
            <a:r>
              <a:rPr lang="en-US" dirty="0"/>
              <a:t>Unlike real targets, probability of detection is measured with a flat surface parallel to the detector; as the reflection angle changes less light will be scattered back decreasing useful range</a:t>
            </a:r>
          </a:p>
          <a:p>
            <a:pPr lvl="1"/>
            <a:r>
              <a:rPr lang="en-US" dirty="0"/>
              <a:t>As light level varies day to day and sun angle changes during the day, the detector’s noise floor changes affecting range</a:t>
            </a:r>
          </a:p>
          <a:p>
            <a:pPr marL="0" indent="0">
              <a:buNone/>
            </a:pPr>
            <a:r>
              <a:rPr lang="en-US" b="1" dirty="0"/>
              <a:t>Purchased</a:t>
            </a:r>
          </a:p>
          <a:p>
            <a:r>
              <a:rPr lang="en-US" dirty="0"/>
              <a:t>Ouster OS0 Rev6</a:t>
            </a:r>
          </a:p>
          <a:p>
            <a:pPr lvl="1"/>
            <a:r>
              <a:rPr lang="en-US" dirty="0"/>
              <a:t>For 10% Lambertian reflectance (~matte surface, average sun) 15m &gt;90% detection, 20m &gt;50%</a:t>
            </a:r>
          </a:p>
          <a:p>
            <a:pPr lvl="1"/>
            <a:r>
              <a:rPr lang="en-US" dirty="0"/>
              <a:t>32 lines of resolution</a:t>
            </a:r>
          </a:p>
          <a:p>
            <a:pPr lvl="1"/>
            <a:r>
              <a:rPr lang="en-US" dirty="0"/>
              <a:t>+/-45deg </a:t>
            </a:r>
            <a:r>
              <a:rPr lang="en-US" dirty="0" err="1"/>
              <a:t>iFOV</a:t>
            </a:r>
            <a:r>
              <a:rPr lang="en-US" dirty="0"/>
              <a:t> from centerline</a:t>
            </a:r>
          </a:p>
          <a:p>
            <a:pPr lvl="1"/>
            <a:r>
              <a:rPr lang="en-US" dirty="0"/>
              <a:t>Useable range is may be too small to support many harbor scenarios and is unsuitable for most open bay scenarios</a:t>
            </a:r>
          </a:p>
          <a:p>
            <a:r>
              <a:rPr lang="en-US" dirty="0"/>
              <a:t>Ouster OS1 Rev6</a:t>
            </a:r>
          </a:p>
          <a:p>
            <a:pPr lvl="1"/>
            <a:r>
              <a:rPr lang="en-US" dirty="0"/>
              <a:t>For 10% Lambertian reflectance (~matte surface, average sun) 45m &gt;90% detection, 55m &gt;50%</a:t>
            </a:r>
          </a:p>
          <a:p>
            <a:pPr lvl="1"/>
            <a:r>
              <a:rPr lang="en-US" dirty="0"/>
              <a:t> 128 lines of resolution</a:t>
            </a:r>
          </a:p>
          <a:p>
            <a:pPr lvl="1"/>
            <a:r>
              <a:rPr lang="en-US" dirty="0"/>
              <a:t>+/-22.5deg </a:t>
            </a:r>
            <a:r>
              <a:rPr lang="en-US" dirty="0" err="1"/>
              <a:t>iFOV</a:t>
            </a:r>
            <a:r>
              <a:rPr lang="en-US" dirty="0"/>
              <a:t> from centerline</a:t>
            </a:r>
          </a:p>
          <a:p>
            <a:pPr lvl="1"/>
            <a:r>
              <a:rPr lang="en-US" dirty="0"/>
              <a:t>Useable range probably supports many harbor scenarios but is a bit short for most open bay.</a:t>
            </a:r>
          </a:p>
          <a:p>
            <a:pPr marL="0" indent="0">
              <a:buNone/>
            </a:pPr>
            <a:r>
              <a:rPr lang="en-US" b="1" dirty="0"/>
              <a:t>Not Purchased</a:t>
            </a:r>
          </a:p>
          <a:p>
            <a:r>
              <a:rPr lang="en-US" dirty="0"/>
              <a:t>Ouster OS1 Rev7 (newest generation)</a:t>
            </a:r>
          </a:p>
          <a:p>
            <a:pPr lvl="1"/>
            <a:r>
              <a:rPr lang="en-US" dirty="0"/>
              <a:t>90m &gt;90% detection, same </a:t>
            </a:r>
            <a:r>
              <a:rPr lang="en-US" dirty="0" err="1"/>
              <a:t>iFOV</a:t>
            </a:r>
            <a:endParaRPr lang="en-US" dirty="0"/>
          </a:p>
          <a:p>
            <a:pPr lvl="1"/>
            <a:r>
              <a:rPr lang="en-US" dirty="0"/>
              <a:t>Useable range would likely support all harbor scenarios and some open bay.</a:t>
            </a:r>
          </a:p>
          <a:p>
            <a:r>
              <a:rPr lang="en-US" dirty="0"/>
              <a:t>Ouster OS2 Rev7</a:t>
            </a:r>
          </a:p>
          <a:p>
            <a:pPr lvl="1"/>
            <a:r>
              <a:rPr lang="en-US" dirty="0"/>
              <a:t>200m &gt;90% detection</a:t>
            </a:r>
          </a:p>
          <a:p>
            <a:pPr lvl="1"/>
            <a:r>
              <a:rPr lang="en-US" dirty="0" err="1"/>
              <a:t>iFOV</a:t>
            </a:r>
            <a:r>
              <a:rPr lang="en-US" dirty="0"/>
              <a:t> +/-11.25deg from centerline</a:t>
            </a:r>
          </a:p>
          <a:p>
            <a:pPr lvl="1"/>
            <a:r>
              <a:rPr lang="en-US" dirty="0" err="1"/>
              <a:t>iFOV</a:t>
            </a:r>
            <a:r>
              <a:rPr lang="en-US" dirty="0"/>
              <a:t> makes mounting crucial but useable range is likely to support all harbor and most open bay scenarios.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5FA489-4D47-4DB2-AEBE-44B940CDC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9400" y="5339918"/>
            <a:ext cx="1944534" cy="13849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4CB9D9-D858-47B8-917D-ABF24BA0F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2362" y="2080165"/>
            <a:ext cx="1282997" cy="1225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249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1818-4961-4264-B2EE-8D0BEFBB6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AHRS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065-9FB6-4E2F-88FC-3C6311DB6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482" y="1654782"/>
            <a:ext cx="10826318" cy="4442011"/>
          </a:xfrm>
        </p:spPr>
        <p:txBody>
          <a:bodyPr>
            <a:normAutofit fontScale="92500"/>
          </a:bodyPr>
          <a:lstStyle/>
          <a:p>
            <a:r>
              <a:rPr lang="en-US" dirty="0"/>
              <a:t>Selection criteria: </a:t>
            </a:r>
          </a:p>
          <a:p>
            <a:pPr lvl="1"/>
            <a:r>
              <a:rPr lang="en-US" dirty="0"/>
              <a:t>Dual GPS for compass soft iron rejection</a:t>
            </a:r>
          </a:p>
          <a:p>
            <a:pPr lvl="2"/>
            <a:r>
              <a:rPr lang="en-US" dirty="0"/>
              <a:t>Two antennas are separated by 1 to 10m, accuracy increases with baseline</a:t>
            </a:r>
          </a:p>
          <a:p>
            <a:pPr lvl="1"/>
            <a:r>
              <a:rPr lang="en-US" dirty="0"/>
              <a:t>Magnetometer for compass updates between GPS fixes</a:t>
            </a:r>
          </a:p>
          <a:p>
            <a:pPr lvl="1"/>
            <a:r>
              <a:rPr lang="en-US" dirty="0"/>
              <a:t>Lower precision tactical grade IMU for speed and gravity reference between GPS fixes</a:t>
            </a:r>
          </a:p>
          <a:p>
            <a:pPr lvl="1"/>
            <a:r>
              <a:rPr lang="en-US" dirty="0"/>
              <a:t>Linux ROS drivers</a:t>
            </a:r>
          </a:p>
          <a:p>
            <a:pPr lvl="1"/>
            <a:r>
              <a:rPr lang="en-US" dirty="0"/>
              <a:t>Credible vendor</a:t>
            </a:r>
          </a:p>
          <a:p>
            <a:pPr lvl="1"/>
            <a:r>
              <a:rPr lang="en-US" dirty="0"/>
              <a:t>No ITAR</a:t>
            </a:r>
          </a:p>
          <a:p>
            <a:r>
              <a:rPr lang="en-US" dirty="0"/>
              <a:t>All receivers require another ~$300 for high quality antennas/RF cabling</a:t>
            </a:r>
          </a:p>
          <a:p>
            <a:r>
              <a:rPr lang="en-US" dirty="0" err="1"/>
              <a:t>InertialSense</a:t>
            </a:r>
            <a:r>
              <a:rPr lang="en-US" dirty="0"/>
              <a:t> RUG-3-IMX-5-RTK/Dual - $3299</a:t>
            </a:r>
          </a:p>
          <a:p>
            <a:pPr lvl="1"/>
            <a:r>
              <a:rPr lang="en-US" dirty="0"/>
              <a:t>Better performance than </a:t>
            </a:r>
            <a:r>
              <a:rPr lang="en-US" dirty="0" err="1"/>
              <a:t>VectorNav’s</a:t>
            </a:r>
            <a:r>
              <a:rPr lang="en-US" dirty="0"/>
              <a:t> low precision IMU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7A3052-154D-4623-BF35-FF8E666103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1637" y="5065482"/>
            <a:ext cx="1432987" cy="1792518"/>
          </a:xfrm>
          <a:prstGeom prst="rect">
            <a:avLst/>
          </a:prstGeom>
        </p:spPr>
      </p:pic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F7852E3B-D478-4EE7-AE7B-BF80F4C85F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1212772"/>
              </p:ext>
            </p:extLst>
          </p:nvPr>
        </p:nvGraphicFramePr>
        <p:xfrm>
          <a:off x="8288061" y="5700712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Acrobat Document" showAsIcon="1" r:id="rId4" imgW="914400" imgH="792417" progId="AcroExch.Document.DC">
                  <p:embed/>
                </p:oleObj>
              </mc:Choice>
              <mc:Fallback>
                <p:oleObj name="Acrobat Document" showAsIcon="1" r:id="rId4" imgW="914400" imgH="79241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288061" y="5700712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23742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1818-4961-4264-B2EE-8D0BEFBB6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AHRS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065-9FB6-4E2F-88FC-3C6311DB6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610" y="1621438"/>
            <a:ext cx="10515600" cy="5045692"/>
          </a:xfrm>
        </p:spPr>
        <p:txBody>
          <a:bodyPr>
            <a:normAutofit/>
          </a:bodyPr>
          <a:lstStyle/>
          <a:p>
            <a:r>
              <a:rPr lang="en-US" dirty="0" err="1"/>
              <a:t>VectorNav</a:t>
            </a:r>
            <a:r>
              <a:rPr lang="en-US" dirty="0"/>
              <a:t> VN310 - $16500</a:t>
            </a:r>
          </a:p>
          <a:p>
            <a:pPr lvl="1"/>
            <a:r>
              <a:rPr lang="en-US" dirty="0"/>
              <a:t>Best performing IMU, highest price</a:t>
            </a:r>
          </a:p>
          <a:p>
            <a:pPr lvl="1"/>
            <a:r>
              <a:rPr lang="en-US" dirty="0"/>
              <a:t>IMU performance likely to far exceed application requirements</a:t>
            </a:r>
          </a:p>
          <a:p>
            <a:pPr lvl="1"/>
            <a:r>
              <a:rPr lang="en-US" dirty="0"/>
              <a:t>Possibly a good solution if recycled into future projects</a:t>
            </a:r>
          </a:p>
          <a:p>
            <a:pPr lvl="1"/>
            <a:endParaRPr lang="en-US" dirty="0"/>
          </a:p>
          <a:p>
            <a:r>
              <a:rPr lang="en-US" dirty="0"/>
              <a:t> Parker 3DMGQ7-GNSS/INS - $3724</a:t>
            </a:r>
          </a:p>
          <a:p>
            <a:pPr lvl="1"/>
            <a:r>
              <a:rPr lang="en-US" dirty="0"/>
              <a:t>Mid tier IMU, mid tier price</a:t>
            </a:r>
          </a:p>
          <a:p>
            <a:pPr lvl="1"/>
            <a:endParaRPr lang="en-US" dirty="0"/>
          </a:p>
          <a:p>
            <a:r>
              <a:rPr lang="en-US" dirty="0" err="1"/>
              <a:t>VectorNav</a:t>
            </a:r>
            <a:r>
              <a:rPr lang="en-US" dirty="0"/>
              <a:t> VN300 - $4850</a:t>
            </a:r>
          </a:p>
          <a:p>
            <a:pPr lvl="1"/>
            <a:r>
              <a:rPr lang="en-US" dirty="0"/>
              <a:t>Mid tier IMU, high price</a:t>
            </a:r>
          </a:p>
          <a:p>
            <a:pPr lvl="1"/>
            <a:r>
              <a:rPr lang="en-US" dirty="0"/>
              <a:t>Already characterized/integrated IMU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F54EC99-0207-470E-9090-C6625322C8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3529143"/>
              </p:ext>
            </p:extLst>
          </p:nvPr>
        </p:nvGraphicFramePr>
        <p:xfrm>
          <a:off x="8164497" y="1690688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7" name="Acrobat Document" showAsIcon="1" r:id="rId3" imgW="914400" imgH="792417" progId="AcroExch.Document.DC">
                  <p:embed/>
                </p:oleObj>
              </mc:Choice>
              <mc:Fallback>
                <p:oleObj name="Acrobat Document" showAsIcon="1" r:id="rId3" imgW="914400" imgH="79241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164497" y="1690688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0841D9A6-7D5D-446B-AC74-90FD19CCB4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7832" y="1309117"/>
            <a:ext cx="1500558" cy="13255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1F9156-4F09-44A9-8DF1-619B1CCA7C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48987" y="3494881"/>
            <a:ext cx="1278247" cy="1156024"/>
          </a:xfrm>
          <a:prstGeom prst="rect">
            <a:avLst/>
          </a:prstGeom>
        </p:spPr>
      </p:pic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48DF004A-A1ED-434C-A7CB-22ABAA5D7E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8349520"/>
              </p:ext>
            </p:extLst>
          </p:nvPr>
        </p:nvGraphicFramePr>
        <p:xfrm>
          <a:off x="8214804" y="3858742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8" name="Acrobat Document" showAsIcon="1" r:id="rId7" imgW="914400" imgH="792417" progId="Acrobat.Document.DC">
                  <p:embed/>
                </p:oleObj>
              </mc:Choice>
              <mc:Fallback>
                <p:oleObj name="Acrobat Document" showAsIcon="1" r:id="rId7" imgW="914400" imgH="79241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214804" y="3858742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5FF2E1A5-996E-447D-8F29-5535447274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95038" y="5167311"/>
            <a:ext cx="1632196" cy="1228442"/>
          </a:xfrm>
          <a:prstGeom prst="rect">
            <a:avLst/>
          </a:prstGeom>
        </p:spPr>
      </p:pic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1115952F-39CC-46A8-A7E4-DF3C1F172A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775634"/>
              </p:ext>
            </p:extLst>
          </p:nvPr>
        </p:nvGraphicFramePr>
        <p:xfrm>
          <a:off x="8065733" y="5600669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" name="Acrobat Document" showAsIcon="1" r:id="rId10" imgW="914400" imgH="792417" progId="Acrobat.Document.DC">
                  <p:embed/>
                </p:oleObj>
              </mc:Choice>
              <mc:Fallback>
                <p:oleObj name="Acrobat Document" showAsIcon="1" r:id="rId10" imgW="914400" imgH="79241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065733" y="5600669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3226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1818-4961-4264-B2EE-8D0BEFBB6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D7065-9FB6-4E2F-88FC-3C6311DB6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Current Oak Camera’s depth perception with prebuilt models may be unsuitable for some harbor navigation scenarios and most open bay.</a:t>
            </a:r>
          </a:p>
          <a:p>
            <a:pPr lvl="1"/>
            <a:r>
              <a:rPr lang="en-US" dirty="0"/>
              <a:t>OAK-D CM4 PoE is +/-10% at 17m ($599)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OAK-D-PoE is +/-10% at 15m ($399)</a:t>
            </a:r>
          </a:p>
          <a:p>
            <a:pPr lvl="1"/>
            <a:endParaRPr lang="en-US" dirty="0"/>
          </a:p>
          <a:p>
            <a:r>
              <a:rPr lang="en-US" dirty="0"/>
              <a:t>OAK-D LR (preorder expected to start shipping in June)</a:t>
            </a:r>
          </a:p>
          <a:p>
            <a:pPr lvl="1"/>
            <a:r>
              <a:rPr lang="en-US" dirty="0"/>
              <a:t>$799</a:t>
            </a:r>
          </a:p>
          <a:p>
            <a:pPr lvl="1"/>
            <a:r>
              <a:rPr lang="en-US" dirty="0"/>
              <a:t>Wider baseline extends performance to +/-10% at 30m, 100deg DFOV</a:t>
            </a:r>
          </a:p>
          <a:p>
            <a:pPr lvl="1"/>
            <a:r>
              <a:rPr lang="en-US" dirty="0"/>
              <a:t>Standard M12 lens facilitates trading FOV for accuracy up to 100m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2E10BA-1656-4B07-AA62-FDDDA590F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092" y="2580654"/>
            <a:ext cx="1439468" cy="8483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169A8C-1282-45C2-B040-C2578905E6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079" y="3354609"/>
            <a:ext cx="1436025" cy="79612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AFB3C29-C876-41D1-86E9-2584AC965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201" y="5139031"/>
            <a:ext cx="2265345" cy="162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123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7078</TotalTime>
  <Words>3003</Words>
  <Application>Microsoft Office PowerPoint</Application>
  <PresentationFormat>Widescreen</PresentationFormat>
  <Paragraphs>465</Paragraphs>
  <Slides>26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Acrobat Document</vt:lpstr>
      <vt:lpstr>MBARI</vt:lpstr>
      <vt:lpstr>Project Vision</vt:lpstr>
      <vt:lpstr>Existing System</vt:lpstr>
      <vt:lpstr>Paragon Upgrades</vt:lpstr>
      <vt:lpstr>ASV project phase 1</vt:lpstr>
      <vt:lpstr>Lidar</vt:lpstr>
      <vt:lpstr>AHRS</vt:lpstr>
      <vt:lpstr>AHRS</vt:lpstr>
      <vt:lpstr>Cameras</vt:lpstr>
      <vt:lpstr>Camera mounting</vt:lpstr>
      <vt:lpstr>AIS</vt:lpstr>
      <vt:lpstr>Wind</vt:lpstr>
      <vt:lpstr>Datalink</vt:lpstr>
      <vt:lpstr>Cellular Coverage on the Bay is good</vt:lpstr>
      <vt:lpstr>RDF</vt:lpstr>
      <vt:lpstr>Engines</vt:lpstr>
      <vt:lpstr>Storage/Networking – Data Budget</vt:lpstr>
      <vt:lpstr>Storage/Networking Architecture</vt:lpstr>
      <vt:lpstr>Processor</vt:lpstr>
      <vt:lpstr>Power</vt:lpstr>
      <vt:lpstr>Space</vt:lpstr>
      <vt:lpstr>Cost</vt:lpstr>
      <vt:lpstr>Backup</vt:lpstr>
      <vt:lpstr>Back up</vt:lpstr>
      <vt:lpstr>Back up</vt:lpstr>
      <vt:lpstr>Back 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MBARI</dc:title>
  <dc:creator>George Stern</dc:creator>
  <cp:lastModifiedBy>George Stern</cp:lastModifiedBy>
  <cp:revision>160</cp:revision>
  <dcterms:created xsi:type="dcterms:W3CDTF">2023-05-15T22:47:37Z</dcterms:created>
  <dcterms:modified xsi:type="dcterms:W3CDTF">2023-05-24T06:27:34Z</dcterms:modified>
</cp:coreProperties>
</file>