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2" r:id="rId3"/>
    <p:sldId id="286" r:id="rId4"/>
    <p:sldId id="289" r:id="rId5"/>
    <p:sldId id="287" r:id="rId6"/>
    <p:sldId id="288" r:id="rId7"/>
    <p:sldId id="290" r:id="rId8"/>
    <p:sldId id="291" r:id="rId9"/>
    <p:sldId id="292" r:id="rId10"/>
    <p:sldId id="266" r:id="rId11"/>
    <p:sldId id="257" r:id="rId12"/>
    <p:sldId id="285" r:id="rId13"/>
    <p:sldId id="259" r:id="rId14"/>
    <p:sldId id="260" r:id="rId15"/>
    <p:sldId id="262" r:id="rId16"/>
    <p:sldId id="264" r:id="rId17"/>
    <p:sldId id="268" r:id="rId18"/>
    <p:sldId id="265" r:id="rId19"/>
    <p:sldId id="273" r:id="rId20"/>
    <p:sldId id="274" r:id="rId21"/>
    <p:sldId id="275" r:id="rId22"/>
    <p:sldId id="276" r:id="rId23"/>
    <p:sldId id="277" r:id="rId24"/>
    <p:sldId id="279" r:id="rId25"/>
    <p:sldId id="280" r:id="rId26"/>
    <p:sldId id="283" r:id="rId27"/>
    <p:sldId id="281" r:id="rId28"/>
    <p:sldId id="282" r:id="rId29"/>
    <p:sldId id="284" r:id="rId30"/>
    <p:sldId id="269" r:id="rId31"/>
    <p:sldId id="267" r:id="rId32"/>
    <p:sldId id="270" r:id="rId33"/>
    <p:sldId id="261" r:id="rId34"/>
    <p:sldId id="263" r:id="rId35"/>
    <p:sldId id="271" r:id="rId36"/>
    <p:sldId id="278" r:id="rId3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2918F752-D4D9-45D0-B966-E3D107900DE6}">
          <p14:sldIdLst>
            <p14:sldId id="256"/>
            <p14:sldId id="272"/>
            <p14:sldId id="286"/>
            <p14:sldId id="289"/>
            <p14:sldId id="287"/>
            <p14:sldId id="288"/>
            <p14:sldId id="290"/>
            <p14:sldId id="291"/>
            <p14:sldId id="292"/>
            <p14:sldId id="266"/>
            <p14:sldId id="257"/>
            <p14:sldId id="285"/>
            <p14:sldId id="259"/>
            <p14:sldId id="260"/>
            <p14:sldId id="262"/>
            <p14:sldId id="264"/>
            <p14:sldId id="268"/>
            <p14:sldId id="265"/>
            <p14:sldId id="273"/>
            <p14:sldId id="274"/>
            <p14:sldId id="275"/>
            <p14:sldId id="276"/>
            <p14:sldId id="277"/>
            <p14:sldId id="279"/>
            <p14:sldId id="280"/>
            <p14:sldId id="283"/>
            <p14:sldId id="281"/>
            <p14:sldId id="282"/>
            <p14:sldId id="284"/>
            <p14:sldId id="269"/>
            <p14:sldId id="267"/>
            <p14:sldId id="270"/>
            <p14:sldId id="261"/>
            <p14:sldId id="263"/>
            <p14:sldId id="271"/>
            <p14:sldId id="278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6" d="100"/>
          <a:sy n="96" d="100"/>
        </p:scale>
        <p:origin x="-1896" y="-1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printerSettings" Target="printerSettings/printerSettings1.bin"/><Relationship Id="rId39" Type="http://schemas.openxmlformats.org/officeDocument/2006/relationships/presProps" Target="presProps.xml"/><Relationship Id="rId40" Type="http://schemas.openxmlformats.org/officeDocument/2006/relationships/viewProps" Target="viewProps.xml"/><Relationship Id="rId41" Type="http://schemas.openxmlformats.org/officeDocument/2006/relationships/theme" Target="theme/theme1.xml"/><Relationship Id="rId4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431C6-75D4-4ED7-89C8-2A981175F197}" type="datetimeFigureOut">
              <a:rPr lang="en-US" smtClean="0"/>
              <a:t>2/7/17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5292E-4BB3-4D51-BB0B-31F12C556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58529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431C6-75D4-4ED7-89C8-2A981175F197}" type="datetimeFigureOut">
              <a:rPr lang="en-US" smtClean="0"/>
              <a:t>2/7/17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5292E-4BB3-4D51-BB0B-31F12C556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67599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431C6-75D4-4ED7-89C8-2A981175F197}" type="datetimeFigureOut">
              <a:rPr lang="en-US" smtClean="0"/>
              <a:t>2/7/17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5292E-4BB3-4D51-BB0B-31F12C556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33548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431C6-75D4-4ED7-89C8-2A981175F197}" type="datetimeFigureOut">
              <a:rPr lang="en-US" smtClean="0"/>
              <a:t>2/7/17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5292E-4BB3-4D51-BB0B-31F12C556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2062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431C6-75D4-4ED7-89C8-2A981175F197}" type="datetimeFigureOut">
              <a:rPr lang="en-US" smtClean="0"/>
              <a:t>2/7/17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5292E-4BB3-4D51-BB0B-31F12C556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1985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431C6-75D4-4ED7-89C8-2A981175F197}" type="datetimeFigureOut">
              <a:rPr lang="en-US" smtClean="0"/>
              <a:t>2/7/17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5292E-4BB3-4D51-BB0B-31F12C556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582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431C6-75D4-4ED7-89C8-2A981175F197}" type="datetimeFigureOut">
              <a:rPr lang="en-US" smtClean="0"/>
              <a:t>2/7/17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5292E-4BB3-4D51-BB0B-31F12C556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3634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431C6-75D4-4ED7-89C8-2A981175F197}" type="datetimeFigureOut">
              <a:rPr lang="en-US" smtClean="0"/>
              <a:t>2/7/17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5292E-4BB3-4D51-BB0B-31F12C556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6567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431C6-75D4-4ED7-89C8-2A981175F197}" type="datetimeFigureOut">
              <a:rPr lang="en-US" smtClean="0"/>
              <a:t>2/7/17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5292E-4BB3-4D51-BB0B-31F12C556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82982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431C6-75D4-4ED7-89C8-2A981175F197}" type="datetimeFigureOut">
              <a:rPr lang="en-US" smtClean="0"/>
              <a:t>2/7/17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5292E-4BB3-4D51-BB0B-31F12C556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07711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431C6-75D4-4ED7-89C8-2A981175F197}" type="datetimeFigureOut">
              <a:rPr lang="en-US" smtClean="0"/>
              <a:t>2/7/17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5292E-4BB3-4D51-BB0B-31F12C556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35086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8431C6-75D4-4ED7-89C8-2A981175F197}" type="datetimeFigureOut">
              <a:rPr lang="en-US" smtClean="0"/>
              <a:t>2/7/17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C5292E-4BB3-4D51-BB0B-31F12C556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22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em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jp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jp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jpe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jpe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jpe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R/V Paragon Status Report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Jared Figurski</a:t>
            </a:r>
          </a:p>
          <a:p>
            <a:r>
              <a:rPr lang="en-US" dirty="0" smtClean="0"/>
              <a:t>09 Feb 2017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6175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Hydraulic CTD overview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1295400"/>
            <a:ext cx="7217228" cy="3886200"/>
          </a:xfrm>
        </p:spPr>
      </p:pic>
      <p:sp>
        <p:nvSpPr>
          <p:cNvPr id="5" name="TextBox 4"/>
          <p:cNvSpPr txBox="1"/>
          <p:nvPr/>
        </p:nvSpPr>
        <p:spPr>
          <a:xfrm>
            <a:off x="1219200" y="5257800"/>
            <a:ext cx="7620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dirty="0" smtClean="0"/>
              <a:t>The CTD and Carousel will be stored on the deck, behind the boat driver seat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They will be deployed using the Paragon’s boom (500 </a:t>
            </a:r>
            <a:r>
              <a:rPr lang="en-US" dirty="0" err="1" smtClean="0"/>
              <a:t>lb</a:t>
            </a:r>
            <a:r>
              <a:rPr lang="en-US" dirty="0" smtClean="0"/>
              <a:t> load rating).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After being lowered in the water, the load will be transferred to the CTD boom and released with a quick release shackle</a:t>
            </a:r>
          </a:p>
        </p:txBody>
      </p:sp>
    </p:spTree>
    <p:extLst>
      <p:ext uri="{BB962C8B-B14F-4D97-AF65-F5344CB8AC3E}">
        <p14:creationId xmlns:p14="http://schemas.microsoft.com/office/powerpoint/2010/main" val="9757822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winch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343400" cy="4525963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780 </a:t>
            </a:r>
            <a:r>
              <a:rPr lang="en-US" dirty="0" err="1" smtClean="0"/>
              <a:t>lb</a:t>
            </a:r>
            <a:r>
              <a:rPr lang="en-US" dirty="0" smtClean="0"/>
              <a:t>, including cable</a:t>
            </a:r>
          </a:p>
          <a:p>
            <a:r>
              <a:rPr lang="en-US" dirty="0" smtClean="0"/>
              <a:t>Aluminum frame</a:t>
            </a:r>
          </a:p>
          <a:p>
            <a:r>
              <a:rPr lang="en-US" dirty="0" smtClean="0"/>
              <a:t>Level winder</a:t>
            </a:r>
          </a:p>
          <a:p>
            <a:r>
              <a:rPr lang="en-US" dirty="0" smtClean="0"/>
              <a:t>1000m long, 3/8” cable</a:t>
            </a:r>
          </a:p>
          <a:p>
            <a:r>
              <a:rPr lang="en-US" dirty="0" smtClean="0"/>
              <a:t>Cable weight: 223lb in air, 42lb in water.</a:t>
            </a:r>
          </a:p>
          <a:p>
            <a:r>
              <a:rPr lang="en-US" dirty="0" smtClean="0"/>
              <a:t>Break strength 2400 </a:t>
            </a:r>
            <a:r>
              <a:rPr lang="en-US" dirty="0" err="1" smtClean="0"/>
              <a:t>lb</a:t>
            </a:r>
            <a:endParaRPr lang="en-US" dirty="0" smtClean="0"/>
          </a:p>
          <a:p>
            <a:r>
              <a:rPr lang="en-US" dirty="0"/>
              <a:t>S</a:t>
            </a:r>
            <a:r>
              <a:rPr lang="en-US" dirty="0" smtClean="0"/>
              <a:t>peed 45-70 m/min</a:t>
            </a:r>
          </a:p>
          <a:p>
            <a:r>
              <a:rPr lang="en-US" dirty="0" smtClean="0"/>
              <a:t>Load cap.: 470 </a:t>
            </a:r>
            <a:r>
              <a:rPr lang="en-US" dirty="0" err="1" smtClean="0"/>
              <a:t>lb</a:t>
            </a:r>
            <a:r>
              <a:rPr lang="en-US" dirty="0" smtClean="0"/>
              <a:t> bare drum, 300 </a:t>
            </a:r>
            <a:r>
              <a:rPr lang="en-US" dirty="0" err="1" smtClean="0"/>
              <a:t>lb</a:t>
            </a:r>
            <a:r>
              <a:rPr lang="en-US" dirty="0" smtClean="0"/>
              <a:t> full drum</a:t>
            </a:r>
          </a:p>
          <a:p>
            <a:r>
              <a:rPr lang="en-US" dirty="0" smtClean="0"/>
              <a:t>6 </a:t>
            </a:r>
            <a:r>
              <a:rPr lang="en-US" dirty="0" err="1" smtClean="0"/>
              <a:t>gpm</a:t>
            </a:r>
            <a:r>
              <a:rPr lang="en-US" dirty="0" smtClean="0"/>
              <a:t> @1500 PSI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1447800"/>
            <a:ext cx="4202846" cy="4709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3949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7331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Suggested attachment design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905000"/>
            <a:ext cx="7217229" cy="38862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941614" y="1981200"/>
            <a:ext cx="3733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-Two stainless steel plates are bolted to the bulkheads inside the hold</a:t>
            </a:r>
          </a:p>
          <a:p>
            <a:r>
              <a:rPr lang="en-US" dirty="0" smtClean="0"/>
              <a:t>- 2” long coupling nuts are welded to the plates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98767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Suggested attachment design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26" t="3581" r="18911" b="2115"/>
          <a:stretch/>
        </p:blipFill>
        <p:spPr>
          <a:xfrm>
            <a:off x="3847277" y="1905000"/>
            <a:ext cx="4476523" cy="39696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04799" y="2667000"/>
            <a:ext cx="354247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dirty="0" smtClean="0"/>
              <a:t>Stainless steel frame is bolted on top of the hold covers.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4 holes in hold covers allows frame to be bolted. Can be bolted to LARS bar also.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Frame material: 2”x2”x3/16” SS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10 threaded holes welded to frame.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Weight: 74lb</a:t>
            </a:r>
          </a:p>
          <a:p>
            <a:pPr marL="285750" indent="-285750">
              <a:buFontTx/>
              <a:buChar char="-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9149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Suggested attachment design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59" t="-1860" r="14979" b="-1761"/>
          <a:stretch/>
        </p:blipFill>
        <p:spPr>
          <a:xfrm>
            <a:off x="3886200" y="2209800"/>
            <a:ext cx="4168801" cy="35424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04799" y="2667000"/>
            <a:ext cx="354247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dirty="0" smtClean="0"/>
              <a:t>Winch is lowered with dock davit and bolted to frame using 4 5/8” bolts.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Winch can be oriented to port or starboard, depending on operators need.</a:t>
            </a:r>
          </a:p>
        </p:txBody>
      </p:sp>
    </p:spTree>
    <p:extLst>
      <p:ext uri="{BB962C8B-B14F-4D97-AF65-F5344CB8AC3E}">
        <p14:creationId xmlns:p14="http://schemas.microsoft.com/office/powerpoint/2010/main" val="36240804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CTD Boom Specifications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Deploy CTD or SBE 32 Carousel </a:t>
            </a:r>
          </a:p>
          <a:p>
            <a:pPr lvl="1"/>
            <a:r>
              <a:rPr lang="en-US" dirty="0" smtClean="0"/>
              <a:t>300 </a:t>
            </a:r>
            <a:r>
              <a:rPr lang="en-US" dirty="0" err="1" smtClean="0"/>
              <a:t>lb</a:t>
            </a:r>
            <a:r>
              <a:rPr lang="en-US" dirty="0" smtClean="0"/>
              <a:t> in air when full</a:t>
            </a:r>
          </a:p>
          <a:p>
            <a:pPr lvl="1"/>
            <a:r>
              <a:rPr lang="en-US" dirty="0" smtClean="0"/>
              <a:t> 28” diameter x 38” tall </a:t>
            </a:r>
          </a:p>
          <a:p>
            <a:r>
              <a:rPr lang="en-US" dirty="0" smtClean="0"/>
              <a:t>300 </a:t>
            </a:r>
            <a:r>
              <a:rPr lang="en-US" dirty="0" err="1" smtClean="0"/>
              <a:t>lb</a:t>
            </a:r>
            <a:r>
              <a:rPr lang="en-US" dirty="0" smtClean="0"/>
              <a:t> working load rating</a:t>
            </a:r>
          </a:p>
          <a:p>
            <a:r>
              <a:rPr lang="en-US" dirty="0" smtClean="0"/>
              <a:t>5 to 1 safety factor for vertical pull and up to 45</a:t>
            </a:r>
            <a:r>
              <a:rPr lang="en-US" baseline="30000" dirty="0" smtClean="0"/>
              <a:t>o</a:t>
            </a:r>
            <a:r>
              <a:rPr lang="en-US" dirty="0" smtClean="0"/>
              <a:t> from vertical pull.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76443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CTD boom features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09" r="14173"/>
          <a:stretch/>
        </p:blipFill>
        <p:spPr>
          <a:xfrm>
            <a:off x="4311805" y="1794756"/>
            <a:ext cx="4800600" cy="3789207"/>
          </a:xfrm>
        </p:spPr>
      </p:pic>
      <p:sp>
        <p:nvSpPr>
          <p:cNvPr id="7" name="TextBox 6"/>
          <p:cNvSpPr txBox="1"/>
          <p:nvPr/>
        </p:nvSpPr>
        <p:spPr>
          <a:xfrm>
            <a:off x="304800" y="1981200"/>
            <a:ext cx="43434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dirty="0" smtClean="0"/>
              <a:t>316 Stainless steel tubing: </a:t>
            </a:r>
          </a:p>
          <a:p>
            <a:pPr lvl="1"/>
            <a:r>
              <a:rPr lang="en-US" dirty="0" smtClean="0"/>
              <a:t>2x2x3/16” for support frame</a:t>
            </a:r>
          </a:p>
          <a:p>
            <a:pPr lvl="1"/>
            <a:r>
              <a:rPr lang="en-US" dirty="0" smtClean="0"/>
              <a:t>2.5x2.5x1/4” inner boom</a:t>
            </a:r>
          </a:p>
          <a:p>
            <a:pPr lvl="1"/>
            <a:r>
              <a:rPr lang="en-US" dirty="0" smtClean="0"/>
              <a:t>3x3x3/16” for outer boom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UHMW bearings for telescoping boom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Handles for actuation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Recommended wire layout respected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4 locations for pin on the boom (0” to 24”)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Tie down for block to prevent motion during transit (TBD)</a:t>
            </a:r>
          </a:p>
          <a:p>
            <a:pPr marL="285750" indent="-285750">
              <a:buFontTx/>
              <a:buChar char="-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54165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Winch/ Boom Combination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45" t="-320" r="3742" b="10193"/>
          <a:stretch/>
        </p:blipFill>
        <p:spPr>
          <a:xfrm>
            <a:off x="1066800" y="1215483"/>
            <a:ext cx="6936059" cy="4270917"/>
          </a:xfrm>
        </p:spPr>
      </p:pic>
      <p:sp>
        <p:nvSpPr>
          <p:cNvPr id="3" name="TextBox 2"/>
          <p:cNvSpPr txBox="1"/>
          <p:nvPr/>
        </p:nvSpPr>
        <p:spPr>
          <a:xfrm>
            <a:off x="990600" y="5791200"/>
            <a:ext cx="19672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dirty="0"/>
              <a:t>H</a:t>
            </a:r>
            <a:r>
              <a:rPr lang="en-US" dirty="0" smtClean="0"/>
              <a:t>ydraulic whips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Deck Box cable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41453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Hydraulic System</a:t>
            </a:r>
            <a:endParaRPr lang="en-US" dirty="0"/>
          </a:p>
        </p:txBody>
      </p:sp>
      <p:pic>
        <p:nvPicPr>
          <p:cNvPr id="5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752600"/>
            <a:ext cx="7217228" cy="3886200"/>
          </a:xfrm>
        </p:spPr>
      </p:pic>
      <p:sp>
        <p:nvSpPr>
          <p:cNvPr id="6" name="TextBox 5"/>
          <p:cNvSpPr txBox="1"/>
          <p:nvPr/>
        </p:nvSpPr>
        <p:spPr>
          <a:xfrm>
            <a:off x="4724400" y="5029200"/>
            <a:ext cx="12669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Aft Capstan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276600" y="1828800"/>
            <a:ext cx="15446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Boom Capstan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934200" y="1905000"/>
            <a:ext cx="15112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Anchor Winch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2057400" y="2895600"/>
            <a:ext cx="1295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CTD winch bulkhead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27957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Usage Summary</a:t>
            </a:r>
          </a:p>
          <a:p>
            <a:r>
              <a:rPr lang="en-US" dirty="0" smtClean="0"/>
              <a:t>Hydraulics Summary</a:t>
            </a:r>
          </a:p>
          <a:p>
            <a:r>
              <a:rPr lang="en-US" dirty="0" smtClean="0"/>
              <a:t>CTD </a:t>
            </a:r>
            <a:r>
              <a:rPr lang="en-US" dirty="0"/>
              <a:t>W</a:t>
            </a:r>
            <a:r>
              <a:rPr lang="en-US" dirty="0" smtClean="0"/>
              <a:t>inch Summary</a:t>
            </a:r>
            <a:endParaRPr lang="en-US" dirty="0" smtClean="0"/>
          </a:p>
          <a:p>
            <a:r>
              <a:rPr lang="en-US" dirty="0" smtClean="0"/>
              <a:t>CTD </a:t>
            </a:r>
            <a:r>
              <a:rPr lang="en-US" dirty="0" smtClean="0"/>
              <a:t>Hydraulic </a:t>
            </a:r>
            <a:r>
              <a:rPr lang="en-US" dirty="0" smtClean="0"/>
              <a:t>Winch</a:t>
            </a:r>
          </a:p>
          <a:p>
            <a:r>
              <a:rPr lang="en-US" dirty="0" smtClean="0"/>
              <a:t>Transducer Pole</a:t>
            </a:r>
            <a:endParaRPr lang="en-US" dirty="0" smtClean="0"/>
          </a:p>
          <a:p>
            <a:r>
              <a:rPr lang="en-US" dirty="0" smtClean="0"/>
              <a:t>Paragon Plans</a:t>
            </a:r>
          </a:p>
          <a:p>
            <a:r>
              <a:rPr lang="en-US" dirty="0" smtClean="0"/>
              <a:t>2017 Projects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>
              <a:buFontTx/>
              <a:buChar char="-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56196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Schematic</a:t>
            </a:r>
            <a:endParaRPr lang="en-US" dirty="0"/>
          </a:p>
        </p:txBody>
      </p:sp>
      <p:pic>
        <p:nvPicPr>
          <p:cNvPr id="4" name="Picture 3" descr="MBARI HYDRAULIC SCHEMATIC REV D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685800"/>
            <a:ext cx="8238172" cy="636586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04800" y="6400800"/>
            <a:ext cx="48654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Scott Harlan, P.E. Mechanical Engineer Consultant 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52400" y="2667000"/>
            <a:ext cx="14224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Rear Capstan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76200" y="4572000"/>
            <a:ext cx="15446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Boom Capstan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52400" y="5257800"/>
            <a:ext cx="15112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Anchor Winch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5715000" y="2743200"/>
            <a:ext cx="10698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Reservoir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4114800" y="1524000"/>
            <a:ext cx="14186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Motor/Pump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52400" y="3505200"/>
            <a:ext cx="1295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CTD winch bulkhead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58976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Hydraulics Specifications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Motor (Honda GX390) w/ </a:t>
            </a:r>
            <a:r>
              <a:rPr lang="en-US" dirty="0"/>
              <a:t>E</a:t>
            </a:r>
            <a:r>
              <a:rPr lang="en-US" dirty="0" smtClean="0"/>
              <a:t>lectric Start</a:t>
            </a:r>
          </a:p>
          <a:p>
            <a:pPr lvl="1"/>
            <a:r>
              <a:rPr lang="en-US" dirty="0" smtClean="0"/>
              <a:t> 11 </a:t>
            </a:r>
            <a:r>
              <a:rPr lang="en-US" dirty="0" err="1" smtClean="0"/>
              <a:t>hp</a:t>
            </a:r>
            <a:r>
              <a:rPr lang="en-US" dirty="0" smtClean="0"/>
              <a:t> Four Stroke</a:t>
            </a:r>
          </a:p>
          <a:p>
            <a:pPr lvl="1"/>
            <a:r>
              <a:rPr lang="en-US" dirty="0" smtClean="0"/>
              <a:t>Onboard Fuel and plumbing option</a:t>
            </a:r>
            <a:endParaRPr lang="en-US" dirty="0"/>
          </a:p>
          <a:p>
            <a:r>
              <a:rPr lang="en-US" dirty="0" smtClean="0"/>
              <a:t>Pressure Compensated Pump</a:t>
            </a:r>
          </a:p>
          <a:p>
            <a:pPr lvl="1"/>
            <a:r>
              <a:rPr lang="en-US" dirty="0" smtClean="0"/>
              <a:t>8 GPM @ 1500 PSI (</a:t>
            </a:r>
            <a:r>
              <a:rPr lang="en-US" dirty="0" err="1" smtClean="0"/>
              <a:t>spec’ed</a:t>
            </a:r>
            <a:r>
              <a:rPr lang="en-US" dirty="0" smtClean="0"/>
              <a:t> for winch)</a:t>
            </a:r>
          </a:p>
          <a:p>
            <a:r>
              <a:rPr lang="en-US" dirty="0" smtClean="0"/>
              <a:t>Reservoir – 20 Gal custom design</a:t>
            </a:r>
          </a:p>
          <a:p>
            <a:r>
              <a:rPr lang="en-US" dirty="0" smtClean="0"/>
              <a:t>Plumbing – 3000 PSI (pressure ½”,return 5/8”)</a:t>
            </a:r>
          </a:p>
          <a:p>
            <a:pPr lvl="2"/>
            <a:r>
              <a:rPr lang="en-US" dirty="0" smtClean="0"/>
              <a:t>No drip QR fittings for CTD winch</a:t>
            </a:r>
          </a:p>
          <a:p>
            <a:pPr lvl="2"/>
            <a:r>
              <a:rPr lang="en-US" dirty="0" err="1" smtClean="0"/>
              <a:t>Hardlines</a:t>
            </a:r>
            <a:r>
              <a:rPr lang="en-US" dirty="0" smtClean="0"/>
              <a:t> inside cabin</a:t>
            </a:r>
          </a:p>
          <a:p>
            <a:pPr lvl="2"/>
            <a:endParaRPr lang="en-US" dirty="0" smtClean="0"/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9677144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Hydraulics Status</a:t>
            </a:r>
            <a:endParaRPr lang="en-US" dirty="0"/>
          </a:p>
        </p:txBody>
      </p:sp>
      <p:pic>
        <p:nvPicPr>
          <p:cNvPr id="4" name="Picture 3" descr="IMG_8280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314450"/>
            <a:ext cx="7391399" cy="5543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13213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Hydraulics Status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Valves and pump painted</a:t>
            </a:r>
          </a:p>
          <a:p>
            <a:r>
              <a:rPr lang="en-US" dirty="0" smtClean="0"/>
              <a:t>Old System Removed</a:t>
            </a:r>
          </a:p>
          <a:p>
            <a:r>
              <a:rPr lang="en-US" dirty="0" smtClean="0"/>
              <a:t>Aft compartment cleaned and resurfaced</a:t>
            </a:r>
          </a:p>
          <a:p>
            <a:r>
              <a:rPr lang="en-US" dirty="0" smtClean="0"/>
              <a:t>Motor, Filter and Manifold mounted to base plate</a:t>
            </a:r>
          </a:p>
          <a:p>
            <a:r>
              <a:rPr lang="en-US" dirty="0" smtClean="0"/>
              <a:t>Pump mount machined to change orientation</a:t>
            </a:r>
          </a:p>
          <a:p>
            <a:r>
              <a:rPr lang="en-US" dirty="0" smtClean="0"/>
              <a:t>Reservoir is built</a:t>
            </a:r>
          </a:p>
          <a:p>
            <a:r>
              <a:rPr lang="en-US" dirty="0" smtClean="0"/>
              <a:t>Plan for install</a:t>
            </a:r>
          </a:p>
          <a:p>
            <a:r>
              <a:rPr lang="en-US" dirty="0" smtClean="0"/>
              <a:t>Iterative ordering of connectors and parts</a:t>
            </a:r>
          </a:p>
          <a:p>
            <a:r>
              <a:rPr lang="en-US" dirty="0" smtClean="0"/>
              <a:t>Custom motor exhaust fitting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37788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Hydraulics Plan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Installation- September 8 &amp; 12-15 reserved</a:t>
            </a:r>
          </a:p>
          <a:p>
            <a:pPr lvl="1"/>
            <a:r>
              <a:rPr lang="en-US" dirty="0" smtClean="0"/>
              <a:t>Install </a:t>
            </a:r>
          </a:p>
          <a:p>
            <a:pPr lvl="2"/>
            <a:r>
              <a:rPr lang="en-US" dirty="0" smtClean="0"/>
              <a:t>Pump</a:t>
            </a:r>
          </a:p>
          <a:p>
            <a:pPr lvl="2"/>
            <a:r>
              <a:rPr lang="en-US" dirty="0" smtClean="0"/>
              <a:t>Reservoir</a:t>
            </a:r>
          </a:p>
          <a:p>
            <a:pPr lvl="2"/>
            <a:r>
              <a:rPr lang="en-US" dirty="0" smtClean="0"/>
              <a:t>Manifold</a:t>
            </a:r>
          </a:p>
          <a:p>
            <a:pPr lvl="2"/>
            <a:r>
              <a:rPr lang="en-US" dirty="0" smtClean="0"/>
              <a:t>Filter</a:t>
            </a:r>
          </a:p>
          <a:p>
            <a:pPr lvl="2"/>
            <a:r>
              <a:rPr lang="en-US" dirty="0" smtClean="0"/>
              <a:t>Valves</a:t>
            </a:r>
          </a:p>
          <a:p>
            <a:pPr lvl="2"/>
            <a:r>
              <a:rPr lang="en-US" dirty="0" smtClean="0"/>
              <a:t>Bulkhead Fittings</a:t>
            </a:r>
          </a:p>
          <a:p>
            <a:pPr lvl="1"/>
            <a:r>
              <a:rPr lang="en-US" dirty="0" smtClean="0"/>
              <a:t>Plumb</a:t>
            </a:r>
          </a:p>
          <a:p>
            <a:pPr lvl="2"/>
            <a:r>
              <a:rPr lang="en-US" dirty="0" smtClean="0"/>
              <a:t>Soft Lines</a:t>
            </a:r>
          </a:p>
          <a:p>
            <a:pPr lvl="2"/>
            <a:r>
              <a:rPr lang="en-US" dirty="0" smtClean="0"/>
              <a:t>Hard Lines</a:t>
            </a:r>
          </a:p>
        </p:txBody>
      </p:sp>
      <p:pic>
        <p:nvPicPr>
          <p:cNvPr id="4" name="Picture 3" descr="IMG_8280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200" y="2209800"/>
            <a:ext cx="4876800" cy="3657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52274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Towing Setup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</a:t>
            </a:r>
            <a:r>
              <a:rPr lang="en-US" dirty="0" smtClean="0"/>
              <a:t>egular AUV tow outs</a:t>
            </a:r>
          </a:p>
          <a:p>
            <a:r>
              <a:rPr lang="en-US" dirty="0" smtClean="0"/>
              <a:t>Mooring recoveries</a:t>
            </a:r>
          </a:p>
          <a:p>
            <a:r>
              <a:rPr lang="en-US" dirty="0" smtClean="0"/>
              <a:t>Vessel towing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Easily Removable</a:t>
            </a:r>
          </a:p>
          <a:p>
            <a:pPr marL="0" indent="0">
              <a:buNone/>
            </a:pPr>
            <a:r>
              <a:rPr lang="en-US" dirty="0" smtClean="0"/>
              <a:t>Lightweight</a:t>
            </a:r>
          </a:p>
          <a:p>
            <a:pPr marL="0" indent="0">
              <a:buNone/>
            </a:pPr>
            <a:r>
              <a:rPr lang="en-US" dirty="0" smtClean="0"/>
              <a:t>Strong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256897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Towing Setup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1371600"/>
            <a:ext cx="7217228" cy="3886200"/>
          </a:xfrm>
        </p:spPr>
      </p:pic>
      <p:cxnSp>
        <p:nvCxnSpPr>
          <p:cNvPr id="6" name="Straight Connector 5"/>
          <p:cNvCxnSpPr/>
          <p:nvPr/>
        </p:nvCxnSpPr>
        <p:spPr>
          <a:xfrm flipH="1" flipV="1">
            <a:off x="1143000" y="3886200"/>
            <a:ext cx="685800" cy="76200"/>
          </a:xfrm>
          <a:prstGeom prst="line">
            <a:avLst/>
          </a:prstGeom>
          <a:ln w="5715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H="1" flipV="1">
            <a:off x="1143000" y="3886200"/>
            <a:ext cx="1981200" cy="762000"/>
          </a:xfrm>
          <a:prstGeom prst="line">
            <a:avLst/>
          </a:prstGeom>
          <a:ln w="5715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>
            <a:off x="3124200" y="4572000"/>
            <a:ext cx="457200" cy="76200"/>
          </a:xfrm>
          <a:prstGeom prst="line">
            <a:avLst/>
          </a:prstGeom>
          <a:ln w="5715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4267200" y="2819400"/>
            <a:ext cx="76200" cy="1066800"/>
          </a:xfrm>
          <a:prstGeom prst="rect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 rot="936194">
            <a:off x="4044884" y="2955684"/>
            <a:ext cx="461830" cy="110004"/>
          </a:xfrm>
          <a:prstGeom prst="rect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1219200" y="5638800"/>
            <a:ext cx="559863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Larry has drawn a plan but doesn’t have time to follow up</a:t>
            </a:r>
          </a:p>
          <a:p>
            <a:r>
              <a:rPr lang="en-US" dirty="0" smtClean="0"/>
              <a:t>Sanctuary Stainless booked through October</a:t>
            </a:r>
          </a:p>
          <a:p>
            <a:r>
              <a:rPr lang="en-US" dirty="0" smtClean="0"/>
              <a:t>Francois on paternity leave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93910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Screen Shot 2016-09-07 at 8.12.24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1500"/>
            <a:ext cx="9144000" cy="628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64654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Plans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1700" dirty="0" smtClean="0"/>
              <a:t>V-berth redesign and cushions</a:t>
            </a:r>
          </a:p>
          <a:p>
            <a:pPr marL="0" indent="0">
              <a:buNone/>
            </a:pPr>
            <a:r>
              <a:rPr lang="en-US" sz="1700" dirty="0" smtClean="0"/>
              <a:t>Roof storage</a:t>
            </a:r>
          </a:p>
          <a:p>
            <a:pPr marL="0" indent="0">
              <a:buNone/>
            </a:pPr>
            <a:r>
              <a:rPr lang="en-US" sz="1700" dirty="0" smtClean="0"/>
              <a:t>Replace wiper motors</a:t>
            </a:r>
          </a:p>
          <a:p>
            <a:pPr marL="0" indent="0">
              <a:buNone/>
            </a:pPr>
            <a:r>
              <a:rPr lang="en-US" sz="1700" dirty="0" smtClean="0"/>
              <a:t>Clothes hooks</a:t>
            </a:r>
          </a:p>
          <a:p>
            <a:pPr marL="0" indent="0">
              <a:buNone/>
            </a:pPr>
            <a:r>
              <a:rPr lang="en-US" sz="1700" dirty="0" smtClean="0"/>
              <a:t>Logo and striping</a:t>
            </a:r>
          </a:p>
          <a:p>
            <a:pPr marL="0" indent="0">
              <a:buNone/>
            </a:pPr>
            <a:r>
              <a:rPr lang="en-US" sz="1700" dirty="0" smtClean="0"/>
              <a:t>Wiring cleanup</a:t>
            </a:r>
          </a:p>
          <a:p>
            <a:pPr marL="0" indent="0">
              <a:buNone/>
            </a:pPr>
            <a:r>
              <a:rPr lang="en-US" sz="1700" dirty="0" smtClean="0"/>
              <a:t>Fuel tank inspections</a:t>
            </a:r>
          </a:p>
          <a:p>
            <a:pPr marL="0" indent="0">
              <a:buNone/>
            </a:pPr>
            <a:r>
              <a:rPr lang="en-US" sz="1700" dirty="0" smtClean="0"/>
              <a:t>Directional VHF – AUV group spec</a:t>
            </a:r>
          </a:p>
          <a:p>
            <a:pPr marL="0" indent="0">
              <a:buNone/>
            </a:pPr>
            <a:r>
              <a:rPr lang="en-US" sz="1700" dirty="0" smtClean="0"/>
              <a:t>Mast repairs and Antennae Installation</a:t>
            </a:r>
          </a:p>
          <a:p>
            <a:pPr marL="0" indent="0">
              <a:buNone/>
            </a:pPr>
            <a:r>
              <a:rPr lang="en-US" sz="1700" dirty="0" smtClean="0"/>
              <a:t>Transducer pole modifications</a:t>
            </a:r>
          </a:p>
          <a:p>
            <a:pPr marL="0" indent="0">
              <a:buNone/>
            </a:pPr>
            <a:r>
              <a:rPr lang="en-US" sz="1700" dirty="0" smtClean="0"/>
              <a:t>Aft Capstan Roller design</a:t>
            </a:r>
          </a:p>
          <a:p>
            <a:pPr marL="0" indent="0">
              <a:buNone/>
            </a:pPr>
            <a:r>
              <a:rPr lang="en-US" sz="1700" dirty="0" smtClean="0"/>
              <a:t>Repair Anchor winch bearings</a:t>
            </a:r>
          </a:p>
          <a:p>
            <a:pPr marL="0" indent="0">
              <a:buNone/>
            </a:pPr>
            <a:r>
              <a:rPr lang="en-US" sz="1700" dirty="0" smtClean="0"/>
              <a:t>Freshwater Pump/ heater</a:t>
            </a:r>
          </a:p>
          <a:p>
            <a:pPr marL="0" indent="0">
              <a:buNone/>
            </a:pPr>
            <a:r>
              <a:rPr lang="en-US" sz="1700" dirty="0" smtClean="0"/>
              <a:t>Paragon Container</a:t>
            </a:r>
          </a:p>
          <a:p>
            <a:pPr marL="0" indent="0">
              <a:buNone/>
            </a:pPr>
            <a:r>
              <a:rPr lang="en-US" sz="1700" dirty="0" smtClean="0"/>
              <a:t>Dock Box for Survival Suits</a:t>
            </a:r>
          </a:p>
          <a:p>
            <a:pPr marL="0" indent="0">
              <a:buNone/>
            </a:pPr>
            <a:r>
              <a:rPr lang="en-US" sz="1700" dirty="0" smtClean="0"/>
              <a:t>Open ROV</a:t>
            </a:r>
          </a:p>
          <a:p>
            <a:pPr marL="0" indent="0">
              <a:buNone/>
            </a:pPr>
            <a:endParaRPr lang="en-US" sz="1700" dirty="0" smtClean="0"/>
          </a:p>
          <a:p>
            <a:pPr marL="0" indent="0">
              <a:buNone/>
            </a:pPr>
            <a:endParaRPr lang="en-US" sz="1700" dirty="0" smtClean="0"/>
          </a:p>
          <a:p>
            <a:pPr marL="0" indent="0">
              <a:buNone/>
            </a:pPr>
            <a:endParaRPr lang="en-US" sz="1700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 descr="IMG_7373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0" y="2133600"/>
            <a:ext cx="4713705" cy="3535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85555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191000" y="2743200"/>
            <a:ext cx="5883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55640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2016 Usage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4038600" cy="5410200"/>
          </a:xfrm>
        </p:spPr>
        <p:txBody>
          <a:bodyPr numCol="2">
            <a:normAutofit/>
          </a:bodyPr>
          <a:lstStyle/>
          <a:p>
            <a:pPr marL="0" indent="0">
              <a:buNone/>
            </a:pPr>
            <a:endParaRPr lang="en-US" sz="2000" dirty="0" smtClean="0"/>
          </a:p>
          <a:p>
            <a:pPr lvl="1"/>
            <a:r>
              <a:rPr lang="en-US" sz="2000" dirty="0" smtClean="0"/>
              <a:t>LRAUV</a:t>
            </a:r>
          </a:p>
          <a:p>
            <a:pPr lvl="1"/>
            <a:r>
              <a:rPr lang="en-US" sz="2000" dirty="0" smtClean="0"/>
              <a:t>AUV</a:t>
            </a:r>
          </a:p>
          <a:p>
            <a:pPr lvl="1"/>
            <a:r>
              <a:rPr lang="en-US" sz="2000" dirty="0" smtClean="0"/>
              <a:t>M1</a:t>
            </a:r>
          </a:p>
          <a:p>
            <a:pPr lvl="1"/>
            <a:r>
              <a:rPr lang="en-US" sz="2000" dirty="0" err="1" smtClean="0"/>
              <a:t>Waveglider</a:t>
            </a:r>
            <a:endParaRPr lang="en-US" sz="2000" dirty="0" smtClean="0"/>
          </a:p>
          <a:p>
            <a:pPr lvl="1"/>
            <a:r>
              <a:rPr lang="en-US" sz="2000" dirty="0" smtClean="0"/>
              <a:t>BEDS</a:t>
            </a:r>
          </a:p>
          <a:p>
            <a:pPr lvl="1"/>
            <a:r>
              <a:rPr lang="en-US" sz="2000" dirty="0" smtClean="0"/>
              <a:t>AMT</a:t>
            </a:r>
          </a:p>
          <a:p>
            <a:pPr lvl="1"/>
            <a:r>
              <a:rPr lang="en-US" sz="2000" dirty="0" smtClean="0"/>
              <a:t>ESP</a:t>
            </a:r>
          </a:p>
          <a:p>
            <a:pPr lvl="1"/>
            <a:r>
              <a:rPr lang="en-US" sz="2000" dirty="0" smtClean="0"/>
              <a:t>Glider</a:t>
            </a:r>
          </a:p>
          <a:p>
            <a:pPr lvl="1"/>
            <a:r>
              <a:rPr lang="en-US" sz="2000" dirty="0" err="1" smtClean="0"/>
              <a:t>swFOCE</a:t>
            </a:r>
            <a:endParaRPr lang="en-US" sz="2000" dirty="0" smtClean="0"/>
          </a:p>
          <a:p>
            <a:pPr lvl="1"/>
            <a:r>
              <a:rPr lang="en-US" sz="2000" dirty="0" smtClean="0"/>
              <a:t>CPF</a:t>
            </a:r>
          </a:p>
          <a:p>
            <a:pPr lvl="1"/>
            <a:r>
              <a:rPr lang="en-US" sz="2000" dirty="0" err="1" smtClean="0"/>
              <a:t>PowerBuoy</a:t>
            </a:r>
            <a:endParaRPr lang="en-US" sz="2000" dirty="0" smtClean="0"/>
          </a:p>
          <a:p>
            <a:endParaRPr lang="en-US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304800" y="1371600"/>
            <a:ext cx="27432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171</a:t>
            </a:r>
            <a:r>
              <a:rPr lang="en-US" dirty="0"/>
              <a:t> Trips, </a:t>
            </a:r>
            <a:r>
              <a:rPr lang="en-US" b="1" dirty="0"/>
              <a:t>207</a:t>
            </a:r>
            <a:r>
              <a:rPr lang="en-US" dirty="0"/>
              <a:t> Activities</a:t>
            </a:r>
          </a:p>
        </p:txBody>
      </p:sp>
    </p:spTree>
    <p:extLst>
      <p:ext uri="{BB962C8B-B14F-4D97-AF65-F5344CB8AC3E}">
        <p14:creationId xmlns:p14="http://schemas.microsoft.com/office/powerpoint/2010/main" val="3613330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FEA : displacement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45" t="16093" r="14331" b="15069"/>
          <a:stretch/>
        </p:blipFill>
        <p:spPr>
          <a:xfrm>
            <a:off x="1676400" y="1600200"/>
            <a:ext cx="6604200" cy="458759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276800" y="5029200"/>
            <a:ext cx="25079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Max displacement = 0.5”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32761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Structural analysis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800" dirty="0" smtClean="0"/>
              <a:t>FEA and calculations were performed for 1500lb (FEA results and calculations provided).</a:t>
            </a:r>
          </a:p>
          <a:p>
            <a:r>
              <a:rPr lang="en-US" sz="1800" dirty="0" smtClean="0"/>
              <a:t>Vertical pull:</a:t>
            </a:r>
          </a:p>
          <a:p>
            <a:pPr marL="400050" lvl="1" indent="0">
              <a:buNone/>
            </a:pPr>
            <a:r>
              <a:rPr lang="en-US" sz="1800" dirty="0" smtClean="0"/>
              <a:t>Maximum stress in inner tube = 29400 PSI</a:t>
            </a:r>
          </a:p>
          <a:p>
            <a:pPr marL="400050" lvl="1" indent="0">
              <a:buNone/>
            </a:pPr>
            <a:r>
              <a:rPr lang="en-US" sz="1800" dirty="0" smtClean="0"/>
              <a:t>Maximum stress in outer tube 22600 PSI.</a:t>
            </a:r>
          </a:p>
          <a:p>
            <a:r>
              <a:rPr lang="en-US" sz="1800" dirty="0" smtClean="0"/>
              <a:t>45</a:t>
            </a:r>
            <a:r>
              <a:rPr lang="en-US" sz="1800" baseline="30000" dirty="0" smtClean="0"/>
              <a:t>o</a:t>
            </a:r>
            <a:r>
              <a:rPr lang="en-US" sz="1800" dirty="0" smtClean="0"/>
              <a:t> pull:</a:t>
            </a:r>
          </a:p>
          <a:p>
            <a:pPr marL="400050" lvl="1" indent="0">
              <a:buNone/>
            </a:pPr>
            <a:r>
              <a:rPr lang="en-US" sz="1800" dirty="0" smtClean="0"/>
              <a:t>Maximum stress in inner tube = </a:t>
            </a:r>
            <a:r>
              <a:rPr lang="en-US" sz="1800" dirty="0" smtClean="0">
                <a:solidFill>
                  <a:srgbClr val="FF0000"/>
                </a:solidFill>
              </a:rPr>
              <a:t>36800</a:t>
            </a:r>
            <a:r>
              <a:rPr lang="en-US" sz="1800" dirty="0" smtClean="0"/>
              <a:t> PSI (too high?)</a:t>
            </a:r>
          </a:p>
          <a:p>
            <a:pPr marL="400050" lvl="1" indent="0">
              <a:buNone/>
            </a:pPr>
            <a:r>
              <a:rPr lang="en-US" sz="1800" dirty="0"/>
              <a:t>M</a:t>
            </a:r>
            <a:r>
              <a:rPr lang="en-US" sz="1800" dirty="0" smtClean="0"/>
              <a:t>aximum stress in outer tube= 29600 PSI.</a:t>
            </a:r>
          </a:p>
          <a:p>
            <a:pPr marL="0" indent="0">
              <a:buNone/>
            </a:pPr>
            <a:endParaRPr lang="en-US" sz="1800" dirty="0" smtClean="0"/>
          </a:p>
          <a:p>
            <a:pPr marL="0" indent="0">
              <a:buNone/>
            </a:pPr>
            <a:r>
              <a:rPr lang="en-US" sz="1800" dirty="0" smtClean="0"/>
              <a:t>Wall thickness can be increase for inner tube. Max design load can be reduced for 45</a:t>
            </a:r>
            <a:r>
              <a:rPr lang="en-US" sz="1800" baseline="30000" dirty="0" smtClean="0"/>
              <a:t>o</a:t>
            </a:r>
            <a:r>
              <a:rPr lang="en-US" sz="1800" dirty="0" smtClean="0"/>
              <a:t> pull. YS must be determined more accurately.</a:t>
            </a:r>
          </a:p>
          <a:p>
            <a:pPr marL="0" indent="0">
              <a:buNone/>
            </a:pPr>
            <a:endParaRPr lang="en-US" sz="1800" dirty="0" smtClean="0"/>
          </a:p>
          <a:p>
            <a:pPr marL="0" indent="0">
              <a:buNone/>
            </a:pPr>
            <a:r>
              <a:rPr lang="en-US" sz="1800" dirty="0" smtClean="0"/>
              <a:t>Stresses in the rest of the frame are below 20000 PSI. Bearings and attachment will be designed with same factor of safety.</a:t>
            </a:r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pPr>
              <a:buFontTx/>
              <a:buChar char="-"/>
            </a:pPr>
            <a:endParaRPr lang="en-US" sz="1800" dirty="0" smtClean="0"/>
          </a:p>
        </p:txBody>
      </p:sp>
    </p:spTree>
    <p:extLst>
      <p:ext uri="{BB962C8B-B14F-4D97-AF65-F5344CB8AC3E}">
        <p14:creationId xmlns:p14="http://schemas.microsoft.com/office/powerpoint/2010/main" val="307456216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FEA : Stress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56" t="16093" r="11890" b="15672"/>
          <a:stretch/>
        </p:blipFill>
        <p:spPr>
          <a:xfrm>
            <a:off x="2209800" y="1312660"/>
            <a:ext cx="6509400" cy="443894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85800" y="4659868"/>
            <a:ext cx="36426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Max stress in inner boom = 29400PSI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232030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atlas\DMO\Paragon\InterOcean CTD Winch\Documents\MBARI Cable Path Layout copy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81000"/>
            <a:ext cx="8596747" cy="5562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816836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Block for CTD wire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04799" y="2667000"/>
            <a:ext cx="381000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dirty="0" smtClean="0"/>
              <a:t>Required minimum diameter: 15”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MBARI owns a sheave that we can used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Cheeks and attachment can be manufactured easily</a:t>
            </a:r>
            <a:endParaRPr lang="en-US" dirty="0"/>
          </a:p>
          <a:p>
            <a:pPr marL="285750" indent="-285750">
              <a:buFontTx/>
              <a:buChar char="-"/>
            </a:pPr>
            <a:r>
              <a:rPr lang="en-US" dirty="0" smtClean="0"/>
              <a:t> 3/8” shackle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Opening large enough for wire termination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33" t="8999" r="37886"/>
          <a:stretch/>
        </p:blipFill>
        <p:spPr>
          <a:xfrm>
            <a:off x="4419600" y="1371600"/>
            <a:ext cx="3429000" cy="5253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30932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CTD boom features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02" r="16082" b="2922"/>
          <a:stretch/>
        </p:blipFill>
        <p:spPr>
          <a:xfrm>
            <a:off x="4038600" y="1219200"/>
            <a:ext cx="4561800" cy="4884700"/>
          </a:xfrm>
        </p:spPr>
      </p:pic>
      <p:sp>
        <p:nvSpPr>
          <p:cNvPr id="7" name="TextBox 6"/>
          <p:cNvSpPr txBox="1"/>
          <p:nvPr/>
        </p:nvSpPr>
        <p:spPr>
          <a:xfrm>
            <a:off x="337200" y="2819400"/>
            <a:ext cx="3276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If space is needed on the deck, the boom can be rotated and stored on top of the winch.</a:t>
            </a:r>
          </a:p>
        </p:txBody>
      </p:sp>
    </p:spTree>
    <p:extLst>
      <p:ext uri="{BB962C8B-B14F-4D97-AF65-F5344CB8AC3E}">
        <p14:creationId xmlns:p14="http://schemas.microsoft.com/office/powerpoint/2010/main" val="420326761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Motor w/out controls</a:t>
            </a:r>
          </a:p>
          <a:p>
            <a:r>
              <a:rPr lang="en-US" dirty="0" smtClean="0"/>
              <a:t>Wrong valve style</a:t>
            </a:r>
          </a:p>
          <a:p>
            <a:r>
              <a:rPr lang="en-US" dirty="0" smtClean="0"/>
              <a:t>Valve not detent</a:t>
            </a:r>
          </a:p>
          <a:p>
            <a:r>
              <a:rPr lang="en-US" dirty="0" smtClean="0"/>
              <a:t>Wrong Connectors</a:t>
            </a:r>
          </a:p>
          <a:p>
            <a:r>
              <a:rPr lang="en-US" dirty="0" smtClean="0"/>
              <a:t>Missing Connectors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09885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Paragon Activity 2016</a:t>
            </a:r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8800" y="5029200"/>
            <a:ext cx="4876800" cy="1600200"/>
          </a:xfrm>
          <a:prstGeom prst="rect">
            <a:avLst/>
          </a:prstGeom>
        </p:spPr>
      </p:pic>
      <p:pic>
        <p:nvPicPr>
          <p:cNvPr id="5" name="Picture 4" descr="Q2 2016 Usage Figure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3200400"/>
            <a:ext cx="4848541" cy="1828800"/>
          </a:xfrm>
          <a:prstGeom prst="rect">
            <a:avLst/>
          </a:prstGeom>
        </p:spPr>
      </p:pic>
      <p:pic>
        <p:nvPicPr>
          <p:cNvPr id="6" name="Picture 5" descr="2016 Q1 Paragon Activity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1371600"/>
            <a:ext cx="4859267" cy="1828800"/>
          </a:xfrm>
          <a:prstGeom prst="rect">
            <a:avLst/>
          </a:prstGeom>
        </p:spPr>
      </p:pic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6781800" y="1447800"/>
            <a:ext cx="4038600" cy="5410200"/>
          </a:xfrm>
        </p:spPr>
        <p:txBody>
          <a:bodyPr numCol="2">
            <a:normAutofit/>
          </a:bodyPr>
          <a:lstStyle/>
          <a:p>
            <a:pPr marL="0" indent="0">
              <a:buNone/>
            </a:pPr>
            <a:r>
              <a:rPr lang="en-US" sz="2000" b="1" dirty="0" smtClean="0"/>
              <a:t>Projects</a:t>
            </a:r>
            <a:r>
              <a:rPr lang="en-US" sz="2000" dirty="0" smtClean="0"/>
              <a:t>:</a:t>
            </a:r>
          </a:p>
          <a:p>
            <a:pPr lvl="1"/>
            <a:r>
              <a:rPr lang="en-US" sz="2000" dirty="0" smtClean="0"/>
              <a:t>LRAUV</a:t>
            </a:r>
          </a:p>
          <a:p>
            <a:pPr lvl="1"/>
            <a:r>
              <a:rPr lang="en-US" sz="2000" dirty="0" smtClean="0"/>
              <a:t>AUV</a:t>
            </a:r>
          </a:p>
          <a:p>
            <a:pPr lvl="1"/>
            <a:r>
              <a:rPr lang="en-US" sz="2000" dirty="0" smtClean="0"/>
              <a:t>M1</a:t>
            </a:r>
          </a:p>
          <a:p>
            <a:pPr lvl="1"/>
            <a:r>
              <a:rPr lang="en-US" sz="2000" dirty="0" err="1" smtClean="0"/>
              <a:t>Waveglider</a:t>
            </a:r>
            <a:endParaRPr lang="en-US" sz="2000" dirty="0" smtClean="0"/>
          </a:p>
          <a:p>
            <a:pPr lvl="1"/>
            <a:r>
              <a:rPr lang="en-US" sz="2000" dirty="0" smtClean="0"/>
              <a:t>BEDS</a:t>
            </a:r>
          </a:p>
          <a:p>
            <a:pPr lvl="1"/>
            <a:r>
              <a:rPr lang="en-US" sz="2000" dirty="0" smtClean="0"/>
              <a:t>AMT</a:t>
            </a:r>
          </a:p>
          <a:p>
            <a:pPr lvl="1"/>
            <a:r>
              <a:rPr lang="en-US" sz="2000" dirty="0" smtClean="0"/>
              <a:t>ESP</a:t>
            </a:r>
          </a:p>
          <a:p>
            <a:pPr lvl="1"/>
            <a:r>
              <a:rPr lang="en-US" sz="2000" dirty="0" smtClean="0"/>
              <a:t>Glider</a:t>
            </a:r>
          </a:p>
          <a:p>
            <a:pPr lvl="1"/>
            <a:r>
              <a:rPr lang="en-US" sz="2000" dirty="0" err="1" smtClean="0"/>
              <a:t>swFOCE</a:t>
            </a:r>
            <a:endParaRPr lang="en-US" sz="2000" dirty="0" smtClean="0"/>
          </a:p>
          <a:p>
            <a:pPr lvl="1"/>
            <a:r>
              <a:rPr lang="en-US" sz="2000" dirty="0" smtClean="0"/>
              <a:t>CPF</a:t>
            </a:r>
          </a:p>
          <a:p>
            <a:pPr lvl="1"/>
            <a:r>
              <a:rPr lang="en-US" sz="2000" dirty="0" err="1" smtClean="0"/>
              <a:t>PowerBuoy</a:t>
            </a:r>
            <a:endParaRPr lang="en-US" sz="2000" dirty="0" smtClean="0"/>
          </a:p>
          <a:p>
            <a:endParaRPr lang="en-US" sz="2000" dirty="0"/>
          </a:p>
        </p:txBody>
      </p:sp>
      <p:sp>
        <p:nvSpPr>
          <p:cNvPr id="9" name="TextBox 8"/>
          <p:cNvSpPr txBox="1"/>
          <p:nvPr/>
        </p:nvSpPr>
        <p:spPr>
          <a:xfrm>
            <a:off x="0" y="1524000"/>
            <a:ext cx="17526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b="1" dirty="0" smtClean="0"/>
              <a:t>171 Trips</a:t>
            </a:r>
          </a:p>
          <a:p>
            <a:endParaRPr lang="en-US" dirty="0" smtClean="0"/>
          </a:p>
          <a:p>
            <a:pPr marL="285750" indent="-285750">
              <a:buFont typeface="Arial"/>
              <a:buChar char="•"/>
            </a:pPr>
            <a:r>
              <a:rPr lang="en-US" b="1" dirty="0" smtClean="0"/>
              <a:t>207 Operations</a:t>
            </a:r>
          </a:p>
          <a:p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0" y="3581400"/>
            <a:ext cx="2209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3 Haul-outs </a:t>
            </a:r>
          </a:p>
          <a:p>
            <a:r>
              <a:rPr lang="en-US" b="1" dirty="0" smtClean="0"/>
              <a:t>Timed to vacations and Engine Maintenance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8282516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Benchmarks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Operator training for 6 MBARI staff</a:t>
            </a:r>
          </a:p>
          <a:p>
            <a:pPr lvl="1"/>
            <a:r>
              <a:rPr lang="en-US" dirty="0" smtClean="0"/>
              <a:t>Jones, Plant, Chaffey, </a:t>
            </a:r>
            <a:r>
              <a:rPr lang="en-US" dirty="0" err="1" smtClean="0"/>
              <a:t>Conlin</a:t>
            </a:r>
            <a:r>
              <a:rPr lang="en-US" dirty="0" smtClean="0"/>
              <a:t>, </a:t>
            </a:r>
            <a:r>
              <a:rPr lang="en-US" dirty="0" err="1" smtClean="0"/>
              <a:t>Zicharelli</a:t>
            </a:r>
            <a:r>
              <a:rPr lang="en-US" dirty="0" smtClean="0"/>
              <a:t>, Marin</a:t>
            </a:r>
          </a:p>
          <a:p>
            <a:r>
              <a:rPr lang="en-US" dirty="0" smtClean="0"/>
              <a:t>New operators: Jones, Marin</a:t>
            </a:r>
          </a:p>
          <a:p>
            <a:r>
              <a:rPr lang="en-US" dirty="0" smtClean="0"/>
              <a:t>Operator In training: </a:t>
            </a:r>
            <a:r>
              <a:rPr lang="en-US" dirty="0" err="1" smtClean="0"/>
              <a:t>Conlin</a:t>
            </a:r>
            <a:r>
              <a:rPr lang="en-US" dirty="0" smtClean="0"/>
              <a:t>, Plant</a:t>
            </a:r>
          </a:p>
          <a:p>
            <a:r>
              <a:rPr lang="en-US" dirty="0" smtClean="0"/>
              <a:t>UCSC support (SMURF, Kelp Forest Monitoring, Cage Experiment Removal)</a:t>
            </a:r>
          </a:p>
          <a:p>
            <a:r>
              <a:rPr lang="en-US" dirty="0" smtClean="0"/>
              <a:t>DOEST</a:t>
            </a:r>
          </a:p>
          <a:p>
            <a:r>
              <a:rPr lang="en-US" dirty="0" smtClean="0"/>
              <a:t>MOTC Instructor training course</a:t>
            </a:r>
          </a:p>
          <a:p>
            <a:r>
              <a:rPr lang="en-US" dirty="0" smtClean="0"/>
              <a:t>Rescues: Dorado, Power buoy, AMT (?)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77103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Improvements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Repaired and resurfaced all hatch covers</a:t>
            </a:r>
          </a:p>
          <a:p>
            <a:r>
              <a:rPr lang="en-US" dirty="0" smtClean="0"/>
              <a:t>Repaired deck and resurfaced entire boat</a:t>
            </a:r>
          </a:p>
          <a:p>
            <a:r>
              <a:rPr lang="en-US" dirty="0" smtClean="0"/>
              <a:t>Repainted bottom paint</a:t>
            </a:r>
          </a:p>
          <a:p>
            <a:r>
              <a:rPr lang="en-US" dirty="0" smtClean="0"/>
              <a:t>Installed new transducer (keel- traditional)</a:t>
            </a:r>
          </a:p>
          <a:p>
            <a:r>
              <a:rPr lang="en-US" dirty="0" smtClean="0"/>
              <a:t>Installed pair of side-vu transducers</a:t>
            </a:r>
          </a:p>
          <a:p>
            <a:r>
              <a:rPr lang="en-US" dirty="0" smtClean="0"/>
              <a:t>Additional Garmin combo display</a:t>
            </a:r>
          </a:p>
          <a:p>
            <a:r>
              <a:rPr lang="en-US" dirty="0" smtClean="0"/>
              <a:t>Replaced 2 bilge pumps</a:t>
            </a:r>
          </a:p>
          <a:p>
            <a:r>
              <a:rPr lang="en-US" dirty="0" smtClean="0"/>
              <a:t>NMEA output cable</a:t>
            </a:r>
          </a:p>
          <a:p>
            <a:r>
              <a:rPr lang="en-US" dirty="0" smtClean="0"/>
              <a:t>CO monitor</a:t>
            </a:r>
          </a:p>
          <a:p>
            <a:r>
              <a:rPr lang="en-US" dirty="0" smtClean="0"/>
              <a:t>Install bulkhead pads for winch mount</a:t>
            </a:r>
          </a:p>
          <a:p>
            <a:r>
              <a:rPr lang="en-US" dirty="0" smtClean="0"/>
              <a:t>Additional 3000W inverter</a:t>
            </a:r>
          </a:p>
          <a:p>
            <a:r>
              <a:rPr lang="en-US" dirty="0" smtClean="0"/>
              <a:t>12V DC outlet</a:t>
            </a:r>
          </a:p>
          <a:p>
            <a:r>
              <a:rPr lang="en-US" dirty="0" smtClean="0"/>
              <a:t>Fumigation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1579447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Annual Maintenance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Safety Gear Inspection/ Replacement </a:t>
            </a:r>
          </a:p>
          <a:p>
            <a:pPr lvl="1"/>
            <a:r>
              <a:rPr lang="en-US" dirty="0" smtClean="0"/>
              <a:t>Lights, PFDs, EPIRB, First Aid, AED, Flares, Survival Suits, Batteries, etc.</a:t>
            </a:r>
          </a:p>
          <a:p>
            <a:r>
              <a:rPr lang="en-US" dirty="0" smtClean="0"/>
              <a:t>Engine Maintenance – Semiannual (200 hours)</a:t>
            </a:r>
          </a:p>
          <a:p>
            <a:r>
              <a:rPr lang="en-US" dirty="0" smtClean="0"/>
              <a:t>Honda Engine Maintenance </a:t>
            </a:r>
          </a:p>
          <a:p>
            <a:r>
              <a:rPr lang="en-US" dirty="0" smtClean="0"/>
              <a:t>Cleaning</a:t>
            </a:r>
          </a:p>
          <a:p>
            <a:r>
              <a:rPr lang="en-US" dirty="0" smtClean="0"/>
              <a:t>Regular repairs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0037236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2017 Projects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All big projects are done</a:t>
            </a:r>
          </a:p>
          <a:p>
            <a:r>
              <a:rPr lang="en-US" dirty="0" smtClean="0"/>
              <a:t>Directional VHF Finder / Mast Repairs</a:t>
            </a:r>
          </a:p>
          <a:p>
            <a:r>
              <a:rPr lang="en-US" dirty="0" smtClean="0"/>
              <a:t>Towing setup</a:t>
            </a:r>
          </a:p>
          <a:p>
            <a:r>
              <a:rPr lang="en-US" dirty="0" smtClean="0"/>
              <a:t>Gunwale roller setup</a:t>
            </a:r>
          </a:p>
          <a:p>
            <a:r>
              <a:rPr lang="en-US" dirty="0" smtClean="0"/>
              <a:t>Storage shed</a:t>
            </a:r>
          </a:p>
          <a:p>
            <a:r>
              <a:rPr lang="en-US" dirty="0" smtClean="0"/>
              <a:t>……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54410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Transducer Pole for KBB</a:t>
            </a:r>
            <a:endParaRPr lang="en-US" dirty="0"/>
          </a:p>
        </p:txBody>
      </p:sp>
      <p:pic>
        <p:nvPicPr>
          <p:cNvPr id="5" name="Picture 4" descr="RV Paragon Hull B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2057400"/>
            <a:ext cx="3768437" cy="2438400"/>
          </a:xfrm>
          <a:prstGeom prst="rect">
            <a:avLst/>
          </a:prstGeom>
        </p:spPr>
      </p:pic>
      <p:pic>
        <p:nvPicPr>
          <p:cNvPr id="6" name="Picture 5" descr="RV Paragon Hull C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3886200"/>
            <a:ext cx="3844636" cy="2487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3097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5228</TotalTime>
  <Words>1082</Words>
  <Application>Microsoft Macintosh PowerPoint</Application>
  <PresentationFormat>On-screen Show (4:3)</PresentationFormat>
  <Paragraphs>241</Paragraphs>
  <Slides>36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7" baseType="lpstr">
      <vt:lpstr>Office Theme</vt:lpstr>
      <vt:lpstr>R/V Paragon Status Report</vt:lpstr>
      <vt:lpstr>Overview</vt:lpstr>
      <vt:lpstr>2016 Usage</vt:lpstr>
      <vt:lpstr>Paragon Activity 2016</vt:lpstr>
      <vt:lpstr>Benchmarks</vt:lpstr>
      <vt:lpstr>Improvements</vt:lpstr>
      <vt:lpstr>Annual Maintenance</vt:lpstr>
      <vt:lpstr>2017 Projects</vt:lpstr>
      <vt:lpstr>Transducer Pole for KBB</vt:lpstr>
      <vt:lpstr>Hydraulic CTD overview</vt:lpstr>
      <vt:lpstr>The winch</vt:lpstr>
      <vt:lpstr>PowerPoint Presentation</vt:lpstr>
      <vt:lpstr>Suggested attachment design</vt:lpstr>
      <vt:lpstr>Suggested attachment design</vt:lpstr>
      <vt:lpstr>Suggested attachment design</vt:lpstr>
      <vt:lpstr>CTD Boom Specifications</vt:lpstr>
      <vt:lpstr>CTD boom features</vt:lpstr>
      <vt:lpstr>Winch/ Boom Combination</vt:lpstr>
      <vt:lpstr>Hydraulic System</vt:lpstr>
      <vt:lpstr>Schematic</vt:lpstr>
      <vt:lpstr>Hydraulics Specifications</vt:lpstr>
      <vt:lpstr>Hydraulics Status</vt:lpstr>
      <vt:lpstr>Hydraulics Status</vt:lpstr>
      <vt:lpstr>Hydraulics Plan</vt:lpstr>
      <vt:lpstr>Towing Setup</vt:lpstr>
      <vt:lpstr>Towing Setup</vt:lpstr>
      <vt:lpstr>PowerPoint Presentation</vt:lpstr>
      <vt:lpstr>Plans </vt:lpstr>
      <vt:lpstr>PowerPoint Presentation</vt:lpstr>
      <vt:lpstr>FEA : displacement</vt:lpstr>
      <vt:lpstr>Structural analysis</vt:lpstr>
      <vt:lpstr>FEA : Stress</vt:lpstr>
      <vt:lpstr>PowerPoint Presentation</vt:lpstr>
      <vt:lpstr>Block for CTD wire</vt:lpstr>
      <vt:lpstr>CTD boom features</vt:lpstr>
      <vt:lpstr>PowerPoint Presentation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CTD winch on R/V Paragon Design of attachments and boom</dc:title>
  <dc:creator>François Cazenave</dc:creator>
  <cp:lastModifiedBy>jared figurski</cp:lastModifiedBy>
  <cp:revision>50</cp:revision>
  <dcterms:created xsi:type="dcterms:W3CDTF">2015-12-03T20:00:59Z</dcterms:created>
  <dcterms:modified xsi:type="dcterms:W3CDTF">2017-02-09T17:34:50Z</dcterms:modified>
</cp:coreProperties>
</file>