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4" r:id="rId9"/>
    <p:sldId id="263" r:id="rId10"/>
    <p:sldId id="265" r:id="rId11"/>
    <p:sldId id="266" r:id="rId12"/>
    <p:sldId id="268" r:id="rId13"/>
    <p:sldId id="271" r:id="rId14"/>
    <p:sldId id="267" r:id="rId15"/>
    <p:sldId id="269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2918F752-D4D9-45D0-B966-E3D107900DE6}">
          <p14:sldIdLst>
            <p14:sldId id="256"/>
            <p14:sldId id="257"/>
            <p14:sldId id="261"/>
            <p14:sldId id="258"/>
            <p14:sldId id="259"/>
            <p14:sldId id="260"/>
            <p14:sldId id="262"/>
            <p14:sldId id="264"/>
            <p14:sldId id="263"/>
            <p14:sldId id="265"/>
            <p14:sldId id="266"/>
            <p14:sldId id="268"/>
            <p14:sldId id="271"/>
            <p14:sldId id="267"/>
            <p14:sldId id="269"/>
            <p14:sldId id="27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08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31C6-75D4-4ED7-89C8-2A981175F197}" type="datetimeFigureOut">
              <a:rPr lang="en-US" smtClean="0"/>
              <a:t>12/8/2015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85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31C6-75D4-4ED7-89C8-2A981175F197}" type="datetimeFigureOut">
              <a:rPr lang="en-US" smtClean="0"/>
              <a:t>12/8/2015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759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31C6-75D4-4ED7-89C8-2A981175F197}" type="datetimeFigureOut">
              <a:rPr lang="en-US" smtClean="0"/>
              <a:t>12/8/2015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3548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31C6-75D4-4ED7-89C8-2A981175F197}" type="datetimeFigureOut">
              <a:rPr lang="en-US" smtClean="0"/>
              <a:t>12/8/2015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206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31C6-75D4-4ED7-89C8-2A981175F197}" type="datetimeFigureOut">
              <a:rPr lang="en-US" smtClean="0"/>
              <a:t>12/8/2015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985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31C6-75D4-4ED7-89C8-2A981175F197}" type="datetimeFigureOut">
              <a:rPr lang="en-US" smtClean="0"/>
              <a:t>12/8/2015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58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31C6-75D4-4ED7-89C8-2A981175F197}" type="datetimeFigureOut">
              <a:rPr lang="en-US" smtClean="0"/>
              <a:t>12/8/2015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634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31C6-75D4-4ED7-89C8-2A981175F197}" type="datetimeFigureOut">
              <a:rPr lang="en-US" smtClean="0"/>
              <a:t>12/8/2015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656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31C6-75D4-4ED7-89C8-2A981175F197}" type="datetimeFigureOut">
              <a:rPr lang="en-US" smtClean="0"/>
              <a:t>12/8/2015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298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31C6-75D4-4ED7-89C8-2A981175F197}" type="datetimeFigureOut">
              <a:rPr lang="en-US" smtClean="0"/>
              <a:t>12/8/2015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771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431C6-75D4-4ED7-89C8-2A981175F197}" type="datetimeFigureOut">
              <a:rPr lang="en-US" smtClean="0"/>
              <a:t>12/8/2015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08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431C6-75D4-4ED7-89C8-2A981175F197}" type="datetimeFigureOut">
              <a:rPr lang="en-US" smtClean="0"/>
              <a:t>12/8/2015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5292E-4BB3-4D51-BB0B-31F12C5566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22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CTD winch on R/V Paragon</a:t>
            </a:r>
            <a:br>
              <a:rPr lang="en-US" dirty="0" smtClean="0"/>
            </a:br>
            <a:r>
              <a:rPr lang="en-US" dirty="0" smtClean="0"/>
              <a:t>Design of attachments and boom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By Francois Cazenave</a:t>
            </a:r>
          </a:p>
          <a:p>
            <a:r>
              <a:rPr lang="en-US" dirty="0" smtClean="0"/>
              <a:t>12/08/2015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617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Suggested design for CTD boom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45" t="-320" r="3742" b="10193"/>
          <a:stretch/>
        </p:blipFill>
        <p:spPr>
          <a:xfrm>
            <a:off x="1066800" y="1215483"/>
            <a:ext cx="6936059" cy="4270917"/>
          </a:xfrm>
        </p:spPr>
      </p:pic>
      <p:sp>
        <p:nvSpPr>
          <p:cNvPr id="5" name="TextBox 4"/>
          <p:cNvSpPr txBox="1"/>
          <p:nvPr/>
        </p:nvSpPr>
        <p:spPr>
          <a:xfrm>
            <a:off x="1600200" y="5486400"/>
            <a:ext cx="6629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 Boom frame is attached to winch frame using pin</a:t>
            </a:r>
          </a:p>
          <a:p>
            <a:r>
              <a:rPr lang="en-US" dirty="0" smtClean="0"/>
              <a:t>- Boom frame rests on gunwale and it bolted to it</a:t>
            </a:r>
          </a:p>
          <a:p>
            <a:r>
              <a:rPr lang="en-US" dirty="0" smtClean="0"/>
              <a:t>- Shown in retracted position. Actuated by hand after removing pin. Extends 24”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145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Suggested design for CTD boom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295400"/>
            <a:ext cx="7217228" cy="3886200"/>
          </a:xfrm>
        </p:spPr>
      </p:pic>
      <p:sp>
        <p:nvSpPr>
          <p:cNvPr id="5" name="TextBox 4"/>
          <p:cNvSpPr txBox="1"/>
          <p:nvPr/>
        </p:nvSpPr>
        <p:spPr>
          <a:xfrm>
            <a:off x="1219200" y="5257800"/>
            <a:ext cx="762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The CTD and Carousel will be stored on the deck, behind the boat driver seat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They will be deployed using the Paragon’s boom (500 </a:t>
            </a:r>
            <a:r>
              <a:rPr lang="en-US" dirty="0" err="1" smtClean="0"/>
              <a:t>lb</a:t>
            </a:r>
            <a:r>
              <a:rPr lang="en-US" dirty="0" smtClean="0"/>
              <a:t> load rating).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After being lowered in the water, the load will be transferred to the CTD boom and released with a quick release shackle</a:t>
            </a:r>
          </a:p>
        </p:txBody>
      </p:sp>
    </p:spTree>
    <p:extLst>
      <p:ext uri="{BB962C8B-B14F-4D97-AF65-F5344CB8AC3E}">
        <p14:creationId xmlns:p14="http://schemas.microsoft.com/office/powerpoint/2010/main" val="975782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CTD boom features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9" r="14173"/>
          <a:stretch/>
        </p:blipFill>
        <p:spPr>
          <a:xfrm>
            <a:off x="4311805" y="1794756"/>
            <a:ext cx="4800600" cy="3789207"/>
          </a:xfrm>
        </p:spPr>
      </p:pic>
      <p:sp>
        <p:nvSpPr>
          <p:cNvPr id="7" name="TextBox 6"/>
          <p:cNvSpPr txBox="1"/>
          <p:nvPr/>
        </p:nvSpPr>
        <p:spPr>
          <a:xfrm>
            <a:off x="304800" y="1981200"/>
            <a:ext cx="4343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316 Stainless steel tubing: </a:t>
            </a:r>
          </a:p>
          <a:p>
            <a:pPr lvl="1"/>
            <a:r>
              <a:rPr lang="en-US" dirty="0" smtClean="0"/>
              <a:t>2x2x3/16” for support frame</a:t>
            </a:r>
          </a:p>
          <a:p>
            <a:pPr lvl="1"/>
            <a:r>
              <a:rPr lang="en-US" dirty="0" smtClean="0"/>
              <a:t>2.5x2.5x1/4” inner boom</a:t>
            </a:r>
          </a:p>
          <a:p>
            <a:pPr lvl="1"/>
            <a:r>
              <a:rPr lang="en-US" dirty="0" smtClean="0"/>
              <a:t>3x3x3/16” for outer boom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UHMW bearings for telescoping boom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Handles for actuation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Recommended wire layout respected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4 locations for pin on the boom (0” to 24”)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Tie down for block to prevent motion during transit (TBD)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416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CTD boom features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02" r="16082" b="2922"/>
          <a:stretch/>
        </p:blipFill>
        <p:spPr>
          <a:xfrm>
            <a:off x="4038600" y="1219200"/>
            <a:ext cx="4561800" cy="4884700"/>
          </a:xfrm>
        </p:spPr>
      </p:pic>
      <p:sp>
        <p:nvSpPr>
          <p:cNvPr id="7" name="TextBox 6"/>
          <p:cNvSpPr txBox="1"/>
          <p:nvPr/>
        </p:nvSpPr>
        <p:spPr>
          <a:xfrm>
            <a:off x="337200" y="2819400"/>
            <a:ext cx="3276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If space is needed on the deck, the boom can be rotated and stored on top of the winch.</a:t>
            </a:r>
          </a:p>
        </p:txBody>
      </p:sp>
    </p:spTree>
    <p:extLst>
      <p:ext uri="{BB962C8B-B14F-4D97-AF65-F5344CB8AC3E}">
        <p14:creationId xmlns:p14="http://schemas.microsoft.com/office/powerpoint/2010/main" val="42032676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Structural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smtClean="0"/>
              <a:t>FEA and calculations were performed for 1500lb (FEA results and calculations provided).</a:t>
            </a:r>
          </a:p>
          <a:p>
            <a:r>
              <a:rPr lang="en-US" sz="1800" dirty="0" smtClean="0"/>
              <a:t>Vertical pull:</a:t>
            </a:r>
          </a:p>
          <a:p>
            <a:pPr marL="400050" lvl="1" indent="0">
              <a:buNone/>
            </a:pPr>
            <a:r>
              <a:rPr lang="en-US" sz="1800" dirty="0" smtClean="0"/>
              <a:t>Maximum stress in inner tube = 29400 PSI</a:t>
            </a:r>
          </a:p>
          <a:p>
            <a:pPr marL="400050" lvl="1" indent="0">
              <a:buNone/>
            </a:pPr>
            <a:r>
              <a:rPr lang="en-US" sz="1800" dirty="0" smtClean="0"/>
              <a:t>Maximum stress in outer tube 22600 PSI.</a:t>
            </a:r>
          </a:p>
          <a:p>
            <a:r>
              <a:rPr lang="en-US" sz="1800" dirty="0" smtClean="0"/>
              <a:t>45</a:t>
            </a:r>
            <a:r>
              <a:rPr lang="en-US" sz="1800" baseline="30000" dirty="0" smtClean="0"/>
              <a:t>o</a:t>
            </a:r>
            <a:r>
              <a:rPr lang="en-US" sz="1800" dirty="0" smtClean="0"/>
              <a:t> pull:</a:t>
            </a:r>
          </a:p>
          <a:p>
            <a:pPr marL="400050" lvl="1" indent="0">
              <a:buNone/>
            </a:pPr>
            <a:r>
              <a:rPr lang="en-US" sz="1800" dirty="0" smtClean="0"/>
              <a:t>Maximum stress in inner tube = </a:t>
            </a:r>
            <a:r>
              <a:rPr lang="en-US" sz="1800" dirty="0" smtClean="0">
                <a:solidFill>
                  <a:srgbClr val="FF0000"/>
                </a:solidFill>
              </a:rPr>
              <a:t>36800</a:t>
            </a:r>
            <a:r>
              <a:rPr lang="en-US" sz="1800" dirty="0" smtClean="0"/>
              <a:t> PSI (too high?)</a:t>
            </a:r>
          </a:p>
          <a:p>
            <a:pPr marL="400050" lvl="1" indent="0">
              <a:buNone/>
            </a:pPr>
            <a:r>
              <a:rPr lang="en-US" sz="1800" dirty="0"/>
              <a:t>M</a:t>
            </a:r>
            <a:r>
              <a:rPr lang="en-US" sz="1800" dirty="0" smtClean="0"/>
              <a:t>aximum stress in outer tube= 29600 PSI.</a:t>
            </a:r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en-US" sz="1800" dirty="0" smtClean="0"/>
              <a:t>Wall thickness can be increase for inner tube. Max design load can be reduced for 45</a:t>
            </a:r>
            <a:r>
              <a:rPr lang="en-US" sz="1800" baseline="30000" dirty="0" smtClean="0"/>
              <a:t>o</a:t>
            </a:r>
            <a:r>
              <a:rPr lang="en-US" sz="1800" dirty="0" smtClean="0"/>
              <a:t> pull. YS must be determined more accurately.</a:t>
            </a:r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en-US" sz="1800" dirty="0" smtClean="0"/>
              <a:t>Stresses in the rest of the frame are below 20000 PSI. Bearings and attachment will be designed with same factor of safety.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>
              <a:buFontTx/>
              <a:buChar char="-"/>
            </a:pP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30745621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FEA : displacement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45" t="16093" r="14331" b="15069"/>
          <a:stretch/>
        </p:blipFill>
        <p:spPr>
          <a:xfrm>
            <a:off x="1676400" y="1600200"/>
            <a:ext cx="6604200" cy="45875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76800" y="5029200"/>
            <a:ext cx="2507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Max displacement = 0.5”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276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FEA : Stress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6" t="16093" r="11890" b="15672"/>
          <a:stretch/>
        </p:blipFill>
        <p:spPr>
          <a:xfrm>
            <a:off x="2209800" y="1312660"/>
            <a:ext cx="6509400" cy="44389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4659868"/>
            <a:ext cx="3642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Max stress in inner boom = 29400PSI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320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winch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3434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780 </a:t>
            </a:r>
            <a:r>
              <a:rPr lang="en-US" dirty="0" err="1" smtClean="0"/>
              <a:t>lb</a:t>
            </a:r>
            <a:r>
              <a:rPr lang="en-US" dirty="0" smtClean="0"/>
              <a:t>, including cable</a:t>
            </a:r>
          </a:p>
          <a:p>
            <a:r>
              <a:rPr lang="en-US" dirty="0" smtClean="0"/>
              <a:t>Aluminum frame</a:t>
            </a:r>
          </a:p>
          <a:p>
            <a:r>
              <a:rPr lang="en-US" dirty="0" smtClean="0"/>
              <a:t>Level winder</a:t>
            </a:r>
          </a:p>
          <a:p>
            <a:r>
              <a:rPr lang="en-US" dirty="0" smtClean="0"/>
              <a:t>1000m long, 3/8” cable</a:t>
            </a:r>
          </a:p>
          <a:p>
            <a:r>
              <a:rPr lang="en-US" dirty="0" smtClean="0"/>
              <a:t>Cable weight: 223lb in air, 42lb in water.</a:t>
            </a:r>
          </a:p>
          <a:p>
            <a:r>
              <a:rPr lang="en-US" dirty="0" smtClean="0"/>
              <a:t>Break strength 2400 </a:t>
            </a:r>
            <a:r>
              <a:rPr lang="en-US" dirty="0" err="1" smtClean="0"/>
              <a:t>lb</a:t>
            </a:r>
            <a:endParaRPr lang="en-US" dirty="0" smtClean="0"/>
          </a:p>
          <a:p>
            <a:r>
              <a:rPr lang="en-US" dirty="0" smtClean="0"/>
              <a:t>Max speed 70m/min</a:t>
            </a:r>
          </a:p>
          <a:p>
            <a:r>
              <a:rPr lang="en-US" dirty="0" smtClean="0"/>
              <a:t>Load cap.: 470 </a:t>
            </a:r>
            <a:r>
              <a:rPr lang="en-US" dirty="0" err="1" smtClean="0"/>
              <a:t>lb</a:t>
            </a:r>
            <a:r>
              <a:rPr lang="en-US" dirty="0" smtClean="0"/>
              <a:t> bare drum, 300 </a:t>
            </a:r>
            <a:r>
              <a:rPr lang="en-US" dirty="0" err="1" smtClean="0"/>
              <a:t>lb</a:t>
            </a:r>
            <a:r>
              <a:rPr lang="en-US" dirty="0" smtClean="0"/>
              <a:t> full drum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447800"/>
            <a:ext cx="4202846" cy="470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394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atlas\DMO\Paragon\InterOcean CTD Winch\Documents\MBARI Cable Path Layout cop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81000"/>
            <a:ext cx="8596747" cy="5562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8168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Requirements for winch attachment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The winch must be securely attached to the deck to handle all sea states the Paragon operates in.</a:t>
            </a:r>
          </a:p>
          <a:p>
            <a:r>
              <a:rPr lang="en-US" sz="2400" dirty="0" smtClean="0"/>
              <a:t>The winch can be attached and detached easily by two operators, using 1000 </a:t>
            </a:r>
            <a:r>
              <a:rPr lang="en-US" sz="2400" dirty="0" err="1" smtClean="0"/>
              <a:t>lb</a:t>
            </a:r>
            <a:r>
              <a:rPr lang="en-US" sz="2400" dirty="0" smtClean="0"/>
              <a:t> rated MBARI dock davit, and basic tools.</a:t>
            </a:r>
          </a:p>
          <a:p>
            <a:r>
              <a:rPr lang="en-US" sz="2400" dirty="0" smtClean="0"/>
              <a:t>Hardware and required tools must be kept to a minimum</a:t>
            </a:r>
          </a:p>
          <a:p>
            <a:r>
              <a:rPr lang="en-US" sz="2400" dirty="0" smtClean="0"/>
              <a:t>Winch must be positioned so the aft hold covers are accessible and so operators can move around it easily</a:t>
            </a:r>
          </a:p>
          <a:p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06681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Suggested attachment design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905000"/>
            <a:ext cx="7217229" cy="3886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41614" y="1981200"/>
            <a:ext cx="373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-Two stainless steel plates are bolted to the bulkheads inside the hold</a:t>
            </a:r>
          </a:p>
          <a:p>
            <a:r>
              <a:rPr lang="en-US" dirty="0" smtClean="0"/>
              <a:t>- 2” long coupling nuts are welded to the plates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876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Suggested attachment design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26" t="3581" r="18911" b="2115"/>
          <a:stretch/>
        </p:blipFill>
        <p:spPr>
          <a:xfrm>
            <a:off x="3847277" y="1905000"/>
            <a:ext cx="4476523" cy="3969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799" y="2667000"/>
            <a:ext cx="354247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Stainless steel frame is bolted on top of the hold covers.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4 holes in hold covers allows frame to be bolted. Can be bolted to LARS bar also.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Frame material: 2”x2”x3/16” SS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10 threaded holes welded to frame.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Weight: 74lb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14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Suggested attachment design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59" t="-1860" r="14979" b="-1761"/>
          <a:stretch/>
        </p:blipFill>
        <p:spPr>
          <a:xfrm>
            <a:off x="3886200" y="2209800"/>
            <a:ext cx="4168801" cy="3542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4799" y="2667000"/>
            <a:ext cx="35424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Winch is lowered with dock davit and bolted to frame using 4 5/8” bolts.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Winch can be oriented to port or starboard, depending on operators need.</a:t>
            </a:r>
          </a:p>
        </p:txBody>
      </p:sp>
    </p:spTree>
    <p:extLst>
      <p:ext uri="{BB962C8B-B14F-4D97-AF65-F5344CB8AC3E}">
        <p14:creationId xmlns:p14="http://schemas.microsoft.com/office/powerpoint/2010/main" val="36240804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 for CTD boom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Must enable safe deployment of CTD, or SBE 32 Carousel (300 </a:t>
            </a:r>
            <a:r>
              <a:rPr lang="en-US" dirty="0" err="1" smtClean="0"/>
              <a:t>lb</a:t>
            </a:r>
            <a:r>
              <a:rPr lang="en-US" dirty="0" smtClean="0"/>
              <a:t> when full of water, 28” diameter, 38” tall) by two operators</a:t>
            </a:r>
          </a:p>
          <a:p>
            <a:r>
              <a:rPr lang="en-US" dirty="0" smtClean="0"/>
              <a:t>300 </a:t>
            </a:r>
            <a:r>
              <a:rPr lang="en-US" dirty="0" err="1" smtClean="0"/>
              <a:t>lb</a:t>
            </a:r>
            <a:r>
              <a:rPr lang="en-US" dirty="0" smtClean="0"/>
              <a:t> working load rating</a:t>
            </a:r>
          </a:p>
          <a:p>
            <a:r>
              <a:rPr lang="en-US" dirty="0" smtClean="0"/>
              <a:t>5 to 1 safety factor for vertical pull and up to 45</a:t>
            </a:r>
            <a:r>
              <a:rPr lang="en-US" baseline="30000" dirty="0" smtClean="0"/>
              <a:t>o</a:t>
            </a:r>
            <a:r>
              <a:rPr lang="en-US" dirty="0" smtClean="0"/>
              <a:t> from vertical pull.</a:t>
            </a:r>
            <a:endParaRPr lang="en-US" dirty="0"/>
          </a:p>
          <a:p>
            <a:r>
              <a:rPr lang="en-US" dirty="0" smtClean="0"/>
              <a:t>Must respect wire layout specified by manufacturer</a:t>
            </a:r>
          </a:p>
          <a:p>
            <a:r>
              <a:rPr lang="en-US" dirty="0" smtClean="0"/>
              <a:t>Must be retractable so it does not stick out past side of boat when not in use.</a:t>
            </a:r>
          </a:p>
          <a:p>
            <a:r>
              <a:rPr lang="en-US" dirty="0" smtClean="0"/>
              <a:t>Must hold wire block at an appropriate distance away from side of boat when in use (20” on axis).</a:t>
            </a:r>
          </a:p>
        </p:txBody>
      </p:sp>
    </p:spTree>
    <p:extLst>
      <p:ext uri="{BB962C8B-B14F-4D97-AF65-F5344CB8AC3E}">
        <p14:creationId xmlns:p14="http://schemas.microsoft.com/office/powerpoint/2010/main" val="13176443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Block for CTD wire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04799" y="2667000"/>
            <a:ext cx="381000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Required minimum diameter: 15”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MBARI owns a sheave that we can used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Cheeks and attachment can be manufactured easily</a:t>
            </a: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 smtClean="0"/>
              <a:t> 3/8” shackle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Opening large enough for wire termination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33" t="8999" r="37886"/>
          <a:stretch/>
        </p:blipFill>
        <p:spPr>
          <a:xfrm>
            <a:off x="4419600" y="1371600"/>
            <a:ext cx="3429000" cy="5253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309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1738</TotalTime>
  <Words>689</Words>
  <Application>Microsoft Office PowerPoint</Application>
  <PresentationFormat>On-screen Show (4:3)</PresentationFormat>
  <Paragraphs>79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CTD winch on R/V Paragon Design of attachments and boom </vt:lpstr>
      <vt:lpstr>The winch</vt:lpstr>
      <vt:lpstr>PowerPoint Presentation</vt:lpstr>
      <vt:lpstr>Requirements for winch attachment</vt:lpstr>
      <vt:lpstr>Suggested attachment design</vt:lpstr>
      <vt:lpstr>Suggested attachment design</vt:lpstr>
      <vt:lpstr>Suggested attachment design</vt:lpstr>
      <vt:lpstr>Requirements for CTD boom</vt:lpstr>
      <vt:lpstr>Block for CTD wire</vt:lpstr>
      <vt:lpstr>Suggested design for CTD boom</vt:lpstr>
      <vt:lpstr>Suggested design for CTD boom</vt:lpstr>
      <vt:lpstr>CTD boom features</vt:lpstr>
      <vt:lpstr>CTD boom features</vt:lpstr>
      <vt:lpstr>Structural analysis</vt:lpstr>
      <vt:lpstr>FEA : displacement</vt:lpstr>
      <vt:lpstr>FEA : Stress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CTD winch on R/V Paragon Design of attachments and boom</dc:title>
  <dc:creator>François Cazenave</dc:creator>
  <cp:lastModifiedBy>François Cazenave</cp:lastModifiedBy>
  <cp:revision>22</cp:revision>
  <dcterms:created xsi:type="dcterms:W3CDTF">2015-12-03T20:00:59Z</dcterms:created>
  <dcterms:modified xsi:type="dcterms:W3CDTF">2015-12-08T23:01:17Z</dcterms:modified>
</cp:coreProperties>
</file>