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sldSz cx="32918400" cy="21945600"/>
  <p:notesSz cx="6858000" cy="9144000"/>
  <p:defaultText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90" d="100"/>
          <a:sy n="90" d="100"/>
        </p:scale>
        <p:origin x="7784" y="1600"/>
      </p:cViewPr>
      <p:guideLst>
        <p:guide orient="horz" pos="6912"/>
        <p:guide pos="103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6817362"/>
            <a:ext cx="27980640" cy="4704080"/>
          </a:xfrm>
        </p:spPr>
        <p:txBody>
          <a:bodyPr/>
          <a:lstStyle/>
          <a:p>
            <a:r>
              <a:rPr lang="en-US" smtClean="0"/>
              <a:t>Click to edit Master title style</a:t>
            </a:r>
            <a:endParaRPr lang="en-US"/>
          </a:p>
        </p:txBody>
      </p:sp>
      <p:sp>
        <p:nvSpPr>
          <p:cNvPr id="3" name="Subtitle 2"/>
          <p:cNvSpPr>
            <a:spLocks noGrp="1"/>
          </p:cNvSpPr>
          <p:nvPr>
            <p:ph type="subTitle" idx="1"/>
          </p:nvPr>
        </p:nvSpPr>
        <p:spPr>
          <a:xfrm>
            <a:off x="4937760" y="12435840"/>
            <a:ext cx="23042880" cy="5608320"/>
          </a:xfrm>
        </p:spPr>
        <p:txBody>
          <a:bodyPr/>
          <a:lstStyle>
            <a:lvl1pPr marL="0" indent="0" algn="ctr">
              <a:buNone/>
              <a:defRPr>
                <a:solidFill>
                  <a:schemeClr val="tx1">
                    <a:tint val="75000"/>
                  </a:schemeClr>
                </a:solidFill>
              </a:defRPr>
            </a:lvl1pPr>
            <a:lvl2pPr marL="1567510" indent="0" algn="ctr">
              <a:buNone/>
              <a:defRPr>
                <a:solidFill>
                  <a:schemeClr val="tx1">
                    <a:tint val="75000"/>
                  </a:schemeClr>
                </a:solidFill>
              </a:defRPr>
            </a:lvl2pPr>
            <a:lvl3pPr marL="3135020" indent="0" algn="ctr">
              <a:buNone/>
              <a:defRPr>
                <a:solidFill>
                  <a:schemeClr val="tx1">
                    <a:tint val="75000"/>
                  </a:schemeClr>
                </a:solidFill>
              </a:defRPr>
            </a:lvl3pPr>
            <a:lvl4pPr marL="4702531" indent="0" algn="ctr">
              <a:buNone/>
              <a:defRPr>
                <a:solidFill>
                  <a:schemeClr val="tx1">
                    <a:tint val="75000"/>
                  </a:schemeClr>
                </a:solidFill>
              </a:defRPr>
            </a:lvl4pPr>
            <a:lvl5pPr marL="6270041" indent="0" algn="ctr">
              <a:buNone/>
              <a:defRPr>
                <a:solidFill>
                  <a:schemeClr val="tx1">
                    <a:tint val="75000"/>
                  </a:schemeClr>
                </a:solidFill>
              </a:defRPr>
            </a:lvl5pPr>
            <a:lvl6pPr marL="7837551" indent="0" algn="ctr">
              <a:buNone/>
              <a:defRPr>
                <a:solidFill>
                  <a:schemeClr val="tx1">
                    <a:tint val="75000"/>
                  </a:schemeClr>
                </a:solidFill>
              </a:defRPr>
            </a:lvl6pPr>
            <a:lvl7pPr marL="9405061" indent="0" algn="ctr">
              <a:buNone/>
              <a:defRPr>
                <a:solidFill>
                  <a:schemeClr val="tx1">
                    <a:tint val="75000"/>
                  </a:schemeClr>
                </a:solidFill>
              </a:defRPr>
            </a:lvl7pPr>
            <a:lvl8pPr marL="10972571" indent="0" algn="ctr">
              <a:buNone/>
              <a:defRPr>
                <a:solidFill>
                  <a:schemeClr val="tx1">
                    <a:tint val="75000"/>
                  </a:schemeClr>
                </a:solidFill>
              </a:defRPr>
            </a:lvl8pPr>
            <a:lvl9pPr marL="12540082"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55055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132137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5919310" y="2814321"/>
            <a:ext cx="26660477" cy="5991860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926459" y="2814321"/>
            <a:ext cx="79444213" cy="59918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603898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8144162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7" y="14102082"/>
            <a:ext cx="27980640" cy="4358640"/>
          </a:xfrm>
        </p:spPr>
        <p:txBody>
          <a:bodyPr anchor="t"/>
          <a:lstStyle>
            <a:lvl1pPr algn="l">
              <a:defRPr sz="13700" b="1" cap="all"/>
            </a:lvl1pPr>
          </a:lstStyle>
          <a:p>
            <a:r>
              <a:rPr lang="en-US" smtClean="0"/>
              <a:t>Click to edit Master title style</a:t>
            </a:r>
            <a:endParaRPr lang="en-US"/>
          </a:p>
        </p:txBody>
      </p:sp>
      <p:sp>
        <p:nvSpPr>
          <p:cNvPr id="3" name="Text Placeholder 2"/>
          <p:cNvSpPr>
            <a:spLocks noGrp="1"/>
          </p:cNvSpPr>
          <p:nvPr>
            <p:ph type="body" idx="1"/>
          </p:nvPr>
        </p:nvSpPr>
        <p:spPr>
          <a:xfrm>
            <a:off x="2600327" y="9301483"/>
            <a:ext cx="27980640" cy="4800598"/>
          </a:xfrm>
        </p:spPr>
        <p:txBody>
          <a:bodyPr anchor="b"/>
          <a:lstStyle>
            <a:lvl1pPr marL="0" indent="0">
              <a:buNone/>
              <a:defRPr sz="6900">
                <a:solidFill>
                  <a:schemeClr val="tx1">
                    <a:tint val="75000"/>
                  </a:schemeClr>
                </a:solidFill>
              </a:defRPr>
            </a:lvl1pPr>
            <a:lvl2pPr marL="1567510" indent="0">
              <a:buNone/>
              <a:defRPr sz="6200">
                <a:solidFill>
                  <a:schemeClr val="tx1">
                    <a:tint val="75000"/>
                  </a:schemeClr>
                </a:solidFill>
              </a:defRPr>
            </a:lvl2pPr>
            <a:lvl3pPr marL="3135020" indent="0">
              <a:buNone/>
              <a:defRPr sz="5500">
                <a:solidFill>
                  <a:schemeClr val="tx1">
                    <a:tint val="75000"/>
                  </a:schemeClr>
                </a:solidFill>
              </a:defRPr>
            </a:lvl3pPr>
            <a:lvl4pPr marL="4702531" indent="0">
              <a:buNone/>
              <a:defRPr sz="4800">
                <a:solidFill>
                  <a:schemeClr val="tx1">
                    <a:tint val="75000"/>
                  </a:schemeClr>
                </a:solidFill>
              </a:defRPr>
            </a:lvl4pPr>
            <a:lvl5pPr marL="6270041" indent="0">
              <a:buNone/>
              <a:defRPr sz="4800">
                <a:solidFill>
                  <a:schemeClr val="tx1">
                    <a:tint val="75000"/>
                  </a:schemeClr>
                </a:solidFill>
              </a:defRPr>
            </a:lvl5pPr>
            <a:lvl6pPr marL="7837551" indent="0">
              <a:buNone/>
              <a:defRPr sz="4800">
                <a:solidFill>
                  <a:schemeClr val="tx1">
                    <a:tint val="75000"/>
                  </a:schemeClr>
                </a:solidFill>
              </a:defRPr>
            </a:lvl6pPr>
            <a:lvl7pPr marL="9405061" indent="0">
              <a:buNone/>
              <a:defRPr sz="4800">
                <a:solidFill>
                  <a:schemeClr val="tx1">
                    <a:tint val="75000"/>
                  </a:schemeClr>
                </a:solidFill>
              </a:defRPr>
            </a:lvl7pPr>
            <a:lvl8pPr marL="10972571" indent="0">
              <a:buNone/>
              <a:defRPr sz="4800">
                <a:solidFill>
                  <a:schemeClr val="tx1">
                    <a:tint val="75000"/>
                  </a:schemeClr>
                </a:solidFill>
              </a:defRPr>
            </a:lvl8pPr>
            <a:lvl9pPr marL="12540082" indent="0">
              <a:buNone/>
              <a:defRPr sz="48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BAB95BF-2F78-6D40-975E-CDB292F2ADCF}" type="datetimeFigureOut">
              <a:rPr lang="en-US" smtClean="0"/>
              <a:t>7/13/14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4290431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926457" y="16388081"/>
            <a:ext cx="53052343"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9527442" y="16388081"/>
            <a:ext cx="53052347" cy="46344842"/>
          </a:xfrm>
        </p:spPr>
        <p:txBody>
          <a:bodyPr/>
          <a:lstStyle>
            <a:lvl1pPr>
              <a:defRPr sz="9600"/>
            </a:lvl1pPr>
            <a:lvl2pPr>
              <a:defRPr sz="8200"/>
            </a:lvl2pPr>
            <a:lvl3pPr>
              <a:defRPr sz="6900"/>
            </a:lvl3pPr>
            <a:lvl4pPr>
              <a:defRPr sz="6200"/>
            </a:lvl4pPr>
            <a:lvl5pPr>
              <a:defRPr sz="6200"/>
            </a:lvl5pPr>
            <a:lvl6pPr>
              <a:defRPr sz="6200"/>
            </a:lvl6pPr>
            <a:lvl7pPr>
              <a:defRPr sz="6200"/>
            </a:lvl7pPr>
            <a:lvl8pPr>
              <a:defRPr sz="6200"/>
            </a:lvl8pPr>
            <a:lvl9pPr>
              <a:defRPr sz="6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60278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45920" y="878842"/>
            <a:ext cx="29626560" cy="3657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45920" y="4912362"/>
            <a:ext cx="14544677"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4" name="Content Placeholder 3"/>
          <p:cNvSpPr>
            <a:spLocks noGrp="1"/>
          </p:cNvSpPr>
          <p:nvPr>
            <p:ph sz="half" idx="2"/>
          </p:nvPr>
        </p:nvSpPr>
        <p:spPr>
          <a:xfrm>
            <a:off x="1645920" y="6959600"/>
            <a:ext cx="14544677"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722092" y="4912362"/>
            <a:ext cx="14550390" cy="2047238"/>
          </a:xfrm>
        </p:spPr>
        <p:txBody>
          <a:bodyPr anchor="b"/>
          <a:lstStyle>
            <a:lvl1pPr marL="0" indent="0">
              <a:buNone/>
              <a:defRPr sz="8200" b="1"/>
            </a:lvl1pPr>
            <a:lvl2pPr marL="1567510" indent="0">
              <a:buNone/>
              <a:defRPr sz="6900" b="1"/>
            </a:lvl2pPr>
            <a:lvl3pPr marL="3135020" indent="0">
              <a:buNone/>
              <a:defRPr sz="6200" b="1"/>
            </a:lvl3pPr>
            <a:lvl4pPr marL="4702531" indent="0">
              <a:buNone/>
              <a:defRPr sz="5500" b="1"/>
            </a:lvl4pPr>
            <a:lvl5pPr marL="6270041" indent="0">
              <a:buNone/>
              <a:defRPr sz="5500" b="1"/>
            </a:lvl5pPr>
            <a:lvl6pPr marL="7837551" indent="0">
              <a:buNone/>
              <a:defRPr sz="5500" b="1"/>
            </a:lvl6pPr>
            <a:lvl7pPr marL="9405061" indent="0">
              <a:buNone/>
              <a:defRPr sz="5500" b="1"/>
            </a:lvl7pPr>
            <a:lvl8pPr marL="10972571" indent="0">
              <a:buNone/>
              <a:defRPr sz="5500" b="1"/>
            </a:lvl8pPr>
            <a:lvl9pPr marL="12540082" indent="0">
              <a:buNone/>
              <a:defRPr sz="5500" b="1"/>
            </a:lvl9pPr>
          </a:lstStyle>
          <a:p>
            <a:pPr lvl="0"/>
            <a:r>
              <a:rPr lang="en-US" smtClean="0"/>
              <a:t>Click to edit Master text styles</a:t>
            </a:r>
          </a:p>
        </p:txBody>
      </p:sp>
      <p:sp>
        <p:nvSpPr>
          <p:cNvPr id="6" name="Content Placeholder 5"/>
          <p:cNvSpPr>
            <a:spLocks noGrp="1"/>
          </p:cNvSpPr>
          <p:nvPr>
            <p:ph sz="quarter" idx="4"/>
          </p:nvPr>
        </p:nvSpPr>
        <p:spPr>
          <a:xfrm>
            <a:off x="16722092" y="6959600"/>
            <a:ext cx="14550390" cy="12644122"/>
          </a:xfrm>
        </p:spPr>
        <p:txBody>
          <a:bodyPr/>
          <a:lstStyle>
            <a:lvl1pPr>
              <a:defRPr sz="8200"/>
            </a:lvl1pPr>
            <a:lvl2pPr>
              <a:defRPr sz="6900"/>
            </a:lvl2pPr>
            <a:lvl3pPr>
              <a:defRPr sz="6200"/>
            </a:lvl3pPr>
            <a:lvl4pPr>
              <a:defRPr sz="5500"/>
            </a:lvl4pPr>
            <a:lvl5pPr>
              <a:defRPr sz="5500"/>
            </a:lvl5pPr>
            <a:lvl6pPr>
              <a:defRPr sz="5500"/>
            </a:lvl6pPr>
            <a:lvl7pPr>
              <a:defRPr sz="5500"/>
            </a:lvl7pPr>
            <a:lvl8pPr>
              <a:defRPr sz="5500"/>
            </a:lvl8pPr>
            <a:lvl9pPr>
              <a:defRPr sz="5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BAB95BF-2F78-6D40-975E-CDB292F2ADCF}" type="datetimeFigureOut">
              <a:rPr lang="en-US" smtClean="0"/>
              <a:t>7/13/14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480122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BAB95BF-2F78-6D40-975E-CDB292F2ADCF}" type="datetimeFigureOut">
              <a:rPr lang="en-US" smtClean="0"/>
              <a:t>7/13/14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1482032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B95BF-2F78-6D40-975E-CDB292F2ADCF}" type="datetimeFigureOut">
              <a:rPr lang="en-US" smtClean="0"/>
              <a:t>7/13/14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09328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922" y="873760"/>
            <a:ext cx="10829927" cy="3718560"/>
          </a:xfrm>
        </p:spPr>
        <p:txBody>
          <a:bodyPr anchor="b"/>
          <a:lstStyle>
            <a:lvl1pPr algn="l">
              <a:defRPr sz="6900" b="1"/>
            </a:lvl1pPr>
          </a:lstStyle>
          <a:p>
            <a:r>
              <a:rPr lang="en-US" smtClean="0"/>
              <a:t>Click to edit Master title style</a:t>
            </a:r>
            <a:endParaRPr lang="en-US"/>
          </a:p>
        </p:txBody>
      </p:sp>
      <p:sp>
        <p:nvSpPr>
          <p:cNvPr id="3" name="Content Placeholder 2"/>
          <p:cNvSpPr>
            <a:spLocks noGrp="1"/>
          </p:cNvSpPr>
          <p:nvPr>
            <p:ph idx="1"/>
          </p:nvPr>
        </p:nvSpPr>
        <p:spPr>
          <a:xfrm>
            <a:off x="12870180" y="873761"/>
            <a:ext cx="18402300" cy="18729962"/>
          </a:xfrm>
        </p:spPr>
        <p:txBody>
          <a:bodyPr/>
          <a:lstStyle>
            <a:lvl1pPr>
              <a:defRPr sz="11000"/>
            </a:lvl1pPr>
            <a:lvl2pPr>
              <a:defRPr sz="9600"/>
            </a:lvl2pPr>
            <a:lvl3pPr>
              <a:defRPr sz="8200"/>
            </a:lvl3pPr>
            <a:lvl4pPr>
              <a:defRPr sz="6900"/>
            </a:lvl4pPr>
            <a:lvl5pPr>
              <a:defRPr sz="6900"/>
            </a:lvl5pPr>
            <a:lvl6pPr>
              <a:defRPr sz="6900"/>
            </a:lvl6pPr>
            <a:lvl7pPr>
              <a:defRPr sz="6900"/>
            </a:lvl7pPr>
            <a:lvl8pPr>
              <a:defRPr sz="6900"/>
            </a:lvl8pPr>
            <a:lvl9pPr>
              <a:defRPr sz="6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45922" y="4592321"/>
            <a:ext cx="10829927" cy="15011402"/>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2910378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2237" y="15361920"/>
            <a:ext cx="19751040" cy="1813562"/>
          </a:xfrm>
        </p:spPr>
        <p:txBody>
          <a:bodyPr anchor="b"/>
          <a:lstStyle>
            <a:lvl1pPr algn="l">
              <a:defRPr sz="6900" b="1"/>
            </a:lvl1pPr>
          </a:lstStyle>
          <a:p>
            <a:r>
              <a:rPr lang="en-US" smtClean="0"/>
              <a:t>Click to edit Master title style</a:t>
            </a:r>
            <a:endParaRPr lang="en-US"/>
          </a:p>
        </p:txBody>
      </p:sp>
      <p:sp>
        <p:nvSpPr>
          <p:cNvPr id="3" name="Picture Placeholder 2"/>
          <p:cNvSpPr>
            <a:spLocks noGrp="1"/>
          </p:cNvSpPr>
          <p:nvPr>
            <p:ph type="pic" idx="1"/>
          </p:nvPr>
        </p:nvSpPr>
        <p:spPr>
          <a:xfrm>
            <a:off x="6452237" y="1960880"/>
            <a:ext cx="19751040" cy="13167360"/>
          </a:xfrm>
        </p:spPr>
        <p:txBody>
          <a:bodyPr/>
          <a:lstStyle>
            <a:lvl1pPr marL="0" indent="0">
              <a:buNone/>
              <a:defRPr sz="11000"/>
            </a:lvl1pPr>
            <a:lvl2pPr marL="1567510" indent="0">
              <a:buNone/>
              <a:defRPr sz="9600"/>
            </a:lvl2pPr>
            <a:lvl3pPr marL="3135020" indent="0">
              <a:buNone/>
              <a:defRPr sz="8200"/>
            </a:lvl3pPr>
            <a:lvl4pPr marL="4702531" indent="0">
              <a:buNone/>
              <a:defRPr sz="6900"/>
            </a:lvl4pPr>
            <a:lvl5pPr marL="6270041" indent="0">
              <a:buNone/>
              <a:defRPr sz="6900"/>
            </a:lvl5pPr>
            <a:lvl6pPr marL="7837551" indent="0">
              <a:buNone/>
              <a:defRPr sz="6900"/>
            </a:lvl6pPr>
            <a:lvl7pPr marL="9405061" indent="0">
              <a:buNone/>
              <a:defRPr sz="6900"/>
            </a:lvl7pPr>
            <a:lvl8pPr marL="10972571" indent="0">
              <a:buNone/>
              <a:defRPr sz="6900"/>
            </a:lvl8pPr>
            <a:lvl9pPr marL="12540082" indent="0">
              <a:buNone/>
              <a:defRPr sz="6900"/>
            </a:lvl9pPr>
          </a:lstStyle>
          <a:p>
            <a:endParaRPr lang="en-US"/>
          </a:p>
        </p:txBody>
      </p:sp>
      <p:sp>
        <p:nvSpPr>
          <p:cNvPr id="4" name="Text Placeholder 3"/>
          <p:cNvSpPr>
            <a:spLocks noGrp="1"/>
          </p:cNvSpPr>
          <p:nvPr>
            <p:ph type="body" sz="half" idx="2"/>
          </p:nvPr>
        </p:nvSpPr>
        <p:spPr>
          <a:xfrm>
            <a:off x="6452237" y="17175482"/>
            <a:ext cx="19751040" cy="2575558"/>
          </a:xfrm>
        </p:spPr>
        <p:txBody>
          <a:bodyPr/>
          <a:lstStyle>
            <a:lvl1pPr marL="0" indent="0">
              <a:buNone/>
              <a:defRPr sz="4800"/>
            </a:lvl1pPr>
            <a:lvl2pPr marL="1567510" indent="0">
              <a:buNone/>
              <a:defRPr sz="4100"/>
            </a:lvl2pPr>
            <a:lvl3pPr marL="3135020" indent="0">
              <a:buNone/>
              <a:defRPr sz="3400"/>
            </a:lvl3pPr>
            <a:lvl4pPr marL="4702531" indent="0">
              <a:buNone/>
              <a:defRPr sz="3100"/>
            </a:lvl4pPr>
            <a:lvl5pPr marL="6270041" indent="0">
              <a:buNone/>
              <a:defRPr sz="3100"/>
            </a:lvl5pPr>
            <a:lvl6pPr marL="7837551" indent="0">
              <a:buNone/>
              <a:defRPr sz="3100"/>
            </a:lvl6pPr>
            <a:lvl7pPr marL="9405061" indent="0">
              <a:buNone/>
              <a:defRPr sz="3100"/>
            </a:lvl7pPr>
            <a:lvl8pPr marL="10972571" indent="0">
              <a:buNone/>
              <a:defRPr sz="3100"/>
            </a:lvl8pPr>
            <a:lvl9pPr marL="12540082"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BAB95BF-2F78-6D40-975E-CDB292F2ADCF}" type="datetimeFigureOut">
              <a:rPr lang="en-US" smtClean="0"/>
              <a:t>7/13/14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BE7EA52-DE82-524B-9623-BDA3198990C2}" type="slidenum">
              <a:rPr lang="en-US" smtClean="0"/>
              <a:t>‹#›</a:t>
            </a:fld>
            <a:endParaRPr lang="en-US"/>
          </a:p>
        </p:txBody>
      </p:sp>
    </p:spTree>
    <p:extLst>
      <p:ext uri="{BB962C8B-B14F-4D97-AF65-F5344CB8AC3E}">
        <p14:creationId xmlns:p14="http://schemas.microsoft.com/office/powerpoint/2010/main" val="384606045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920" y="878842"/>
            <a:ext cx="29626560" cy="3657600"/>
          </a:xfrm>
          <a:prstGeom prst="rect">
            <a:avLst/>
          </a:prstGeom>
        </p:spPr>
        <p:txBody>
          <a:bodyPr vert="horz" lIns="313502" tIns="156751" rIns="313502" bIns="156751"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45920" y="5120641"/>
            <a:ext cx="29626560" cy="14483082"/>
          </a:xfrm>
          <a:prstGeom prst="rect">
            <a:avLst/>
          </a:prstGeom>
        </p:spPr>
        <p:txBody>
          <a:bodyPr vert="horz" lIns="313502" tIns="156751" rIns="313502" bIns="156751"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45920" y="20340322"/>
            <a:ext cx="7680960" cy="1168400"/>
          </a:xfrm>
          <a:prstGeom prst="rect">
            <a:avLst/>
          </a:prstGeom>
        </p:spPr>
        <p:txBody>
          <a:bodyPr vert="horz" lIns="313502" tIns="156751" rIns="313502" bIns="156751" rtlCol="0" anchor="ctr"/>
          <a:lstStyle>
            <a:lvl1pPr algn="l">
              <a:defRPr sz="4100">
                <a:solidFill>
                  <a:schemeClr val="tx1">
                    <a:tint val="75000"/>
                  </a:schemeClr>
                </a:solidFill>
              </a:defRPr>
            </a:lvl1pPr>
          </a:lstStyle>
          <a:p>
            <a:fld id="{0BAB95BF-2F78-6D40-975E-CDB292F2ADCF}" type="datetimeFigureOut">
              <a:rPr lang="en-US" smtClean="0"/>
              <a:t>7/13/14</a:t>
            </a:fld>
            <a:endParaRPr lang="en-US"/>
          </a:p>
        </p:txBody>
      </p:sp>
      <p:sp>
        <p:nvSpPr>
          <p:cNvPr id="5" name="Footer Placeholder 4"/>
          <p:cNvSpPr>
            <a:spLocks noGrp="1"/>
          </p:cNvSpPr>
          <p:nvPr>
            <p:ph type="ftr" sz="quarter" idx="3"/>
          </p:nvPr>
        </p:nvSpPr>
        <p:spPr>
          <a:xfrm>
            <a:off x="11247120" y="20340322"/>
            <a:ext cx="10424160" cy="1168400"/>
          </a:xfrm>
          <a:prstGeom prst="rect">
            <a:avLst/>
          </a:prstGeom>
        </p:spPr>
        <p:txBody>
          <a:bodyPr vert="horz" lIns="313502" tIns="156751" rIns="313502" bIns="156751" rtlCol="0" anchor="ctr"/>
          <a:lstStyle>
            <a:lvl1pPr algn="ctr">
              <a:defRPr sz="41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591520" y="20340322"/>
            <a:ext cx="7680960" cy="1168400"/>
          </a:xfrm>
          <a:prstGeom prst="rect">
            <a:avLst/>
          </a:prstGeom>
        </p:spPr>
        <p:txBody>
          <a:bodyPr vert="horz" lIns="313502" tIns="156751" rIns="313502" bIns="156751" rtlCol="0" anchor="ctr"/>
          <a:lstStyle>
            <a:lvl1pPr algn="r">
              <a:defRPr sz="4100">
                <a:solidFill>
                  <a:schemeClr val="tx1">
                    <a:tint val="75000"/>
                  </a:schemeClr>
                </a:solidFill>
              </a:defRPr>
            </a:lvl1pPr>
          </a:lstStyle>
          <a:p>
            <a:fld id="{6BE7EA52-DE82-524B-9623-BDA3198990C2}" type="slidenum">
              <a:rPr lang="en-US" smtClean="0"/>
              <a:t>‹#›</a:t>
            </a:fld>
            <a:endParaRPr lang="en-US"/>
          </a:p>
        </p:txBody>
      </p:sp>
    </p:spTree>
    <p:extLst>
      <p:ext uri="{BB962C8B-B14F-4D97-AF65-F5344CB8AC3E}">
        <p14:creationId xmlns:p14="http://schemas.microsoft.com/office/powerpoint/2010/main" val="30357959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67510" rtl="0" eaLnBrk="1" latinLnBrk="0" hangingPunct="1">
        <a:spcBef>
          <a:spcPct val="0"/>
        </a:spcBef>
        <a:buNone/>
        <a:defRPr sz="15100" kern="1200">
          <a:solidFill>
            <a:schemeClr val="tx1"/>
          </a:solidFill>
          <a:latin typeface="+mj-lt"/>
          <a:ea typeface="+mj-ea"/>
          <a:cs typeface="+mj-cs"/>
        </a:defRPr>
      </a:lvl1pPr>
    </p:titleStyle>
    <p:bodyStyle>
      <a:lvl1pPr marL="1175633" indent="-1175633" algn="l" defTabSz="1567510" rtl="0" eaLnBrk="1" latinLnBrk="0" hangingPunct="1">
        <a:spcBef>
          <a:spcPct val="20000"/>
        </a:spcBef>
        <a:buFont typeface="Arial"/>
        <a:buChar char="•"/>
        <a:defRPr sz="11000" kern="1200">
          <a:solidFill>
            <a:schemeClr val="tx1"/>
          </a:solidFill>
          <a:latin typeface="+mn-lt"/>
          <a:ea typeface="+mn-ea"/>
          <a:cs typeface="+mn-cs"/>
        </a:defRPr>
      </a:lvl1pPr>
      <a:lvl2pPr marL="2547204" indent="-979694" algn="l" defTabSz="1567510" rtl="0" eaLnBrk="1" latinLnBrk="0" hangingPunct="1">
        <a:spcBef>
          <a:spcPct val="20000"/>
        </a:spcBef>
        <a:buFont typeface="Arial"/>
        <a:buChar char="–"/>
        <a:defRPr sz="9600" kern="1200">
          <a:solidFill>
            <a:schemeClr val="tx1"/>
          </a:solidFill>
          <a:latin typeface="+mn-lt"/>
          <a:ea typeface="+mn-ea"/>
          <a:cs typeface="+mn-cs"/>
        </a:defRPr>
      </a:lvl2pPr>
      <a:lvl3pPr marL="3918776" indent="-783755" algn="l" defTabSz="1567510" rtl="0" eaLnBrk="1" latinLnBrk="0" hangingPunct="1">
        <a:spcBef>
          <a:spcPct val="20000"/>
        </a:spcBef>
        <a:buFont typeface="Arial"/>
        <a:buChar char="•"/>
        <a:defRPr sz="8200" kern="1200">
          <a:solidFill>
            <a:schemeClr val="tx1"/>
          </a:solidFill>
          <a:latin typeface="+mn-lt"/>
          <a:ea typeface="+mn-ea"/>
          <a:cs typeface="+mn-cs"/>
        </a:defRPr>
      </a:lvl3pPr>
      <a:lvl4pPr marL="5486286" indent="-783755" algn="l" defTabSz="1567510" rtl="0" eaLnBrk="1" latinLnBrk="0" hangingPunct="1">
        <a:spcBef>
          <a:spcPct val="20000"/>
        </a:spcBef>
        <a:buFont typeface="Arial"/>
        <a:buChar char="–"/>
        <a:defRPr sz="6900" kern="1200">
          <a:solidFill>
            <a:schemeClr val="tx1"/>
          </a:solidFill>
          <a:latin typeface="+mn-lt"/>
          <a:ea typeface="+mn-ea"/>
          <a:cs typeface="+mn-cs"/>
        </a:defRPr>
      </a:lvl4pPr>
      <a:lvl5pPr marL="7053796" indent="-783755" algn="l" defTabSz="1567510" rtl="0" eaLnBrk="1" latinLnBrk="0" hangingPunct="1">
        <a:spcBef>
          <a:spcPct val="20000"/>
        </a:spcBef>
        <a:buFont typeface="Arial"/>
        <a:buChar char="»"/>
        <a:defRPr sz="6900" kern="1200">
          <a:solidFill>
            <a:schemeClr val="tx1"/>
          </a:solidFill>
          <a:latin typeface="+mn-lt"/>
          <a:ea typeface="+mn-ea"/>
          <a:cs typeface="+mn-cs"/>
        </a:defRPr>
      </a:lvl5pPr>
      <a:lvl6pPr marL="8621306" indent="-783755" algn="l" defTabSz="1567510" rtl="0" eaLnBrk="1" latinLnBrk="0" hangingPunct="1">
        <a:spcBef>
          <a:spcPct val="20000"/>
        </a:spcBef>
        <a:buFont typeface="Arial"/>
        <a:buChar char="•"/>
        <a:defRPr sz="6900" kern="1200">
          <a:solidFill>
            <a:schemeClr val="tx1"/>
          </a:solidFill>
          <a:latin typeface="+mn-lt"/>
          <a:ea typeface="+mn-ea"/>
          <a:cs typeface="+mn-cs"/>
        </a:defRPr>
      </a:lvl6pPr>
      <a:lvl7pPr marL="10188816" indent="-783755" algn="l" defTabSz="1567510" rtl="0" eaLnBrk="1" latinLnBrk="0" hangingPunct="1">
        <a:spcBef>
          <a:spcPct val="20000"/>
        </a:spcBef>
        <a:buFont typeface="Arial"/>
        <a:buChar char="•"/>
        <a:defRPr sz="6900" kern="1200">
          <a:solidFill>
            <a:schemeClr val="tx1"/>
          </a:solidFill>
          <a:latin typeface="+mn-lt"/>
          <a:ea typeface="+mn-ea"/>
          <a:cs typeface="+mn-cs"/>
        </a:defRPr>
      </a:lvl7pPr>
      <a:lvl8pPr marL="11756327" indent="-783755" algn="l" defTabSz="1567510" rtl="0" eaLnBrk="1" latinLnBrk="0" hangingPunct="1">
        <a:spcBef>
          <a:spcPct val="20000"/>
        </a:spcBef>
        <a:buFont typeface="Arial"/>
        <a:buChar char="•"/>
        <a:defRPr sz="6900" kern="1200">
          <a:solidFill>
            <a:schemeClr val="tx1"/>
          </a:solidFill>
          <a:latin typeface="+mn-lt"/>
          <a:ea typeface="+mn-ea"/>
          <a:cs typeface="+mn-cs"/>
        </a:defRPr>
      </a:lvl8pPr>
      <a:lvl9pPr marL="13323837" indent="-783755" algn="l" defTabSz="1567510" rtl="0" eaLnBrk="1" latinLnBrk="0" hangingPunct="1">
        <a:spcBef>
          <a:spcPct val="20000"/>
        </a:spcBef>
        <a:buFont typeface="Arial"/>
        <a:buChar char="•"/>
        <a:defRPr sz="6900" kern="1200">
          <a:solidFill>
            <a:schemeClr val="tx1"/>
          </a:solidFill>
          <a:latin typeface="+mn-lt"/>
          <a:ea typeface="+mn-ea"/>
          <a:cs typeface="+mn-cs"/>
        </a:defRPr>
      </a:lvl9pPr>
    </p:bodyStyle>
    <p:otherStyle>
      <a:defPPr>
        <a:defRPr lang="en-US"/>
      </a:defPPr>
      <a:lvl1pPr marL="0" algn="l" defTabSz="1567510" rtl="0" eaLnBrk="1" latinLnBrk="0" hangingPunct="1">
        <a:defRPr sz="6200" kern="1200">
          <a:solidFill>
            <a:schemeClr val="tx1"/>
          </a:solidFill>
          <a:latin typeface="+mn-lt"/>
          <a:ea typeface="+mn-ea"/>
          <a:cs typeface="+mn-cs"/>
        </a:defRPr>
      </a:lvl1pPr>
      <a:lvl2pPr marL="1567510" algn="l" defTabSz="1567510" rtl="0" eaLnBrk="1" latinLnBrk="0" hangingPunct="1">
        <a:defRPr sz="6200" kern="1200">
          <a:solidFill>
            <a:schemeClr val="tx1"/>
          </a:solidFill>
          <a:latin typeface="+mn-lt"/>
          <a:ea typeface="+mn-ea"/>
          <a:cs typeface="+mn-cs"/>
        </a:defRPr>
      </a:lvl2pPr>
      <a:lvl3pPr marL="3135020" algn="l" defTabSz="1567510" rtl="0" eaLnBrk="1" latinLnBrk="0" hangingPunct="1">
        <a:defRPr sz="6200" kern="1200">
          <a:solidFill>
            <a:schemeClr val="tx1"/>
          </a:solidFill>
          <a:latin typeface="+mn-lt"/>
          <a:ea typeface="+mn-ea"/>
          <a:cs typeface="+mn-cs"/>
        </a:defRPr>
      </a:lvl3pPr>
      <a:lvl4pPr marL="4702531" algn="l" defTabSz="1567510" rtl="0" eaLnBrk="1" latinLnBrk="0" hangingPunct="1">
        <a:defRPr sz="6200" kern="1200">
          <a:solidFill>
            <a:schemeClr val="tx1"/>
          </a:solidFill>
          <a:latin typeface="+mn-lt"/>
          <a:ea typeface="+mn-ea"/>
          <a:cs typeface="+mn-cs"/>
        </a:defRPr>
      </a:lvl4pPr>
      <a:lvl5pPr marL="6270041" algn="l" defTabSz="1567510" rtl="0" eaLnBrk="1" latinLnBrk="0" hangingPunct="1">
        <a:defRPr sz="6200" kern="1200">
          <a:solidFill>
            <a:schemeClr val="tx1"/>
          </a:solidFill>
          <a:latin typeface="+mn-lt"/>
          <a:ea typeface="+mn-ea"/>
          <a:cs typeface="+mn-cs"/>
        </a:defRPr>
      </a:lvl5pPr>
      <a:lvl6pPr marL="7837551" algn="l" defTabSz="1567510" rtl="0" eaLnBrk="1" latinLnBrk="0" hangingPunct="1">
        <a:defRPr sz="6200" kern="1200">
          <a:solidFill>
            <a:schemeClr val="tx1"/>
          </a:solidFill>
          <a:latin typeface="+mn-lt"/>
          <a:ea typeface="+mn-ea"/>
          <a:cs typeface="+mn-cs"/>
        </a:defRPr>
      </a:lvl6pPr>
      <a:lvl7pPr marL="9405061" algn="l" defTabSz="1567510" rtl="0" eaLnBrk="1" latinLnBrk="0" hangingPunct="1">
        <a:defRPr sz="6200" kern="1200">
          <a:solidFill>
            <a:schemeClr val="tx1"/>
          </a:solidFill>
          <a:latin typeface="+mn-lt"/>
          <a:ea typeface="+mn-ea"/>
          <a:cs typeface="+mn-cs"/>
        </a:defRPr>
      </a:lvl7pPr>
      <a:lvl8pPr marL="10972571" algn="l" defTabSz="1567510" rtl="0" eaLnBrk="1" latinLnBrk="0" hangingPunct="1">
        <a:defRPr sz="6200" kern="1200">
          <a:solidFill>
            <a:schemeClr val="tx1"/>
          </a:solidFill>
          <a:latin typeface="+mn-lt"/>
          <a:ea typeface="+mn-ea"/>
          <a:cs typeface="+mn-cs"/>
        </a:defRPr>
      </a:lvl8pPr>
      <a:lvl9pPr marL="12540082" algn="l" defTabSz="1567510" rtl="0" eaLnBrk="1" latinLnBrk="0" hangingPunct="1">
        <a:defRPr sz="6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9.JPG"/><Relationship Id="rId12" Type="http://schemas.openxmlformats.org/officeDocument/2006/relationships/image" Target="../media/image10.JPG"/><Relationship Id="rId13" Type="http://schemas.openxmlformats.org/officeDocument/2006/relationships/image" Target="../media/image11.JPG"/><Relationship Id="rId14" Type="http://schemas.openxmlformats.org/officeDocument/2006/relationships/image" Target="../media/image12.emf"/><Relationship Id="rId15" Type="http://schemas.openxmlformats.org/officeDocument/2006/relationships/image" Target="../media/image13.JPG"/><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jpeg"/><Relationship Id="rId5" Type="http://schemas.microsoft.com/office/2007/relationships/hdphoto" Target="../media/hdphoto1.wdp"/><Relationship Id="rId6" Type="http://schemas.openxmlformats.org/officeDocument/2006/relationships/image" Target="../media/image4.emf"/><Relationship Id="rId7" Type="http://schemas.openxmlformats.org/officeDocument/2006/relationships/image" Target="../media/image5.JPG"/><Relationship Id="rId8" Type="http://schemas.openxmlformats.org/officeDocument/2006/relationships/image" Target="../media/image6.jpg"/><Relationship Id="rId9" Type="http://schemas.openxmlformats.org/officeDocument/2006/relationships/image" Target="../media/image7.png"/><Relationship Id="rId10"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Picture 78" descr="paragon_aerial7.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4733" y="563354"/>
            <a:ext cx="13694643" cy="9250109"/>
          </a:xfrm>
          <a:prstGeom prst="rect">
            <a:avLst/>
          </a:prstGeom>
          <a:ln>
            <a:solidFill>
              <a:schemeClr val="tx1"/>
            </a:solidFill>
          </a:ln>
        </p:spPr>
      </p:pic>
      <p:sp>
        <p:nvSpPr>
          <p:cNvPr id="80" name="Rectangle 79"/>
          <p:cNvSpPr/>
          <p:nvPr/>
        </p:nvSpPr>
        <p:spPr>
          <a:xfrm>
            <a:off x="10601819" y="721812"/>
            <a:ext cx="13340046" cy="8899303"/>
          </a:xfrm>
          <a:prstGeom prst="rect">
            <a:avLst/>
          </a:prstGeom>
          <a:no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21091425" y="3270260"/>
            <a:ext cx="10469526" cy="7823200"/>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6"/>
          <p:cNvGrpSpPr>
            <a:grpSpLocks noChangeAspect="1"/>
          </p:cNvGrpSpPr>
          <p:nvPr/>
        </p:nvGrpSpPr>
        <p:grpSpPr>
          <a:xfrm>
            <a:off x="25148973" y="6498565"/>
            <a:ext cx="6818574" cy="4604026"/>
            <a:chOff x="12573000" y="9570707"/>
            <a:chExt cx="7772400" cy="5249587"/>
          </a:xfrm>
        </p:grpSpPr>
        <p:sp>
          <p:nvSpPr>
            <p:cNvPr id="6" name="Rectangle 5"/>
            <p:cNvSpPr/>
            <p:nvPr/>
          </p:nvSpPr>
          <p:spPr>
            <a:xfrm>
              <a:off x="12573000" y="9570707"/>
              <a:ext cx="7308927" cy="5249587"/>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RV Paragon.pdf"/>
            <p:cNvPicPr>
              <a:picLocks noChangeAspect="1"/>
            </p:cNvPicPr>
            <p:nvPr/>
          </p:nvPicPr>
          <p:blipFill rotWithShape="1">
            <a:blip r:embed="rId3">
              <a:extLst>
                <a:ext uri="{28A0092B-C50C-407E-A947-70E740481C1C}">
                  <a14:useLocalDpi xmlns:a14="http://schemas.microsoft.com/office/drawing/2010/main" val="0"/>
                </a:ext>
              </a:extLst>
            </a:blip>
            <a:srcRect t="38977" b="15145"/>
            <a:stretch/>
          </p:blipFill>
          <p:spPr>
            <a:xfrm>
              <a:off x="12573000" y="9864142"/>
              <a:ext cx="7772400" cy="4614556"/>
            </a:xfrm>
            <a:prstGeom prst="rect">
              <a:avLst/>
            </a:prstGeom>
          </p:spPr>
        </p:pic>
      </p:grpSp>
      <p:sp>
        <p:nvSpPr>
          <p:cNvPr id="40" name="TextBox 39"/>
          <p:cNvSpPr txBox="1"/>
          <p:nvPr/>
        </p:nvSpPr>
        <p:spPr>
          <a:xfrm>
            <a:off x="2147475" y="11469306"/>
            <a:ext cx="7165695" cy="10125849"/>
          </a:xfrm>
          <a:prstGeom prst="rect">
            <a:avLst/>
          </a:prstGeom>
          <a:noFill/>
        </p:spPr>
        <p:txBody>
          <a:bodyPr wrap="square" rtlCol="0">
            <a:spAutoFit/>
          </a:bodyPr>
          <a:lstStyle/>
          <a:p>
            <a:r>
              <a:rPr lang="en-US" sz="3200" b="1" dirty="0" smtClean="0">
                <a:latin typeface="Arial Black"/>
                <a:cs typeface="Arial Black"/>
              </a:rPr>
              <a:t>II. Vessel Description</a:t>
            </a:r>
          </a:p>
          <a:p>
            <a:pPr marL="514350" indent="-514350">
              <a:buAutoNum type="romanUcPeriod" startAt="2"/>
            </a:pPr>
            <a:endParaRPr lang="en-US" sz="2000" i="1" dirty="0">
              <a:latin typeface="Arial Black"/>
              <a:cs typeface="Arial Black"/>
            </a:endParaRPr>
          </a:p>
          <a:p>
            <a:r>
              <a:rPr lang="en-US" sz="2400" i="1" dirty="0" smtClean="0">
                <a:latin typeface="Arial Black"/>
                <a:cs typeface="Arial Black"/>
              </a:rPr>
              <a:t>Specifications</a:t>
            </a:r>
            <a:r>
              <a:rPr lang="en-US" sz="2000" dirty="0" smtClean="0">
                <a:latin typeface="Arial Black"/>
                <a:cs typeface="Arial Black"/>
              </a:rPr>
              <a:t>:</a:t>
            </a:r>
          </a:p>
          <a:p>
            <a:endParaRPr lang="en-US" sz="2000" dirty="0" smtClean="0">
              <a:latin typeface="Arial Black"/>
              <a:cs typeface="Arial Black"/>
            </a:endParaRPr>
          </a:p>
          <a:p>
            <a:r>
              <a:rPr lang="en-US" sz="2000" dirty="0" smtClean="0">
                <a:latin typeface="Arial Black"/>
                <a:cs typeface="Arial Black"/>
              </a:rPr>
              <a:t>Make</a:t>
            </a:r>
            <a:r>
              <a:rPr lang="en-US" sz="2000" dirty="0">
                <a:latin typeface="Arial Black"/>
                <a:cs typeface="Arial Black"/>
              </a:rPr>
              <a:t>: H &amp; F Boats; Bandon, Oregon</a:t>
            </a:r>
          </a:p>
          <a:p>
            <a:r>
              <a:rPr lang="en-US" sz="2000" dirty="0">
                <a:latin typeface="Arial Black"/>
                <a:cs typeface="Arial Black"/>
              </a:rPr>
              <a:t>Year Built: 1993</a:t>
            </a:r>
          </a:p>
          <a:p>
            <a:r>
              <a:rPr lang="en-US" sz="2000" dirty="0">
                <a:latin typeface="Arial Black"/>
                <a:cs typeface="Arial Black"/>
              </a:rPr>
              <a:t>Material: Fiberglass/ Wood</a:t>
            </a:r>
          </a:p>
          <a:p>
            <a:r>
              <a:rPr lang="en-US" sz="2000" dirty="0">
                <a:latin typeface="Arial Black"/>
                <a:cs typeface="Arial Black"/>
              </a:rPr>
              <a:t>Length: Hull (32 feet), Overall (36 feet)</a:t>
            </a:r>
          </a:p>
          <a:p>
            <a:r>
              <a:rPr lang="en-US" sz="2000" dirty="0">
                <a:latin typeface="Arial Black"/>
                <a:cs typeface="Arial Black"/>
              </a:rPr>
              <a:t>Tonnage: 10 Gross ton, 8 Net ton</a:t>
            </a:r>
          </a:p>
          <a:p>
            <a:r>
              <a:rPr lang="en-US" sz="2000" dirty="0">
                <a:latin typeface="Arial Black"/>
                <a:cs typeface="Arial Black"/>
              </a:rPr>
              <a:t>Working Deck Dimensions: 8.5 x 15 feet</a:t>
            </a:r>
          </a:p>
          <a:p>
            <a:r>
              <a:rPr lang="en-US" sz="2000" dirty="0">
                <a:latin typeface="Arial Black"/>
                <a:cs typeface="Arial Black"/>
              </a:rPr>
              <a:t>Beam: 10 feet</a:t>
            </a:r>
          </a:p>
          <a:p>
            <a:r>
              <a:rPr lang="en-US" sz="2000" dirty="0">
                <a:latin typeface="Arial Black"/>
                <a:cs typeface="Arial Black"/>
              </a:rPr>
              <a:t>Draft:  3 feet </a:t>
            </a:r>
            <a:endParaRPr lang="en-US" sz="2000" dirty="0" smtClean="0">
              <a:latin typeface="Arial Black"/>
              <a:cs typeface="Arial Black"/>
            </a:endParaRPr>
          </a:p>
          <a:p>
            <a:r>
              <a:rPr lang="en-US" sz="2000" dirty="0" smtClean="0">
                <a:latin typeface="Arial Black"/>
                <a:cs typeface="Arial Black"/>
              </a:rPr>
              <a:t>Horsepower</a:t>
            </a:r>
            <a:r>
              <a:rPr lang="en-US" sz="2000" dirty="0">
                <a:latin typeface="Arial Black"/>
                <a:cs typeface="Arial Black"/>
              </a:rPr>
              <a:t>: 700 </a:t>
            </a:r>
            <a:r>
              <a:rPr lang="en-US" sz="2000" dirty="0" err="1">
                <a:latin typeface="Arial Black"/>
                <a:cs typeface="Arial Black"/>
              </a:rPr>
              <a:t>hp</a:t>
            </a:r>
            <a:r>
              <a:rPr lang="en-US" sz="2000" dirty="0">
                <a:latin typeface="Arial Black"/>
                <a:cs typeface="Arial Black"/>
              </a:rPr>
              <a:t> </a:t>
            </a:r>
            <a:r>
              <a:rPr lang="en-US" sz="2000" dirty="0" smtClean="0">
                <a:latin typeface="Arial Black"/>
                <a:cs typeface="Arial Black"/>
              </a:rPr>
              <a:t>(F350 </a:t>
            </a:r>
            <a:r>
              <a:rPr lang="en-US" sz="2000" dirty="0" err="1">
                <a:latin typeface="Arial Black"/>
                <a:cs typeface="Arial Black"/>
              </a:rPr>
              <a:t>hp</a:t>
            </a:r>
            <a:r>
              <a:rPr lang="en-US" sz="2000" dirty="0">
                <a:latin typeface="Arial Black"/>
                <a:cs typeface="Arial Black"/>
              </a:rPr>
              <a:t> Yamaha Outboards)</a:t>
            </a:r>
          </a:p>
          <a:p>
            <a:r>
              <a:rPr lang="en-US" sz="2000" dirty="0">
                <a:latin typeface="Arial Black"/>
                <a:cs typeface="Arial Black"/>
              </a:rPr>
              <a:t>Fuel Capacity: 550 </a:t>
            </a:r>
            <a:r>
              <a:rPr lang="en-US" sz="2000" dirty="0" smtClean="0">
                <a:latin typeface="Arial Black"/>
                <a:cs typeface="Arial Black"/>
              </a:rPr>
              <a:t>gallons</a:t>
            </a:r>
          </a:p>
          <a:p>
            <a:r>
              <a:rPr lang="en-US" sz="2000" dirty="0" smtClean="0">
                <a:latin typeface="Arial Black"/>
                <a:cs typeface="Arial Black"/>
              </a:rPr>
              <a:t>Speed</a:t>
            </a:r>
            <a:r>
              <a:rPr lang="en-US" sz="2000" dirty="0">
                <a:latin typeface="Arial Black"/>
                <a:cs typeface="Arial Black"/>
              </a:rPr>
              <a:t>: 25-32 knots cruising (40 knots max)</a:t>
            </a:r>
          </a:p>
          <a:p>
            <a:r>
              <a:rPr lang="en-US" sz="2000" dirty="0">
                <a:latin typeface="Arial Black"/>
                <a:cs typeface="Arial Black"/>
              </a:rPr>
              <a:t>Economy: 0.8 – 0.9 nm/gal </a:t>
            </a:r>
            <a:endParaRPr lang="en-US" sz="2000" dirty="0" smtClean="0">
              <a:latin typeface="Arial Black"/>
              <a:cs typeface="Arial Black"/>
            </a:endParaRPr>
          </a:p>
          <a:p>
            <a:r>
              <a:rPr lang="en-US" sz="2000" dirty="0" smtClean="0">
                <a:latin typeface="Arial Black"/>
                <a:cs typeface="Arial Black"/>
              </a:rPr>
              <a:t>Endurance</a:t>
            </a:r>
            <a:r>
              <a:rPr lang="en-US" sz="2000" dirty="0">
                <a:latin typeface="Arial Black"/>
                <a:cs typeface="Arial Black"/>
              </a:rPr>
              <a:t>: ~400 nm</a:t>
            </a:r>
          </a:p>
          <a:p>
            <a:r>
              <a:rPr lang="en-US" sz="2000" dirty="0">
                <a:latin typeface="Arial Black"/>
                <a:cs typeface="Arial Black"/>
              </a:rPr>
              <a:t> </a:t>
            </a:r>
          </a:p>
          <a:p>
            <a:r>
              <a:rPr lang="en-US" sz="2400" i="1" dirty="0" smtClean="0">
                <a:latin typeface="Arial Black"/>
                <a:cs typeface="Arial Black"/>
              </a:rPr>
              <a:t>Deck </a:t>
            </a:r>
            <a:r>
              <a:rPr lang="en-US" sz="2400" i="1" dirty="0">
                <a:latin typeface="Arial Black"/>
                <a:cs typeface="Arial Black"/>
              </a:rPr>
              <a:t>Machinery:</a:t>
            </a:r>
            <a:endParaRPr lang="en-US" sz="2400" dirty="0">
              <a:latin typeface="Arial Black"/>
              <a:cs typeface="Arial Black"/>
            </a:endParaRPr>
          </a:p>
          <a:p>
            <a:r>
              <a:rPr lang="en-US" sz="2000" b="1" dirty="0">
                <a:latin typeface="Arial Black"/>
                <a:cs typeface="Arial Black"/>
              </a:rPr>
              <a:t> </a:t>
            </a:r>
            <a:endParaRPr lang="en-US" sz="2000" dirty="0">
              <a:latin typeface="Arial Black"/>
              <a:cs typeface="Arial Black"/>
            </a:endParaRPr>
          </a:p>
          <a:p>
            <a:r>
              <a:rPr lang="en-US" sz="2000" dirty="0" smtClean="0">
                <a:latin typeface="Arial Black"/>
                <a:cs typeface="Arial Black"/>
              </a:rPr>
              <a:t>Aluminum boom and mast</a:t>
            </a:r>
            <a:endParaRPr lang="en-US" sz="2000" dirty="0">
              <a:latin typeface="Arial Black"/>
              <a:cs typeface="Arial Black"/>
            </a:endParaRPr>
          </a:p>
          <a:p>
            <a:r>
              <a:rPr lang="en-US" sz="2000" dirty="0">
                <a:latin typeface="Arial Black"/>
                <a:cs typeface="Arial Black"/>
              </a:rPr>
              <a:t>Max lifting capacity 500 lbs. (static)</a:t>
            </a:r>
          </a:p>
          <a:p>
            <a:r>
              <a:rPr lang="en-US" sz="2000" dirty="0">
                <a:latin typeface="Arial Black"/>
                <a:cs typeface="Arial Black"/>
              </a:rPr>
              <a:t> </a:t>
            </a:r>
            <a:r>
              <a:rPr lang="en-US" sz="2000" dirty="0" smtClean="0">
                <a:latin typeface="Arial Black"/>
                <a:cs typeface="Arial Black"/>
              </a:rPr>
              <a:t>  12V </a:t>
            </a:r>
            <a:r>
              <a:rPr lang="en-US" sz="2000" dirty="0">
                <a:latin typeface="Arial Black"/>
                <a:cs typeface="Arial Black"/>
              </a:rPr>
              <a:t>WARN DC1000 electric hoist (1000 lb.</a:t>
            </a:r>
            <a:r>
              <a:rPr lang="en-US" sz="2000" dirty="0" smtClean="0">
                <a:latin typeface="Arial Black"/>
                <a:cs typeface="Arial Black"/>
              </a:rPr>
              <a:t>)</a:t>
            </a:r>
          </a:p>
          <a:p>
            <a:r>
              <a:rPr lang="en-US" sz="2000" dirty="0">
                <a:latin typeface="Arial Black"/>
                <a:cs typeface="Arial Black"/>
              </a:rPr>
              <a:t> </a:t>
            </a:r>
            <a:r>
              <a:rPr lang="en-US" sz="2000" dirty="0" smtClean="0">
                <a:latin typeface="Arial Black"/>
                <a:cs typeface="Arial Black"/>
              </a:rPr>
              <a:t>  </a:t>
            </a:r>
            <a:r>
              <a:rPr lang="en-US" sz="2000" dirty="0">
                <a:latin typeface="Arial Black"/>
                <a:cs typeface="Arial Black"/>
              </a:rPr>
              <a:t>5” hydraulic capstan </a:t>
            </a:r>
          </a:p>
          <a:p>
            <a:r>
              <a:rPr lang="en-US" sz="2000" dirty="0">
                <a:latin typeface="Arial Black"/>
                <a:cs typeface="Arial Black"/>
              </a:rPr>
              <a:t> </a:t>
            </a:r>
            <a:r>
              <a:rPr lang="en-US" sz="2000" dirty="0" smtClean="0">
                <a:latin typeface="Arial Black"/>
                <a:cs typeface="Arial Black"/>
              </a:rPr>
              <a:t>  </a:t>
            </a:r>
            <a:r>
              <a:rPr lang="en-US" sz="2000" dirty="0">
                <a:latin typeface="Arial Black"/>
                <a:cs typeface="Arial Black"/>
              </a:rPr>
              <a:t>9” hydraulic line pinch (3/4”-1”)</a:t>
            </a:r>
          </a:p>
          <a:p>
            <a:r>
              <a:rPr lang="en-US" sz="2000" dirty="0">
                <a:latin typeface="Arial Black"/>
                <a:cs typeface="Arial Black"/>
              </a:rPr>
              <a:t>7” Hydraulic Capstan </a:t>
            </a:r>
            <a:r>
              <a:rPr lang="en-US" sz="2000" dirty="0" smtClean="0">
                <a:latin typeface="Arial Black"/>
                <a:cs typeface="Arial Black"/>
              </a:rPr>
              <a:t>(500 lb. </a:t>
            </a:r>
            <a:r>
              <a:rPr lang="en-US" sz="2000" dirty="0">
                <a:latin typeface="Arial Black"/>
                <a:cs typeface="Arial Black"/>
              </a:rPr>
              <a:t>lift </a:t>
            </a:r>
            <a:r>
              <a:rPr lang="en-US" sz="2000" dirty="0" smtClean="0">
                <a:latin typeface="Arial Black"/>
                <a:cs typeface="Arial Black"/>
              </a:rPr>
              <a:t>capacity)</a:t>
            </a:r>
            <a:endParaRPr lang="en-US" sz="2000" dirty="0">
              <a:latin typeface="Arial Black"/>
              <a:cs typeface="Arial Black"/>
            </a:endParaRPr>
          </a:p>
          <a:p>
            <a:r>
              <a:rPr lang="en-US" sz="2000" dirty="0">
                <a:latin typeface="Arial Black"/>
                <a:cs typeface="Arial Black"/>
              </a:rPr>
              <a:t>3” Windlass</a:t>
            </a:r>
          </a:p>
          <a:p>
            <a:r>
              <a:rPr lang="en-US" sz="2000" dirty="0">
                <a:latin typeface="Arial Black"/>
                <a:cs typeface="Arial Black"/>
              </a:rPr>
              <a:t>Hydraulic Anchor Drum (20 pound </a:t>
            </a:r>
            <a:r>
              <a:rPr lang="en-US" sz="2000" dirty="0" smtClean="0">
                <a:latin typeface="Arial Black"/>
                <a:cs typeface="Arial Black"/>
              </a:rPr>
              <a:t>Bruce </a:t>
            </a:r>
            <a:r>
              <a:rPr lang="en-US" sz="2000" dirty="0">
                <a:latin typeface="Arial Black"/>
                <a:cs typeface="Arial Black"/>
              </a:rPr>
              <a:t>anchor)</a:t>
            </a:r>
          </a:p>
          <a:p>
            <a:r>
              <a:rPr lang="en-US" sz="2000" dirty="0">
                <a:latin typeface="Arial Black"/>
                <a:cs typeface="Arial Black"/>
              </a:rPr>
              <a:t>Collapsible mast for restricted overhead situations</a:t>
            </a:r>
          </a:p>
          <a:p>
            <a:endParaRPr lang="en-US" sz="2000" dirty="0">
              <a:latin typeface="Arial Black"/>
              <a:cs typeface="Arial Black"/>
            </a:endParaRPr>
          </a:p>
        </p:txBody>
      </p:sp>
      <p:grpSp>
        <p:nvGrpSpPr>
          <p:cNvPr id="45" name="Group 44"/>
          <p:cNvGrpSpPr/>
          <p:nvPr/>
        </p:nvGrpSpPr>
        <p:grpSpPr>
          <a:xfrm>
            <a:off x="1480193" y="1595045"/>
            <a:ext cx="11142617" cy="9555555"/>
            <a:chOff x="1480193" y="1595045"/>
            <a:chExt cx="11142617" cy="9051539"/>
          </a:xfrm>
        </p:grpSpPr>
        <p:sp>
          <p:nvSpPr>
            <p:cNvPr id="44" name="Rectangle 43"/>
            <p:cNvSpPr/>
            <p:nvPr/>
          </p:nvSpPr>
          <p:spPr>
            <a:xfrm>
              <a:off x="1480193" y="3167472"/>
              <a:ext cx="11142617" cy="7479112"/>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extBox 40"/>
            <p:cNvSpPr txBox="1"/>
            <p:nvPr/>
          </p:nvSpPr>
          <p:spPr>
            <a:xfrm>
              <a:off x="2147475" y="4354571"/>
              <a:ext cx="10036332" cy="6214717"/>
            </a:xfrm>
            <a:prstGeom prst="rect">
              <a:avLst/>
            </a:prstGeom>
            <a:noFill/>
          </p:spPr>
          <p:txBody>
            <a:bodyPr wrap="square" rtlCol="0">
              <a:spAutoFit/>
            </a:bodyPr>
            <a:lstStyle/>
            <a:p>
              <a:pPr marL="514350" indent="-514350">
                <a:buAutoNum type="romanUcPeriod"/>
              </a:pPr>
              <a:r>
                <a:rPr lang="en-US" sz="3200" b="1" dirty="0" smtClean="0">
                  <a:latin typeface="Arial Black"/>
                  <a:cs typeface="Arial Black"/>
                </a:rPr>
                <a:t>History:</a:t>
              </a:r>
              <a:endParaRPr lang="en-US" sz="3200" dirty="0">
                <a:latin typeface="Arial Black"/>
                <a:cs typeface="Arial Black"/>
              </a:endParaRPr>
            </a:p>
            <a:p>
              <a:pPr>
                <a:lnSpc>
                  <a:spcPct val="150000"/>
                </a:lnSpc>
              </a:pPr>
              <a:r>
                <a:rPr lang="en-US" sz="2000" dirty="0">
                  <a:latin typeface="Arial Black"/>
                  <a:cs typeface="Arial Black"/>
                </a:rPr>
                <a:t> </a:t>
              </a:r>
              <a:r>
                <a:rPr lang="en-US" sz="2000" dirty="0" smtClean="0">
                  <a:latin typeface="Arial Black"/>
                  <a:cs typeface="Arial Black"/>
                </a:rPr>
                <a:t>        R</a:t>
              </a:r>
              <a:r>
                <a:rPr lang="en-US" sz="2000" dirty="0">
                  <a:latin typeface="Arial Black"/>
                  <a:cs typeface="Arial Black"/>
                </a:rPr>
                <a:t>/V </a:t>
              </a:r>
              <a:r>
                <a:rPr lang="en-US" sz="2000" i="1" dirty="0">
                  <a:latin typeface="Arial Black"/>
                  <a:cs typeface="Arial Black"/>
                </a:rPr>
                <a:t>Paragon</a:t>
              </a:r>
              <a:r>
                <a:rPr lang="en-US" sz="2000" dirty="0">
                  <a:latin typeface="Arial Black"/>
                  <a:cs typeface="Arial Black"/>
                </a:rPr>
                <a:t> was purchased from a commercial urchin diver in Oxnard, CA in 2001 by the Partnership for Interdisciplinary Studies of Coastal Oceans (PISCO) at the University of California, Santa Cruz (UCSC).  PISCO repowered and customized the vessel for near shore scientific scuba diving and oceanographic research.  For ten years it served as a research platform for kelp forest monitoring and process studies, oceanography, and education.  In 2012, Dr. Mark Carr of PISCO-UCSC offered to loan R/V </a:t>
              </a:r>
              <a:r>
                <a:rPr lang="en-US" sz="2000" i="1" dirty="0">
                  <a:latin typeface="Arial Black"/>
                  <a:cs typeface="Arial Black"/>
                </a:rPr>
                <a:t>Paragon</a:t>
              </a:r>
              <a:r>
                <a:rPr lang="en-US" sz="2000" dirty="0">
                  <a:latin typeface="Arial Black"/>
                  <a:cs typeface="Arial Black"/>
                </a:rPr>
                <a:t> to MBARI for a minimum of one year.  In 2013, the  loan agreement was extended for an additional 5 years.  UCSC retains ownership of the vessel during this period and MBARI is responsible for its operation and upkeep.  R/V </a:t>
              </a:r>
              <a:r>
                <a:rPr lang="en-US" sz="2000" i="1" dirty="0">
                  <a:latin typeface="Arial Black"/>
                  <a:cs typeface="Arial Black"/>
                </a:rPr>
                <a:t>Paragon </a:t>
              </a:r>
              <a:r>
                <a:rPr lang="en-US" sz="2000" dirty="0">
                  <a:latin typeface="Arial Black"/>
                  <a:cs typeface="Arial Black"/>
                </a:rPr>
                <a:t>offers a unique opportunity for MBARI researchers </a:t>
              </a:r>
              <a:r>
                <a:rPr lang="en-US" sz="2000" dirty="0" smtClean="0">
                  <a:latin typeface="Arial Black"/>
                  <a:cs typeface="Arial Black"/>
                </a:rPr>
                <a:t>to </a:t>
              </a:r>
              <a:r>
                <a:rPr lang="en-US" sz="2000" dirty="0">
                  <a:latin typeface="Arial Black"/>
                  <a:cs typeface="Arial Black"/>
                </a:rPr>
                <a:t>access </a:t>
              </a:r>
              <a:endParaRPr lang="en-US" sz="2000" dirty="0" smtClean="0">
                <a:latin typeface="Arial Black"/>
                <a:cs typeface="Arial Black"/>
              </a:endParaRPr>
            </a:p>
            <a:p>
              <a:pPr>
                <a:lnSpc>
                  <a:spcPct val="150000"/>
                </a:lnSpc>
              </a:pPr>
              <a:r>
                <a:rPr lang="en-US" sz="2000" dirty="0" smtClean="0">
                  <a:latin typeface="Arial Black"/>
                  <a:cs typeface="Arial Black"/>
                </a:rPr>
                <a:t>near </a:t>
              </a:r>
              <a:r>
                <a:rPr lang="en-US" sz="2000" dirty="0">
                  <a:latin typeface="Arial Black"/>
                  <a:cs typeface="Arial Black"/>
                </a:rPr>
                <a:t>coastal waters reliably, quickly, and inexpensively</a:t>
              </a:r>
              <a:r>
                <a:rPr lang="en-US" sz="2000" dirty="0" smtClean="0">
                  <a:latin typeface="Arial Black"/>
                  <a:cs typeface="Arial Black"/>
                </a:rPr>
                <a:t>.</a:t>
              </a:r>
              <a:endParaRPr lang="en-US" sz="2000" dirty="0">
                <a:latin typeface="Arial Black"/>
                <a:cs typeface="Arial Black"/>
              </a:endParaRPr>
            </a:p>
          </p:txBody>
        </p:sp>
        <p:pic>
          <p:nvPicPr>
            <p:cNvPr id="8" name="Picture 7" descr="IMG_5024.JPG"/>
            <p:cNvPicPr>
              <a:picLocks noChangeAspect="1"/>
            </p:cNvPicPr>
            <p:nvPr/>
          </p:nvPicPr>
          <p:blipFill rotWithShape="1">
            <a:blip r:embed="rId4">
              <a:biLevel thresh="25000"/>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1848" t="7213" r="6434"/>
            <a:stretch/>
          </p:blipFill>
          <p:spPr>
            <a:xfrm>
              <a:off x="5414118" y="1595045"/>
              <a:ext cx="4144854" cy="3144854"/>
            </a:xfrm>
            <a:prstGeom prst="rect">
              <a:avLst/>
            </a:prstGeom>
            <a:ln w="38100" cap="sq">
              <a:solidFill>
                <a:srgbClr val="000000"/>
              </a:solidFill>
              <a:prstDash val="solid"/>
              <a:miter lim="800000"/>
            </a:ln>
            <a:effectLst>
              <a:outerShdw blurRad="50800" dist="38100" dir="2700000" algn="tl" rotWithShape="0">
                <a:srgbClr val="000000">
                  <a:alpha val="43000"/>
                </a:srgbClr>
              </a:outerShdw>
              <a:softEdge rad="76200"/>
            </a:effectLst>
          </p:spPr>
        </p:pic>
      </p:grpSp>
      <p:pic>
        <p:nvPicPr>
          <p:cNvPr id="46" name="Picture 45" descr="mbarilogo.eps"/>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027240" y="7311861"/>
            <a:ext cx="2863920" cy="1771298"/>
          </a:xfrm>
          <a:prstGeom prst="rect">
            <a:avLst/>
          </a:prstGeom>
          <a:effectLst>
            <a:glow rad="266700">
              <a:schemeClr val="bg1">
                <a:alpha val="35000"/>
              </a:schemeClr>
            </a:glow>
          </a:effectLst>
        </p:spPr>
      </p:pic>
      <p:sp>
        <p:nvSpPr>
          <p:cNvPr id="4" name="TextBox 3"/>
          <p:cNvSpPr txBox="1"/>
          <p:nvPr/>
        </p:nvSpPr>
        <p:spPr>
          <a:xfrm>
            <a:off x="6998004" y="832417"/>
            <a:ext cx="18922392" cy="1569660"/>
          </a:xfrm>
          <a:prstGeom prst="rect">
            <a:avLst/>
          </a:prstGeom>
          <a:noFill/>
        </p:spPr>
        <p:txBody>
          <a:bodyPr wrap="square" rtlCol="0">
            <a:spAutoFit/>
          </a:bodyPr>
          <a:lstStyle/>
          <a:p>
            <a:pPr algn="ctr"/>
            <a:r>
              <a:rPr lang="en-US" sz="9600" b="1" dirty="0" smtClean="0">
                <a:effectLst>
                  <a:glow rad="139700">
                    <a:schemeClr val="bg1">
                      <a:alpha val="60000"/>
                    </a:schemeClr>
                  </a:glow>
                </a:effectLst>
                <a:latin typeface="Arial"/>
                <a:cs typeface="Arial"/>
              </a:rPr>
              <a:t>R/V </a:t>
            </a:r>
            <a:r>
              <a:rPr lang="en-US" sz="9600" b="1" i="1" dirty="0" smtClean="0">
                <a:effectLst>
                  <a:glow rad="139700">
                    <a:schemeClr val="bg1">
                      <a:alpha val="60000"/>
                    </a:schemeClr>
                  </a:glow>
                </a:effectLst>
                <a:latin typeface="Arial"/>
                <a:cs typeface="Arial"/>
              </a:rPr>
              <a:t>Paragon</a:t>
            </a:r>
            <a:endParaRPr lang="en-US" sz="9600" b="1" i="1" dirty="0">
              <a:effectLst>
                <a:glow rad="139700">
                  <a:schemeClr val="bg1">
                    <a:alpha val="60000"/>
                  </a:schemeClr>
                </a:glow>
              </a:effectLst>
              <a:latin typeface="Arial"/>
              <a:cs typeface="Arial"/>
            </a:endParaRPr>
          </a:p>
        </p:txBody>
      </p:sp>
      <p:sp>
        <p:nvSpPr>
          <p:cNvPr id="48" name="Rectangle 47"/>
          <p:cNvSpPr/>
          <p:nvPr/>
        </p:nvSpPr>
        <p:spPr>
          <a:xfrm>
            <a:off x="1518215" y="11390220"/>
            <a:ext cx="8546978" cy="9712492"/>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51" name="Group 50"/>
          <p:cNvGrpSpPr/>
          <p:nvPr/>
        </p:nvGrpSpPr>
        <p:grpSpPr>
          <a:xfrm>
            <a:off x="21495009" y="3696255"/>
            <a:ext cx="5156853" cy="4501255"/>
            <a:chOff x="26597712" y="3167472"/>
            <a:chExt cx="5156853" cy="4501255"/>
          </a:xfrm>
        </p:grpSpPr>
        <p:pic>
          <p:nvPicPr>
            <p:cNvPr id="9" name="Picture 8" descr="DSC_3896.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97712" y="3167472"/>
              <a:ext cx="5156853" cy="3451869"/>
            </a:xfrm>
            <a:prstGeom prst="rect">
              <a:avLst/>
            </a:prstGeom>
          </p:spPr>
        </p:pic>
        <p:sp>
          <p:nvSpPr>
            <p:cNvPr id="49" name="Rectangle 48"/>
            <p:cNvSpPr/>
            <p:nvPr/>
          </p:nvSpPr>
          <p:spPr>
            <a:xfrm>
              <a:off x="26597712" y="3181936"/>
              <a:ext cx="5156853" cy="4486791"/>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TextBox 49"/>
            <p:cNvSpPr txBox="1"/>
            <p:nvPr/>
          </p:nvSpPr>
          <p:spPr>
            <a:xfrm>
              <a:off x="26597712" y="6653064"/>
              <a:ext cx="5156853" cy="923330"/>
            </a:xfrm>
            <a:prstGeom prst="rect">
              <a:avLst/>
            </a:prstGeom>
            <a:solidFill>
              <a:srgbClr val="FFFFFF"/>
            </a:solidFill>
          </p:spPr>
          <p:txBody>
            <a:bodyPr wrap="square" rtlCol="0">
              <a:spAutoFit/>
            </a:bodyPr>
            <a:lstStyle/>
            <a:p>
              <a:r>
                <a:rPr lang="en-US" sz="1800" dirty="0" smtClean="0">
                  <a:latin typeface="Calibri"/>
                  <a:cs typeface="Calibri"/>
                </a:rPr>
                <a:t>Engineers Hoover (left) and Hobson (Right) prepare to deploy the Long Range AUV on the Launch and Recovery System (LARS) designed at MBARI.</a:t>
              </a:r>
              <a:endParaRPr lang="en-US" sz="1800" dirty="0">
                <a:latin typeface="Calibri"/>
                <a:cs typeface="Calibri"/>
              </a:endParaRPr>
            </a:p>
          </p:txBody>
        </p:sp>
      </p:grpSp>
      <p:sp>
        <p:nvSpPr>
          <p:cNvPr id="52" name="TextBox 51"/>
          <p:cNvSpPr txBox="1"/>
          <p:nvPr/>
        </p:nvSpPr>
        <p:spPr>
          <a:xfrm>
            <a:off x="26997194" y="3945518"/>
            <a:ext cx="4193237" cy="1938992"/>
          </a:xfrm>
          <a:prstGeom prst="rect">
            <a:avLst/>
          </a:prstGeom>
          <a:noFill/>
        </p:spPr>
        <p:txBody>
          <a:bodyPr wrap="square" rtlCol="0">
            <a:spAutoFit/>
          </a:bodyPr>
          <a:lstStyle/>
          <a:p>
            <a:r>
              <a:rPr lang="en-US" sz="2000" dirty="0" smtClean="0">
                <a:latin typeface="Arial Black"/>
                <a:cs typeface="Arial Black"/>
              </a:rPr>
              <a:t>Engineers at MBARI customize the R/V </a:t>
            </a:r>
            <a:r>
              <a:rPr lang="en-US" sz="2000" i="1" dirty="0" smtClean="0">
                <a:latin typeface="Arial Black"/>
                <a:cs typeface="Arial Black"/>
              </a:rPr>
              <a:t>Paragon</a:t>
            </a:r>
            <a:r>
              <a:rPr lang="en-US" sz="2000" dirty="0" smtClean="0">
                <a:latin typeface="Arial Black"/>
                <a:cs typeface="Arial Black"/>
              </a:rPr>
              <a:t> to facilitate sampling and the deployment and recovery of instrumentation and vehicles.</a:t>
            </a:r>
            <a:endParaRPr lang="en-US" sz="2000" dirty="0">
              <a:latin typeface="Arial Black"/>
              <a:cs typeface="Arial Black"/>
            </a:endParaRPr>
          </a:p>
        </p:txBody>
      </p:sp>
      <p:sp>
        <p:nvSpPr>
          <p:cNvPr id="37" name="Rectangle 36"/>
          <p:cNvSpPr/>
          <p:nvPr/>
        </p:nvSpPr>
        <p:spPr>
          <a:xfrm>
            <a:off x="10532806" y="10261619"/>
            <a:ext cx="12472350" cy="10866189"/>
          </a:xfrm>
          <a:prstGeom prst="rect">
            <a:avLst/>
          </a:prstGeom>
          <a:solidFill>
            <a:srgbClr val="FFFFFF"/>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TextBox 41"/>
          <p:cNvSpPr txBox="1"/>
          <p:nvPr/>
        </p:nvSpPr>
        <p:spPr>
          <a:xfrm>
            <a:off x="11114780" y="19605232"/>
            <a:ext cx="11452570" cy="1200329"/>
          </a:xfrm>
          <a:prstGeom prst="rect">
            <a:avLst/>
          </a:prstGeom>
          <a:noFill/>
        </p:spPr>
        <p:txBody>
          <a:bodyPr wrap="square" rtlCol="0">
            <a:spAutoFit/>
          </a:bodyPr>
          <a:lstStyle/>
          <a:p>
            <a:r>
              <a:rPr lang="en-US" sz="3600" dirty="0" smtClean="0">
                <a:latin typeface="Calibri"/>
                <a:cs typeface="Calibri"/>
              </a:rPr>
              <a:t>R/V </a:t>
            </a:r>
            <a:r>
              <a:rPr lang="en-US" sz="3600" i="1" dirty="0" smtClean="0">
                <a:latin typeface="Calibri"/>
                <a:cs typeface="Calibri"/>
              </a:rPr>
              <a:t>Paragon</a:t>
            </a:r>
            <a:r>
              <a:rPr lang="en-US" sz="3600" dirty="0" smtClean="0">
                <a:latin typeface="Calibri"/>
                <a:cs typeface="Calibri"/>
              </a:rPr>
              <a:t> is versatile, fast and efficient  Here you can see the track (pink) and missions accomplished in a single day</a:t>
            </a:r>
            <a:endParaRPr lang="en-US" sz="3600" dirty="0">
              <a:latin typeface="Calibri"/>
              <a:cs typeface="Calibri"/>
            </a:endParaRPr>
          </a:p>
        </p:txBody>
      </p:sp>
      <p:pic>
        <p:nvPicPr>
          <p:cNvPr id="35" name="Picture 34" descr="Slide1.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856302" y="10538175"/>
            <a:ext cx="11760498" cy="8820374"/>
          </a:xfrm>
          <a:prstGeom prst="rect">
            <a:avLst/>
          </a:prstGeom>
        </p:spPr>
      </p:pic>
      <p:sp>
        <p:nvSpPr>
          <p:cNvPr id="59" name="Rectangle 58"/>
          <p:cNvSpPr/>
          <p:nvPr/>
        </p:nvSpPr>
        <p:spPr>
          <a:xfrm>
            <a:off x="23429862" y="11469306"/>
            <a:ext cx="8106864" cy="3871308"/>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0" name="Picture 59" descr="Boom Attachment.pdf"/>
          <p:cNvPicPr>
            <a:picLocks noChangeAspect="1"/>
          </p:cNvPicPr>
          <p:nvPr/>
        </p:nvPicPr>
        <p:blipFill rotWithShape="1">
          <a:blip r:embed="rId9">
            <a:extLst>
              <a:ext uri="{28A0092B-C50C-407E-A947-70E740481C1C}">
                <a14:useLocalDpi xmlns:a14="http://schemas.microsoft.com/office/drawing/2010/main" val="0"/>
              </a:ext>
            </a:extLst>
          </a:blip>
          <a:srcRect t="28527" b="15995"/>
          <a:stretch/>
        </p:blipFill>
        <p:spPr>
          <a:xfrm>
            <a:off x="21888095" y="8338957"/>
            <a:ext cx="2053770" cy="1474507"/>
          </a:xfrm>
          <a:prstGeom prst="rect">
            <a:avLst/>
          </a:prstGeom>
        </p:spPr>
      </p:pic>
      <p:sp>
        <p:nvSpPr>
          <p:cNvPr id="64" name="TextBox 63"/>
          <p:cNvSpPr txBox="1"/>
          <p:nvPr/>
        </p:nvSpPr>
        <p:spPr>
          <a:xfrm>
            <a:off x="26756597" y="11779721"/>
            <a:ext cx="4433834" cy="2554546"/>
          </a:xfrm>
          <a:prstGeom prst="rect">
            <a:avLst/>
          </a:prstGeom>
          <a:noFill/>
        </p:spPr>
        <p:txBody>
          <a:bodyPr wrap="square" rtlCol="0">
            <a:spAutoFit/>
          </a:bodyPr>
          <a:lstStyle/>
          <a:p>
            <a:r>
              <a:rPr lang="en-US" sz="4000" b="1" dirty="0" smtClean="0"/>
              <a:t>MBARI goes BIG!</a:t>
            </a:r>
            <a:r>
              <a:rPr lang="en-US" sz="3200" dirty="0" smtClean="0"/>
              <a:t> </a:t>
            </a:r>
          </a:p>
          <a:p>
            <a:r>
              <a:rPr lang="en-US" sz="2400" dirty="0" smtClean="0"/>
              <a:t>Twin 350hp four stroke engines</a:t>
            </a:r>
          </a:p>
          <a:p>
            <a:endParaRPr lang="en-US" sz="2400" dirty="0"/>
          </a:p>
          <a:p>
            <a:r>
              <a:rPr lang="en-US" sz="2400" dirty="0" smtClean="0"/>
              <a:t>New engines increased the speed, </a:t>
            </a:r>
            <a:r>
              <a:rPr lang="en-US" sz="2400" dirty="0" err="1" smtClean="0"/>
              <a:t>reliabiliy</a:t>
            </a:r>
            <a:r>
              <a:rPr lang="en-US" sz="2400" dirty="0" smtClean="0"/>
              <a:t>, and economy of the </a:t>
            </a:r>
          </a:p>
          <a:p>
            <a:r>
              <a:rPr lang="en-US" sz="2400" dirty="0" smtClean="0"/>
              <a:t>R/V </a:t>
            </a:r>
            <a:r>
              <a:rPr lang="en-US" sz="2400" i="1" dirty="0" smtClean="0"/>
              <a:t>Paragon</a:t>
            </a:r>
          </a:p>
        </p:txBody>
      </p:sp>
      <p:pic>
        <p:nvPicPr>
          <p:cNvPr id="63" name="Picture 62" descr="photo-65.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5400000">
            <a:off x="23582895" y="12200438"/>
            <a:ext cx="3365723" cy="2524292"/>
          </a:xfrm>
          <a:prstGeom prst="rect">
            <a:avLst/>
          </a:prstGeom>
        </p:spPr>
      </p:pic>
      <p:pic>
        <p:nvPicPr>
          <p:cNvPr id="71" name="Picture 70" descr="photo-63.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16200000">
            <a:off x="23156159" y="16027011"/>
            <a:ext cx="3400064" cy="2550048"/>
          </a:xfrm>
          <a:prstGeom prst="rect">
            <a:avLst/>
          </a:prstGeom>
        </p:spPr>
      </p:pic>
      <p:pic>
        <p:nvPicPr>
          <p:cNvPr id="72" name="Picture 71" descr="photo-64.JPG"/>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5400000">
            <a:off x="28447687" y="16026119"/>
            <a:ext cx="3392936" cy="2544703"/>
          </a:xfrm>
          <a:prstGeom prst="rect">
            <a:avLst/>
          </a:prstGeom>
        </p:spPr>
      </p:pic>
      <p:pic>
        <p:nvPicPr>
          <p:cNvPr id="56" name="Picture 55" descr="P3260547.JPG"/>
          <p:cNvPicPr>
            <a:picLocks noChangeAspect="1"/>
          </p:cNvPicPr>
          <p:nvPr/>
        </p:nvPicPr>
        <p:blipFill rotWithShape="1">
          <a:blip r:embed="rId13">
            <a:extLst>
              <a:ext uri="{28A0092B-C50C-407E-A947-70E740481C1C}">
                <a14:useLocalDpi xmlns:a14="http://schemas.microsoft.com/office/drawing/2010/main" val="0"/>
              </a:ext>
            </a:extLst>
          </a:blip>
          <a:srcRect l="9602" t="6220" r="6386" b="7354"/>
          <a:stretch/>
        </p:blipFill>
        <p:spPr>
          <a:xfrm>
            <a:off x="25920396" y="16045981"/>
            <a:ext cx="3135962" cy="2419574"/>
          </a:xfrm>
          <a:prstGeom prst="rect">
            <a:avLst/>
          </a:prstGeom>
        </p:spPr>
      </p:pic>
      <p:sp>
        <p:nvSpPr>
          <p:cNvPr id="73" name="Rectangle 72"/>
          <p:cNvSpPr/>
          <p:nvPr/>
        </p:nvSpPr>
        <p:spPr>
          <a:xfrm>
            <a:off x="23454087" y="15478304"/>
            <a:ext cx="8106864" cy="5649503"/>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23676755" y="19165089"/>
            <a:ext cx="7618191" cy="646331"/>
          </a:xfrm>
          <a:prstGeom prst="rect">
            <a:avLst/>
          </a:prstGeom>
          <a:noFill/>
        </p:spPr>
        <p:txBody>
          <a:bodyPr wrap="none" rtlCol="0">
            <a:spAutoFit/>
          </a:bodyPr>
          <a:lstStyle/>
          <a:p>
            <a:r>
              <a:rPr lang="en-US" sz="3600" dirty="0" smtClean="0"/>
              <a:t>-Every day begins and ends at the dock-</a:t>
            </a:r>
            <a:endParaRPr lang="en-US" sz="3600" dirty="0"/>
          </a:p>
        </p:txBody>
      </p:sp>
      <p:sp>
        <p:nvSpPr>
          <p:cNvPr id="75" name="TextBox 74"/>
          <p:cNvSpPr txBox="1"/>
          <p:nvPr/>
        </p:nvSpPr>
        <p:spPr>
          <a:xfrm>
            <a:off x="26451657" y="20649019"/>
            <a:ext cx="2300843" cy="461665"/>
          </a:xfrm>
          <a:prstGeom prst="rect">
            <a:avLst/>
          </a:prstGeom>
          <a:noFill/>
        </p:spPr>
        <p:txBody>
          <a:bodyPr wrap="none" rtlCol="0">
            <a:spAutoFit/>
          </a:bodyPr>
          <a:lstStyle/>
          <a:p>
            <a:r>
              <a:rPr lang="en-US" sz="2400" b="1" i="1" dirty="0" err="1" smtClean="0"/>
              <a:t>www.mbari.org</a:t>
            </a:r>
            <a:r>
              <a:rPr lang="en-US" sz="2400" b="1" i="1" dirty="0" smtClean="0"/>
              <a:t> </a:t>
            </a:r>
            <a:endParaRPr lang="en-US" sz="2400" b="1" i="1" dirty="0"/>
          </a:p>
        </p:txBody>
      </p:sp>
      <p:pic>
        <p:nvPicPr>
          <p:cNvPr id="76" name="Picture 75" descr="mbarilogo.eps"/>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6950156" y="19919133"/>
            <a:ext cx="1320174" cy="816511"/>
          </a:xfrm>
          <a:prstGeom prst="rect">
            <a:avLst/>
          </a:prstGeom>
        </p:spPr>
      </p:pic>
      <p:sp>
        <p:nvSpPr>
          <p:cNvPr id="36" name="Rectangle 35"/>
          <p:cNvSpPr/>
          <p:nvPr/>
        </p:nvSpPr>
        <p:spPr>
          <a:xfrm>
            <a:off x="500047" y="481138"/>
            <a:ext cx="31918307" cy="20983324"/>
          </a:xfrm>
          <a:prstGeom prst="rect">
            <a:avLst/>
          </a:prstGeom>
          <a:noFill/>
          <a:ln w="130175">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2" name="Picture 81" descr="P3140505.JPG"/>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4927281" y="814257"/>
            <a:ext cx="6609445" cy="1624116"/>
          </a:xfrm>
          <a:prstGeom prst="rect">
            <a:avLst/>
          </a:prstGeom>
        </p:spPr>
      </p:pic>
      <p:sp>
        <p:nvSpPr>
          <p:cNvPr id="84" name="Rectangle 83"/>
          <p:cNvSpPr/>
          <p:nvPr/>
        </p:nvSpPr>
        <p:spPr>
          <a:xfrm>
            <a:off x="24927281" y="832418"/>
            <a:ext cx="6609445" cy="2200896"/>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TextBox 84"/>
          <p:cNvSpPr txBox="1"/>
          <p:nvPr/>
        </p:nvSpPr>
        <p:spPr>
          <a:xfrm>
            <a:off x="24927282" y="2350660"/>
            <a:ext cx="6609444" cy="707886"/>
          </a:xfrm>
          <a:prstGeom prst="rect">
            <a:avLst/>
          </a:prstGeom>
          <a:noFill/>
        </p:spPr>
        <p:txBody>
          <a:bodyPr wrap="square" rtlCol="0">
            <a:spAutoFit/>
          </a:bodyPr>
          <a:lstStyle/>
          <a:p>
            <a:r>
              <a:rPr lang="en-US" sz="2000" dirty="0" smtClean="0"/>
              <a:t>R/V </a:t>
            </a:r>
            <a:r>
              <a:rPr lang="en-US" sz="2000" i="1" dirty="0" smtClean="0"/>
              <a:t>Paragon</a:t>
            </a:r>
            <a:r>
              <a:rPr lang="en-US" sz="2000" dirty="0" smtClean="0"/>
              <a:t> supports Ocean Observatory technicians as they make repairs to the M1 weather buoy.</a:t>
            </a:r>
            <a:endParaRPr lang="en-US" sz="2000" dirty="0"/>
          </a:p>
        </p:txBody>
      </p:sp>
    </p:spTree>
    <p:extLst>
      <p:ext uri="{BB962C8B-B14F-4D97-AF65-F5344CB8AC3E}">
        <p14:creationId xmlns:p14="http://schemas.microsoft.com/office/powerpoint/2010/main" val="3170670055"/>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997</TotalTime>
  <Words>404</Words>
  <Application>Microsoft Macintosh PowerPoint</Application>
  <PresentationFormat>Custom</PresentationFormat>
  <Paragraphs>44</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MBARI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jared figurski</dc:creator>
  <cp:lastModifiedBy>jared figurski</cp:lastModifiedBy>
  <cp:revision>30</cp:revision>
  <cp:lastPrinted>2014-07-14T15:36:26Z</cp:lastPrinted>
  <dcterms:created xsi:type="dcterms:W3CDTF">2014-07-13T23:36:30Z</dcterms:created>
  <dcterms:modified xsi:type="dcterms:W3CDTF">2014-07-14T16:14:13Z</dcterms:modified>
</cp:coreProperties>
</file>