
<file path=[Content_Types].xml><?xml version="1.0" encoding="utf-8"?>
<Types xmlns="http://schemas.openxmlformats.org/package/2006/content-types">
  <Default Extension="xml" ContentType="application/xml"/>
  <Default Extension="mp4" ContentType="video/unknown"/>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9" r:id="rId2"/>
    <p:sldId id="264" r:id="rId3"/>
    <p:sldId id="265" r:id="rId4"/>
    <p:sldId id="260" r:id="rId5"/>
    <p:sldId id="266" r:id="rId6"/>
    <p:sldId id="274" r:id="rId7"/>
    <p:sldId id="278" r:id="rId8"/>
    <p:sldId id="267" r:id="rId9"/>
    <p:sldId id="269" r:id="rId10"/>
    <p:sldId id="257" r:id="rId11"/>
    <p:sldId id="271" r:id="rId12"/>
    <p:sldId id="272" r:id="rId13"/>
    <p:sldId id="275" r:id="rId14"/>
    <p:sldId id="273" r:id="rId15"/>
    <p:sldId id="268" r:id="rId16"/>
    <p:sldId id="270" r:id="rId17"/>
    <p:sldId id="287" r:id="rId18"/>
    <p:sldId id="280" r:id="rId19"/>
    <p:sldId id="281" r:id="rId20"/>
    <p:sldId id="258" r:id="rId21"/>
    <p:sldId id="279" r:id="rId22"/>
    <p:sldId id="262" r:id="rId23"/>
    <p:sldId id="283" r:id="rId24"/>
    <p:sldId id="285" r:id="rId25"/>
    <p:sldId id="282" r:id="rId26"/>
    <p:sldId id="276" r:id="rId27"/>
    <p:sldId id="284" r:id="rId28"/>
    <p:sldId id="286"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E5E"/>
    <a:srgbClr val="DCDE7D"/>
    <a:srgbClr val="48FFAE"/>
    <a:srgbClr val="56F04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925" autoAdjust="0"/>
  </p:normalViewPr>
  <p:slideViewPr>
    <p:cSldViewPr snapToGrid="0" snapToObjects="1">
      <p:cViewPr>
        <p:scale>
          <a:sx n="183" d="100"/>
          <a:sy n="183" d="100"/>
        </p:scale>
        <p:origin x="-96" y="16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CB9F11-CE02-044A-9A2F-49CE06F3ECC2}" type="datetimeFigureOut">
              <a:rPr lang="en-US" smtClean="0"/>
              <a:t>8/19/14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ACB06F-EC6F-D24F-9E66-6C7E6C99B24D}" type="slidenum">
              <a:rPr lang="en-US" smtClean="0"/>
              <a:t>‹#›</a:t>
            </a:fld>
            <a:endParaRPr lang="en-US"/>
          </a:p>
        </p:txBody>
      </p:sp>
    </p:spTree>
    <p:extLst>
      <p:ext uri="{BB962C8B-B14F-4D97-AF65-F5344CB8AC3E}">
        <p14:creationId xmlns:p14="http://schemas.microsoft.com/office/powerpoint/2010/main" val="2122765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The </a:t>
            </a:r>
            <a:r>
              <a:rPr lang="en-US" sz="1200" b="1" i="1" dirty="0" smtClean="0">
                <a:latin typeface="Calibri Light"/>
                <a:cs typeface="Calibri Light"/>
              </a:rPr>
              <a:t>Tethys</a:t>
            </a:r>
            <a:r>
              <a:rPr lang="en-US" sz="1200" b="1" dirty="0" smtClean="0">
                <a:latin typeface="Calibri Light"/>
                <a:cs typeface="Calibri Light"/>
              </a:rPr>
              <a:t> class long-range AUV</a:t>
            </a:r>
            <a:r>
              <a:rPr lang="en-US" sz="1200" b="1" baseline="0" dirty="0" smtClean="0">
                <a:latin typeface="Calibri Light"/>
                <a:cs typeface="Calibri Light"/>
              </a:rPr>
              <a:t> </a:t>
            </a:r>
            <a:r>
              <a:rPr lang="en-US" sz="1200" b="1" kern="1200" dirty="0" smtClean="0">
                <a:solidFill>
                  <a:schemeClr val="tx1"/>
                </a:solidFill>
                <a:latin typeface="+mn-lt"/>
                <a:ea typeface="+mn-ea"/>
                <a:cs typeface="+mn-cs"/>
              </a:rPr>
              <a:t>was designed here at MBARI to satisfy the scientific need for studying biological process at the appropriate time and space scales using in situ sensors.</a:t>
            </a:r>
          </a:p>
          <a:p>
            <a:pPr marL="0" indent="0">
              <a:buNone/>
            </a:pPr>
            <a:endParaRPr lang="en-US" sz="1200" b="1" kern="1200" baseline="0" dirty="0" smtClean="0">
              <a:solidFill>
                <a:schemeClr val="tx1"/>
              </a:solidFill>
              <a:latin typeface="+mn-lt"/>
              <a:ea typeface="+mn-ea"/>
              <a:cs typeface="+mn-cs"/>
            </a:endParaRPr>
          </a:p>
          <a:p>
            <a:pPr marL="0" indent="0">
              <a:buNone/>
            </a:pPr>
            <a:r>
              <a:rPr lang="en-US" sz="1200" b="1" kern="1200" baseline="0" dirty="0" smtClean="0">
                <a:solidFill>
                  <a:schemeClr val="tx1"/>
                </a:solidFill>
                <a:latin typeface="+mn-lt"/>
                <a:ea typeface="+mn-ea"/>
                <a:cs typeface="+mn-cs"/>
              </a:rPr>
              <a:t>Every aspect of Tethys’ design is geared to maximize efficiency, for example Tethys can regulate vertical pitch angle by shifting its batteries forward and aft to reduce drag generated by high elevator fin angles. </a:t>
            </a:r>
            <a:endParaRPr lang="en-US" sz="1200" b="1" kern="1200" dirty="0" smtClean="0">
              <a:solidFill>
                <a:schemeClr val="tx1"/>
              </a:solidFill>
              <a:latin typeface="+mn-lt"/>
              <a:ea typeface="+mn-ea"/>
              <a:cs typeface="+mn-cs"/>
            </a:endParaRPr>
          </a:p>
          <a:p>
            <a:pPr marL="0" indent="0">
              <a:buNone/>
            </a:pPr>
            <a:r>
              <a:rPr lang="en-US" sz="1200" b="1" kern="1200" dirty="0" smtClean="0">
                <a:solidFill>
                  <a:schemeClr val="tx1"/>
                </a:solidFill>
                <a:latin typeface="+mn-lt"/>
                <a:ea typeface="+mn-ea"/>
                <a:cs typeface="+mn-cs"/>
              </a:rPr>
              <a:t>And it’s the combination of these efficient sub-systems that</a:t>
            </a:r>
            <a:r>
              <a:rPr lang="en-US" sz="1200" b="1"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provide a foundation for studying phytoplankton booms for bloom to bust (3 weeks).</a:t>
            </a:r>
          </a:p>
          <a:p>
            <a:pPr marL="0" indent="0">
              <a:buNone/>
            </a:pPr>
            <a:endParaRPr lang="en-US" sz="1200" b="1"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Any vessel designed to stay at sea for</a:t>
            </a:r>
            <a:r>
              <a:rPr lang="en-US" sz="1200" b="1" kern="1200" baseline="0" dirty="0" smtClean="0">
                <a:solidFill>
                  <a:schemeClr val="tx1"/>
                </a:solidFill>
                <a:effectLst/>
                <a:latin typeface="+mn-lt"/>
                <a:ea typeface="+mn-ea"/>
                <a:cs typeface="+mn-cs"/>
              </a:rPr>
              <a:t> long durations - </a:t>
            </a:r>
            <a:r>
              <a:rPr lang="en-US" sz="1200" b="1" kern="1200" dirty="0" smtClean="0">
                <a:solidFill>
                  <a:schemeClr val="tx1"/>
                </a:solidFill>
                <a:effectLst/>
                <a:latin typeface="+mn-lt"/>
                <a:ea typeface="+mn-ea"/>
                <a:cs typeface="+mn-cs"/>
              </a:rPr>
              <a:t>Reliability becomes major theme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Currently Tethys</a:t>
            </a:r>
            <a:r>
              <a:rPr lang="en-US" sz="1200" b="1" kern="1200" baseline="0" dirty="0" smtClean="0">
                <a:solidFill>
                  <a:schemeClr val="tx1"/>
                </a:solidFill>
                <a:effectLst/>
                <a:latin typeface="+mn-lt"/>
                <a:ea typeface="+mn-ea"/>
                <a:cs typeface="+mn-cs"/>
              </a:rPr>
              <a:t> has a “safety net” hardwired in to its system that captures most problems before the vehicle is at risk – however every time this happens the vehicle stops what ever it’s doing and comes to the surface to get operators input from Sat link</a:t>
            </a:r>
            <a:r>
              <a:rPr lang="en-US" sz="1200" kern="1200" baseline="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indent="0">
              <a:buNone/>
            </a:pPr>
            <a:endParaRPr lang="en-US" sz="1200" b="1" kern="1200" dirty="0" smtClean="0">
              <a:solidFill>
                <a:schemeClr val="tx1"/>
              </a:solidFill>
              <a:latin typeface="+mn-lt"/>
              <a:ea typeface="+mn-ea"/>
              <a:cs typeface="+mn-cs"/>
            </a:endParaRPr>
          </a:p>
          <a:p>
            <a:pPr marL="0" indent="0">
              <a:buNone/>
            </a:pPr>
            <a:endParaRPr lang="en-US" sz="1200" b="1" kern="1200" dirty="0" smtClean="0">
              <a:solidFill>
                <a:schemeClr val="tx1"/>
              </a:solidFill>
              <a:latin typeface="+mn-lt"/>
              <a:ea typeface="+mn-ea"/>
              <a:cs typeface="+mn-cs"/>
            </a:endParaRPr>
          </a:p>
          <a:p>
            <a:pPr marL="0" indent="0">
              <a:buNone/>
            </a:pPr>
            <a:endParaRPr lang="en-US"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EACB06F-EC6F-D24F-9E66-6C7E6C99B24D}" type="slidenum">
              <a:rPr lang="en-US" smtClean="0"/>
              <a:t>2</a:t>
            </a:fld>
            <a:endParaRPr lang="en-US"/>
          </a:p>
        </p:txBody>
      </p:sp>
    </p:spTree>
    <p:extLst>
      <p:ext uri="{BB962C8B-B14F-4D97-AF65-F5344CB8AC3E}">
        <p14:creationId xmlns:p14="http://schemas.microsoft.com/office/powerpoint/2010/main" val="412206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r>
              <a:rPr lang="en-US" baseline="0" dirty="0" smtClean="0"/>
              <a:t> axis!</a:t>
            </a:r>
          </a:p>
          <a:p>
            <a:r>
              <a:rPr lang="en-US" baseline="0" dirty="0" smtClean="0"/>
              <a:t>----- Meeting Notes (8/11/14 11:54) -----</a:t>
            </a:r>
          </a:p>
          <a:p>
            <a:r>
              <a:rPr lang="en-US" baseline="0" dirty="0" smtClean="0"/>
              <a:t>loose formula</a:t>
            </a:r>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11</a:t>
            </a:fld>
            <a:endParaRPr lang="en-US"/>
          </a:p>
        </p:txBody>
      </p:sp>
    </p:spTree>
    <p:extLst>
      <p:ext uri="{BB962C8B-B14F-4D97-AF65-F5344CB8AC3E}">
        <p14:creationId xmlns:p14="http://schemas.microsoft.com/office/powerpoint/2010/main" val="2989149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Receiver operating characteristic</a:t>
            </a:r>
          </a:p>
          <a:p>
            <a:r>
              <a:rPr lang="en-US" dirty="0" err="1" smtClean="0"/>
              <a:t>Ani</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signal detection theory, a receiver operating characteristic (ROC), or simply ROC curve, is a graphical plot which illustrates the performance of a binary classifier system as its discrimination threshold is varied. It is created by plotting the fraction of true positives out of the total actual positives (TPR = true positive rate) vs. the fraction of false positives out of the total actual negatives (FPR = false positive rate)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Meeting Notes (8/11/14 11:54)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diagnol...</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Meeting Notes (8/11/14 12:05)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false detect calling home all the time...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tpr we missed something and have to go get it...</a:t>
            </a:r>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12</a:t>
            </a:fld>
            <a:endParaRPr lang="en-US"/>
          </a:p>
        </p:txBody>
      </p:sp>
    </p:spTree>
    <p:extLst>
      <p:ext uri="{BB962C8B-B14F-4D97-AF65-F5344CB8AC3E}">
        <p14:creationId xmlns:p14="http://schemas.microsoft.com/office/powerpoint/2010/main" val="2104603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Ensure good</a:t>
            </a:r>
            <a:r>
              <a:rPr lang="en-US" baseline="0" dirty="0" smtClean="0"/>
              <a:t> science measurements</a:t>
            </a:r>
          </a:p>
          <a:p>
            <a:endParaRPr lang="en-US" baseline="0" dirty="0" smtClean="0"/>
          </a:p>
          <a:p>
            <a:r>
              <a:rPr lang="en-US" sz="1200" b="1" dirty="0" smtClean="0">
                <a:latin typeface="Calibri Light"/>
                <a:cs typeface="Calibri Light"/>
              </a:rPr>
              <a:t>However, this approach will require numerous classifiers to encompass possible scenarios </a:t>
            </a:r>
          </a:p>
          <a:p>
            <a:r>
              <a:rPr lang="en-US" sz="1200" b="1" dirty="0" smtClean="0">
                <a:latin typeface="Calibri Light"/>
                <a:cs typeface="Calibri Light"/>
              </a:rPr>
              <a:t>----- Meeting Notes (8/11/14 11:54) -----</a:t>
            </a:r>
          </a:p>
          <a:p>
            <a:r>
              <a:rPr lang="en-US" sz="1200" b="1" dirty="0" smtClean="0">
                <a:latin typeface="Calibri Light"/>
                <a:cs typeface="Calibri Light"/>
              </a:rPr>
              <a:t>how much could we reduce vpf</a:t>
            </a:r>
          </a:p>
          <a:p>
            <a:r>
              <a:rPr lang="en-US" sz="1200" b="1" dirty="0" smtClean="0">
                <a:latin typeface="Calibri Light"/>
                <a:cs typeface="Calibri Light"/>
              </a:rPr>
              <a:t>----- Meeting Notes (8/11/14 12:05) -----</a:t>
            </a:r>
          </a:p>
          <a:p>
            <a:r>
              <a:rPr lang="en-US" sz="1200" b="1" dirty="0" smtClean="0">
                <a:latin typeface="Calibri Light"/>
                <a:cs typeface="Calibri Light"/>
              </a:rPr>
              <a:t>add end point </a:t>
            </a:r>
          </a:p>
          <a:p>
            <a:endParaRPr lang="en-US" sz="1200" b="1" dirty="0" smtClean="0">
              <a:latin typeface="Calibri Light"/>
              <a:cs typeface="Calibri Light"/>
            </a:endParaRPr>
          </a:p>
          <a:p>
            <a:r>
              <a:rPr lang="en-US" sz="1200" b="1" dirty="0" smtClean="0">
                <a:latin typeface="Calibri Light"/>
                <a:cs typeface="Calibri Light"/>
              </a:rPr>
              <a:t>if we had this </a:t>
            </a:r>
          </a:p>
          <a:p>
            <a:endParaRPr lang="en-US" sz="1200" b="1" dirty="0" smtClean="0">
              <a:latin typeface="Calibri Light"/>
              <a:cs typeface="Calibri Light"/>
            </a:endParaRPr>
          </a:p>
          <a:p>
            <a:r>
              <a:rPr lang="en-US" sz="1200" b="1" dirty="0" smtClean="0">
                <a:latin typeface="Calibri Light"/>
                <a:cs typeface="Calibri Light"/>
              </a:rPr>
              <a:t>what is a </a:t>
            </a:r>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14</a:t>
            </a:fld>
            <a:endParaRPr lang="en-US"/>
          </a:p>
        </p:txBody>
      </p:sp>
    </p:spTree>
    <p:extLst>
      <p:ext uri="{BB962C8B-B14F-4D97-AF65-F5344CB8AC3E}">
        <p14:creationId xmlns:p14="http://schemas.microsoft.com/office/powerpoint/2010/main" val="3523959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kern="1200" dirty="0" smtClean="0">
                <a:solidFill>
                  <a:schemeClr val="tx1"/>
                </a:solidFill>
                <a:latin typeface="+mn-lt"/>
                <a:ea typeface="+mn-ea"/>
                <a:cs typeface="+mn-cs"/>
              </a:rPr>
              <a:t>The LRAUV was designed here at MBARI to satisfy the scientific need for studying biological process at the appropriate time and space scales using in situ sensors.</a:t>
            </a:r>
          </a:p>
          <a:p>
            <a:pPr marL="0" indent="0">
              <a:buNone/>
            </a:pPr>
            <a:endParaRPr lang="en-US" sz="1200" b="1" kern="1200" dirty="0" smtClean="0">
              <a:solidFill>
                <a:schemeClr val="tx1"/>
              </a:solidFill>
              <a:latin typeface="+mn-lt"/>
              <a:ea typeface="+mn-ea"/>
              <a:cs typeface="+mn-cs"/>
            </a:endParaRPr>
          </a:p>
          <a:p>
            <a:pPr marL="0" indent="0">
              <a:buNone/>
            </a:pPr>
            <a:r>
              <a:rPr lang="en-US" sz="1200" b="1" kern="1200" dirty="0" smtClean="0">
                <a:solidFill>
                  <a:schemeClr val="tx1"/>
                </a:solidFill>
                <a:latin typeface="+mn-lt"/>
                <a:ea typeface="+mn-ea"/>
                <a:cs typeface="+mn-cs"/>
              </a:rPr>
              <a:t>Tethys</a:t>
            </a:r>
            <a:r>
              <a:rPr lang="en-US" sz="1200" b="1" kern="1200" baseline="0" dirty="0" smtClean="0">
                <a:solidFill>
                  <a:schemeClr val="tx1"/>
                </a:solidFill>
                <a:latin typeface="+mn-lt"/>
                <a:ea typeface="+mn-ea"/>
                <a:cs typeface="+mn-cs"/>
              </a:rPr>
              <a:t> class LRAUV is a cross breed between propeller driven vehicles to gliders and supports an impressive 8-watt sensor payload to distances exceeding 1000km at 1m/s. (point to nose)  </a:t>
            </a:r>
          </a:p>
          <a:p>
            <a:pPr marL="0" indent="0">
              <a:buNone/>
            </a:pPr>
            <a:endParaRPr lang="en-US" sz="1200" b="1"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Tethys is designed to be operated from shore, via</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Iridium Satellite link. </a:t>
            </a:r>
          </a:p>
          <a:p>
            <a:pPr marL="0" indent="0">
              <a:buNone/>
            </a:pPr>
            <a:endParaRPr lang="en-US" sz="1200" b="1"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Position</a:t>
            </a:r>
            <a:r>
              <a:rPr lang="en-US" sz="1200" b="1" kern="1200" baseline="0" dirty="0" smtClean="0">
                <a:solidFill>
                  <a:schemeClr val="tx1"/>
                </a:solidFill>
                <a:latin typeface="+mn-lt"/>
                <a:ea typeface="+mn-ea"/>
                <a:cs typeface="+mn-cs"/>
              </a:rPr>
              <a:t> is controlled by actuators which regulate: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Thrust, rudder and elevator angle, the position of the batteries which are mounted on a tray that moves </a:t>
            </a:r>
            <a:r>
              <a:rPr lang="en-US" sz="1200" b="1" kern="1200" baseline="0" dirty="0" err="1" smtClean="0">
                <a:solidFill>
                  <a:schemeClr val="tx1"/>
                </a:solidFill>
                <a:latin typeface="+mn-lt"/>
                <a:ea typeface="+mn-ea"/>
                <a:cs typeface="+mn-cs"/>
              </a:rPr>
              <a:t>frwd</a:t>
            </a:r>
            <a:r>
              <a:rPr lang="en-US" sz="1200" b="1" kern="1200" baseline="0" dirty="0" smtClean="0">
                <a:solidFill>
                  <a:schemeClr val="tx1"/>
                </a:solidFill>
                <a:latin typeface="+mn-lt"/>
                <a:ea typeface="+mn-ea"/>
                <a:cs typeface="+mn-cs"/>
              </a:rPr>
              <a:t>/back and finally, a buoyancy system that allows the vehicle to be adjusted to neutral buoyancy </a:t>
            </a:r>
            <a:endParaRPr lang="en-US" sz="1200" b="1" kern="1200" dirty="0" smtClean="0">
              <a:solidFill>
                <a:schemeClr val="tx1"/>
              </a:solidFill>
              <a:latin typeface="+mn-lt"/>
              <a:ea typeface="+mn-ea"/>
              <a:cs typeface="+mn-cs"/>
            </a:endParaRPr>
          </a:p>
          <a:p>
            <a:pPr marL="228600" indent="-228600">
              <a:buAutoNum type="arabicParenR"/>
            </a:pPr>
            <a:endParaRPr lang="en-US" sz="1200" b="1" kern="1200" dirty="0" smtClean="0">
              <a:solidFill>
                <a:schemeClr val="tx1"/>
              </a:solidFill>
              <a:latin typeface="+mn-lt"/>
              <a:ea typeface="+mn-ea"/>
              <a:cs typeface="+mn-cs"/>
            </a:endParaRPr>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r>
              <a:rPr lang="en-US" sz="1200" b="1" kern="1200" dirty="0" smtClean="0">
                <a:solidFill>
                  <a:schemeClr val="tx1"/>
                </a:solidFill>
                <a:effectLst/>
                <a:latin typeface="+mn-lt"/>
                <a:ea typeface="+mn-ea"/>
                <a:cs typeface="+mn-cs"/>
              </a:rPr>
              <a:t>Efficient operation of Tethys depends on running at neutral buoyancy and trimmed for zero angle of attack </a:t>
            </a:r>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endParaRPr lang="en-US" b="1" dirty="0" smtClean="0"/>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r>
              <a:rPr lang="en-US" b="1" dirty="0" smtClean="0"/>
              <a:t>Velocity profiles</a:t>
            </a:r>
          </a:p>
          <a:p>
            <a:pPr marL="228600" indent="-228600">
              <a:buAutoNum type="arabicParenR"/>
            </a:pPr>
            <a:endParaRPr lang="en-US" sz="1200" dirty="0"/>
          </a:p>
          <a:p>
            <a:pPr marL="228600" indent="-228600">
              <a:buAutoNum type="arabicParenR"/>
            </a:pPr>
            <a:r>
              <a:rPr lang="en-US" sz="1200" dirty="0"/>
              <a:t>----- Meeting Notes (8/11/14 11:54) -----</a:t>
            </a:r>
          </a:p>
          <a:p>
            <a:pPr marL="228600" indent="-228600">
              <a:buAutoNum type="arabicParenR"/>
            </a:pPr>
            <a:r>
              <a:rPr lang="en-US" sz="1200" dirty="0"/>
              <a:t>ballast to</a:t>
            </a:r>
          </a:p>
          <a:p>
            <a:pPr marL="228600" indent="-228600">
              <a:buAutoNum type="arabicParenR"/>
            </a:pPr>
            <a:endParaRPr lang="en-US" sz="1200" dirty="0"/>
          </a:p>
          <a:p>
            <a:pPr marL="228600" indent="-228600">
              <a:buAutoNum type="arabicParenR"/>
            </a:pPr>
            <a:r>
              <a:rPr lang="en-US" sz="1200" dirty="0"/>
              <a:t>website!</a:t>
            </a:r>
          </a:p>
        </p:txBody>
      </p:sp>
      <p:sp>
        <p:nvSpPr>
          <p:cNvPr id="4" name="Slide Number Placeholder 3"/>
          <p:cNvSpPr>
            <a:spLocks noGrp="1"/>
          </p:cNvSpPr>
          <p:nvPr>
            <p:ph type="sldNum" sz="quarter" idx="10"/>
          </p:nvPr>
        </p:nvSpPr>
        <p:spPr/>
        <p:txBody>
          <a:bodyPr/>
          <a:lstStyle/>
          <a:p>
            <a:fld id="{5EACB06F-EC6F-D24F-9E66-6C7E6C99B24D}" type="slidenum">
              <a:rPr lang="en-US" smtClean="0"/>
              <a:t>23</a:t>
            </a:fld>
            <a:endParaRPr lang="en-US"/>
          </a:p>
        </p:txBody>
      </p:sp>
    </p:spTree>
    <p:extLst>
      <p:ext uri="{BB962C8B-B14F-4D97-AF65-F5344CB8AC3E}">
        <p14:creationId xmlns:p14="http://schemas.microsoft.com/office/powerpoint/2010/main" val="412206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Combining these capabilities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provide a foundation for studying phytoplankton blooms from boom to bust,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by providing a mobile platform which can survey a bloom continuously through the two weeks to month-long lifetime of a bloom.</a:t>
            </a:r>
            <a:endParaRPr lang="en-US" sz="1200"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Any vessel designed to stay at sea for</a:t>
            </a:r>
            <a:r>
              <a:rPr lang="en-US" sz="1200" kern="1200" baseline="0" dirty="0" smtClean="0">
                <a:solidFill>
                  <a:schemeClr val="tx1"/>
                </a:solidFill>
                <a:effectLst/>
                <a:latin typeface="+mn-lt"/>
                <a:ea typeface="+mn-ea"/>
                <a:cs typeface="+mn-cs"/>
              </a:rPr>
              <a:t> long durations </a:t>
            </a:r>
            <a:r>
              <a:rPr lang="en-US" sz="1200" kern="1200" baseline="0" dirty="0" smtClean="0">
                <a:solidFill>
                  <a:schemeClr val="tx1"/>
                </a:solidFill>
                <a:effectLst/>
                <a:latin typeface="+mn-lt"/>
                <a:ea typeface="+mn-ea"/>
                <a:cs typeface="+mn-cs"/>
                <a:sym typeface="Wingdings"/>
              </a:rPr>
              <a:t> </a:t>
            </a:r>
            <a:r>
              <a:rPr lang="en-US" sz="1200" kern="1200" dirty="0" smtClean="0">
                <a:solidFill>
                  <a:schemeClr val="tx1"/>
                </a:solidFill>
                <a:effectLst/>
                <a:latin typeface="+mn-lt"/>
                <a:ea typeface="+mn-ea"/>
                <a:cs typeface="+mn-cs"/>
              </a:rPr>
              <a:t>Reliability becomes major theme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autonomous systems to be successful for long deployments, they must be reliable in the face of subsystem failures and environmental challenges. For example, should an AUV suffer the failure of one of its internal actuators, can that failure be detected and mitigated, or does the failure result in the loss of the remaining deployment or even the loss of the vehicle?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 Meeting Notes (8/11/14 11:54)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km!</a:t>
            </a:r>
          </a:p>
        </p:txBody>
      </p:sp>
      <p:sp>
        <p:nvSpPr>
          <p:cNvPr id="4" name="Slide Number Placeholder 3"/>
          <p:cNvSpPr>
            <a:spLocks noGrp="1"/>
          </p:cNvSpPr>
          <p:nvPr>
            <p:ph type="sldNum" sz="quarter" idx="10"/>
          </p:nvPr>
        </p:nvSpPr>
        <p:spPr/>
        <p:txBody>
          <a:bodyPr/>
          <a:lstStyle/>
          <a:p>
            <a:fld id="{5EACB06F-EC6F-D24F-9E66-6C7E6C99B24D}" type="slidenum">
              <a:rPr lang="en-US" smtClean="0"/>
              <a:t>24</a:t>
            </a:fld>
            <a:endParaRPr lang="en-US"/>
          </a:p>
        </p:txBody>
      </p:sp>
    </p:spTree>
    <p:extLst>
      <p:ext uri="{BB962C8B-B14F-4D97-AF65-F5344CB8AC3E}">
        <p14:creationId xmlns:p14="http://schemas.microsoft.com/office/powerpoint/2010/main" val="1872757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We’ll be using this mission as a study case</a:t>
            </a:r>
          </a:p>
          <a:p>
            <a:r>
              <a:rPr lang="en-US" b="1" dirty="0" smtClean="0"/>
              <a:t>----- Meeting Notes (8/11/14 12:05) -----</a:t>
            </a:r>
          </a:p>
          <a:p>
            <a:r>
              <a:rPr lang="en-US" b="1" dirty="0" smtClean="0"/>
              <a:t>between uplanned interventions</a:t>
            </a:r>
            <a:endParaRPr lang="en-US" b="1" dirty="0"/>
          </a:p>
        </p:txBody>
      </p:sp>
      <p:sp>
        <p:nvSpPr>
          <p:cNvPr id="4" name="Slide Number Placeholder 3"/>
          <p:cNvSpPr>
            <a:spLocks noGrp="1"/>
          </p:cNvSpPr>
          <p:nvPr>
            <p:ph type="sldNum" sz="quarter" idx="10"/>
          </p:nvPr>
        </p:nvSpPr>
        <p:spPr/>
        <p:txBody>
          <a:bodyPr/>
          <a:lstStyle/>
          <a:p>
            <a:fld id="{5EACB06F-EC6F-D24F-9E66-6C7E6C99B24D}" type="slidenum">
              <a:rPr lang="en-US" smtClean="0"/>
              <a:t>25</a:t>
            </a:fld>
            <a:endParaRPr lang="en-US"/>
          </a:p>
        </p:txBody>
      </p:sp>
    </p:spTree>
    <p:extLst>
      <p:ext uri="{BB962C8B-B14F-4D97-AF65-F5344CB8AC3E}">
        <p14:creationId xmlns:p14="http://schemas.microsoft.com/office/powerpoint/2010/main" val="3433792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not pictures of LRAUV fail…</a:t>
            </a:r>
            <a:r>
              <a:rPr lang="en-US" baseline="0" dirty="0" smtClean="0"/>
              <a:t> D</a:t>
            </a:r>
            <a:r>
              <a:rPr lang="en-US" dirty="0" smtClean="0"/>
              <a:t>ue to </a:t>
            </a:r>
            <a:r>
              <a:rPr lang="en-US" baseline="0" dirty="0" smtClean="0"/>
              <a:t>their d</a:t>
            </a:r>
            <a:r>
              <a:rPr lang="en-US" dirty="0" smtClean="0"/>
              <a:t>evotion</a:t>
            </a:r>
            <a:r>
              <a:rPr lang="en-US" baseline="0" dirty="0" smtClean="0"/>
              <a:t> we’ve managed to not loose a ¼ million$ AUV so far.</a:t>
            </a:r>
            <a:endParaRPr lang="en-US" dirty="0" smtClean="0"/>
          </a:p>
        </p:txBody>
      </p:sp>
      <p:sp>
        <p:nvSpPr>
          <p:cNvPr id="4" name="Slide Number Placeholder 3"/>
          <p:cNvSpPr>
            <a:spLocks noGrp="1"/>
          </p:cNvSpPr>
          <p:nvPr>
            <p:ph type="sldNum" sz="quarter" idx="10"/>
          </p:nvPr>
        </p:nvSpPr>
        <p:spPr/>
        <p:txBody>
          <a:bodyPr/>
          <a:lstStyle/>
          <a:p>
            <a:fld id="{5EACB06F-EC6F-D24F-9E66-6C7E6C99B24D}" type="slidenum">
              <a:rPr lang="en-US" smtClean="0"/>
              <a:t>26</a:t>
            </a:fld>
            <a:endParaRPr lang="en-US"/>
          </a:p>
        </p:txBody>
      </p:sp>
    </p:spTree>
    <p:extLst>
      <p:ext uri="{BB962C8B-B14F-4D97-AF65-F5344CB8AC3E}">
        <p14:creationId xmlns:p14="http://schemas.microsoft.com/office/powerpoint/2010/main" val="2098123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Oh that and the</a:t>
            </a:r>
            <a:r>
              <a:rPr lang="en-US" baseline="0" dirty="0" smtClean="0"/>
              <a:t> lab’s intricate</a:t>
            </a:r>
            <a:r>
              <a:rPr lang="en-US" dirty="0" smtClean="0"/>
              <a:t> emergency</a:t>
            </a:r>
            <a:r>
              <a:rPr lang="en-US" baseline="0" dirty="0" smtClean="0"/>
              <a:t> recovery and transportation technic…. </a:t>
            </a:r>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27</a:t>
            </a:fld>
            <a:endParaRPr lang="en-US"/>
          </a:p>
        </p:txBody>
      </p:sp>
    </p:spTree>
    <p:extLst>
      <p:ext uri="{BB962C8B-B14F-4D97-AF65-F5344CB8AC3E}">
        <p14:creationId xmlns:p14="http://schemas.microsoft.com/office/powerpoint/2010/main" val="702615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a:t>
            </a:r>
            <a:r>
              <a:rPr lang="en-US" baseline="0" dirty="0" smtClean="0"/>
              <a:t> axis!</a:t>
            </a:r>
          </a:p>
          <a:p>
            <a:r>
              <a:rPr lang="en-US" baseline="0" dirty="0" smtClean="0"/>
              <a:t>----- Meeting Notes (8/11/14 11:54) -----</a:t>
            </a:r>
          </a:p>
          <a:p>
            <a:r>
              <a:rPr lang="en-US" baseline="0" dirty="0" smtClean="0"/>
              <a:t>loose formula</a:t>
            </a:r>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28</a:t>
            </a:fld>
            <a:endParaRPr lang="en-US"/>
          </a:p>
        </p:txBody>
      </p:sp>
    </p:spTree>
    <p:extLst>
      <p:ext uri="{BB962C8B-B14F-4D97-AF65-F5344CB8AC3E}">
        <p14:creationId xmlns:p14="http://schemas.microsoft.com/office/powerpoint/2010/main" val="2989149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We’ll be using this mission as a study case</a:t>
            </a:r>
          </a:p>
          <a:p>
            <a:r>
              <a:rPr lang="en-US" b="1" dirty="0" smtClean="0"/>
              <a:t>----- Meeting Notes (8/11/14 12:05) -----</a:t>
            </a:r>
          </a:p>
          <a:p>
            <a:r>
              <a:rPr lang="en-US" b="1" dirty="0" smtClean="0"/>
              <a:t>between uplanned interventions</a:t>
            </a:r>
            <a:endParaRPr lang="en-US" b="1" dirty="0"/>
          </a:p>
        </p:txBody>
      </p:sp>
      <p:sp>
        <p:nvSpPr>
          <p:cNvPr id="4" name="Slide Number Placeholder 3"/>
          <p:cNvSpPr>
            <a:spLocks noGrp="1"/>
          </p:cNvSpPr>
          <p:nvPr>
            <p:ph type="sldNum" sz="quarter" idx="10"/>
          </p:nvPr>
        </p:nvSpPr>
        <p:spPr/>
        <p:txBody>
          <a:bodyPr/>
          <a:lstStyle/>
          <a:p>
            <a:fld id="{5EACB06F-EC6F-D24F-9E66-6C7E6C99B24D}" type="slidenum">
              <a:rPr lang="en-US" smtClean="0"/>
              <a:t>3</a:t>
            </a:fld>
            <a:endParaRPr lang="en-US"/>
          </a:p>
        </p:txBody>
      </p:sp>
    </p:spTree>
    <p:extLst>
      <p:ext uri="{BB962C8B-B14F-4D97-AF65-F5344CB8AC3E}">
        <p14:creationId xmlns:p14="http://schemas.microsoft.com/office/powerpoint/2010/main" val="3433792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228600" indent="-228600">
              <a:buAutoNum type="arabicParenR"/>
            </a:pPr>
            <a:r>
              <a:rPr lang="en-US" baseline="0" dirty="0" smtClean="0"/>
              <a:t>Find predictors – not necessarily cause and effect but rather a quantifiable metric/measurement we can use to determine if a malfunction is occurring or not</a:t>
            </a:r>
          </a:p>
          <a:p>
            <a:pPr marL="685800" lvl="1" indent="-228600">
              <a:buAutoNum type="arabicParenR"/>
            </a:pPr>
            <a:r>
              <a:rPr lang="en-US" baseline="0" dirty="0" smtClean="0"/>
              <a:t>Empirical </a:t>
            </a:r>
            <a:r>
              <a:rPr lang="en-US" baseline="0" dirty="0" smtClean="0">
                <a:sym typeface="Wingdings"/>
              </a:rPr>
              <a:t>essentially look at historical data and try to find patterns </a:t>
            </a:r>
          </a:p>
          <a:p>
            <a:pPr marL="685800" lvl="1" indent="-228600">
              <a:buAutoNum type="arabicParenR"/>
            </a:pPr>
            <a:r>
              <a:rPr lang="en-US" baseline="0" dirty="0" err="1" smtClean="0">
                <a:sym typeface="Wingdings"/>
              </a:rPr>
              <a:t>Sim</a:t>
            </a:r>
            <a:r>
              <a:rPr lang="en-US" baseline="0" dirty="0" smtClean="0">
                <a:sym typeface="Wingdings"/>
              </a:rPr>
              <a:t>  compare simulated with observed </a:t>
            </a:r>
          </a:p>
          <a:p>
            <a:pPr marL="228600" lvl="0" indent="-228600">
              <a:buAutoNum type="arabicParenR"/>
            </a:pPr>
            <a:r>
              <a:rPr lang="en-US" baseline="0" dirty="0" smtClean="0">
                <a:sym typeface="Wingdings"/>
              </a:rPr>
              <a:t>Use predictors to construct classifier and compare approaches  </a:t>
            </a:r>
            <a:r>
              <a:rPr lang="en-US" b="1" baseline="0" dirty="0" smtClean="0">
                <a:sym typeface="Wingdings"/>
              </a:rPr>
              <a:t>eventually will be integrated on to vehicle so it can detect failure, determine root cause and mitigate autonomously </a:t>
            </a:r>
          </a:p>
          <a:p>
            <a:pPr marL="228600" lvl="0" indent="-228600">
              <a:buAutoNum type="arabicParenR"/>
            </a:pPr>
            <a:endParaRPr lang="en-US" baseline="0" dirty="0" smtClean="0">
              <a:sym typeface="Wingdings"/>
            </a:endParaRPr>
          </a:p>
          <a:p>
            <a:pPr marL="228600" lvl="0" indent="-228600">
              <a:buAutoNum type="arabicParenR"/>
            </a:pPr>
            <a:r>
              <a:rPr lang="en-US" baseline="0" dirty="0" smtClean="0">
                <a:sym typeface="Wingdings"/>
              </a:rPr>
              <a:t>----- Meeting Notes (8/11/14 11:54) -----</a:t>
            </a:r>
          </a:p>
          <a:p>
            <a:pPr marL="228600" lvl="0" indent="-228600">
              <a:buAutoNum type="arabicParenR"/>
            </a:pPr>
            <a:r>
              <a:rPr lang="en-US" baseline="0" dirty="0" smtClean="0">
                <a:sym typeface="Wingdings"/>
              </a:rPr>
              <a:t>pridictors...</a:t>
            </a:r>
          </a:p>
          <a:p>
            <a:pPr marL="228600" lvl="0" indent="-228600">
              <a:buAutoNum type="arabicParenR"/>
            </a:pPr>
            <a:endParaRPr lang="en-US" baseline="0" dirty="0" smtClean="0">
              <a:sym typeface="Wingdings"/>
            </a:endParaRPr>
          </a:p>
          <a:p>
            <a:pPr marL="228600" lvl="0" indent="-228600">
              <a:buAutoNum type="arabicParenR"/>
            </a:pPr>
            <a:endParaRPr lang="en-US" baseline="0" dirty="0" smtClean="0">
              <a:sym typeface="Wingdings"/>
            </a:endParaRPr>
          </a:p>
        </p:txBody>
      </p:sp>
      <p:sp>
        <p:nvSpPr>
          <p:cNvPr id="4" name="Slide Number Placeholder 3"/>
          <p:cNvSpPr>
            <a:spLocks noGrp="1"/>
          </p:cNvSpPr>
          <p:nvPr>
            <p:ph type="sldNum" sz="quarter" idx="10"/>
          </p:nvPr>
        </p:nvSpPr>
        <p:spPr/>
        <p:txBody>
          <a:bodyPr/>
          <a:lstStyle/>
          <a:p>
            <a:fld id="{5EACB06F-EC6F-D24F-9E66-6C7E6C99B24D}" type="slidenum">
              <a:rPr lang="en-US" smtClean="0"/>
              <a:t>4</a:t>
            </a:fld>
            <a:endParaRPr lang="en-US"/>
          </a:p>
        </p:txBody>
      </p:sp>
    </p:spTree>
    <p:extLst>
      <p:ext uri="{BB962C8B-B14F-4D97-AF65-F5344CB8AC3E}">
        <p14:creationId xmlns:p14="http://schemas.microsoft.com/office/powerpoint/2010/main" val="257893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457200" algn="l" defTabSz="457200" rtl="0" eaLnBrk="1" fontAlgn="auto" latinLnBrk="0" hangingPunct="1">
              <a:lnSpc>
                <a:spcPct val="120000"/>
              </a:lnSpc>
              <a:spcBef>
                <a:spcPts val="0"/>
              </a:spcBef>
              <a:spcAft>
                <a:spcPts val="0"/>
              </a:spcAft>
              <a:buClrTx/>
              <a:buSzTx/>
              <a:buFontTx/>
              <a:buAutoNum type="arabicParenR"/>
              <a:tabLst/>
              <a:defRPr/>
            </a:pPr>
            <a:r>
              <a:rPr lang="en-US" sz="1200" b="1" dirty="0" smtClean="0">
                <a:latin typeface="Calibri Light"/>
                <a:cs typeface="Calibri Light"/>
              </a:rPr>
              <a:t>Developing failure predictors</a:t>
            </a:r>
          </a:p>
          <a:p>
            <a:pPr marL="457200" indent="-457200">
              <a:lnSpc>
                <a:spcPct val="120000"/>
              </a:lnSpc>
              <a:buAutoNum type="arabicParenR"/>
            </a:pPr>
            <a:endParaRPr lang="en-US" sz="1200" dirty="0" smtClean="0">
              <a:latin typeface="Calibri Light"/>
              <a:cs typeface="Calibri Light"/>
            </a:endParaRPr>
          </a:p>
          <a:p>
            <a:pPr marL="457200" indent="-457200">
              <a:lnSpc>
                <a:spcPct val="120000"/>
              </a:lnSpc>
              <a:buAutoNum type="arabicParenR"/>
            </a:pPr>
            <a:r>
              <a:rPr lang="en-US" sz="1200" dirty="0" smtClean="0">
                <a:latin typeface="Calibri Light"/>
                <a:cs typeface="Calibri Light"/>
              </a:rPr>
              <a:t>Characterize how certain vehicle properties</a:t>
            </a:r>
            <a:r>
              <a:rPr lang="en-US" sz="1200" baseline="0" dirty="0" smtClean="0">
                <a:latin typeface="Calibri Light"/>
                <a:cs typeface="Calibri Light"/>
              </a:rPr>
              <a:t> behave under </a:t>
            </a:r>
            <a:r>
              <a:rPr lang="en-US" sz="1200" dirty="0" smtClean="0">
                <a:latin typeface="Calibri Light"/>
                <a:cs typeface="Calibri Light"/>
              </a:rPr>
              <a:t>“Normal” conditions</a:t>
            </a:r>
          </a:p>
          <a:p>
            <a:pPr marL="457200" marR="0" indent="-457200" algn="l" defTabSz="457200" rtl="0" eaLnBrk="1" fontAlgn="auto" latinLnBrk="0" hangingPunct="1">
              <a:lnSpc>
                <a:spcPct val="120000"/>
              </a:lnSpc>
              <a:spcBef>
                <a:spcPts val="0"/>
              </a:spcBef>
              <a:spcAft>
                <a:spcPts val="0"/>
              </a:spcAft>
              <a:buClrTx/>
              <a:buSzTx/>
              <a:buFontTx/>
              <a:buAutoNum type="arabicParenR"/>
              <a:tabLst/>
              <a:defRPr/>
            </a:pPr>
            <a:r>
              <a:rPr lang="en-US" sz="1200" dirty="0" smtClean="0">
                <a:latin typeface="Calibri Light"/>
                <a:cs typeface="Calibri Light"/>
              </a:rPr>
              <a:t>Identify outliers which occur</a:t>
            </a:r>
            <a:r>
              <a:rPr lang="en-US" sz="1200" baseline="0" dirty="0" smtClean="0">
                <a:latin typeface="Calibri Light"/>
                <a:cs typeface="Calibri Light"/>
              </a:rPr>
              <a:t> under </a:t>
            </a:r>
            <a:r>
              <a:rPr lang="en-US" sz="1200" dirty="0" smtClean="0">
                <a:latin typeface="Calibri Light"/>
                <a:cs typeface="Calibri Light"/>
              </a:rPr>
              <a:t>“Failure” conditions</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Calibri Light"/>
                <a:cs typeface="Calibri Light"/>
              </a:rPr>
              <a:t>This</a:t>
            </a:r>
            <a:r>
              <a:rPr lang="en-US" baseline="0" dirty="0" smtClean="0">
                <a:latin typeface="Calibri Light"/>
                <a:cs typeface="Calibri Light"/>
              </a:rPr>
              <a:t> is pretty straight forward, lets go ahead and do it! </a:t>
            </a:r>
            <a:r>
              <a:rPr lang="en-US" baseline="0" dirty="0" smtClean="0">
                <a:latin typeface="Calibri Light"/>
                <a:cs typeface="Calibri Light"/>
                <a:sym typeface="Wingdings"/>
              </a:rPr>
              <a:t> </a:t>
            </a:r>
            <a:r>
              <a:rPr lang="en-US" dirty="0" smtClean="0">
                <a:latin typeface="Calibri Light"/>
                <a:cs typeface="Calibri Light"/>
              </a:rPr>
              <a:t>Bottoming incident animation</a:t>
            </a:r>
          </a:p>
          <a:p>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5</a:t>
            </a:fld>
            <a:endParaRPr lang="en-US"/>
          </a:p>
        </p:txBody>
      </p:sp>
    </p:spTree>
    <p:extLst>
      <p:ext uri="{BB962C8B-B14F-4D97-AF65-F5344CB8AC3E}">
        <p14:creationId xmlns:p14="http://schemas.microsoft.com/office/powerpoint/2010/main" val="1248529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Blur your eyes test…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6</a:t>
            </a:fld>
            <a:endParaRPr lang="en-US"/>
          </a:p>
        </p:txBody>
      </p:sp>
    </p:spTree>
    <p:extLst>
      <p:ext uri="{BB962C8B-B14F-4D97-AF65-F5344CB8AC3E}">
        <p14:creationId xmlns:p14="http://schemas.microsoft.com/office/powerpoint/2010/main" val="3518005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457200" algn="l" defTabSz="457200" rtl="0" eaLnBrk="1" fontAlgn="auto" latinLnBrk="0" hangingPunct="1">
              <a:lnSpc>
                <a:spcPct val="120000"/>
              </a:lnSpc>
              <a:spcBef>
                <a:spcPts val="0"/>
              </a:spcBef>
              <a:spcAft>
                <a:spcPts val="0"/>
              </a:spcAft>
              <a:buClrTx/>
              <a:buSzTx/>
              <a:buFontTx/>
              <a:buAutoNum type="arabicParenR"/>
              <a:tabLst/>
              <a:defRPr/>
            </a:pPr>
            <a:r>
              <a:rPr lang="en-US" sz="1200" b="1" dirty="0" smtClean="0">
                <a:latin typeface="Calibri Light"/>
                <a:cs typeface="Calibri Light"/>
              </a:rPr>
              <a:t>Developing failure predictors</a:t>
            </a:r>
          </a:p>
          <a:p>
            <a:pPr marL="457200" indent="-457200">
              <a:lnSpc>
                <a:spcPct val="120000"/>
              </a:lnSpc>
              <a:buAutoNum type="arabicParenR"/>
            </a:pPr>
            <a:endParaRPr lang="en-US" sz="1200" dirty="0" smtClean="0">
              <a:latin typeface="Calibri Light"/>
              <a:cs typeface="Calibri Light"/>
            </a:endParaRPr>
          </a:p>
          <a:p>
            <a:r>
              <a:rPr lang="en-US" dirty="0" smtClean="0"/>
              <a:t>2D</a:t>
            </a:r>
            <a:r>
              <a:rPr lang="en-US" baseline="0" dirty="0" smtClean="0"/>
              <a:t> </a:t>
            </a:r>
            <a:r>
              <a:rPr lang="en-US" baseline="0" dirty="0" err="1" smtClean="0"/>
              <a:t>hist</a:t>
            </a:r>
            <a:r>
              <a:rPr lang="en-US" baseline="0" dirty="0" smtClean="0"/>
              <a:t>:</a:t>
            </a:r>
          </a:p>
          <a:p>
            <a:r>
              <a:rPr lang="en-US" baseline="0" dirty="0" smtClean="0"/>
              <a:t>Bimodal </a:t>
            </a:r>
            <a:r>
              <a:rPr lang="en-US" baseline="0" dirty="0" err="1" smtClean="0"/>
              <a:t>dist</a:t>
            </a:r>
            <a:endParaRPr lang="en-US" baseline="0" dirty="0" smtClean="0"/>
          </a:p>
          <a:p>
            <a:r>
              <a:rPr lang="en-US" baseline="0" dirty="0" smtClean="0"/>
              <a:t>Where is malfunction?</a:t>
            </a:r>
          </a:p>
          <a:p>
            <a:endParaRPr lang="en-US" dirty="0"/>
          </a:p>
          <a:p>
            <a:r>
              <a:rPr lang="en-US" dirty="0"/>
              <a:t>----- Meeting Notes (8/11/14 11:54) -----</a:t>
            </a:r>
          </a:p>
          <a:p>
            <a:r>
              <a:rPr lang="en-US" dirty="0"/>
              <a:t>add fail...</a:t>
            </a:r>
          </a:p>
          <a:p>
            <a:endParaRPr lang="en-US" dirty="0"/>
          </a:p>
          <a:p>
            <a:r>
              <a:rPr lang="en-US" dirty="0"/>
              <a:t>pros/cons?</a:t>
            </a:r>
          </a:p>
        </p:txBody>
      </p:sp>
      <p:sp>
        <p:nvSpPr>
          <p:cNvPr id="4" name="Slide Number Placeholder 3"/>
          <p:cNvSpPr>
            <a:spLocks noGrp="1"/>
          </p:cNvSpPr>
          <p:nvPr>
            <p:ph type="sldNum" sz="quarter" idx="10"/>
          </p:nvPr>
        </p:nvSpPr>
        <p:spPr/>
        <p:txBody>
          <a:bodyPr/>
          <a:lstStyle/>
          <a:p>
            <a:fld id="{5EACB06F-EC6F-D24F-9E66-6C7E6C99B24D}" type="slidenum">
              <a:rPr lang="en-US" smtClean="0"/>
              <a:t>7</a:t>
            </a:fld>
            <a:endParaRPr lang="en-US"/>
          </a:p>
        </p:txBody>
      </p:sp>
    </p:spTree>
    <p:extLst>
      <p:ext uri="{BB962C8B-B14F-4D97-AF65-F5344CB8AC3E}">
        <p14:creationId xmlns:p14="http://schemas.microsoft.com/office/powerpoint/2010/main" val="1248529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Start at diagram </a:t>
            </a:r>
            <a:r>
              <a:rPr lang="en-US" sz="1200" kern="1200" dirty="0" smtClean="0">
                <a:solidFill>
                  <a:schemeClr val="tx1"/>
                </a:solidFill>
                <a:latin typeface="+mn-lt"/>
                <a:ea typeface="+mn-ea"/>
                <a:cs typeface="+mn-cs"/>
                <a:sym typeface="Wingdings"/>
              </a:rPr>
              <a:t> Talk about the simulator (Rob McEwen)</a:t>
            </a:r>
            <a:r>
              <a:rPr lang="en-US" sz="1200" kern="1200" baseline="0" dirty="0" smtClean="0">
                <a:solidFill>
                  <a:schemeClr val="tx1"/>
                </a:solidFill>
                <a:latin typeface="+mn-lt"/>
                <a:ea typeface="+mn-ea"/>
                <a:cs typeface="+mn-cs"/>
                <a:sym typeface="Wingdings"/>
              </a:rPr>
              <a:t>  compare output to observed using plot</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Hybrid of existing LRAUV simulator</a:t>
            </a:r>
            <a:r>
              <a:rPr lang="en-US" sz="1200" kern="1200" baseline="0" dirty="0" smtClean="0">
                <a:solidFill>
                  <a:schemeClr val="tx1"/>
                </a:solidFill>
                <a:latin typeface="+mn-lt"/>
                <a:ea typeface="+mn-ea"/>
                <a:cs typeface="+mn-cs"/>
              </a:rPr>
              <a:t> and </a:t>
            </a:r>
            <a:r>
              <a:rPr lang="en-US" sz="1200" kern="1200" dirty="0" smtClean="0">
                <a:solidFill>
                  <a:schemeClr val="tx1"/>
                </a:solidFill>
                <a:latin typeface="+mn-lt"/>
                <a:ea typeface="+mn-ea"/>
                <a:cs typeface="+mn-cs"/>
              </a:rPr>
              <a:t>REMUS simulator written by </a:t>
            </a:r>
            <a:r>
              <a:rPr lang="en-US" sz="1200" kern="1200" dirty="0" err="1" smtClean="0">
                <a:solidFill>
                  <a:schemeClr val="tx1"/>
                </a:solidFill>
                <a:latin typeface="+mn-lt"/>
                <a:ea typeface="+mn-ea"/>
                <a:cs typeface="+mn-cs"/>
              </a:rPr>
              <a:t>Prestero</a:t>
            </a:r>
            <a:r>
              <a:rPr lang="en-US" sz="1200" kern="1200" dirty="0" smtClean="0">
                <a:solidFill>
                  <a:schemeClr val="tx1"/>
                </a:solidFill>
                <a:latin typeface="+mn-lt"/>
                <a:ea typeface="+mn-ea"/>
                <a:cs typeface="+mn-cs"/>
              </a:rPr>
              <a:t> at WHOI</a:t>
            </a:r>
          </a:p>
          <a:p>
            <a:r>
              <a:rPr lang="en-US" sz="1200" kern="1200" dirty="0" smtClean="0">
                <a:solidFill>
                  <a:schemeClr val="tx1"/>
                </a:solidFill>
                <a:latin typeface="+mn-lt"/>
                <a:ea typeface="+mn-ea"/>
                <a:cs typeface="+mn-cs"/>
              </a:rPr>
              <a:t>6 DOF (nonlinear) simulation model - the model is an adaptation of a simulation created for REMUS by Timothy </a:t>
            </a:r>
            <a:r>
              <a:rPr lang="en-US" sz="1200" kern="1200" dirty="0" err="1" smtClean="0">
                <a:solidFill>
                  <a:schemeClr val="tx1"/>
                </a:solidFill>
                <a:latin typeface="+mn-lt"/>
                <a:ea typeface="+mn-ea"/>
                <a:cs typeface="+mn-cs"/>
              </a:rPr>
              <a:t>Prestero</a:t>
            </a:r>
            <a:r>
              <a:rPr lang="en-US" sz="1200" kern="1200" dirty="0" smtClean="0">
                <a:solidFill>
                  <a:schemeClr val="tx1"/>
                </a:solidFill>
                <a:latin typeface="+mn-lt"/>
                <a:ea typeface="+mn-ea"/>
                <a:cs typeface="+mn-cs"/>
              </a:rPr>
              <a:t> (MIT/ WHOI) . The model's combined nonlinear equations of motion account for kinematics, rigid-body dynamics and mechanics including terms for hydrostatics, hydrodynamic damping, added mass, body/fin lift and moments and propeller thrust and torque.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model is fed historical mission data and returns simulated behavior of LRAUV to compare with observed.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Benchmarking:</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1 min of data takes 55 sec to run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Model inputs include: Elevator angle, rudder angle, propeller thrust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mass-shift and buoyancy bladder. Model outputs are: Surge, sway, heave, roll rate, pitch rate, yaw rate, x position, y position, z position, roll angle, pitch angle and yaw angle (u v w p q r </a:t>
            </a:r>
            <a:r>
              <a:rPr lang="en-US" sz="1200" kern="1200" dirty="0" err="1" smtClean="0">
                <a:solidFill>
                  <a:schemeClr val="tx1"/>
                </a:solidFill>
                <a:latin typeface="+mn-lt"/>
                <a:ea typeface="+mn-ea"/>
                <a:cs typeface="+mn-cs"/>
              </a:rPr>
              <a:t>xpos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ypos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zpos</a:t>
            </a:r>
            <a:r>
              <a:rPr lang="en-US" sz="1200" kern="1200" dirty="0" smtClean="0">
                <a:solidFill>
                  <a:schemeClr val="tx1"/>
                </a:solidFill>
                <a:latin typeface="+mn-lt"/>
                <a:ea typeface="+mn-ea"/>
                <a:cs typeface="+mn-cs"/>
              </a:rPr>
              <a:t> phi theta psi). </a:t>
            </a:r>
            <a:endParaRPr lang="en-US" dirty="0" smtClean="0"/>
          </a:p>
          <a:p>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8</a:t>
            </a:fld>
            <a:endParaRPr lang="en-US"/>
          </a:p>
        </p:txBody>
      </p:sp>
    </p:spTree>
    <p:extLst>
      <p:ext uri="{BB962C8B-B14F-4D97-AF65-F5344CB8AC3E}">
        <p14:creationId xmlns:p14="http://schemas.microsoft.com/office/powerpoint/2010/main" val="4019515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 figure seen in clip </a:t>
            </a:r>
            <a:r>
              <a:rPr lang="en-US" dirty="0" smtClean="0">
                <a:sym typeface="Wingdings"/>
              </a:rPr>
              <a:t> Simulation</a:t>
            </a:r>
            <a:r>
              <a:rPr lang="en-US" baseline="0" dirty="0" smtClean="0">
                <a:sym typeface="Wingdings"/>
              </a:rPr>
              <a:t> residuals overlaid in color bar</a:t>
            </a:r>
          </a:p>
          <a:p>
            <a:endParaRPr lang="en-US" baseline="0" dirty="0" smtClean="0">
              <a:sym typeface="Wingdings"/>
            </a:endParaRPr>
          </a:p>
          <a:p>
            <a:r>
              <a:rPr lang="en-US" baseline="0" dirty="0" smtClean="0">
                <a:sym typeface="Wingdings"/>
              </a:rPr>
              <a:t>Found a mid-water collision </a:t>
            </a:r>
          </a:p>
          <a:p>
            <a:endParaRPr lang="en-US" baseline="0" dirty="0" smtClean="0">
              <a:sym typeface="Wingdings"/>
            </a:endParaRPr>
          </a:p>
          <a:p>
            <a:r>
              <a:rPr lang="en-US" baseline="0" dirty="0" smtClean="0">
                <a:sym typeface="Wingdings"/>
              </a:rPr>
              <a:t>Now we have 2 predictors!  But how do we utilize this data to build a predictive model for failure??</a:t>
            </a:r>
            <a:endParaRPr lang="en-US" dirty="0"/>
          </a:p>
        </p:txBody>
      </p:sp>
      <p:sp>
        <p:nvSpPr>
          <p:cNvPr id="4" name="Slide Number Placeholder 3"/>
          <p:cNvSpPr>
            <a:spLocks noGrp="1"/>
          </p:cNvSpPr>
          <p:nvPr>
            <p:ph type="sldNum" sz="quarter" idx="10"/>
          </p:nvPr>
        </p:nvSpPr>
        <p:spPr/>
        <p:txBody>
          <a:bodyPr/>
          <a:lstStyle/>
          <a:p>
            <a:fld id="{5EACB06F-EC6F-D24F-9E66-6C7E6C99B24D}" type="slidenum">
              <a:rPr lang="en-US" smtClean="0"/>
              <a:t>9</a:t>
            </a:fld>
            <a:endParaRPr lang="en-US"/>
          </a:p>
        </p:txBody>
      </p:sp>
    </p:spTree>
    <p:extLst>
      <p:ext uri="{BB962C8B-B14F-4D97-AF65-F5344CB8AC3E}">
        <p14:creationId xmlns:p14="http://schemas.microsoft.com/office/powerpoint/2010/main" val="1688248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smtClean="0">
                <a:solidFill>
                  <a:schemeClr val="tx1"/>
                </a:solidFill>
                <a:effectLst/>
                <a:latin typeface="+mn-lt"/>
                <a:ea typeface="+mn-ea"/>
                <a:cs typeface="+mn-cs"/>
              </a:rPr>
              <a:t>Logistic regression is the standard way to find the best prediction of a binary Y variable (in our</a:t>
            </a:r>
            <a:r>
              <a:rPr lang="en-US" sz="1600" kern="1200" baseline="0" dirty="0" smtClean="0">
                <a:solidFill>
                  <a:schemeClr val="tx1"/>
                </a:solidFill>
                <a:effectLst/>
                <a:latin typeface="+mn-lt"/>
                <a:ea typeface="+mn-ea"/>
                <a:cs typeface="+mn-cs"/>
              </a:rPr>
              <a:t> case 1=malfunction / 0=non-malfunction) </a:t>
            </a:r>
            <a:r>
              <a:rPr lang="en-US" sz="1600" kern="1200" dirty="0" smtClean="0">
                <a:solidFill>
                  <a:schemeClr val="tx1"/>
                </a:solidFill>
                <a:effectLst/>
                <a:latin typeface="+mn-lt"/>
                <a:ea typeface="+mn-ea"/>
                <a:cs typeface="+mn-cs"/>
              </a:rPr>
              <a:t>for each value of the X variable (i.e. indicator).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6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latin typeface="+mn-lt"/>
                <a:ea typeface="+mn-ea"/>
                <a:cs typeface="+mn-cs"/>
              </a:rPr>
              <a:t>Generalized linear modeling framework</a:t>
            </a:r>
            <a:r>
              <a:rPr lang="en-US" sz="1600" dirty="0" smtClean="0">
                <a:effectLst/>
              </a:rPr>
              <a:t> </a:t>
            </a:r>
            <a:endParaRPr lang="en-US" sz="16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latin typeface="+mn-lt"/>
                <a:ea typeface="+mn-ea"/>
                <a:cs typeface="+mn-cs"/>
              </a:rPr>
              <a:t>Logistic regression is the standard way to model binary outcomes, that is, data Y that take on the values 0 or 1 </a:t>
            </a:r>
          </a:p>
          <a:p>
            <a:r>
              <a:rPr lang="en-US" sz="1200" kern="1200" dirty="0" smtClean="0">
                <a:solidFill>
                  <a:schemeClr val="tx1"/>
                </a:solidFill>
                <a:effectLst/>
                <a:latin typeface="+mn-lt"/>
                <a:ea typeface="+mn-ea"/>
                <a:cs typeface="+mn-cs"/>
              </a:rPr>
              <a:t>What makes logistic regression different from linear regression is that the Y variable is not directly measured; it is instead the probability of obtaining a particular value of a nominal variable (i.e. 0 or 1; Figure 5). </a:t>
            </a:r>
            <a:endParaRPr lang="en-US" sz="1600" dirty="0"/>
          </a:p>
        </p:txBody>
      </p:sp>
      <p:sp>
        <p:nvSpPr>
          <p:cNvPr id="4" name="Slide Number Placeholder 3"/>
          <p:cNvSpPr>
            <a:spLocks noGrp="1"/>
          </p:cNvSpPr>
          <p:nvPr>
            <p:ph type="sldNum" sz="quarter" idx="10"/>
          </p:nvPr>
        </p:nvSpPr>
        <p:spPr/>
        <p:txBody>
          <a:bodyPr/>
          <a:lstStyle/>
          <a:p>
            <a:fld id="{5EACB06F-EC6F-D24F-9E66-6C7E6C99B24D}" type="slidenum">
              <a:rPr lang="en-US" smtClean="0"/>
              <a:t>10</a:t>
            </a:fld>
            <a:endParaRPr lang="en-US"/>
          </a:p>
        </p:txBody>
      </p:sp>
    </p:spTree>
    <p:extLst>
      <p:ext uri="{BB962C8B-B14F-4D97-AF65-F5344CB8AC3E}">
        <p14:creationId xmlns:p14="http://schemas.microsoft.com/office/powerpoint/2010/main" val="2723145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838F84-018D-F449-8220-41754B90427C}" type="datetimeFigureOut">
              <a:rPr lang="en-US" smtClean="0"/>
              <a:t>8/19/14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1399801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38F84-018D-F449-8220-41754B90427C}" type="datetimeFigureOut">
              <a:rPr lang="en-US" smtClean="0"/>
              <a:t>8/19/14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3814658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38F84-018D-F449-8220-41754B90427C}" type="datetimeFigureOut">
              <a:rPr lang="en-US" smtClean="0"/>
              <a:t>8/19/14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3084277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838F84-018D-F449-8220-41754B90427C}" type="datetimeFigureOut">
              <a:rPr lang="en-US" smtClean="0"/>
              <a:t>8/19/14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128485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838F84-018D-F449-8220-41754B90427C}" type="datetimeFigureOut">
              <a:rPr lang="en-US" smtClean="0"/>
              <a:t>8/19/14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2849627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838F84-018D-F449-8220-41754B90427C}" type="datetimeFigureOut">
              <a:rPr lang="en-US" smtClean="0"/>
              <a:t>8/19/14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2522743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838F84-018D-F449-8220-41754B90427C}" type="datetimeFigureOut">
              <a:rPr lang="en-US" smtClean="0"/>
              <a:t>8/19/14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405643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838F84-018D-F449-8220-41754B90427C}" type="datetimeFigureOut">
              <a:rPr lang="en-US" smtClean="0"/>
              <a:t>8/19/14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126002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38F84-018D-F449-8220-41754B90427C}" type="datetimeFigureOut">
              <a:rPr lang="en-US" smtClean="0"/>
              <a:t>8/19/14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1181393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8"/>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838F84-018D-F449-8220-41754B90427C}" type="datetimeFigureOut">
              <a:rPr lang="en-US" smtClean="0"/>
              <a:t>8/19/14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428166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838F84-018D-F449-8220-41754B90427C}" type="datetimeFigureOut">
              <a:rPr lang="en-US" smtClean="0"/>
              <a:t>8/19/14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48CCC-82E9-6E4A-B2E7-1C2417E594FA}" type="slidenum">
              <a:rPr lang="en-US" smtClean="0"/>
              <a:t>‹#›</a:t>
            </a:fld>
            <a:endParaRPr lang="en-US"/>
          </a:p>
        </p:txBody>
      </p:sp>
    </p:spTree>
    <p:extLst>
      <p:ext uri="{BB962C8B-B14F-4D97-AF65-F5344CB8AC3E}">
        <p14:creationId xmlns:p14="http://schemas.microsoft.com/office/powerpoint/2010/main" val="11132806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zigZag">
          <a:fgClr>
            <a:schemeClr val="accent1">
              <a:lumMod val="40000"/>
              <a:lumOff val="60000"/>
            </a:schemeClr>
          </a:fgClr>
          <a:bgClr>
            <a:schemeClr val="bg1">
              <a:lumMod val="95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7838F84-018D-F449-8220-41754B90427C}" type="datetimeFigureOut">
              <a:rPr lang="en-US" smtClean="0"/>
              <a:t>8/19/14</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7148CCC-82E9-6E4A-B2E7-1C2417E594FA}" type="slidenum">
              <a:rPr lang="en-US" smtClean="0"/>
              <a:t>‹#›</a:t>
            </a:fld>
            <a:endParaRPr lang="en-US"/>
          </a:p>
        </p:txBody>
      </p:sp>
    </p:spTree>
    <p:extLst>
      <p:ext uri="{BB962C8B-B14F-4D97-AF65-F5344CB8AC3E}">
        <p14:creationId xmlns:p14="http://schemas.microsoft.com/office/powerpoint/2010/main" val="3538142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2.png"/><Relationship Id="rId1" Type="http://schemas.microsoft.com/office/2007/relationships/media" Target="../media/media2.mp4"/><Relationship Id="rId2" Type="http://schemas.openxmlformats.org/officeDocument/2006/relationships/video" Target="../media/media2.mp4"/></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23.jpg"/><Relationship Id="rId8"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0.jpg"/><Relationship Id="rId6" Type="http://schemas.openxmlformats.org/officeDocument/2006/relationships/image" Target="../media/image29.jpg"/><Relationship Id="rId7"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4" Type="http://schemas.openxmlformats.org/officeDocument/2006/relationships/image" Target="../media/image31.JPG"/><Relationship Id="rId5" Type="http://schemas.openxmlformats.org/officeDocument/2006/relationships/image" Target="../media/image32.JPG"/><Relationship Id="rId6"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image" Target="../media/image11.JPG"/><Relationship Id="rId5"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10.jpg"/><Relationship Id="rId6" Type="http://schemas.openxmlformats.org/officeDocument/2006/relationships/image" Target="../media/image11.JPG"/><Relationship Id="rId7"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5.xml"/><Relationship Id="rId5" Type="http://schemas.openxmlformats.org/officeDocument/2006/relationships/image" Target="../media/image13.png"/><Relationship Id="rId1" Type="http://schemas.microsoft.com/office/2007/relationships/media" Target="../media/media1.mp4"/><Relationship Id="rId2" Type="http://schemas.openxmlformats.org/officeDocument/2006/relationships/video" Target="../media/media1.mp4"/></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 y="420032"/>
            <a:ext cx="6605720" cy="1638098"/>
          </a:xfrm>
          <a:prstGeom prst="rect">
            <a:avLst/>
          </a:prstGeom>
          <a:solidFill>
            <a:schemeClr val="bg1">
              <a:lumMod val="65000"/>
              <a:alpha val="70000"/>
            </a:schemeClr>
          </a:solidFill>
          <a:ln>
            <a:noFill/>
          </a:ln>
        </p:spPr>
        <p:txBody>
          <a:bodyPr vert="horz" lIns="91440" tIns="45720" rIns="91440" bIns="45720" rtlCol="0" anchor="b">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400" b="1" dirty="0" smtClean="0">
                <a:effectLst>
                  <a:outerShdw blurRad="50800" dist="38100" dir="2700000" algn="tl" rotWithShape="0">
                    <a:prstClr val="black">
                      <a:alpha val="40000"/>
                    </a:prstClr>
                  </a:outerShdw>
                </a:effectLst>
                <a:latin typeface="Calibri Light"/>
                <a:cs typeface="Calibri Light"/>
              </a:rPr>
              <a:t>AUVs that fix themselves </a:t>
            </a:r>
            <a:br>
              <a:rPr lang="en-US" sz="5400" b="1" dirty="0" smtClean="0">
                <a:effectLst>
                  <a:outerShdw blurRad="50800" dist="38100" dir="2700000" algn="tl" rotWithShape="0">
                    <a:prstClr val="black">
                      <a:alpha val="40000"/>
                    </a:prstClr>
                  </a:outerShdw>
                </a:effectLst>
                <a:latin typeface="Calibri Light"/>
                <a:cs typeface="Calibri Light"/>
              </a:rPr>
            </a:br>
            <a:r>
              <a:rPr lang="en-US" sz="3200" dirty="0" smtClean="0">
                <a:solidFill>
                  <a:schemeClr val="tx1">
                    <a:lumMod val="85000"/>
                    <a:lumOff val="15000"/>
                  </a:schemeClr>
                </a:solidFill>
                <a:latin typeface="Calibri Light"/>
                <a:cs typeface="Calibri Light"/>
              </a:rPr>
              <a:t>F</a:t>
            </a:r>
            <a:r>
              <a:rPr lang="en-US" sz="3200" dirty="0" smtClean="0">
                <a:solidFill>
                  <a:schemeClr val="tx1">
                    <a:lumMod val="85000"/>
                    <a:lumOff val="15000"/>
                  </a:schemeClr>
                </a:solidFill>
                <a:effectLst>
                  <a:outerShdw blurRad="50800" dist="38100" dir="2700000" algn="tl" rotWithShape="0">
                    <a:prstClr val="black">
                      <a:alpha val="40000"/>
                    </a:prstClr>
                  </a:outerShdw>
                </a:effectLst>
                <a:latin typeface="Calibri Light"/>
                <a:cs typeface="Calibri Light"/>
              </a:rPr>
              <a:t>ault </a:t>
            </a:r>
            <a:r>
              <a:rPr lang="en-US" sz="3200" dirty="0">
                <a:solidFill>
                  <a:schemeClr val="tx1">
                    <a:lumMod val="85000"/>
                    <a:lumOff val="15000"/>
                  </a:schemeClr>
                </a:solidFill>
                <a:effectLst>
                  <a:outerShdw blurRad="50800" dist="38100" dir="2700000" algn="tl" rotWithShape="0">
                    <a:prstClr val="black">
                      <a:alpha val="40000"/>
                    </a:prstClr>
                  </a:outerShdw>
                </a:effectLst>
                <a:latin typeface="Calibri Light"/>
                <a:cs typeface="Calibri Light"/>
              </a:rPr>
              <a:t>detection for </a:t>
            </a:r>
            <a:r>
              <a:rPr lang="en-US" sz="3200" dirty="0" smtClean="0">
                <a:solidFill>
                  <a:schemeClr val="tx1">
                    <a:lumMod val="85000"/>
                    <a:lumOff val="15000"/>
                  </a:schemeClr>
                </a:solidFill>
                <a:effectLst>
                  <a:outerShdw blurRad="50800" dist="38100" dir="2700000" algn="tl" rotWithShape="0">
                    <a:prstClr val="black">
                      <a:alpha val="40000"/>
                    </a:prstClr>
                  </a:outerShdw>
                </a:effectLst>
                <a:latin typeface="Calibri Light"/>
                <a:cs typeface="Calibri Light"/>
              </a:rPr>
              <a:t>LRAUV </a:t>
            </a:r>
            <a:r>
              <a:rPr lang="en-US" sz="3200" dirty="0">
                <a:solidFill>
                  <a:schemeClr val="tx1">
                    <a:lumMod val="85000"/>
                    <a:lumOff val="15000"/>
                  </a:schemeClr>
                </a:solidFill>
                <a:effectLst>
                  <a:outerShdw blurRad="50800" dist="38100" dir="2700000" algn="tl" rotWithShape="0">
                    <a:prstClr val="black">
                      <a:alpha val="40000"/>
                    </a:prstClr>
                  </a:outerShdw>
                </a:effectLst>
                <a:latin typeface="Calibri Light"/>
                <a:cs typeface="Calibri Light"/>
              </a:rPr>
              <a:t>missions with minimal human intervention</a:t>
            </a:r>
            <a:endParaRPr lang="en-US" sz="3600" dirty="0">
              <a:solidFill>
                <a:schemeClr val="tx1">
                  <a:lumMod val="85000"/>
                  <a:lumOff val="15000"/>
                </a:schemeClr>
              </a:solidFill>
              <a:effectLst>
                <a:outerShdw blurRad="50800" dist="38100" dir="2700000" algn="tl" rotWithShape="0">
                  <a:prstClr val="black">
                    <a:alpha val="40000"/>
                  </a:prstClr>
                </a:outerShdw>
              </a:effectLst>
              <a:latin typeface="Calibri Light"/>
              <a:cs typeface="Calibri Light"/>
            </a:endParaRPr>
          </a:p>
        </p:txBody>
      </p:sp>
      <p:pic>
        <p:nvPicPr>
          <p:cNvPr id="8" name="Picture 7"/>
          <p:cNvPicPr>
            <a:picLocks noChangeAspect="1"/>
          </p:cNvPicPr>
          <p:nvPr/>
        </p:nvPicPr>
        <p:blipFill>
          <a:blip r:embed="rId2"/>
          <a:stretch>
            <a:fillRect/>
          </a:stretch>
        </p:blipFill>
        <p:spPr>
          <a:xfrm>
            <a:off x="7943073" y="3986505"/>
            <a:ext cx="1159515" cy="1156996"/>
          </a:xfrm>
          <a:prstGeom prst="rect">
            <a:avLst/>
          </a:prstGeom>
        </p:spPr>
      </p:pic>
      <p:pic>
        <p:nvPicPr>
          <p:cNvPr id="12" name="Picture 11"/>
          <p:cNvPicPr>
            <a:picLocks noChangeAspect="1"/>
          </p:cNvPicPr>
          <p:nvPr/>
        </p:nvPicPr>
        <p:blipFill>
          <a:blip r:embed="rId3"/>
          <a:stretch>
            <a:fillRect/>
          </a:stretch>
        </p:blipFill>
        <p:spPr>
          <a:xfrm>
            <a:off x="-27780" y="3271220"/>
            <a:ext cx="7000648" cy="1885581"/>
          </a:xfrm>
          <a:prstGeom prst="rect">
            <a:avLst/>
          </a:prstGeom>
        </p:spPr>
      </p:pic>
      <p:sp>
        <p:nvSpPr>
          <p:cNvPr id="14" name="Rectangle 13"/>
          <p:cNvSpPr/>
          <p:nvPr/>
        </p:nvSpPr>
        <p:spPr>
          <a:xfrm>
            <a:off x="1365624" y="2196864"/>
            <a:ext cx="6412752" cy="1200328"/>
          </a:xfrm>
          <a:prstGeom prst="rect">
            <a:avLst/>
          </a:prstGeom>
        </p:spPr>
        <p:txBody>
          <a:bodyPr wrap="square">
            <a:spAutoFit/>
          </a:bodyPr>
          <a:lstStyle/>
          <a:p>
            <a:pPr algn="ctr"/>
            <a:r>
              <a:rPr lang="en-US" sz="2400" dirty="0">
                <a:solidFill>
                  <a:schemeClr val="tx1">
                    <a:lumMod val="85000"/>
                    <a:lumOff val="15000"/>
                  </a:schemeClr>
                </a:solidFill>
                <a:latin typeface="Calibri Light"/>
                <a:cs typeface="Calibri Light"/>
              </a:rPr>
              <a:t>Drew </a:t>
            </a:r>
            <a:r>
              <a:rPr lang="en-US" sz="2400" dirty="0" err="1">
                <a:solidFill>
                  <a:schemeClr val="tx1">
                    <a:lumMod val="85000"/>
                    <a:lumOff val="15000"/>
                  </a:schemeClr>
                </a:solidFill>
                <a:latin typeface="Calibri Light"/>
                <a:cs typeface="Calibri Light"/>
              </a:rPr>
              <a:t>Gashler</a:t>
            </a:r>
            <a:r>
              <a:rPr lang="en-US" sz="2400" dirty="0">
                <a:solidFill>
                  <a:schemeClr val="tx1">
                    <a:lumMod val="85000"/>
                    <a:lumOff val="15000"/>
                  </a:schemeClr>
                </a:solidFill>
                <a:latin typeface="Calibri Light"/>
                <a:cs typeface="Calibri Light"/>
              </a:rPr>
              <a:t> Memorial Summer Internship</a:t>
            </a:r>
          </a:p>
          <a:p>
            <a:pPr algn="ctr"/>
            <a:r>
              <a:rPr lang="en-US" sz="2400" dirty="0">
                <a:solidFill>
                  <a:schemeClr val="tx1">
                    <a:lumMod val="85000"/>
                    <a:lumOff val="15000"/>
                  </a:schemeClr>
                </a:solidFill>
                <a:latin typeface="Calibri Light"/>
                <a:cs typeface="Calibri Light"/>
              </a:rPr>
              <a:t>Ben Yair Raanan</a:t>
            </a:r>
          </a:p>
          <a:p>
            <a:pPr algn="ctr"/>
            <a:r>
              <a:rPr lang="en-US" sz="2400" dirty="0" smtClean="0">
                <a:solidFill>
                  <a:schemeClr val="tx1">
                    <a:lumMod val="85000"/>
                    <a:lumOff val="15000"/>
                  </a:schemeClr>
                </a:solidFill>
                <a:latin typeface="Calibri Light"/>
                <a:cs typeface="Calibri Light"/>
              </a:rPr>
              <a:t>Dr. James G. Bellingham </a:t>
            </a:r>
            <a:endParaRPr lang="en-US" sz="2400" dirty="0">
              <a:solidFill>
                <a:schemeClr val="tx1">
                  <a:lumMod val="85000"/>
                  <a:lumOff val="15000"/>
                </a:schemeClr>
              </a:solidFill>
              <a:latin typeface="Calibri Light"/>
              <a:cs typeface="Calibri Light"/>
            </a:endParaRPr>
          </a:p>
        </p:txBody>
      </p:sp>
      <p:pic>
        <p:nvPicPr>
          <p:cNvPr id="16" name="Picture 15"/>
          <p:cNvPicPr>
            <a:picLocks noChangeAspect="1"/>
          </p:cNvPicPr>
          <p:nvPr/>
        </p:nvPicPr>
        <p:blipFill>
          <a:blip r:embed="rId4"/>
          <a:stretch>
            <a:fillRect/>
          </a:stretch>
        </p:blipFill>
        <p:spPr>
          <a:xfrm>
            <a:off x="6044431" y="4441397"/>
            <a:ext cx="1927015" cy="780993"/>
          </a:xfrm>
          <a:prstGeom prst="rect">
            <a:avLst/>
          </a:prstGeom>
        </p:spPr>
      </p:pic>
      <p:pic>
        <p:nvPicPr>
          <p:cNvPr id="17" name="Picture 16"/>
          <p:cNvPicPr>
            <a:picLocks noChangeAspect="1"/>
          </p:cNvPicPr>
          <p:nvPr/>
        </p:nvPicPr>
        <p:blipFill>
          <a:blip r:embed="rId5"/>
          <a:stretch>
            <a:fillRect/>
          </a:stretch>
        </p:blipFill>
        <p:spPr>
          <a:xfrm>
            <a:off x="6357617" y="3141897"/>
            <a:ext cx="2287478" cy="1405222"/>
          </a:xfrm>
          <a:prstGeom prst="rect">
            <a:avLst/>
          </a:prstGeom>
        </p:spPr>
      </p:pic>
    </p:spTree>
    <p:extLst>
      <p:ext uri="{BB962C8B-B14F-4D97-AF65-F5344CB8AC3E}">
        <p14:creationId xmlns:p14="http://schemas.microsoft.com/office/powerpoint/2010/main" val="398316278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effectLst>
                  <a:outerShdw blurRad="50800" dist="38100" dir="2700000" algn="tl" rotWithShape="0">
                    <a:prstClr val="black">
                      <a:alpha val="40000"/>
                    </a:prstClr>
                  </a:outerShdw>
                </a:effectLst>
                <a:latin typeface="Calibri Light"/>
                <a:cs typeface="Calibri Light"/>
              </a:rPr>
              <a:t>Binary classification</a:t>
            </a:r>
          </a:p>
        </p:txBody>
      </p:sp>
      <p:sp>
        <p:nvSpPr>
          <p:cNvPr id="15" name="TextBox 14"/>
          <p:cNvSpPr txBox="1"/>
          <p:nvPr/>
        </p:nvSpPr>
        <p:spPr>
          <a:xfrm>
            <a:off x="169832" y="1159210"/>
            <a:ext cx="4640792" cy="569387"/>
          </a:xfrm>
          <a:prstGeom prst="rect">
            <a:avLst/>
          </a:prstGeom>
          <a:noFill/>
        </p:spPr>
        <p:txBody>
          <a:bodyPr wrap="square" rtlCol="0">
            <a:spAutoFit/>
          </a:bodyPr>
          <a:lstStyle/>
          <a:p>
            <a:r>
              <a:rPr lang="en-US" sz="2000" b="1" dirty="0" smtClean="0">
                <a:latin typeface="Calibri Light"/>
                <a:cs typeface="Calibri Light"/>
              </a:rPr>
              <a:t>Logistic regression predictive framework</a:t>
            </a:r>
            <a:r>
              <a:rPr lang="en-US" sz="1600" b="1" dirty="0" smtClean="0">
                <a:latin typeface="Calibri Light"/>
                <a:cs typeface="Calibri Light"/>
              </a:rPr>
              <a:t/>
            </a:r>
            <a:br>
              <a:rPr lang="en-US" sz="1600" b="1" dirty="0" smtClean="0">
                <a:latin typeface="Calibri Light"/>
                <a:cs typeface="Calibri Light"/>
              </a:rPr>
            </a:br>
            <a:r>
              <a:rPr lang="en-US" sz="1100" dirty="0" err="1" smtClean="0">
                <a:latin typeface="Calibri Light"/>
                <a:cs typeface="Calibri Light"/>
              </a:rPr>
              <a:t>Gelman</a:t>
            </a:r>
            <a:r>
              <a:rPr lang="en-US" sz="1100" dirty="0" smtClean="0">
                <a:latin typeface="Calibri Light"/>
                <a:cs typeface="Calibri Light"/>
              </a:rPr>
              <a:t> and Hill [2007] </a:t>
            </a:r>
            <a:endParaRPr lang="en-US" sz="1600" b="1" dirty="0" smtClean="0">
              <a:latin typeface="Calibri Light"/>
              <a:cs typeface="Calibri Light"/>
            </a:endParaRPr>
          </a:p>
        </p:txBody>
      </p:sp>
      <p:grpSp>
        <p:nvGrpSpPr>
          <p:cNvPr id="2" name="Group 1"/>
          <p:cNvGrpSpPr/>
          <p:nvPr/>
        </p:nvGrpSpPr>
        <p:grpSpPr>
          <a:xfrm>
            <a:off x="5086132" y="1063229"/>
            <a:ext cx="4121102" cy="4119714"/>
            <a:chOff x="5247561" y="818979"/>
            <a:chExt cx="4132541" cy="4008209"/>
          </a:xfrm>
        </p:grpSpPr>
        <p:grpSp>
          <p:nvGrpSpPr>
            <p:cNvPr id="10" name="Group 9"/>
            <p:cNvGrpSpPr/>
            <p:nvPr/>
          </p:nvGrpSpPr>
          <p:grpSpPr>
            <a:xfrm>
              <a:off x="5247561" y="818979"/>
              <a:ext cx="3909897" cy="3323854"/>
              <a:chOff x="4667181" y="1828815"/>
              <a:chExt cx="3277230" cy="2621813"/>
            </a:xfrm>
          </p:grpSpPr>
          <p:sp>
            <p:nvSpPr>
              <p:cNvPr id="9" name="Rectangle 8"/>
              <p:cNvSpPr/>
              <p:nvPr/>
            </p:nvSpPr>
            <p:spPr>
              <a:xfrm>
                <a:off x="4667181" y="1828815"/>
                <a:ext cx="3277230" cy="2621813"/>
              </a:xfrm>
              <a:prstGeom prst="rect">
                <a:avLst/>
              </a:prstGeom>
              <a:ln w="3175" cmpd="sng">
                <a:solidFill>
                  <a:srgbClr val="000000"/>
                </a:solidFill>
              </a:ln>
            </p:spPr>
            <p:txBody>
              <a:bodyPr wrap="square">
                <a:spAutoFit/>
              </a:bodyPr>
              <a:lstStyle/>
              <a:p>
                <a:endParaRPr lang="en-US" baseline="30000" dirty="0" smtClean="0">
                  <a:latin typeface="Calibri Light"/>
                  <a:cs typeface="Calibri Light"/>
                </a:endParaRPr>
              </a:p>
              <a:p>
                <a:endParaRPr lang="en-US" baseline="30000" dirty="0">
                  <a:latin typeface="Calibri Light"/>
                  <a:cs typeface="Calibri Light"/>
                </a:endParaRPr>
              </a:p>
              <a:p>
                <a:endParaRPr lang="en-US" baseline="30000" dirty="0" smtClean="0">
                  <a:latin typeface="Calibri Light"/>
                  <a:cs typeface="Calibri Light"/>
                </a:endParaRPr>
              </a:p>
              <a:p>
                <a:endParaRPr lang="en-US" baseline="30000" dirty="0">
                  <a:latin typeface="Calibri Light"/>
                  <a:cs typeface="Calibri Light"/>
                </a:endParaRPr>
              </a:p>
              <a:p>
                <a:endParaRPr lang="en-US" baseline="30000" dirty="0" smtClean="0">
                  <a:latin typeface="Calibri Light"/>
                  <a:cs typeface="Calibri Light"/>
                </a:endParaRPr>
              </a:p>
              <a:p>
                <a:endParaRPr lang="en-US" baseline="30000" dirty="0" smtClean="0">
                  <a:latin typeface="Calibri Light"/>
                  <a:cs typeface="Calibri Light"/>
                </a:endParaRPr>
              </a:p>
              <a:p>
                <a:endParaRPr lang="en-US" baseline="30000" dirty="0">
                  <a:latin typeface="Calibri Light"/>
                  <a:cs typeface="Calibri Light"/>
                </a:endParaRPr>
              </a:p>
              <a:p>
                <a:endParaRPr lang="en-US" baseline="30000" dirty="0" smtClean="0">
                  <a:latin typeface="Calibri Light"/>
                  <a:cs typeface="Calibri Light"/>
                </a:endParaRPr>
              </a:p>
              <a:p>
                <a:endParaRPr lang="en-US" baseline="30000" dirty="0">
                  <a:latin typeface="Calibri Light"/>
                  <a:cs typeface="Calibri Light"/>
                </a:endParaRPr>
              </a:p>
              <a:p>
                <a:endParaRPr lang="en-US" baseline="30000" dirty="0" smtClean="0">
                  <a:latin typeface="Calibri Light"/>
                  <a:cs typeface="Calibri Light"/>
                </a:endParaRPr>
              </a:p>
              <a:p>
                <a:endParaRPr lang="en-US" baseline="30000" dirty="0">
                  <a:latin typeface="Calibri Light"/>
                  <a:cs typeface="Calibri Light"/>
                </a:endParaRPr>
              </a:p>
              <a:p>
                <a:endParaRPr lang="en-US" baseline="30000" dirty="0" smtClean="0">
                  <a:latin typeface="Calibri Light"/>
                  <a:cs typeface="Calibri Light"/>
                </a:endParaRPr>
              </a:p>
              <a:p>
                <a:endParaRPr lang="en-US" baseline="30000" dirty="0">
                  <a:latin typeface="Calibri Light"/>
                  <a:cs typeface="Calibri Light"/>
                </a:endParaRPr>
              </a:p>
              <a:p>
                <a:endParaRPr lang="en-US" baseline="30000" dirty="0" smtClean="0">
                  <a:latin typeface="Calibri Light"/>
                  <a:cs typeface="Calibri Light"/>
                </a:endParaRPr>
              </a:p>
              <a:p>
                <a:endParaRPr lang="en-US" baseline="30000" dirty="0">
                  <a:latin typeface="Calibri Light"/>
                  <a:cs typeface="Calibri Light"/>
                </a:endParaRPr>
              </a:p>
              <a:p>
                <a:endParaRPr lang="en-US" baseline="30000" dirty="0" smtClean="0">
                  <a:latin typeface="Calibri Light"/>
                  <a:cs typeface="Calibri Light"/>
                </a:endParaRPr>
              </a:p>
              <a:p>
                <a:endParaRPr lang="en-US" baseline="30000" dirty="0">
                  <a:latin typeface="Calibri Light"/>
                  <a:cs typeface="Calibri Light"/>
                </a:endParaRPr>
              </a:p>
              <a:p>
                <a:pPr algn="ctr"/>
                <a:r>
                  <a:rPr lang="en-US" baseline="30000" dirty="0" smtClean="0">
                    <a:latin typeface="Calibri Light"/>
                    <a:cs typeface="Calibri Light"/>
                  </a:rPr>
                  <a:t>The </a:t>
                </a:r>
                <a:r>
                  <a:rPr lang="en-US" baseline="30000" dirty="0">
                    <a:latin typeface="Calibri Light"/>
                    <a:cs typeface="Calibri Light"/>
                  </a:rPr>
                  <a:t>logistic </a:t>
                </a:r>
                <a:r>
                  <a:rPr lang="en-US" baseline="30000" dirty="0" smtClean="0">
                    <a:latin typeface="Calibri Light"/>
                    <a:cs typeface="Calibri Light"/>
                  </a:rPr>
                  <a:t>sigmoid</a:t>
                </a:r>
              </a:p>
            </p:txBody>
          </p:sp>
          <p:pic>
            <p:nvPicPr>
              <p:cNvPr id="6" name="Picture 5"/>
              <p:cNvPicPr>
                <a:picLocks noChangeAspect="1"/>
              </p:cNvPicPr>
              <p:nvPr/>
            </p:nvPicPr>
            <p:blipFill>
              <a:blip r:embed="rId3"/>
              <a:stretch>
                <a:fillRect/>
              </a:stretch>
            </p:blipFill>
            <p:spPr>
              <a:xfrm>
                <a:off x="4733850" y="1948163"/>
                <a:ext cx="3130432" cy="2146359"/>
              </a:xfrm>
              <a:prstGeom prst="rect">
                <a:avLst/>
              </a:prstGeom>
            </p:spPr>
          </p:pic>
        </p:grpSp>
        <p:sp>
          <p:nvSpPr>
            <p:cNvPr id="12" name="Rectangle 11"/>
            <p:cNvSpPr/>
            <p:nvPr/>
          </p:nvSpPr>
          <p:spPr>
            <a:xfrm>
              <a:off x="7716352" y="4580967"/>
              <a:ext cx="1663750" cy="246221"/>
            </a:xfrm>
            <a:prstGeom prst="rect">
              <a:avLst/>
            </a:prstGeom>
          </p:spPr>
          <p:txBody>
            <a:bodyPr wrap="none">
              <a:spAutoFit/>
            </a:bodyPr>
            <a:lstStyle/>
            <a:p>
              <a:pPr algn="r"/>
              <a:r>
                <a:rPr lang="en-US" sz="1000" dirty="0" smtClean="0">
                  <a:latin typeface="Calibri Light"/>
                  <a:cs typeface="Calibri Light"/>
                </a:rPr>
                <a:t>Figure: </a:t>
              </a:r>
              <a:r>
                <a:rPr lang="en-US" sz="1000" dirty="0">
                  <a:latin typeface="Calibri Light"/>
                  <a:cs typeface="Calibri Light"/>
                </a:rPr>
                <a:t>Wikimedia Commons</a:t>
              </a:r>
              <a:endParaRPr lang="en-US" sz="1000" dirty="0"/>
            </a:p>
          </p:txBody>
        </p:sp>
      </p:grpSp>
      <p:pic>
        <p:nvPicPr>
          <p:cNvPr id="13" name="Picture 12" descr="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grpSp>
        <p:nvGrpSpPr>
          <p:cNvPr id="18" name="Group 17"/>
          <p:cNvGrpSpPr/>
          <p:nvPr/>
        </p:nvGrpSpPr>
        <p:grpSpPr>
          <a:xfrm>
            <a:off x="169832" y="1937653"/>
            <a:ext cx="4640792" cy="1932408"/>
            <a:chOff x="169832" y="1937653"/>
            <a:chExt cx="4640792" cy="1932408"/>
          </a:xfrm>
        </p:grpSpPr>
        <p:sp>
          <p:nvSpPr>
            <p:cNvPr id="14" name="Rectangle 13"/>
            <p:cNvSpPr/>
            <p:nvPr/>
          </p:nvSpPr>
          <p:spPr>
            <a:xfrm>
              <a:off x="169832" y="3285285"/>
              <a:ext cx="4626386" cy="584776"/>
            </a:xfrm>
            <a:prstGeom prst="rect">
              <a:avLst/>
            </a:prstGeom>
          </p:spPr>
          <p:txBody>
            <a:bodyPr wrap="square">
              <a:spAutoFit/>
            </a:bodyPr>
            <a:lstStyle/>
            <a:p>
              <a:pPr algn="ctr"/>
              <a:r>
                <a:rPr lang="en-US" sz="1600" dirty="0" smtClean="0">
                  <a:latin typeface="Calibri Light"/>
                  <a:cs typeface="Calibri Light"/>
                </a:rPr>
                <a:t>Where </a:t>
              </a:r>
              <a:r>
                <a:rPr lang="en-US" sz="1600" i="1" dirty="0" smtClean="0">
                  <a:latin typeface="Calibri Light"/>
                  <a:cs typeface="Calibri Light"/>
                </a:rPr>
                <a:t>p</a:t>
              </a:r>
              <a:r>
                <a:rPr lang="en-US" sz="1600" dirty="0" smtClean="0">
                  <a:latin typeface="Calibri Light"/>
                  <a:cs typeface="Calibri Light"/>
                </a:rPr>
                <a:t> </a:t>
              </a:r>
              <a:r>
                <a:rPr lang="en-US" sz="1600" dirty="0">
                  <a:latin typeface="Calibri Light"/>
                  <a:cs typeface="Calibri Light"/>
                </a:rPr>
                <a:t>= probability, </a:t>
              </a:r>
              <a:r>
                <a:rPr lang="en-US" sz="1600" i="1" dirty="0">
                  <a:latin typeface="Calibri Light"/>
                  <a:cs typeface="Calibri Light"/>
                </a:rPr>
                <a:t>x</a:t>
              </a:r>
              <a:r>
                <a:rPr lang="en-US" sz="1600" dirty="0">
                  <a:latin typeface="Calibri Light"/>
                  <a:cs typeface="Calibri Light"/>
                </a:rPr>
                <a:t> = measurement </a:t>
              </a:r>
              <a:r>
                <a:rPr lang="en-US" sz="1600" dirty="0" smtClean="0">
                  <a:latin typeface="Calibri Light"/>
                  <a:cs typeface="Calibri Light"/>
                </a:rPr>
                <a:t>variable and </a:t>
              </a:r>
              <a:r>
                <a:rPr lang="en-US" sz="1600" i="1" dirty="0">
                  <a:latin typeface="Calibri Light"/>
                  <a:cs typeface="Calibri Light"/>
                </a:rPr>
                <a:t>β</a:t>
              </a:r>
              <a:r>
                <a:rPr lang="en-US" sz="1600" baseline="-25000" dirty="0">
                  <a:latin typeface="Calibri Light"/>
                  <a:cs typeface="Calibri Light"/>
                </a:rPr>
                <a:t>0,1</a:t>
              </a:r>
              <a:r>
                <a:rPr lang="en-US" sz="1600" dirty="0">
                  <a:latin typeface="Calibri Light"/>
                  <a:cs typeface="Calibri Light"/>
                </a:rPr>
                <a:t> = regression coefficients </a:t>
              </a:r>
            </a:p>
          </p:txBody>
        </p:sp>
        <p:pic>
          <p:nvPicPr>
            <p:cNvPr id="17" name="Picture 16"/>
            <p:cNvPicPr>
              <a:picLocks noChangeAspect="1"/>
            </p:cNvPicPr>
            <p:nvPr/>
          </p:nvPicPr>
          <p:blipFill>
            <a:blip r:embed="rId5"/>
            <a:stretch>
              <a:fillRect/>
            </a:stretch>
          </p:blipFill>
          <p:spPr>
            <a:xfrm>
              <a:off x="169832" y="1937653"/>
              <a:ext cx="4640792" cy="1413313"/>
            </a:xfrm>
            <a:prstGeom prst="rect">
              <a:avLst/>
            </a:prstGeom>
          </p:spPr>
        </p:pic>
      </p:grpSp>
    </p:spTree>
    <p:extLst>
      <p:ext uri="{BB962C8B-B14F-4D97-AF65-F5344CB8AC3E}">
        <p14:creationId xmlns:p14="http://schemas.microsoft.com/office/powerpoint/2010/main" val="266471157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effectLst>
                  <a:outerShdw blurRad="50800" dist="38100" dir="2700000" algn="tl" rotWithShape="0">
                    <a:prstClr val="black">
                      <a:alpha val="40000"/>
                    </a:prstClr>
                  </a:outerShdw>
                </a:effectLst>
                <a:latin typeface="Calibri Light"/>
                <a:cs typeface="Calibri Light"/>
              </a:rPr>
              <a:t>Binary classification</a:t>
            </a:r>
          </a:p>
        </p:txBody>
      </p:sp>
      <p:pic>
        <p:nvPicPr>
          <p:cNvPr id="22" name="Picture 21"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grpSp>
        <p:nvGrpSpPr>
          <p:cNvPr id="23" name="Group 22"/>
          <p:cNvGrpSpPr/>
          <p:nvPr/>
        </p:nvGrpSpPr>
        <p:grpSpPr>
          <a:xfrm rot="19146103">
            <a:off x="197724" y="4111969"/>
            <a:ext cx="1191068" cy="612932"/>
            <a:chOff x="86766" y="1063229"/>
            <a:chExt cx="1191068" cy="612932"/>
          </a:xfrm>
        </p:grpSpPr>
        <p:sp>
          <p:nvSpPr>
            <p:cNvPr id="24" name="Right Arrow 23"/>
            <p:cNvSpPr/>
            <p:nvPr/>
          </p:nvSpPr>
          <p:spPr>
            <a:xfrm>
              <a:off x="189310" y="1063229"/>
              <a:ext cx="1088524" cy="612932"/>
            </a:xfrm>
            <a:prstGeom prst="rightArrow">
              <a:avLst/>
            </a:prstGeom>
            <a:solidFill>
              <a:schemeClr val="bg1">
                <a:lumMod val="75000"/>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86766" y="1206987"/>
              <a:ext cx="1183180" cy="307777"/>
            </a:xfrm>
            <a:prstGeom prst="rect">
              <a:avLst/>
            </a:prstGeom>
            <a:noFill/>
          </p:spPr>
          <p:txBody>
            <a:bodyPr wrap="square" rtlCol="0" anchor="ctr">
              <a:spAutoFit/>
            </a:bodyPr>
            <a:lstStyle/>
            <a:p>
              <a:pPr algn="ctr"/>
              <a:r>
                <a:rPr lang="en-US" sz="1400" dirty="0" smtClean="0">
                  <a:latin typeface="Calibri Light"/>
                  <a:cs typeface="Calibri Light"/>
                </a:rPr>
                <a:t>Normal</a:t>
              </a:r>
              <a:endParaRPr lang="en-US" sz="1400" dirty="0">
                <a:latin typeface="Calibri Light"/>
                <a:cs typeface="Calibri Light"/>
              </a:endParaRPr>
            </a:p>
          </p:txBody>
        </p:sp>
      </p:grpSp>
      <p:grpSp>
        <p:nvGrpSpPr>
          <p:cNvPr id="26" name="Group 25"/>
          <p:cNvGrpSpPr/>
          <p:nvPr/>
        </p:nvGrpSpPr>
        <p:grpSpPr>
          <a:xfrm rot="8537178">
            <a:off x="231320" y="1824277"/>
            <a:ext cx="1141100" cy="570700"/>
            <a:chOff x="56430" y="1062040"/>
            <a:chExt cx="1141100" cy="612932"/>
          </a:xfrm>
        </p:grpSpPr>
        <p:sp>
          <p:nvSpPr>
            <p:cNvPr id="27" name="Right Arrow 26"/>
            <p:cNvSpPr/>
            <p:nvPr/>
          </p:nvSpPr>
          <p:spPr>
            <a:xfrm rot="10800000">
              <a:off x="56430" y="1062040"/>
              <a:ext cx="1088524" cy="612932"/>
            </a:xfrm>
            <a:prstGeom prst="rightArrow">
              <a:avLst/>
            </a:prstGeom>
            <a:solidFill>
              <a:schemeClr val="bg1">
                <a:lumMod val="75000"/>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rot="10800000">
              <a:off x="113417" y="1215895"/>
              <a:ext cx="1084113" cy="330554"/>
            </a:xfrm>
            <a:prstGeom prst="rect">
              <a:avLst/>
            </a:prstGeom>
            <a:noFill/>
          </p:spPr>
          <p:txBody>
            <a:bodyPr wrap="square" rtlCol="0" anchor="ctr">
              <a:spAutoFit/>
            </a:bodyPr>
            <a:lstStyle/>
            <a:p>
              <a:pPr algn="ctr"/>
              <a:r>
                <a:rPr lang="en-US" sz="1400" dirty="0" smtClean="0">
                  <a:latin typeface="Calibri Light"/>
                  <a:cs typeface="Calibri Light"/>
                </a:rPr>
                <a:t>Malfunction</a:t>
              </a:r>
              <a:endParaRPr lang="en-US" sz="1400" dirty="0">
                <a:latin typeface="Calibri Light"/>
                <a:cs typeface="Calibri Light"/>
              </a:endParaRPr>
            </a:p>
          </p:txBody>
        </p:sp>
      </p:grpSp>
      <p:grpSp>
        <p:nvGrpSpPr>
          <p:cNvPr id="3" name="Group 2"/>
          <p:cNvGrpSpPr/>
          <p:nvPr/>
        </p:nvGrpSpPr>
        <p:grpSpPr>
          <a:xfrm>
            <a:off x="1004787" y="1241030"/>
            <a:ext cx="7788509" cy="3399722"/>
            <a:chOff x="1004787" y="1241030"/>
            <a:chExt cx="7788509" cy="3399722"/>
          </a:xfrm>
        </p:grpSpPr>
        <p:grpSp>
          <p:nvGrpSpPr>
            <p:cNvPr id="15" name="Group 14"/>
            <p:cNvGrpSpPr/>
            <p:nvPr/>
          </p:nvGrpSpPr>
          <p:grpSpPr>
            <a:xfrm>
              <a:off x="1004787" y="1241030"/>
              <a:ext cx="7669660" cy="3399722"/>
              <a:chOff x="221339" y="1241030"/>
              <a:chExt cx="8507013" cy="3618634"/>
            </a:xfrm>
          </p:grpSpPr>
          <p:sp>
            <p:nvSpPr>
              <p:cNvPr id="30" name="Rectangle 29"/>
              <p:cNvSpPr/>
              <p:nvPr/>
            </p:nvSpPr>
            <p:spPr>
              <a:xfrm>
                <a:off x="4933540" y="1803887"/>
                <a:ext cx="3794812" cy="2387353"/>
              </a:xfrm>
              <a:prstGeom prst="rect">
                <a:avLst/>
              </a:prstGeom>
              <a:solidFill>
                <a:schemeClr val="tx2">
                  <a:lumMod val="40000"/>
                  <a:lumOff val="60000"/>
                  <a:alpha val="1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3"/>
              <p:cNvGrpSpPr/>
              <p:nvPr/>
            </p:nvGrpSpPr>
            <p:grpSpPr>
              <a:xfrm>
                <a:off x="221339" y="1241030"/>
                <a:ext cx="4411528" cy="3618634"/>
                <a:chOff x="221339" y="1241030"/>
                <a:chExt cx="4411528" cy="3618634"/>
              </a:xfrm>
            </p:grpSpPr>
            <p:sp>
              <p:nvSpPr>
                <p:cNvPr id="29" name="Rectangle 28"/>
                <p:cNvSpPr/>
                <p:nvPr/>
              </p:nvSpPr>
              <p:spPr>
                <a:xfrm>
                  <a:off x="621112" y="1803886"/>
                  <a:ext cx="3800475" cy="2387353"/>
                </a:xfrm>
                <a:prstGeom prst="rect">
                  <a:avLst/>
                </a:prstGeom>
                <a:solidFill>
                  <a:schemeClr val="accent2">
                    <a:lumMod val="60000"/>
                    <a:lumOff val="40000"/>
                    <a:alpha val="1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stretch>
                  <a:fillRect/>
                </a:stretch>
              </p:blipFill>
              <p:spPr>
                <a:xfrm>
                  <a:off x="221339" y="1241030"/>
                  <a:ext cx="4411528" cy="3618634"/>
                </a:xfrm>
                <a:prstGeom prst="rect">
                  <a:avLst/>
                </a:prstGeom>
              </p:spPr>
            </p:pic>
          </p:grpSp>
        </p:grpSp>
        <p:pic>
          <p:nvPicPr>
            <p:cNvPr id="2" name="Picture 1"/>
            <p:cNvPicPr>
              <a:picLocks noChangeAspect="1"/>
            </p:cNvPicPr>
            <p:nvPr/>
          </p:nvPicPr>
          <p:blipFill>
            <a:blip r:embed="rId5"/>
            <a:stretch>
              <a:fillRect/>
            </a:stretch>
          </p:blipFill>
          <p:spPr>
            <a:xfrm>
              <a:off x="4897997" y="1263792"/>
              <a:ext cx="3895299" cy="3324062"/>
            </a:xfrm>
            <a:prstGeom prst="rect">
              <a:avLst/>
            </a:prstGeom>
          </p:spPr>
        </p:pic>
      </p:grpSp>
    </p:spTree>
    <p:extLst>
      <p:ext uri="{BB962C8B-B14F-4D97-AF65-F5344CB8AC3E}">
        <p14:creationId xmlns:p14="http://schemas.microsoft.com/office/powerpoint/2010/main" val="413304429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85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Classifier performance </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6" name="Picture 5"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2" y="4749114"/>
            <a:ext cx="676091" cy="394386"/>
          </a:xfrm>
          <a:prstGeom prst="rect">
            <a:avLst/>
          </a:prstGeom>
        </p:spPr>
      </p:pic>
      <p:grpSp>
        <p:nvGrpSpPr>
          <p:cNvPr id="18" name="Group 17"/>
          <p:cNvGrpSpPr/>
          <p:nvPr/>
        </p:nvGrpSpPr>
        <p:grpSpPr>
          <a:xfrm>
            <a:off x="305034" y="1468528"/>
            <a:ext cx="4194428" cy="1609671"/>
            <a:chOff x="459339" y="1445599"/>
            <a:chExt cx="4194428" cy="1609671"/>
          </a:xfrm>
        </p:grpSpPr>
        <p:sp>
          <p:nvSpPr>
            <p:cNvPr id="7" name="Rectangle 6"/>
            <p:cNvSpPr/>
            <p:nvPr/>
          </p:nvSpPr>
          <p:spPr>
            <a:xfrm>
              <a:off x="459339" y="1445599"/>
              <a:ext cx="4194428" cy="1609671"/>
            </a:xfrm>
            <a:prstGeom prst="rect">
              <a:avLst/>
            </a:prstGeom>
            <a:ln>
              <a:solidFill>
                <a:srgbClr val="000000"/>
              </a:solidFill>
            </a:ln>
          </p:spPr>
          <p:txBody>
            <a:bodyPr wrap="none">
              <a:spAutoFit/>
            </a:bodyPr>
            <a:lstStyle/>
            <a:p>
              <a:pPr>
                <a:lnSpc>
                  <a:spcPct val="70000"/>
                </a:lnSpc>
              </a:pPr>
              <a:r>
                <a:rPr lang="en-US" sz="2000" b="1" dirty="0" smtClean="0">
                  <a:latin typeface="Calibri Light"/>
                  <a:cs typeface="Calibri Light"/>
                </a:rPr>
                <a:t>Receiver </a:t>
              </a:r>
              <a:r>
                <a:rPr lang="en-US" sz="2000" b="1" dirty="0">
                  <a:latin typeface="Calibri Light"/>
                  <a:cs typeface="Calibri Light"/>
                </a:rPr>
                <a:t>operating characteristic (ROC</a:t>
              </a:r>
              <a:r>
                <a:rPr lang="en-US" sz="2000" b="1" dirty="0" smtClean="0">
                  <a:latin typeface="Calibri Light"/>
                  <a:cs typeface="Calibri Light"/>
                </a:rPr>
                <a:t>)</a:t>
              </a:r>
            </a:p>
            <a:p>
              <a:pPr>
                <a:lnSpc>
                  <a:spcPct val="70000"/>
                </a:lnSpc>
              </a:pPr>
              <a:endParaRPr lang="en-US" dirty="0" smtClean="0">
                <a:latin typeface="Calibri Light"/>
                <a:cs typeface="Calibri Light"/>
              </a:endParaRPr>
            </a:p>
            <a:p>
              <a:pPr lvl="1"/>
              <a:r>
                <a:rPr lang="en-US" dirty="0" smtClean="0">
                  <a:latin typeface="Calibri Light"/>
                  <a:cs typeface="Calibri Light"/>
                </a:rPr>
                <a:t>TPR =</a:t>
              </a:r>
            </a:p>
            <a:p>
              <a:pPr lvl="1"/>
              <a:endParaRPr lang="en-US" dirty="0">
                <a:latin typeface="Calibri Light"/>
                <a:cs typeface="Calibri Light"/>
              </a:endParaRPr>
            </a:p>
            <a:p>
              <a:pPr lvl="1"/>
              <a:r>
                <a:rPr lang="en-US" dirty="0" smtClean="0">
                  <a:latin typeface="Calibri Light"/>
                  <a:cs typeface="Calibri Light"/>
                </a:rPr>
                <a:t>FPR =</a:t>
              </a:r>
              <a:endParaRPr lang="en-US" dirty="0">
                <a:latin typeface="Calibri Light"/>
                <a:cs typeface="Calibri Light"/>
              </a:endParaRPr>
            </a:p>
            <a:p>
              <a:pPr lvl="1"/>
              <a:endParaRPr lang="en-US" dirty="0">
                <a:latin typeface="Calibri Light"/>
                <a:cs typeface="Calibri Light"/>
              </a:endParaRPr>
            </a:p>
          </p:txBody>
        </p:sp>
        <p:grpSp>
          <p:nvGrpSpPr>
            <p:cNvPr id="14" name="Group 13"/>
            <p:cNvGrpSpPr/>
            <p:nvPr/>
          </p:nvGrpSpPr>
          <p:grpSpPr>
            <a:xfrm>
              <a:off x="1604549" y="1702091"/>
              <a:ext cx="1877437" cy="584776"/>
              <a:chOff x="1559179" y="2461262"/>
              <a:chExt cx="2139467" cy="584776"/>
            </a:xfrm>
          </p:grpSpPr>
          <p:sp>
            <p:nvSpPr>
              <p:cNvPr id="10" name="Rectangle 9"/>
              <p:cNvSpPr/>
              <p:nvPr/>
            </p:nvSpPr>
            <p:spPr>
              <a:xfrm>
                <a:off x="1559179" y="2461262"/>
                <a:ext cx="2139467" cy="584776"/>
              </a:xfrm>
              <a:prstGeom prst="rect">
                <a:avLst/>
              </a:prstGeom>
            </p:spPr>
            <p:txBody>
              <a:bodyPr wrap="none">
                <a:spAutoFit/>
              </a:bodyPr>
              <a:lstStyle/>
              <a:p>
                <a:pPr algn="ctr"/>
                <a:r>
                  <a:rPr lang="en-US" sz="1600" dirty="0">
                    <a:latin typeface="Calibri Light"/>
                    <a:cs typeface="Calibri Light"/>
                  </a:rPr>
                  <a:t>t</a:t>
                </a:r>
                <a:r>
                  <a:rPr lang="en-US" sz="1600" dirty="0" smtClean="0">
                    <a:latin typeface="Calibri Light"/>
                    <a:cs typeface="Calibri Light"/>
                  </a:rPr>
                  <a:t>rue positives</a:t>
                </a:r>
              </a:p>
              <a:p>
                <a:pPr algn="ctr"/>
                <a:r>
                  <a:rPr lang="en-US" sz="1600" dirty="0">
                    <a:latin typeface="Calibri Light"/>
                    <a:cs typeface="Calibri Light"/>
                  </a:rPr>
                  <a:t>total actual positives</a:t>
                </a:r>
              </a:p>
            </p:txBody>
          </p:sp>
          <p:cxnSp>
            <p:nvCxnSpPr>
              <p:cNvPr id="12" name="Straight Connector 11"/>
              <p:cNvCxnSpPr/>
              <p:nvPr/>
            </p:nvCxnSpPr>
            <p:spPr>
              <a:xfrm flipV="1">
                <a:off x="1567150" y="2778519"/>
                <a:ext cx="2123523" cy="16971"/>
              </a:xfrm>
              <a:prstGeom prst="line">
                <a:avLst/>
              </a:prstGeom>
              <a:ln w="1270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grpSp>
          <p:nvGrpSpPr>
            <p:cNvPr id="15" name="Group 14"/>
            <p:cNvGrpSpPr/>
            <p:nvPr/>
          </p:nvGrpSpPr>
          <p:grpSpPr>
            <a:xfrm>
              <a:off x="1604549" y="2255142"/>
              <a:ext cx="1932941" cy="584776"/>
              <a:chOff x="1527553" y="2461262"/>
              <a:chExt cx="2202718" cy="584776"/>
            </a:xfrm>
          </p:grpSpPr>
          <p:sp>
            <p:nvSpPr>
              <p:cNvPr id="16" name="Rectangle 15"/>
              <p:cNvSpPr/>
              <p:nvPr/>
            </p:nvSpPr>
            <p:spPr>
              <a:xfrm>
                <a:off x="1527553" y="2461262"/>
                <a:ext cx="2202718" cy="584776"/>
              </a:xfrm>
              <a:prstGeom prst="rect">
                <a:avLst/>
              </a:prstGeom>
            </p:spPr>
            <p:txBody>
              <a:bodyPr wrap="none">
                <a:spAutoFit/>
              </a:bodyPr>
              <a:lstStyle/>
              <a:p>
                <a:pPr algn="ctr"/>
                <a:r>
                  <a:rPr lang="en-US" sz="1600" dirty="0">
                    <a:latin typeface="Calibri Light"/>
                    <a:cs typeface="Calibri Light"/>
                  </a:rPr>
                  <a:t>f</a:t>
                </a:r>
                <a:r>
                  <a:rPr lang="en-US" sz="1600" dirty="0" smtClean="0">
                    <a:latin typeface="Calibri Light"/>
                    <a:cs typeface="Calibri Light"/>
                  </a:rPr>
                  <a:t>alse positives</a:t>
                </a:r>
              </a:p>
              <a:p>
                <a:pPr algn="ctr"/>
                <a:r>
                  <a:rPr lang="en-US" sz="1600" dirty="0">
                    <a:latin typeface="Calibri Light"/>
                    <a:cs typeface="Calibri Light"/>
                  </a:rPr>
                  <a:t>total actual negatives </a:t>
                </a:r>
              </a:p>
            </p:txBody>
          </p:sp>
          <p:cxnSp>
            <p:nvCxnSpPr>
              <p:cNvPr id="17" name="Straight Connector 16"/>
              <p:cNvCxnSpPr/>
              <p:nvPr/>
            </p:nvCxnSpPr>
            <p:spPr>
              <a:xfrm flipV="1">
                <a:off x="1567150" y="2775385"/>
                <a:ext cx="2123523" cy="16971"/>
              </a:xfrm>
              <a:prstGeom prst="line">
                <a:avLst/>
              </a:prstGeom>
              <a:ln w="1270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grpSp>
      <p:graphicFrame>
        <p:nvGraphicFramePr>
          <p:cNvPr id="21" name="Table 20"/>
          <p:cNvGraphicFramePr>
            <a:graphicFrameLocks noGrp="1"/>
          </p:cNvGraphicFramePr>
          <p:nvPr>
            <p:extLst>
              <p:ext uri="{D42A27DB-BD31-4B8C-83A1-F6EECF244321}">
                <p14:modId xmlns:p14="http://schemas.microsoft.com/office/powerpoint/2010/main" val="2304558319"/>
              </p:ext>
            </p:extLst>
          </p:nvPr>
        </p:nvGraphicFramePr>
        <p:xfrm>
          <a:off x="305034" y="3636096"/>
          <a:ext cx="4194429" cy="1097280"/>
        </p:xfrm>
        <a:graphic>
          <a:graphicData uri="http://schemas.openxmlformats.org/drawingml/2006/table">
            <a:tbl>
              <a:tblPr firstRow="1" bandRow="1">
                <a:tableStyleId>{D7AC3CCA-C797-4891-BE02-D94E43425B78}</a:tableStyleId>
              </a:tblPr>
              <a:tblGrid>
                <a:gridCol w="1398143"/>
                <a:gridCol w="1398143"/>
                <a:gridCol w="1398143"/>
              </a:tblGrid>
              <a:tr h="345336">
                <a:tc>
                  <a:txBody>
                    <a:bodyPr/>
                    <a:lstStyle/>
                    <a:p>
                      <a:pPr algn="ctr"/>
                      <a:r>
                        <a:rPr lang="en-US" b="0" i="0" dirty="0" smtClean="0">
                          <a:latin typeface="Calibri Light"/>
                          <a:cs typeface="Calibri Light"/>
                        </a:rPr>
                        <a:t>TPR</a:t>
                      </a:r>
                      <a:endParaRPr lang="en-US" b="0" i="0" dirty="0">
                        <a:latin typeface="Calibri Light"/>
                        <a:cs typeface="Calibri Light"/>
                      </a:endParaRPr>
                    </a:p>
                  </a:txBody>
                  <a:tcPr>
                    <a:noFill/>
                  </a:tcPr>
                </a:tc>
                <a:tc>
                  <a:txBody>
                    <a:bodyPr/>
                    <a:lstStyle/>
                    <a:p>
                      <a:pPr algn="ctr"/>
                      <a:r>
                        <a:rPr lang="en-US" b="0" i="0" dirty="0" smtClean="0">
                          <a:latin typeface="Calibri Light"/>
                          <a:cs typeface="Calibri Light"/>
                        </a:rPr>
                        <a:t>FPR</a:t>
                      </a:r>
                      <a:endParaRPr lang="en-US" b="0" i="0" dirty="0">
                        <a:latin typeface="Calibri Light"/>
                        <a:cs typeface="Calibri Light"/>
                      </a:endParaRPr>
                    </a:p>
                  </a:txBody>
                  <a:tcPr>
                    <a:noFill/>
                  </a:tcPr>
                </a:tc>
                <a:tc>
                  <a:txBody>
                    <a:bodyPr/>
                    <a:lstStyle/>
                    <a:p>
                      <a:pPr algn="ctr"/>
                      <a:r>
                        <a:rPr lang="en-US" b="0" i="0" dirty="0" smtClean="0">
                          <a:latin typeface="Calibri Light"/>
                          <a:cs typeface="Calibri Light"/>
                        </a:rPr>
                        <a:t>Threshold</a:t>
                      </a:r>
                      <a:endParaRPr lang="en-US" b="0" i="0" dirty="0">
                        <a:latin typeface="Calibri Light"/>
                        <a:cs typeface="Calibri Light"/>
                      </a:endParaRPr>
                    </a:p>
                  </a:txBody>
                  <a:tcPr>
                    <a:noFill/>
                  </a:tcPr>
                </a:tc>
              </a:tr>
              <a:tr h="345336">
                <a:tc>
                  <a:txBody>
                    <a:bodyPr/>
                    <a:lstStyle/>
                    <a:p>
                      <a:pPr algn="ctr"/>
                      <a:r>
                        <a:rPr lang="en-US" b="0" i="0" dirty="0" smtClean="0">
                          <a:latin typeface="Calibri Light"/>
                          <a:cs typeface="Calibri Light"/>
                        </a:rPr>
                        <a:t>0.9</a:t>
                      </a:r>
                      <a:endParaRPr lang="en-US" b="0" i="0" dirty="0">
                        <a:latin typeface="Calibri Light"/>
                        <a:cs typeface="Calibri Light"/>
                      </a:endParaRPr>
                    </a:p>
                  </a:txBody>
                  <a:tcPr>
                    <a:solidFill>
                      <a:schemeClr val="accent1">
                        <a:lumMod val="60000"/>
                        <a:lumOff val="40000"/>
                        <a:alpha val="38000"/>
                      </a:schemeClr>
                    </a:solidFill>
                  </a:tcPr>
                </a:tc>
                <a:tc>
                  <a:txBody>
                    <a:bodyPr/>
                    <a:lstStyle/>
                    <a:p>
                      <a:pPr algn="ctr"/>
                      <a:r>
                        <a:rPr lang="en-US" b="0" i="0" dirty="0" smtClean="0">
                          <a:latin typeface="Calibri Light"/>
                          <a:cs typeface="Calibri Light"/>
                        </a:rPr>
                        <a:t>0</a:t>
                      </a:r>
                      <a:endParaRPr lang="en-US" b="0" i="0" dirty="0">
                        <a:latin typeface="Calibri Light"/>
                        <a:cs typeface="Calibri Light"/>
                      </a:endParaRPr>
                    </a:p>
                  </a:txBody>
                  <a:tcPr>
                    <a:solidFill>
                      <a:schemeClr val="accent1">
                        <a:lumMod val="60000"/>
                        <a:lumOff val="40000"/>
                        <a:alpha val="38000"/>
                      </a:schemeClr>
                    </a:solidFill>
                  </a:tcPr>
                </a:tc>
                <a:tc>
                  <a:txBody>
                    <a:bodyPr/>
                    <a:lstStyle/>
                    <a:p>
                      <a:pPr algn="ctr"/>
                      <a:r>
                        <a:rPr lang="en-US" b="0" i="0" dirty="0" smtClean="0">
                          <a:latin typeface="Calibri Light"/>
                          <a:cs typeface="Calibri Light"/>
                        </a:rPr>
                        <a:t>0.17</a:t>
                      </a:r>
                      <a:endParaRPr lang="en-US" b="0" i="0" dirty="0">
                        <a:latin typeface="Calibri Light"/>
                        <a:cs typeface="Calibri Light"/>
                      </a:endParaRPr>
                    </a:p>
                  </a:txBody>
                  <a:tcPr>
                    <a:solidFill>
                      <a:schemeClr val="accent1">
                        <a:lumMod val="60000"/>
                        <a:lumOff val="40000"/>
                        <a:alpha val="38000"/>
                      </a:schemeClr>
                    </a:solidFill>
                  </a:tcPr>
                </a:tc>
              </a:tr>
              <a:tr h="345336">
                <a:tc>
                  <a:txBody>
                    <a:bodyPr/>
                    <a:lstStyle/>
                    <a:p>
                      <a:pPr algn="ctr"/>
                      <a:r>
                        <a:rPr lang="en-US" b="0" i="0" dirty="0" smtClean="0">
                          <a:latin typeface="Calibri Light"/>
                          <a:cs typeface="Calibri Light"/>
                        </a:rPr>
                        <a:t>0.747</a:t>
                      </a:r>
                      <a:endParaRPr lang="en-US" b="0" i="0" dirty="0">
                        <a:latin typeface="Calibri Light"/>
                        <a:cs typeface="Calibri Light"/>
                      </a:endParaRPr>
                    </a:p>
                  </a:txBody>
                  <a:tcPr>
                    <a:solidFill>
                      <a:schemeClr val="accent2">
                        <a:lumMod val="60000"/>
                        <a:lumOff val="40000"/>
                        <a:alpha val="42000"/>
                      </a:schemeClr>
                    </a:solidFill>
                  </a:tcPr>
                </a:tc>
                <a:tc>
                  <a:txBody>
                    <a:bodyPr/>
                    <a:lstStyle/>
                    <a:p>
                      <a:pPr algn="ctr"/>
                      <a:r>
                        <a:rPr lang="en-US" b="0" i="0" dirty="0" smtClean="0">
                          <a:latin typeface="Calibri Light"/>
                          <a:cs typeface="Calibri Light"/>
                        </a:rPr>
                        <a:t>0.001</a:t>
                      </a:r>
                      <a:endParaRPr lang="en-US" b="0" i="0" dirty="0">
                        <a:latin typeface="Calibri Light"/>
                        <a:cs typeface="Calibri Light"/>
                      </a:endParaRPr>
                    </a:p>
                  </a:txBody>
                  <a:tcPr>
                    <a:solidFill>
                      <a:schemeClr val="accent2">
                        <a:lumMod val="60000"/>
                        <a:lumOff val="40000"/>
                        <a:alpha val="42000"/>
                      </a:schemeClr>
                    </a:solidFill>
                  </a:tcPr>
                </a:tc>
                <a:tc>
                  <a:txBody>
                    <a:bodyPr/>
                    <a:lstStyle/>
                    <a:p>
                      <a:pPr algn="ctr"/>
                      <a:r>
                        <a:rPr lang="en-US" b="0" i="0" dirty="0" smtClean="0">
                          <a:latin typeface="Calibri Light"/>
                          <a:cs typeface="Calibri Light"/>
                        </a:rPr>
                        <a:t>0.0013</a:t>
                      </a:r>
                      <a:endParaRPr lang="en-US" b="0" i="0" dirty="0">
                        <a:latin typeface="Calibri Light"/>
                        <a:cs typeface="Calibri Light"/>
                      </a:endParaRPr>
                    </a:p>
                  </a:txBody>
                  <a:tcPr>
                    <a:solidFill>
                      <a:schemeClr val="accent2">
                        <a:lumMod val="60000"/>
                        <a:lumOff val="40000"/>
                        <a:alpha val="42000"/>
                      </a:schemeClr>
                    </a:solidFill>
                  </a:tcPr>
                </a:tc>
              </a:tr>
            </a:tbl>
          </a:graphicData>
        </a:graphic>
      </p:graphicFrame>
      <p:sp>
        <p:nvSpPr>
          <p:cNvPr id="22" name="TextBox 21"/>
          <p:cNvSpPr txBox="1"/>
          <p:nvPr/>
        </p:nvSpPr>
        <p:spPr>
          <a:xfrm>
            <a:off x="305034" y="3266764"/>
            <a:ext cx="2463798" cy="369332"/>
          </a:xfrm>
          <a:prstGeom prst="rect">
            <a:avLst/>
          </a:prstGeom>
          <a:noFill/>
        </p:spPr>
        <p:txBody>
          <a:bodyPr wrap="none" rtlCol="0">
            <a:spAutoFit/>
          </a:bodyPr>
          <a:lstStyle/>
          <a:p>
            <a:r>
              <a:rPr lang="en-US" b="1" dirty="0" smtClean="0">
                <a:latin typeface="Calibri Light"/>
                <a:cs typeface="Calibri Light"/>
              </a:rPr>
              <a:t>Optimal </a:t>
            </a:r>
            <a:r>
              <a:rPr lang="en-US" b="1" dirty="0">
                <a:latin typeface="Calibri Light"/>
                <a:cs typeface="Calibri Light"/>
              </a:rPr>
              <a:t>operating </a:t>
            </a:r>
            <a:r>
              <a:rPr lang="en-US" b="1" dirty="0" smtClean="0">
                <a:latin typeface="Calibri Light"/>
                <a:cs typeface="Calibri Light"/>
              </a:rPr>
              <a:t>point:</a:t>
            </a:r>
            <a:endParaRPr lang="en-US" dirty="0"/>
          </a:p>
        </p:txBody>
      </p:sp>
      <p:pic>
        <p:nvPicPr>
          <p:cNvPr id="3" name="Picture 2"/>
          <p:cNvPicPr>
            <a:picLocks noChangeAspect="1"/>
          </p:cNvPicPr>
          <p:nvPr/>
        </p:nvPicPr>
        <p:blipFill>
          <a:blip r:embed="rId4"/>
          <a:stretch>
            <a:fillRect/>
          </a:stretch>
        </p:blipFill>
        <p:spPr>
          <a:xfrm>
            <a:off x="4704767" y="1270783"/>
            <a:ext cx="4352466" cy="3614832"/>
          </a:xfrm>
          <a:prstGeom prst="rect">
            <a:avLst/>
          </a:prstGeom>
        </p:spPr>
      </p:pic>
    </p:spTree>
    <p:extLst>
      <p:ext uri="{BB962C8B-B14F-4D97-AF65-F5344CB8AC3E}">
        <p14:creationId xmlns:p14="http://schemas.microsoft.com/office/powerpoint/2010/main" val="132448137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ethys_Class_zoo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3868611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Conclusion</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6" name="Picture 5"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sp>
        <p:nvSpPr>
          <p:cNvPr id="2" name="TextBox 1"/>
          <p:cNvSpPr txBox="1"/>
          <p:nvPr/>
        </p:nvSpPr>
        <p:spPr>
          <a:xfrm>
            <a:off x="1333047" y="1063229"/>
            <a:ext cx="6515371" cy="4031873"/>
          </a:xfrm>
          <a:prstGeom prst="rect">
            <a:avLst/>
          </a:prstGeom>
          <a:noFill/>
        </p:spPr>
        <p:txBody>
          <a:bodyPr wrap="square" rtlCol="0">
            <a:spAutoFit/>
          </a:bodyPr>
          <a:lstStyle/>
          <a:p>
            <a:pPr algn="ctr"/>
            <a:r>
              <a:rPr lang="en-US" sz="2000" b="1" dirty="0" smtClean="0">
                <a:latin typeface="Calibri Light"/>
                <a:cs typeface="Calibri Light"/>
              </a:rPr>
              <a:t>Framework for detecting </a:t>
            </a:r>
            <a:r>
              <a:rPr lang="en-US" sz="2000" b="1" dirty="0">
                <a:latin typeface="Calibri Light"/>
                <a:cs typeface="Calibri Light"/>
              </a:rPr>
              <a:t>anomalous vertical plane flight performance of </a:t>
            </a:r>
            <a:r>
              <a:rPr lang="en-US" sz="2000" b="1" dirty="0" smtClean="0">
                <a:latin typeface="Calibri Light"/>
                <a:cs typeface="Calibri Light"/>
              </a:rPr>
              <a:t>LRAUV has been established</a:t>
            </a:r>
            <a:endParaRPr lang="en-US" sz="2000" b="1" dirty="0">
              <a:latin typeface="Calibri Light"/>
              <a:cs typeface="Calibri Light"/>
            </a:endParaRPr>
          </a:p>
          <a:p>
            <a:pPr algn="ctr"/>
            <a:endParaRPr lang="en-US" dirty="0">
              <a:latin typeface="Calibri Light"/>
              <a:cs typeface="Calibri Light"/>
            </a:endParaRPr>
          </a:p>
          <a:p>
            <a:pPr algn="ctr"/>
            <a:r>
              <a:rPr lang="en-US" sz="2000" b="1" dirty="0" smtClean="0">
                <a:latin typeface="Calibri Light"/>
                <a:cs typeface="Calibri Light"/>
              </a:rPr>
              <a:t>Simulator approach outperformed the empirical </a:t>
            </a:r>
            <a:r>
              <a:rPr lang="en-US" sz="2000" b="1" dirty="0">
                <a:latin typeface="Calibri Light"/>
                <a:cs typeface="Calibri Light"/>
              </a:rPr>
              <a:t>approach </a:t>
            </a:r>
            <a:r>
              <a:rPr lang="en-US" sz="2000" b="1" dirty="0" smtClean="0">
                <a:latin typeface="Calibri Light"/>
                <a:cs typeface="Calibri Light"/>
              </a:rPr>
              <a:t>and offers a single classification solution for a wide verity of scenarios </a:t>
            </a:r>
          </a:p>
          <a:p>
            <a:endParaRPr lang="en-US" sz="2000" b="1" dirty="0" smtClean="0">
              <a:latin typeface="Calibri Light"/>
              <a:cs typeface="Calibri Light"/>
            </a:endParaRPr>
          </a:p>
          <a:p>
            <a:pPr algn="ctr"/>
            <a:r>
              <a:rPr lang="en-US" sz="2000" b="1" dirty="0">
                <a:latin typeface="Calibri Light"/>
                <a:cs typeface="Calibri Light"/>
              </a:rPr>
              <a:t>While </a:t>
            </a:r>
            <a:r>
              <a:rPr lang="en-US" sz="2000" b="1" dirty="0" smtClean="0">
                <a:latin typeface="Calibri Light"/>
                <a:cs typeface="Calibri Light"/>
              </a:rPr>
              <a:t>simulator requires complex fitting routines, the empirical classifier is simple to derive and will probably be easier to implement onboard LRAUV</a:t>
            </a:r>
          </a:p>
          <a:p>
            <a:pPr algn="ctr"/>
            <a:endParaRPr lang="en-US" dirty="0">
              <a:latin typeface="Calibri Light"/>
              <a:cs typeface="Calibri Light"/>
            </a:endParaRPr>
          </a:p>
          <a:p>
            <a:pPr algn="ctr"/>
            <a:r>
              <a:rPr lang="en-US" sz="2000" b="1" dirty="0" smtClean="0">
                <a:latin typeface="Calibri Light"/>
                <a:cs typeface="Calibri Light"/>
              </a:rPr>
              <a:t>Framework can be applied as powerful mission debriefing system</a:t>
            </a:r>
          </a:p>
        </p:txBody>
      </p:sp>
    </p:spTree>
    <p:extLst>
      <p:ext uri="{BB962C8B-B14F-4D97-AF65-F5344CB8AC3E}">
        <p14:creationId xmlns:p14="http://schemas.microsoft.com/office/powerpoint/2010/main" val="52547991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7780" y="3415852"/>
            <a:ext cx="6463668" cy="1740949"/>
          </a:xfrm>
          <a:prstGeom prst="rect">
            <a:avLst/>
          </a:prstGeom>
        </p:spPr>
      </p:pic>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Acknowledgments</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5" name="Picture 4"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607538"/>
            <a:ext cx="918792" cy="535962"/>
          </a:xfrm>
          <a:prstGeom prst="rect">
            <a:avLst/>
          </a:prstGeom>
        </p:spPr>
      </p:pic>
      <p:pic>
        <p:nvPicPr>
          <p:cNvPr id="6" name="Picture 5"/>
          <p:cNvPicPr>
            <a:picLocks noChangeAspect="1"/>
          </p:cNvPicPr>
          <p:nvPr/>
        </p:nvPicPr>
        <p:blipFill>
          <a:blip r:embed="rId4"/>
          <a:stretch>
            <a:fillRect/>
          </a:stretch>
        </p:blipFill>
        <p:spPr>
          <a:xfrm>
            <a:off x="7943073" y="3986505"/>
            <a:ext cx="1159515" cy="1156996"/>
          </a:xfrm>
          <a:prstGeom prst="rect">
            <a:avLst/>
          </a:prstGeom>
        </p:spPr>
      </p:pic>
      <p:pic>
        <p:nvPicPr>
          <p:cNvPr id="7" name="Picture 6"/>
          <p:cNvPicPr>
            <a:picLocks noChangeAspect="1"/>
          </p:cNvPicPr>
          <p:nvPr/>
        </p:nvPicPr>
        <p:blipFill>
          <a:blip r:embed="rId5"/>
          <a:stretch>
            <a:fillRect/>
          </a:stretch>
        </p:blipFill>
        <p:spPr>
          <a:xfrm>
            <a:off x="6044431" y="4441397"/>
            <a:ext cx="1927015" cy="780993"/>
          </a:xfrm>
          <a:prstGeom prst="rect">
            <a:avLst/>
          </a:prstGeom>
        </p:spPr>
      </p:pic>
      <p:pic>
        <p:nvPicPr>
          <p:cNvPr id="8" name="Picture 7"/>
          <p:cNvPicPr>
            <a:picLocks noChangeAspect="1"/>
          </p:cNvPicPr>
          <p:nvPr/>
        </p:nvPicPr>
        <p:blipFill>
          <a:blip r:embed="rId6"/>
          <a:stretch>
            <a:fillRect/>
          </a:stretch>
        </p:blipFill>
        <p:spPr>
          <a:xfrm>
            <a:off x="6467441" y="2895704"/>
            <a:ext cx="2443132" cy="1500842"/>
          </a:xfrm>
          <a:prstGeom prst="rect">
            <a:avLst/>
          </a:prstGeom>
        </p:spPr>
      </p:pic>
      <p:grpSp>
        <p:nvGrpSpPr>
          <p:cNvPr id="17" name="Group 16"/>
          <p:cNvGrpSpPr/>
          <p:nvPr/>
        </p:nvGrpSpPr>
        <p:grpSpPr>
          <a:xfrm>
            <a:off x="512706" y="1096542"/>
            <a:ext cx="4795817" cy="2833596"/>
            <a:chOff x="812450" y="1128098"/>
            <a:chExt cx="4795817" cy="2833596"/>
          </a:xfrm>
        </p:grpSpPr>
        <p:sp>
          <p:nvSpPr>
            <p:cNvPr id="2" name="Rectangle 1"/>
            <p:cNvSpPr/>
            <p:nvPr/>
          </p:nvSpPr>
          <p:spPr>
            <a:xfrm>
              <a:off x="812450" y="1128098"/>
              <a:ext cx="2240151" cy="2833596"/>
            </a:xfrm>
            <a:prstGeom prst="rect">
              <a:avLst/>
            </a:prstGeom>
          </p:spPr>
          <p:txBody>
            <a:bodyPr wrap="square" numCol="1">
              <a:spAutoFit/>
            </a:bodyPr>
            <a:lstStyle/>
            <a:p>
              <a:r>
                <a:rPr lang="en-US" sz="2000" b="1" dirty="0" smtClean="0">
                  <a:effectLst>
                    <a:outerShdw blurRad="50800" dist="38100" dir="2700000" algn="tl" rotWithShape="0">
                      <a:prstClr val="black">
                        <a:alpha val="40000"/>
                      </a:prstClr>
                    </a:outerShdw>
                  </a:effectLst>
                  <a:latin typeface="Calibri Light"/>
                  <a:cs typeface="Calibri Light"/>
                </a:rPr>
                <a:t>MBARI</a:t>
              </a:r>
            </a:p>
            <a:p>
              <a:pPr>
                <a:lnSpc>
                  <a:spcPct val="110000"/>
                </a:lnSpc>
              </a:pPr>
              <a:r>
                <a:rPr lang="en-US" sz="1600" dirty="0" smtClean="0">
                  <a:latin typeface="Calibri Light"/>
                  <a:cs typeface="Calibri Light"/>
                </a:rPr>
                <a:t>James Bellingham</a:t>
              </a:r>
            </a:p>
            <a:p>
              <a:pPr>
                <a:lnSpc>
                  <a:spcPct val="110000"/>
                </a:lnSpc>
              </a:pPr>
              <a:r>
                <a:rPr lang="en-US" sz="1600" dirty="0" smtClean="0">
                  <a:latin typeface="Calibri Light"/>
                  <a:cs typeface="Calibri Light"/>
                </a:rPr>
                <a:t>Thomas Hoover </a:t>
              </a:r>
            </a:p>
            <a:p>
              <a:pPr>
                <a:lnSpc>
                  <a:spcPct val="110000"/>
                </a:lnSpc>
              </a:pPr>
              <a:r>
                <a:rPr lang="en-US" sz="1600" dirty="0" smtClean="0">
                  <a:latin typeface="Calibri Light"/>
                  <a:cs typeface="Calibri Light"/>
                </a:rPr>
                <a:t>Jordan </a:t>
              </a:r>
              <a:r>
                <a:rPr lang="en-US" sz="1600" dirty="0" err="1" smtClean="0">
                  <a:latin typeface="Calibri Light"/>
                  <a:cs typeface="Calibri Light"/>
                </a:rPr>
                <a:t>Stanway</a:t>
              </a:r>
              <a:endParaRPr lang="en-US" sz="1600" dirty="0" smtClean="0">
                <a:latin typeface="Calibri Light"/>
                <a:cs typeface="Calibri Light"/>
              </a:endParaRPr>
            </a:p>
            <a:p>
              <a:pPr>
                <a:lnSpc>
                  <a:spcPct val="110000"/>
                </a:lnSpc>
              </a:pPr>
              <a:r>
                <a:rPr lang="en-US" sz="1600" dirty="0">
                  <a:latin typeface="Calibri Light"/>
                  <a:cs typeface="Calibri Light"/>
                </a:rPr>
                <a:t>Brian </a:t>
              </a:r>
              <a:r>
                <a:rPr lang="en-US" sz="1600" dirty="0" err="1" smtClean="0">
                  <a:latin typeface="Calibri Light"/>
                  <a:cs typeface="Calibri Light"/>
                </a:rPr>
                <a:t>Kieft</a:t>
              </a:r>
              <a:endParaRPr lang="en-US" sz="1600" dirty="0" smtClean="0">
                <a:latin typeface="Calibri Light"/>
                <a:cs typeface="Calibri Light"/>
              </a:endParaRPr>
            </a:p>
            <a:p>
              <a:pPr>
                <a:lnSpc>
                  <a:spcPct val="110000"/>
                </a:lnSpc>
              </a:pPr>
              <a:r>
                <a:rPr lang="en-US" sz="1600" dirty="0">
                  <a:latin typeface="Calibri Light"/>
                  <a:cs typeface="Calibri Light"/>
                </a:rPr>
                <a:t>Rob McEwen</a:t>
              </a:r>
            </a:p>
            <a:p>
              <a:pPr>
                <a:lnSpc>
                  <a:spcPct val="110000"/>
                </a:lnSpc>
              </a:pPr>
              <a:r>
                <a:rPr lang="en-US" sz="1600" dirty="0" err="1" smtClean="0">
                  <a:latin typeface="Calibri Light"/>
                  <a:cs typeface="Calibri Light"/>
                </a:rPr>
                <a:t>Yanwu</a:t>
              </a:r>
              <a:r>
                <a:rPr lang="en-US" sz="1600" dirty="0" smtClean="0">
                  <a:latin typeface="Calibri Light"/>
                  <a:cs typeface="Calibri Light"/>
                </a:rPr>
                <a:t> Zhang</a:t>
              </a:r>
            </a:p>
            <a:p>
              <a:pPr>
                <a:lnSpc>
                  <a:spcPct val="110000"/>
                </a:lnSpc>
              </a:pPr>
              <a:r>
                <a:rPr lang="en-US" sz="1600" dirty="0">
                  <a:latin typeface="Calibri Light"/>
                  <a:cs typeface="Calibri Light"/>
                </a:rPr>
                <a:t>George Matsumoto</a:t>
              </a:r>
            </a:p>
            <a:p>
              <a:pPr>
                <a:lnSpc>
                  <a:spcPct val="110000"/>
                </a:lnSpc>
              </a:pPr>
              <a:r>
                <a:rPr lang="en-US" sz="1600" dirty="0">
                  <a:latin typeface="Calibri Light"/>
                  <a:cs typeface="Calibri Light"/>
                </a:rPr>
                <a:t>Linda </a:t>
              </a:r>
              <a:r>
                <a:rPr lang="en-US" sz="1600" dirty="0" err="1" smtClean="0">
                  <a:latin typeface="Calibri Light"/>
                  <a:cs typeface="Calibri Light"/>
                </a:rPr>
                <a:t>Kuhnz</a:t>
              </a:r>
              <a:endParaRPr lang="en-US" sz="1600" dirty="0" smtClean="0">
                <a:latin typeface="Calibri Light"/>
                <a:cs typeface="Calibri Light"/>
              </a:endParaRPr>
            </a:p>
            <a:p>
              <a:pPr>
                <a:lnSpc>
                  <a:spcPct val="110000"/>
                </a:lnSpc>
              </a:pPr>
              <a:r>
                <a:rPr lang="en-US" sz="1600" dirty="0" smtClean="0">
                  <a:latin typeface="Calibri Light"/>
                  <a:cs typeface="Calibri Light"/>
                </a:rPr>
                <a:t>Todd Walsh</a:t>
              </a:r>
              <a:endParaRPr lang="en-US" sz="1600" dirty="0">
                <a:latin typeface="Calibri Light"/>
                <a:cs typeface="Calibri Light"/>
              </a:endParaRPr>
            </a:p>
          </p:txBody>
        </p:sp>
        <p:sp>
          <p:nvSpPr>
            <p:cNvPr id="12" name="Rectangle 11"/>
            <p:cNvSpPr/>
            <p:nvPr/>
          </p:nvSpPr>
          <p:spPr>
            <a:xfrm>
              <a:off x="2948580" y="1128219"/>
              <a:ext cx="2659687" cy="2352952"/>
            </a:xfrm>
            <a:prstGeom prst="rect">
              <a:avLst/>
            </a:prstGeom>
          </p:spPr>
          <p:txBody>
            <a:bodyPr wrap="square">
              <a:spAutoFit/>
            </a:bodyPr>
            <a:lstStyle/>
            <a:p>
              <a:r>
                <a:rPr lang="en-US" sz="2000" b="1" dirty="0" smtClean="0">
                  <a:effectLst>
                    <a:outerShdw blurRad="50800" dist="38100" dir="2700000" algn="tl" rotWithShape="0">
                      <a:prstClr val="black">
                        <a:alpha val="40000"/>
                      </a:prstClr>
                    </a:outerShdw>
                  </a:effectLst>
                  <a:latin typeface="Calibri Light"/>
                  <a:cs typeface="Calibri Light"/>
                </a:rPr>
                <a:t>MLML</a:t>
              </a:r>
              <a:endParaRPr lang="en-US" sz="2000" b="1" dirty="0">
                <a:effectLst>
                  <a:outerShdw blurRad="50800" dist="38100" dir="2700000" algn="tl" rotWithShape="0">
                    <a:prstClr val="black">
                      <a:alpha val="40000"/>
                    </a:prstClr>
                  </a:outerShdw>
                </a:effectLst>
                <a:latin typeface="Calibri Light"/>
                <a:cs typeface="Calibri Light"/>
              </a:endParaRPr>
            </a:p>
            <a:p>
              <a:r>
                <a:rPr lang="en-US" sz="1600" dirty="0" smtClean="0">
                  <a:latin typeface="Calibri Light"/>
                  <a:cs typeface="Calibri Light"/>
                </a:rPr>
                <a:t>Erika </a:t>
              </a:r>
              <a:r>
                <a:rPr lang="en-US" sz="1600" dirty="0">
                  <a:latin typeface="Calibri Light"/>
                  <a:cs typeface="Calibri Light"/>
                </a:rPr>
                <a:t>McPhee-Shaw, WWU</a:t>
              </a:r>
            </a:p>
            <a:p>
              <a:r>
                <a:rPr lang="en-US" sz="1600" dirty="0" err="1">
                  <a:latin typeface="Calibri Light"/>
                  <a:cs typeface="Calibri Light"/>
                </a:rPr>
                <a:t>Tomo</a:t>
              </a:r>
              <a:r>
                <a:rPr lang="en-US" sz="1600" dirty="0">
                  <a:latin typeface="Calibri Light"/>
                  <a:cs typeface="Calibri Light"/>
                </a:rPr>
                <a:t> </a:t>
              </a:r>
              <a:r>
                <a:rPr lang="en-US" sz="1600" dirty="0" err="1">
                  <a:latin typeface="Calibri Light"/>
                  <a:cs typeface="Calibri Light"/>
                </a:rPr>
                <a:t>Eguchi</a:t>
              </a:r>
              <a:r>
                <a:rPr lang="en-US" sz="1600" dirty="0">
                  <a:latin typeface="Calibri Light"/>
                  <a:cs typeface="Calibri Light"/>
                </a:rPr>
                <a:t>, NOAA</a:t>
              </a:r>
            </a:p>
            <a:p>
              <a:r>
                <a:rPr lang="en-US" sz="1600" dirty="0" err="1">
                  <a:latin typeface="Calibri Light"/>
                  <a:cs typeface="Calibri Light"/>
                </a:rPr>
                <a:t>Brynn</a:t>
              </a:r>
              <a:r>
                <a:rPr lang="en-US" sz="1600" dirty="0">
                  <a:latin typeface="Calibri Light"/>
                  <a:cs typeface="Calibri Light"/>
                </a:rPr>
                <a:t> Kaufman, MLML </a:t>
              </a:r>
            </a:p>
            <a:p>
              <a:pPr>
                <a:lnSpc>
                  <a:spcPct val="110000"/>
                </a:lnSpc>
              </a:pPr>
              <a:endParaRPr lang="en-US" dirty="0" smtClean="0">
                <a:latin typeface="Calibri Light"/>
                <a:cs typeface="Calibri Light"/>
              </a:endParaRPr>
            </a:p>
            <a:p>
              <a:pPr>
                <a:lnSpc>
                  <a:spcPct val="110000"/>
                </a:lnSpc>
              </a:pPr>
              <a:r>
                <a:rPr lang="en-US" b="1" dirty="0" smtClean="0">
                  <a:effectLst>
                    <a:outerShdw blurRad="50800" dist="38100" dir="2700000" algn="tl" rotWithShape="0">
                      <a:prstClr val="black">
                        <a:alpha val="40000"/>
                      </a:prstClr>
                    </a:outerShdw>
                  </a:effectLst>
                  <a:latin typeface="Calibri Light"/>
                  <a:cs typeface="Calibri Light"/>
                </a:rPr>
                <a:t>OSU</a:t>
              </a:r>
            </a:p>
            <a:p>
              <a:pPr>
                <a:lnSpc>
                  <a:spcPct val="110000"/>
                </a:lnSpc>
              </a:pPr>
              <a:r>
                <a:rPr lang="en-US" dirty="0" smtClean="0">
                  <a:latin typeface="Calibri Light"/>
                  <a:cs typeface="Calibri Light"/>
                </a:rPr>
                <a:t>Mark Abbott</a:t>
              </a:r>
              <a:endParaRPr lang="en-US" dirty="0">
                <a:latin typeface="Calibri Light"/>
                <a:cs typeface="Calibri Light"/>
              </a:endParaRPr>
            </a:p>
            <a:p>
              <a:pPr>
                <a:lnSpc>
                  <a:spcPct val="110000"/>
                </a:lnSpc>
              </a:pPr>
              <a:r>
                <a:rPr lang="en-US" dirty="0" smtClean="0">
                  <a:latin typeface="Calibri Light"/>
                  <a:cs typeface="Calibri Light"/>
                </a:rPr>
                <a:t>Will Dillon</a:t>
              </a:r>
              <a:endParaRPr lang="en-US" dirty="0">
                <a:latin typeface="Calibri Light"/>
                <a:cs typeface="Calibri Light"/>
              </a:endParaRPr>
            </a:p>
          </p:txBody>
        </p:sp>
      </p:grpSp>
      <p:grpSp>
        <p:nvGrpSpPr>
          <p:cNvPr id="15" name="Group 14"/>
          <p:cNvGrpSpPr/>
          <p:nvPr/>
        </p:nvGrpSpPr>
        <p:grpSpPr>
          <a:xfrm>
            <a:off x="6639350" y="142867"/>
            <a:ext cx="2144036" cy="2686582"/>
            <a:chOff x="6340474" y="188326"/>
            <a:chExt cx="2248928" cy="2686582"/>
          </a:xfrm>
        </p:grpSpPr>
        <p:sp>
          <p:nvSpPr>
            <p:cNvPr id="13" name="Rectangle 12"/>
            <p:cNvSpPr/>
            <p:nvPr/>
          </p:nvSpPr>
          <p:spPr>
            <a:xfrm>
              <a:off x="6340474" y="188326"/>
              <a:ext cx="2248928" cy="584776"/>
            </a:xfrm>
            <a:prstGeom prst="rect">
              <a:avLst/>
            </a:prstGeom>
            <a:ln>
              <a:noFill/>
            </a:ln>
          </p:spPr>
          <p:txBody>
            <a:bodyPr wrap="none">
              <a:spAutoFit/>
            </a:bodyPr>
            <a:lstStyle/>
            <a:p>
              <a:pPr algn="ctr"/>
              <a:r>
                <a:rPr lang="en-US" sz="1600" b="1" dirty="0">
                  <a:effectLst>
                    <a:outerShdw blurRad="50800" dist="38100" dir="2700000" algn="tl" rotWithShape="0">
                      <a:prstClr val="black">
                        <a:alpha val="40000"/>
                      </a:prstClr>
                    </a:outerShdw>
                  </a:effectLst>
                  <a:latin typeface="Calibri Light"/>
                  <a:cs typeface="Calibri Light"/>
                </a:rPr>
                <a:t>Drew </a:t>
              </a:r>
              <a:r>
                <a:rPr lang="en-US" sz="1600" b="1" dirty="0" err="1">
                  <a:effectLst>
                    <a:outerShdw blurRad="50800" dist="38100" dir="2700000" algn="tl" rotWithShape="0">
                      <a:prstClr val="black">
                        <a:alpha val="40000"/>
                      </a:prstClr>
                    </a:outerShdw>
                  </a:effectLst>
                  <a:latin typeface="Calibri Light"/>
                  <a:cs typeface="Calibri Light"/>
                </a:rPr>
                <a:t>Gashler</a:t>
              </a:r>
              <a:r>
                <a:rPr lang="en-US" sz="1600" b="1" dirty="0">
                  <a:effectLst>
                    <a:outerShdw blurRad="50800" dist="38100" dir="2700000" algn="tl" rotWithShape="0">
                      <a:prstClr val="black">
                        <a:alpha val="40000"/>
                      </a:prstClr>
                    </a:outerShdw>
                  </a:effectLst>
                  <a:latin typeface="Calibri Light"/>
                  <a:cs typeface="Calibri Light"/>
                </a:rPr>
                <a:t> Memorial </a:t>
              </a:r>
              <a:r>
                <a:rPr lang="en-US" sz="1600" b="1" dirty="0" smtClean="0">
                  <a:effectLst>
                    <a:outerShdw blurRad="50800" dist="38100" dir="2700000" algn="tl" rotWithShape="0">
                      <a:prstClr val="black">
                        <a:alpha val="40000"/>
                      </a:prstClr>
                    </a:outerShdw>
                  </a:effectLst>
                  <a:latin typeface="Calibri Light"/>
                  <a:cs typeface="Calibri Light"/>
                </a:rPr>
                <a:t/>
              </a:r>
              <a:br>
                <a:rPr lang="en-US" sz="1600" b="1" dirty="0" smtClean="0">
                  <a:effectLst>
                    <a:outerShdw blurRad="50800" dist="38100" dir="2700000" algn="tl" rotWithShape="0">
                      <a:prstClr val="black">
                        <a:alpha val="40000"/>
                      </a:prstClr>
                    </a:outerShdw>
                  </a:effectLst>
                  <a:latin typeface="Calibri Light"/>
                  <a:cs typeface="Calibri Light"/>
                </a:rPr>
              </a:br>
              <a:r>
                <a:rPr lang="en-US" sz="1600" b="1" dirty="0" smtClean="0">
                  <a:effectLst>
                    <a:outerShdw blurRad="50800" dist="38100" dir="2700000" algn="tl" rotWithShape="0">
                      <a:prstClr val="black">
                        <a:alpha val="40000"/>
                      </a:prstClr>
                    </a:outerShdw>
                  </a:effectLst>
                  <a:latin typeface="Calibri Light"/>
                  <a:cs typeface="Calibri Light"/>
                </a:rPr>
                <a:t>Internship</a:t>
              </a:r>
            </a:p>
          </p:txBody>
        </p:sp>
        <p:pic>
          <p:nvPicPr>
            <p:cNvPr id="14" name="Picture 13" descr="drewgashlerre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7532" y="773102"/>
              <a:ext cx="1814812" cy="2101806"/>
            </a:xfrm>
            <a:prstGeom prst="rect">
              <a:avLst/>
            </a:prstGeom>
            <a:ln>
              <a:solidFill>
                <a:schemeClr val="tx1"/>
              </a:solidFill>
            </a:ln>
          </p:spPr>
        </p:pic>
      </p:grpSp>
      <p:pic>
        <p:nvPicPr>
          <p:cNvPr id="16" name="Picture 15"/>
          <p:cNvPicPr>
            <a:picLocks noChangeAspect="1"/>
          </p:cNvPicPr>
          <p:nvPr/>
        </p:nvPicPr>
        <p:blipFill>
          <a:blip r:embed="rId8"/>
          <a:stretch>
            <a:fillRect/>
          </a:stretch>
        </p:blipFill>
        <p:spPr>
          <a:xfrm>
            <a:off x="6362789" y="4077811"/>
            <a:ext cx="1171983" cy="463910"/>
          </a:xfrm>
          <a:prstGeom prst="rect">
            <a:avLst/>
          </a:prstGeom>
        </p:spPr>
      </p:pic>
    </p:spTree>
    <p:extLst>
      <p:ext uri="{BB962C8B-B14F-4D97-AF65-F5344CB8AC3E}">
        <p14:creationId xmlns:p14="http://schemas.microsoft.com/office/powerpoint/2010/main" val="76408185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Sources</a:t>
            </a:r>
            <a:endParaRPr lang="en-US" b="1" dirty="0">
              <a:effectLst>
                <a:outerShdw blurRad="50800" dist="38100" dir="2700000" algn="tl" rotWithShape="0">
                  <a:prstClr val="black">
                    <a:alpha val="40000"/>
                  </a:prstClr>
                </a:outerShdw>
              </a:effectLst>
              <a:latin typeface="Calibri Light"/>
              <a:cs typeface="Calibri Light"/>
            </a:endParaRPr>
          </a:p>
        </p:txBody>
      </p:sp>
      <p:sp>
        <p:nvSpPr>
          <p:cNvPr id="2" name="Rectangle 1"/>
          <p:cNvSpPr/>
          <p:nvPr/>
        </p:nvSpPr>
        <p:spPr>
          <a:xfrm>
            <a:off x="386505" y="1159788"/>
            <a:ext cx="8447334" cy="3693318"/>
          </a:xfrm>
          <a:prstGeom prst="rect">
            <a:avLst/>
          </a:prstGeom>
        </p:spPr>
        <p:txBody>
          <a:bodyPr wrap="square" numCol="2" spcCol="182880">
            <a:spAutoFit/>
          </a:bodyPr>
          <a:lstStyle/>
          <a:p>
            <a:r>
              <a:rPr lang="en-US" sz="1100" dirty="0" err="1"/>
              <a:t>Abkowitz</a:t>
            </a:r>
            <a:r>
              <a:rPr lang="en-US" sz="1100" dirty="0"/>
              <a:t>, Martin A. </a:t>
            </a:r>
            <a:r>
              <a:rPr lang="en-US" sz="1100" i="1" dirty="0"/>
              <a:t>Stability and motion control of ocean vehicles: organization, development, and initial notes of a course of instruction in the subject</a:t>
            </a:r>
            <a:r>
              <a:rPr lang="en-US" sz="1100" dirty="0"/>
              <a:t>. MIT press, 1969.</a:t>
            </a:r>
            <a:endParaRPr lang="en-US" sz="1100" dirty="0" smtClean="0"/>
          </a:p>
          <a:p>
            <a:endParaRPr lang="en-US" sz="1100" dirty="0" smtClean="0"/>
          </a:p>
          <a:p>
            <a:r>
              <a:rPr lang="en-US" sz="1100" dirty="0" smtClean="0"/>
              <a:t>Bellingham</a:t>
            </a:r>
            <a:r>
              <a:rPr lang="en-US" sz="1100" dirty="0"/>
              <a:t>, J. G., et al. "A small, long-range AUV with flexible speed and payload." </a:t>
            </a:r>
            <a:r>
              <a:rPr lang="en-US" sz="1100" i="1" dirty="0"/>
              <a:t>Ocean Sciences Meeting, Abstract MT15A</a:t>
            </a:r>
            <a:r>
              <a:rPr lang="en-US" sz="1100" dirty="0"/>
              <a:t>. Vol. 14. 2010.</a:t>
            </a:r>
            <a:endParaRPr lang="en-US" sz="1100" u="sng" dirty="0"/>
          </a:p>
          <a:p>
            <a:endParaRPr lang="en-US" sz="1100" dirty="0" smtClean="0"/>
          </a:p>
          <a:p>
            <a:r>
              <a:rPr lang="en-US" sz="1100" dirty="0" err="1" smtClean="0"/>
              <a:t>Fossen</a:t>
            </a:r>
            <a:r>
              <a:rPr lang="en-US" sz="1100" dirty="0"/>
              <a:t>, Thor I. </a:t>
            </a:r>
            <a:r>
              <a:rPr lang="en-US" sz="1100" i="1" dirty="0"/>
              <a:t>Guidance and control of ocean vehicles</a:t>
            </a:r>
            <a:r>
              <a:rPr lang="en-US" sz="1100" dirty="0"/>
              <a:t>. Vol. 199. No. 4. New York: Wiley, 1994.</a:t>
            </a:r>
            <a:endParaRPr lang="en-US" sz="1100" dirty="0" smtClean="0"/>
          </a:p>
          <a:p>
            <a:endParaRPr lang="en-US" sz="1100" dirty="0" smtClean="0"/>
          </a:p>
          <a:p>
            <a:r>
              <a:rPr lang="en-US" sz="1100" dirty="0" smtClean="0"/>
              <a:t>Hoover, T. (March, 2014</a:t>
            </a:r>
            <a:r>
              <a:rPr lang="en-US" sz="1100" dirty="0"/>
              <a:t>) Operating Tethys, a Long Range Autonomous Underwater Vehicle. </a:t>
            </a:r>
            <a:r>
              <a:rPr lang="en-US" sz="1100" dirty="0" smtClean="0"/>
              <a:t>Friends of MLML. </a:t>
            </a:r>
            <a:r>
              <a:rPr lang="en-US" sz="1100" dirty="0"/>
              <a:t>Lecture conducted from </a:t>
            </a:r>
            <a:r>
              <a:rPr lang="en-US" sz="1100" dirty="0" smtClean="0"/>
              <a:t>Moss Landing Marine Labs, Moss Landing, CA</a:t>
            </a:r>
          </a:p>
          <a:p>
            <a:endParaRPr lang="en-US" sz="1100" dirty="0" smtClean="0"/>
          </a:p>
          <a:p>
            <a:r>
              <a:rPr lang="en-US" sz="1100" dirty="0" err="1" smtClean="0"/>
              <a:t>Gelman</a:t>
            </a:r>
            <a:r>
              <a:rPr lang="en-US" sz="1100" dirty="0"/>
              <a:t>, A., &amp; Hill, J. (2007). Data analysis using regression and multilevel/hierarchical models. Cambridge University Press. </a:t>
            </a:r>
          </a:p>
          <a:p>
            <a:endParaRPr lang="en-US" sz="1100" dirty="0"/>
          </a:p>
          <a:p>
            <a:r>
              <a:rPr lang="en-US" sz="1100" dirty="0"/>
              <a:t>Glover, D. M., Jenkins, W. J., &amp; </a:t>
            </a:r>
            <a:r>
              <a:rPr lang="en-US" sz="1100" dirty="0" err="1"/>
              <a:t>Doney</a:t>
            </a:r>
            <a:r>
              <a:rPr lang="en-US" sz="1100" dirty="0"/>
              <a:t>, S. C. (2011). Modeling methods for marine science. Cambridge University Press. </a:t>
            </a:r>
          </a:p>
          <a:p>
            <a:endParaRPr lang="en-US" sz="1100" dirty="0" smtClean="0"/>
          </a:p>
          <a:p>
            <a:r>
              <a:rPr lang="en-US" sz="1100" dirty="0" err="1" smtClean="0"/>
              <a:t>Hemminger</a:t>
            </a:r>
            <a:r>
              <a:rPr lang="en-US" sz="1100" dirty="0"/>
              <a:t>, Daniel L. </a:t>
            </a:r>
            <a:r>
              <a:rPr lang="en-US" sz="1100" i="1" dirty="0"/>
              <a:t>Vertical plane obstacle avoidance and control of the REMUS autonomous underwater vehicle using forward look sonar</a:t>
            </a:r>
            <a:r>
              <a:rPr lang="en-US" sz="1100" dirty="0"/>
              <a:t>. Diss. Monterey California. Naval Postgraduate School, 2005.</a:t>
            </a:r>
            <a:endParaRPr lang="en-US" sz="1100" dirty="0" smtClean="0"/>
          </a:p>
          <a:p>
            <a:endParaRPr lang="en-US" sz="1100" dirty="0" smtClean="0"/>
          </a:p>
          <a:p>
            <a:r>
              <a:rPr lang="en-US" sz="1100" dirty="0" smtClean="0"/>
              <a:t>Hobson</a:t>
            </a:r>
            <a:r>
              <a:rPr lang="en-US" sz="1100" dirty="0"/>
              <a:t>, Brett W., et al. "Tethys-class long range AUVs-extending the endurance of propeller-driven cruising AUVs from days to weeks." </a:t>
            </a:r>
            <a:r>
              <a:rPr lang="en-US" sz="1100" i="1" dirty="0"/>
              <a:t>Autonomous Underwater Vehicles (AUV), 2012 IEEE/OES</a:t>
            </a:r>
            <a:r>
              <a:rPr lang="en-US" sz="1100" dirty="0"/>
              <a:t>. IEEE, 2012.</a:t>
            </a:r>
          </a:p>
          <a:p>
            <a:endParaRPr lang="en-US" sz="1100" dirty="0" smtClean="0"/>
          </a:p>
          <a:p>
            <a:r>
              <a:rPr lang="en-US" sz="1100" dirty="0" err="1"/>
              <a:t>Hoerner</a:t>
            </a:r>
            <a:r>
              <a:rPr lang="en-US" sz="1100" dirty="0"/>
              <a:t>, </a:t>
            </a:r>
            <a:r>
              <a:rPr lang="en-US" sz="1100" dirty="0" err="1"/>
              <a:t>Sighard</a:t>
            </a:r>
            <a:r>
              <a:rPr lang="en-US" sz="1100" dirty="0"/>
              <a:t> F. </a:t>
            </a:r>
            <a:r>
              <a:rPr lang="en-US" sz="1100" i="1" dirty="0"/>
              <a:t>Fluid-dynamic drag: practical information on aerodynamic drag and hydrodynamic resistance</a:t>
            </a:r>
            <a:r>
              <a:rPr lang="en-US" sz="1100" dirty="0"/>
              <a:t>. Midland Park, NJ: </a:t>
            </a:r>
            <a:r>
              <a:rPr lang="en-US" sz="1100" dirty="0" err="1" smtClean="0"/>
              <a:t>Hoerner</a:t>
            </a:r>
            <a:r>
              <a:rPr lang="en-US" sz="1100" dirty="0" smtClean="0"/>
              <a:t> </a:t>
            </a:r>
            <a:r>
              <a:rPr lang="en-US" sz="1100" dirty="0"/>
              <a:t>Fluid Dynamics, 1965</a:t>
            </a:r>
            <a:r>
              <a:rPr lang="en-US" sz="1100" dirty="0" smtClean="0"/>
              <a:t>.</a:t>
            </a:r>
          </a:p>
          <a:p>
            <a:endParaRPr lang="en-US" sz="1100" dirty="0"/>
          </a:p>
          <a:p>
            <a:r>
              <a:rPr lang="en-US" sz="1100" dirty="0" err="1"/>
              <a:t>Kruschke</a:t>
            </a:r>
            <a:r>
              <a:rPr lang="en-US" sz="1100" dirty="0"/>
              <a:t>, J. (2010). </a:t>
            </a:r>
            <a:r>
              <a:rPr lang="en-US" sz="1100" i="1" dirty="0"/>
              <a:t>Doing Bayesian data analysis: a tutorial introduction with R</a:t>
            </a:r>
            <a:r>
              <a:rPr lang="en-US" sz="1100" dirty="0"/>
              <a:t>. Academic Press</a:t>
            </a:r>
            <a:r>
              <a:rPr lang="en-US" sz="1100" dirty="0" smtClean="0"/>
              <a:t>.</a:t>
            </a:r>
          </a:p>
          <a:p>
            <a:endParaRPr lang="en-US" sz="1100" dirty="0"/>
          </a:p>
          <a:p>
            <a:r>
              <a:rPr lang="en-US" sz="1100" dirty="0" err="1" smtClean="0"/>
              <a:t>Prestero</a:t>
            </a:r>
            <a:r>
              <a:rPr lang="en-US" sz="1100" dirty="0"/>
              <a:t>, Timothy Timothy Jason. </a:t>
            </a:r>
            <a:r>
              <a:rPr lang="en-US" sz="1100" i="1" dirty="0"/>
              <a:t>Verification of a six-degree of freedom simulation model for the REMUS autonomous underwater vehicle</a:t>
            </a:r>
            <a:r>
              <a:rPr lang="en-US" sz="1100" dirty="0"/>
              <a:t>. Diss. Massachusetts institute of technology, 2001</a:t>
            </a:r>
            <a:r>
              <a:rPr lang="en-US" sz="1100" dirty="0" smtClean="0"/>
              <a:t>.</a:t>
            </a:r>
          </a:p>
          <a:p>
            <a:endParaRPr lang="en-US" sz="1100" u="sng" dirty="0"/>
          </a:p>
          <a:p>
            <a:endParaRPr lang="en-US" sz="1100" u="sng" dirty="0"/>
          </a:p>
          <a:p>
            <a:endParaRPr lang="en-US" sz="1100" dirty="0"/>
          </a:p>
        </p:txBody>
      </p:sp>
      <p:pic>
        <p:nvPicPr>
          <p:cNvPr id="6" name="Picture 5" descr="mbari.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spTree>
    <p:extLst>
      <p:ext uri="{BB962C8B-B14F-4D97-AF65-F5344CB8AC3E}">
        <p14:creationId xmlns:p14="http://schemas.microsoft.com/office/powerpoint/2010/main" val="2761216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2943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effectLst>
                  <a:outerShdw blurRad="50800" dist="38100" dir="2700000" algn="tl" rotWithShape="0">
                    <a:prstClr val="black">
                      <a:alpha val="40000"/>
                    </a:prstClr>
                  </a:outerShdw>
                </a:effectLst>
                <a:latin typeface="Calibri Light"/>
                <a:cs typeface="Calibri Light"/>
              </a:rPr>
              <a:t>Binary classification</a:t>
            </a:r>
          </a:p>
        </p:txBody>
      </p:sp>
      <p:pic>
        <p:nvPicPr>
          <p:cNvPr id="5" name="Picture 4"/>
          <p:cNvPicPr>
            <a:picLocks noChangeAspect="1"/>
          </p:cNvPicPr>
          <p:nvPr/>
        </p:nvPicPr>
        <p:blipFill>
          <a:blip r:embed="rId2"/>
          <a:stretch>
            <a:fillRect/>
          </a:stretch>
        </p:blipFill>
        <p:spPr>
          <a:xfrm>
            <a:off x="1081623" y="1252160"/>
            <a:ext cx="6980755" cy="3794801"/>
          </a:xfrm>
          <a:prstGeom prst="rect">
            <a:avLst/>
          </a:prstGeom>
        </p:spPr>
      </p:pic>
      <p:sp>
        <p:nvSpPr>
          <p:cNvPr id="6" name="Rectangle 5"/>
          <p:cNvSpPr/>
          <p:nvPr/>
        </p:nvSpPr>
        <p:spPr>
          <a:xfrm>
            <a:off x="105016" y="1060005"/>
            <a:ext cx="1622297" cy="369332"/>
          </a:xfrm>
          <a:prstGeom prst="rect">
            <a:avLst/>
          </a:prstGeom>
        </p:spPr>
        <p:txBody>
          <a:bodyPr wrap="none">
            <a:spAutoFit/>
          </a:bodyPr>
          <a:lstStyle/>
          <a:p>
            <a:r>
              <a:rPr lang="en-US" dirty="0" smtClean="0"/>
              <a:t>Empirical Logit:</a:t>
            </a:r>
            <a:endParaRPr lang="en-US" dirty="0"/>
          </a:p>
        </p:txBody>
      </p:sp>
    </p:spTree>
    <p:extLst>
      <p:ext uri="{BB962C8B-B14F-4D97-AF65-F5344CB8AC3E}">
        <p14:creationId xmlns:p14="http://schemas.microsoft.com/office/powerpoint/2010/main" val="112472140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effectLst>
                  <a:outerShdw blurRad="50800" dist="38100" dir="2700000" algn="tl" rotWithShape="0">
                    <a:prstClr val="black">
                      <a:alpha val="40000"/>
                    </a:prstClr>
                  </a:outerShdw>
                </a:effectLst>
                <a:latin typeface="Calibri Light"/>
                <a:cs typeface="Calibri Light"/>
              </a:rPr>
              <a:t>Binary classification</a:t>
            </a:r>
          </a:p>
        </p:txBody>
      </p:sp>
      <p:pic>
        <p:nvPicPr>
          <p:cNvPr id="2" name="Picture 1"/>
          <p:cNvPicPr>
            <a:picLocks noChangeAspect="1"/>
          </p:cNvPicPr>
          <p:nvPr/>
        </p:nvPicPr>
        <p:blipFill>
          <a:blip r:embed="rId2"/>
          <a:stretch>
            <a:fillRect/>
          </a:stretch>
        </p:blipFill>
        <p:spPr>
          <a:xfrm>
            <a:off x="992761" y="1200001"/>
            <a:ext cx="7158478" cy="3776959"/>
          </a:xfrm>
          <a:prstGeom prst="rect">
            <a:avLst/>
          </a:prstGeom>
        </p:spPr>
      </p:pic>
      <p:sp>
        <p:nvSpPr>
          <p:cNvPr id="3" name="TextBox 2"/>
          <p:cNvSpPr txBox="1"/>
          <p:nvPr/>
        </p:nvSpPr>
        <p:spPr>
          <a:xfrm>
            <a:off x="441720" y="1067878"/>
            <a:ext cx="1756197" cy="369332"/>
          </a:xfrm>
          <a:prstGeom prst="rect">
            <a:avLst/>
          </a:prstGeom>
          <a:noFill/>
        </p:spPr>
        <p:txBody>
          <a:bodyPr wrap="none" rtlCol="0">
            <a:spAutoFit/>
          </a:bodyPr>
          <a:lstStyle/>
          <a:p>
            <a:r>
              <a:rPr lang="en-US" dirty="0" smtClean="0"/>
              <a:t>Simulation Logit:</a:t>
            </a:r>
            <a:endParaRPr lang="en-US" dirty="0"/>
          </a:p>
        </p:txBody>
      </p:sp>
    </p:spTree>
    <p:extLst>
      <p:ext uri="{BB962C8B-B14F-4D97-AF65-F5344CB8AC3E}">
        <p14:creationId xmlns:p14="http://schemas.microsoft.com/office/powerpoint/2010/main" val="3175786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zigZag">
          <a:fgClr>
            <a:schemeClr val="accent1">
              <a:lumMod val="60000"/>
              <a:lumOff val="40000"/>
            </a:schemeClr>
          </a:fgClr>
          <a:bgClr>
            <a:schemeClr val="bg1">
              <a:lumMod val="95000"/>
            </a:schemeClr>
          </a:bgClr>
        </a:pattFill>
        <a:effectLst/>
      </p:bgPr>
    </p:bg>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LRAUV</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9" name="Picture 8"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786604"/>
            <a:ext cx="611822" cy="356896"/>
          </a:xfrm>
          <a:prstGeom prst="rect">
            <a:avLst/>
          </a:prstGeom>
        </p:spPr>
      </p:pic>
      <p:sp>
        <p:nvSpPr>
          <p:cNvPr id="27" name="Rectangle 26"/>
          <p:cNvSpPr/>
          <p:nvPr/>
        </p:nvSpPr>
        <p:spPr>
          <a:xfrm>
            <a:off x="5001481" y="4933070"/>
            <a:ext cx="4474641" cy="246221"/>
          </a:xfrm>
          <a:prstGeom prst="rect">
            <a:avLst/>
          </a:prstGeom>
        </p:spPr>
        <p:txBody>
          <a:bodyPr wrap="square">
            <a:spAutoFit/>
          </a:bodyPr>
          <a:lstStyle/>
          <a:p>
            <a:r>
              <a:rPr lang="en-US" sz="1000" dirty="0" smtClean="0">
                <a:latin typeface="Calibri Light"/>
                <a:cs typeface="Calibri Light"/>
              </a:rPr>
              <a:t>Bellingham </a:t>
            </a:r>
            <a:r>
              <a:rPr lang="en-US" sz="1000" dirty="0">
                <a:latin typeface="Calibri Light"/>
                <a:cs typeface="Calibri Light"/>
              </a:rPr>
              <a:t>et al</a:t>
            </a:r>
            <a:r>
              <a:rPr lang="en-US" sz="1000" dirty="0" smtClean="0">
                <a:latin typeface="Calibri Light"/>
                <a:cs typeface="Calibri Light"/>
              </a:rPr>
              <a:t>. [2010], Hobson et al. [2012], </a:t>
            </a:r>
            <a:r>
              <a:rPr lang="en-US" sz="1000" dirty="0" err="1" smtClean="0">
                <a:latin typeface="Calibri Light"/>
                <a:cs typeface="Calibri Light"/>
              </a:rPr>
              <a:t>Kieft</a:t>
            </a:r>
            <a:r>
              <a:rPr lang="en-US" sz="1000" dirty="0" smtClean="0">
                <a:latin typeface="Calibri Light"/>
                <a:cs typeface="Calibri Light"/>
              </a:rPr>
              <a:t> et al. [2011], </a:t>
            </a:r>
            <a:r>
              <a:rPr lang="en-US" sz="1000" dirty="0">
                <a:latin typeface="Calibri Light"/>
                <a:cs typeface="Calibri Light"/>
              </a:rPr>
              <a:t>Hoover </a:t>
            </a:r>
            <a:r>
              <a:rPr lang="en-US" sz="1000" dirty="0" smtClean="0">
                <a:latin typeface="Calibri Light"/>
                <a:cs typeface="Calibri Light"/>
              </a:rPr>
              <a:t>[2013]</a:t>
            </a:r>
            <a:endParaRPr lang="en-US" sz="1000" dirty="0">
              <a:latin typeface="Calibri Light"/>
              <a:cs typeface="Calibri Light"/>
            </a:endParaRPr>
          </a:p>
        </p:txBody>
      </p:sp>
      <p:grpSp>
        <p:nvGrpSpPr>
          <p:cNvPr id="2" name="Group 1"/>
          <p:cNvGrpSpPr/>
          <p:nvPr/>
        </p:nvGrpSpPr>
        <p:grpSpPr>
          <a:xfrm>
            <a:off x="3601408" y="-74122"/>
            <a:ext cx="5542592" cy="4060968"/>
            <a:chOff x="3585315" y="-65306"/>
            <a:chExt cx="5542592" cy="4060968"/>
          </a:xfrm>
        </p:grpSpPr>
        <p:sp>
          <p:nvSpPr>
            <p:cNvPr id="33" name="Block Arc 32"/>
            <p:cNvSpPr>
              <a:spLocks noChangeAspect="1"/>
            </p:cNvSpPr>
            <p:nvPr/>
          </p:nvSpPr>
          <p:spPr>
            <a:xfrm rot="13764038">
              <a:off x="4839794" y="44046"/>
              <a:ext cx="3966259" cy="3936974"/>
            </a:xfrm>
            <a:prstGeom prst="blockArc">
              <a:avLst>
                <a:gd name="adj1" fmla="val 9952149"/>
                <a:gd name="adj2" fmla="val 2468275"/>
                <a:gd name="adj3" fmla="val 35808"/>
              </a:avLst>
            </a:prstGeom>
            <a:solidFill>
              <a:srgbClr val="56F04F">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Block Arc 30"/>
            <p:cNvSpPr>
              <a:spLocks noChangeAspect="1"/>
            </p:cNvSpPr>
            <p:nvPr/>
          </p:nvSpPr>
          <p:spPr>
            <a:xfrm rot="13023935">
              <a:off x="6518505" y="1689834"/>
              <a:ext cx="626908" cy="629463"/>
            </a:xfrm>
            <a:prstGeom prst="blockArc">
              <a:avLst>
                <a:gd name="adj1" fmla="val 10849510"/>
                <a:gd name="adj2" fmla="val 2036746"/>
                <a:gd name="adj3" fmla="val 45587"/>
              </a:avLst>
            </a:prstGeom>
            <a:solidFill>
              <a:schemeClr val="accent2">
                <a:lumMod val="40000"/>
                <a:lumOff val="60000"/>
                <a:alpha val="60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Block Arc 31"/>
            <p:cNvSpPr>
              <a:spLocks noChangeAspect="1"/>
            </p:cNvSpPr>
            <p:nvPr/>
          </p:nvSpPr>
          <p:spPr>
            <a:xfrm rot="13610597">
              <a:off x="6255158" y="1440415"/>
              <a:ext cx="1145668" cy="1133268"/>
            </a:xfrm>
            <a:prstGeom prst="blockArc">
              <a:avLst>
                <a:gd name="adj1" fmla="val 10115419"/>
                <a:gd name="adj2" fmla="val 2304011"/>
                <a:gd name="adj3" fmla="val 22919"/>
              </a:avLst>
            </a:prstGeom>
            <a:solidFill>
              <a:srgbClr val="FFFE5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4" name="Picture 33"/>
            <p:cNvPicPr>
              <a:picLocks noChangeAspect="1"/>
            </p:cNvPicPr>
            <p:nvPr/>
          </p:nvPicPr>
          <p:blipFill>
            <a:blip r:embed="rId4"/>
            <a:stretch>
              <a:fillRect/>
            </a:stretch>
          </p:blipFill>
          <p:spPr>
            <a:xfrm>
              <a:off x="3585315" y="12"/>
              <a:ext cx="5542592" cy="3664196"/>
            </a:xfrm>
            <a:prstGeom prst="rect">
              <a:avLst/>
            </a:prstGeom>
          </p:spPr>
        </p:pic>
        <p:pic>
          <p:nvPicPr>
            <p:cNvPr id="35" name="Picture 34"/>
            <p:cNvPicPr>
              <a:picLocks noChangeAspect="1"/>
            </p:cNvPicPr>
            <p:nvPr/>
          </p:nvPicPr>
          <p:blipFill>
            <a:blip r:embed="rId5"/>
            <a:stretch>
              <a:fillRect/>
            </a:stretch>
          </p:blipFill>
          <p:spPr>
            <a:xfrm>
              <a:off x="8547760" y="-65306"/>
              <a:ext cx="565314" cy="228090"/>
            </a:xfrm>
            <a:prstGeom prst="rect">
              <a:avLst/>
            </a:prstGeom>
          </p:spPr>
        </p:pic>
        <p:sp>
          <p:nvSpPr>
            <p:cNvPr id="30" name="TextBox 29"/>
            <p:cNvSpPr txBox="1"/>
            <p:nvPr/>
          </p:nvSpPr>
          <p:spPr>
            <a:xfrm>
              <a:off x="4944684" y="2916414"/>
              <a:ext cx="886627" cy="261610"/>
            </a:xfrm>
            <a:prstGeom prst="rect">
              <a:avLst/>
            </a:prstGeom>
            <a:noFill/>
          </p:spPr>
          <p:txBody>
            <a:bodyPr wrap="square" rtlCol="0">
              <a:spAutoFit/>
            </a:bodyPr>
            <a:lstStyle/>
            <a:p>
              <a:pPr algn="ctr"/>
              <a:r>
                <a:rPr lang="en-US" sz="1100" b="1" dirty="0" smtClean="0">
                  <a:latin typeface="Calibri Light"/>
                  <a:cs typeface="Calibri Light"/>
                </a:rPr>
                <a:t>Hawaii</a:t>
              </a:r>
              <a:endParaRPr lang="en-US" sz="1100" b="1" dirty="0">
                <a:latin typeface="Calibri Light"/>
                <a:cs typeface="Calibri Light"/>
              </a:endParaRPr>
            </a:p>
          </p:txBody>
        </p:sp>
      </p:grpSp>
      <p:sp>
        <p:nvSpPr>
          <p:cNvPr id="37" name="Rectangle 36"/>
          <p:cNvSpPr/>
          <p:nvPr/>
        </p:nvSpPr>
        <p:spPr>
          <a:xfrm>
            <a:off x="332929" y="4934278"/>
            <a:ext cx="3214670" cy="253916"/>
          </a:xfrm>
          <a:prstGeom prst="rect">
            <a:avLst/>
          </a:prstGeom>
        </p:spPr>
        <p:txBody>
          <a:bodyPr wrap="none">
            <a:spAutoFit/>
          </a:bodyPr>
          <a:lstStyle/>
          <a:p>
            <a:pPr algn="r"/>
            <a:r>
              <a:rPr lang="en-US" sz="1050" dirty="0" smtClean="0">
                <a:latin typeface="Calibri Light"/>
                <a:cs typeface="Calibri Light"/>
              </a:rPr>
              <a:t>*Mean Time Between Unplanned Operator Intervention</a:t>
            </a:r>
            <a:endParaRPr lang="en-US" sz="1050" dirty="0">
              <a:latin typeface="Calibri Light"/>
              <a:cs typeface="Calibri Light"/>
            </a:endParaRPr>
          </a:p>
        </p:txBody>
      </p:sp>
      <p:grpSp>
        <p:nvGrpSpPr>
          <p:cNvPr id="57" name="Group 56"/>
          <p:cNvGrpSpPr/>
          <p:nvPr/>
        </p:nvGrpSpPr>
        <p:grpSpPr>
          <a:xfrm>
            <a:off x="157549" y="1209774"/>
            <a:ext cx="3980849" cy="3435864"/>
            <a:chOff x="157338" y="1209774"/>
            <a:chExt cx="3892552" cy="3375746"/>
          </a:xfrm>
        </p:grpSpPr>
        <p:sp>
          <p:nvSpPr>
            <p:cNvPr id="22" name="Rectangle 21"/>
            <p:cNvSpPr/>
            <p:nvPr/>
          </p:nvSpPr>
          <p:spPr>
            <a:xfrm>
              <a:off x="219118" y="1209774"/>
              <a:ext cx="3830772" cy="3341425"/>
            </a:xfrm>
            <a:prstGeom prst="rect">
              <a:avLst/>
            </a:prstGeom>
            <a:ln>
              <a:solidFill>
                <a:srgbClr val="000000"/>
              </a:solidFill>
            </a:ln>
          </p:spPr>
          <p:txBody>
            <a:bodyPr wrap="square">
              <a:spAutoFit/>
            </a:bodyPr>
            <a:lstStyle/>
            <a:p>
              <a:r>
                <a:rPr lang="en-US" sz="2000" b="1" i="1" dirty="0">
                  <a:latin typeface="Calibri Light"/>
                  <a:cs typeface="Calibri Light"/>
                </a:rPr>
                <a:t>Tethys</a:t>
              </a:r>
              <a:r>
                <a:rPr lang="en-US" sz="2000" b="1" dirty="0">
                  <a:latin typeface="Calibri Light"/>
                  <a:cs typeface="Calibri Light"/>
                </a:rPr>
                <a:t> class long-range </a:t>
              </a:r>
              <a:r>
                <a:rPr lang="en-US" sz="2000" b="1" dirty="0" smtClean="0">
                  <a:latin typeface="Calibri Light"/>
                  <a:cs typeface="Calibri Light"/>
                </a:rPr>
                <a:t>AUV</a:t>
              </a:r>
            </a:p>
            <a:p>
              <a:endParaRPr lang="en-US" sz="800" b="1" i="1" dirty="0" smtClean="0">
                <a:latin typeface="Calibri Light"/>
                <a:cs typeface="Calibri Light"/>
              </a:endParaRPr>
            </a:p>
            <a:p>
              <a:pPr algn="ctr"/>
              <a:r>
                <a:rPr lang="en-US" sz="1600" dirty="0" smtClean="0">
                  <a:latin typeface="Calibri Light"/>
                  <a:cs typeface="Calibri Light"/>
                </a:rPr>
                <a:t>LRAUV is </a:t>
              </a:r>
              <a:r>
                <a:rPr lang="en-US" sz="1600" dirty="0">
                  <a:latin typeface="Calibri Light"/>
                  <a:cs typeface="Calibri Light"/>
                </a:rPr>
                <a:t>designed to be operated from shore </a:t>
              </a:r>
              <a:r>
                <a:rPr lang="en-US" sz="1600" dirty="0" smtClean="0">
                  <a:latin typeface="Calibri Light"/>
                  <a:cs typeface="Calibri Light"/>
                </a:rPr>
                <a:t>via Iridium </a:t>
              </a:r>
              <a:r>
                <a:rPr lang="en-US" sz="1600" dirty="0">
                  <a:latin typeface="Calibri Light"/>
                  <a:cs typeface="Calibri Light"/>
                </a:rPr>
                <a:t>Satellite </a:t>
              </a:r>
              <a:r>
                <a:rPr lang="en-US" sz="1600" dirty="0" smtClean="0">
                  <a:latin typeface="Calibri Light"/>
                  <a:cs typeface="Calibri Light"/>
                </a:rPr>
                <a:t>link</a:t>
              </a:r>
            </a:p>
            <a:p>
              <a:pPr algn="ctr"/>
              <a:endParaRPr lang="en-US" sz="1600" dirty="0">
                <a:latin typeface="Calibri Light"/>
                <a:cs typeface="Calibri Light"/>
              </a:endParaRPr>
            </a:p>
            <a:p>
              <a:pPr algn="ctr"/>
              <a:endParaRPr lang="en-US" sz="1600" dirty="0" smtClean="0">
                <a:latin typeface="Calibri Light"/>
                <a:cs typeface="Calibri Light"/>
              </a:endParaRPr>
            </a:p>
            <a:p>
              <a:pPr algn="ctr"/>
              <a:endParaRPr lang="en-US" sz="1600" dirty="0">
                <a:latin typeface="Calibri Light"/>
                <a:cs typeface="Calibri Light"/>
              </a:endParaRPr>
            </a:p>
            <a:p>
              <a:pPr algn="ctr"/>
              <a:endParaRPr lang="en-US" sz="1600" dirty="0" smtClean="0">
                <a:latin typeface="Calibri Light"/>
                <a:cs typeface="Calibri Light"/>
              </a:endParaRPr>
            </a:p>
            <a:p>
              <a:pPr algn="ctr"/>
              <a:endParaRPr lang="en-US" sz="1600" dirty="0">
                <a:latin typeface="Calibri Light"/>
                <a:cs typeface="Calibri Light"/>
              </a:endParaRPr>
            </a:p>
            <a:p>
              <a:pPr algn="ctr"/>
              <a:endParaRPr lang="en-US" sz="1600" dirty="0" smtClean="0">
                <a:latin typeface="Calibri Light"/>
                <a:cs typeface="Calibri Light"/>
              </a:endParaRPr>
            </a:p>
            <a:p>
              <a:pPr algn="ctr"/>
              <a:r>
                <a:rPr lang="en-US" sz="1600" dirty="0" smtClean="0">
                  <a:latin typeface="Calibri Light"/>
                  <a:cs typeface="Calibri Light"/>
                </a:rPr>
                <a:t>Faults </a:t>
              </a:r>
              <a:r>
                <a:rPr lang="en-US" sz="1600" dirty="0">
                  <a:latin typeface="Calibri Light"/>
                  <a:cs typeface="Calibri Light"/>
                </a:rPr>
                <a:t>necessitate human </a:t>
              </a:r>
              <a:r>
                <a:rPr lang="en-US" sz="1600" dirty="0" smtClean="0">
                  <a:latin typeface="Calibri Light"/>
                  <a:cs typeface="Calibri Light"/>
                </a:rPr>
                <a:t>intervention </a:t>
              </a:r>
            </a:p>
            <a:p>
              <a:pPr algn="ctr"/>
              <a:endParaRPr lang="en-US" sz="1100" dirty="0" smtClean="0">
                <a:latin typeface="Calibri Light"/>
                <a:cs typeface="Calibri Light"/>
              </a:endParaRPr>
            </a:p>
            <a:p>
              <a:pPr algn="ctr"/>
              <a:r>
                <a:rPr lang="en-US" sz="1600" dirty="0" smtClean="0">
                  <a:latin typeface="Calibri Light"/>
                  <a:cs typeface="Calibri Light"/>
                </a:rPr>
                <a:t>Maximum MTBOI* of 150 hours at best </a:t>
              </a:r>
            </a:p>
            <a:p>
              <a:pPr algn="ctr"/>
              <a:endParaRPr lang="en-US" sz="1600" dirty="0">
                <a:latin typeface="Calibri Light"/>
                <a:cs typeface="Calibri Light"/>
              </a:endParaRPr>
            </a:p>
          </p:txBody>
        </p:sp>
        <p:pic>
          <p:nvPicPr>
            <p:cNvPr id="26" name="Picture 25"/>
            <p:cNvPicPr>
              <a:picLocks noChangeAspect="1"/>
            </p:cNvPicPr>
            <p:nvPr/>
          </p:nvPicPr>
          <p:blipFill rotWithShape="1">
            <a:blip r:embed="rId6"/>
            <a:srcRect t="6507"/>
            <a:stretch/>
          </p:blipFill>
          <p:spPr>
            <a:xfrm>
              <a:off x="219118" y="2260343"/>
              <a:ext cx="3830772" cy="1262015"/>
            </a:xfrm>
            <a:prstGeom prst="rect">
              <a:avLst/>
            </a:prstGeom>
          </p:spPr>
        </p:pic>
        <p:sp>
          <p:nvSpPr>
            <p:cNvPr id="3" name="Rectangle 2"/>
            <p:cNvSpPr/>
            <p:nvPr/>
          </p:nvSpPr>
          <p:spPr>
            <a:xfrm>
              <a:off x="157338" y="4308521"/>
              <a:ext cx="1808533" cy="276999"/>
            </a:xfrm>
            <a:prstGeom prst="rect">
              <a:avLst/>
            </a:prstGeom>
          </p:spPr>
          <p:txBody>
            <a:bodyPr wrap="none">
              <a:spAutoFit/>
            </a:bodyPr>
            <a:lstStyle/>
            <a:p>
              <a:r>
                <a:rPr lang="en-US" sz="1200" dirty="0" err="1">
                  <a:latin typeface="Calibri Light"/>
                  <a:cs typeface="Calibri Light"/>
                </a:rPr>
                <a:t>mbari.org</a:t>
              </a:r>
              <a:r>
                <a:rPr lang="en-US" sz="1200" dirty="0">
                  <a:latin typeface="Calibri Light"/>
                  <a:cs typeface="Calibri Light"/>
                </a:rPr>
                <a:t>/</a:t>
              </a:r>
              <a:r>
                <a:rPr lang="en-US" sz="1200" dirty="0" err="1">
                  <a:latin typeface="Calibri Light"/>
                  <a:cs typeface="Calibri Light"/>
                </a:rPr>
                <a:t>auv</a:t>
              </a:r>
              <a:r>
                <a:rPr lang="en-US" sz="1200" dirty="0">
                  <a:latin typeface="Calibri Light"/>
                  <a:cs typeface="Calibri Light"/>
                </a:rPr>
                <a:t>/</a:t>
              </a:r>
              <a:r>
                <a:rPr lang="en-US" sz="1200" dirty="0" err="1">
                  <a:latin typeface="Calibri Light"/>
                  <a:cs typeface="Calibri Light"/>
                </a:rPr>
                <a:t>LRAUV.htm</a:t>
              </a:r>
              <a:endParaRPr lang="en-US" sz="1200" dirty="0">
                <a:latin typeface="Calibri Light"/>
                <a:cs typeface="Calibri Light"/>
              </a:endParaRPr>
            </a:p>
          </p:txBody>
        </p:sp>
      </p:grpSp>
      <p:graphicFrame>
        <p:nvGraphicFramePr>
          <p:cNvPr id="69" name="Table 68"/>
          <p:cNvGraphicFramePr>
            <a:graphicFrameLocks noGrp="1"/>
          </p:cNvGraphicFramePr>
          <p:nvPr>
            <p:extLst>
              <p:ext uri="{D42A27DB-BD31-4B8C-83A1-F6EECF244321}">
                <p14:modId xmlns:p14="http://schemas.microsoft.com/office/powerpoint/2010/main" val="3040005113"/>
              </p:ext>
            </p:extLst>
          </p:nvPr>
        </p:nvGraphicFramePr>
        <p:xfrm>
          <a:off x="6291865" y="4028061"/>
          <a:ext cx="2778368" cy="777240"/>
        </p:xfrm>
        <a:graphic>
          <a:graphicData uri="http://schemas.openxmlformats.org/drawingml/2006/table">
            <a:tbl>
              <a:tblPr firstRow="1" bandRow="1">
                <a:tableStyleId>{D7AC3CCA-C797-4891-BE02-D94E43425B78}</a:tableStyleId>
              </a:tblPr>
              <a:tblGrid>
                <a:gridCol w="1117396"/>
                <a:gridCol w="803448"/>
                <a:gridCol w="857524"/>
              </a:tblGrid>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100" b="1" i="0" kern="1200" dirty="0" smtClean="0">
                          <a:solidFill>
                            <a:schemeClr val="dk1"/>
                          </a:solidFill>
                          <a:latin typeface="Calibri Light"/>
                          <a:ea typeface="+mn-ea"/>
                          <a:cs typeface="Calibri Light"/>
                        </a:rPr>
                        <a:t>Rechargeable</a:t>
                      </a:r>
                      <a:endParaRPr lang="en-US" sz="1100" b="1" i="0" dirty="0" smtClean="0">
                        <a:latin typeface="Calibri Light"/>
                        <a:cs typeface="Calibri Ligh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alpha val="40000"/>
                      </a:schemeClr>
                    </a:solidFill>
                  </a:tcPr>
                </a:tc>
                <a:tc>
                  <a:txBody>
                    <a:bodyPr/>
                    <a:lstStyle/>
                    <a:p>
                      <a:pPr algn="ctr"/>
                      <a:r>
                        <a:rPr lang="en-US" sz="1100" b="1" i="0" dirty="0" smtClean="0">
                          <a:latin typeface="Calibri Light"/>
                          <a:cs typeface="Calibri Light"/>
                        </a:rPr>
                        <a:t>1 week</a:t>
                      </a:r>
                      <a:endParaRPr lang="en-US" sz="1100" b="1" i="0" dirty="0">
                        <a:latin typeface="Calibri Light"/>
                        <a:cs typeface="Calibri Light"/>
                      </a:endParaRP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alpha val="40000"/>
                      </a:schemeClr>
                    </a:solidFill>
                  </a:tcPr>
                </a:tc>
                <a:tc>
                  <a:txBody>
                    <a:bodyPr/>
                    <a:lstStyle/>
                    <a:p>
                      <a:pPr algn="ctr"/>
                      <a:r>
                        <a:rPr lang="en-US" sz="1100" b="1" i="0" kern="1200" dirty="0" smtClean="0">
                          <a:solidFill>
                            <a:schemeClr val="dk1"/>
                          </a:solidFill>
                          <a:latin typeface="Calibri Light"/>
                          <a:ea typeface="+mn-ea"/>
                          <a:cs typeface="Calibri Light"/>
                        </a:rPr>
                        <a:t>500 km</a:t>
                      </a:r>
                      <a:endParaRPr lang="en-US" sz="1100" b="1" i="0" dirty="0">
                        <a:latin typeface="Calibri Light"/>
                        <a:cs typeface="Calibri Light"/>
                      </a:endParaRP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alpha val="40000"/>
                      </a:schemeClr>
                    </a:solidFill>
                  </a:tcPr>
                </a:tc>
              </a:tr>
              <a:tr h="183246">
                <a:tc>
                  <a:txBody>
                    <a:bodyPr/>
                    <a:lstStyle/>
                    <a:p>
                      <a:pPr algn="ctr"/>
                      <a:r>
                        <a:rPr lang="en-US" sz="1100" b="1" i="0" dirty="0" smtClean="0">
                          <a:latin typeface="Calibri Light"/>
                          <a:cs typeface="Calibri Light"/>
                        </a:rPr>
                        <a:t>Expendable</a:t>
                      </a:r>
                      <a:endParaRPr lang="en-US" sz="1100" b="1" i="0" dirty="0">
                        <a:latin typeface="Calibri Light"/>
                        <a:cs typeface="Calibri Ligh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E5E">
                        <a:alpha val="40000"/>
                      </a:srgbClr>
                    </a:solidFill>
                  </a:tcPr>
                </a:tc>
                <a:tc>
                  <a:txBody>
                    <a:bodyPr/>
                    <a:lstStyle/>
                    <a:p>
                      <a:pPr algn="ctr"/>
                      <a:r>
                        <a:rPr lang="en-US" sz="1100" b="1" i="0" dirty="0" smtClean="0">
                          <a:latin typeface="Calibri Light"/>
                          <a:cs typeface="Calibri Light"/>
                        </a:rPr>
                        <a:t>3 weeks</a:t>
                      </a:r>
                      <a:endParaRPr lang="en-US" sz="1100" b="1" i="0" dirty="0">
                        <a:latin typeface="Calibri Light"/>
                        <a:cs typeface="Calibri Light"/>
                      </a:endParaRP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E5E">
                        <a:alpha val="40000"/>
                      </a:srgb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100" b="1" i="0" kern="1200" dirty="0" smtClean="0">
                          <a:solidFill>
                            <a:schemeClr val="dk1"/>
                          </a:solidFill>
                          <a:latin typeface="Calibri Light"/>
                          <a:ea typeface="+mn-ea"/>
                          <a:cs typeface="Calibri Light"/>
                        </a:rPr>
                        <a:t>1500 km</a:t>
                      </a:r>
                      <a:endParaRPr lang="en-US" sz="1100" b="1" i="0" dirty="0" smtClean="0">
                        <a:latin typeface="Calibri Light"/>
                        <a:cs typeface="Calibri Light"/>
                      </a:endParaRP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E5E">
                        <a:alpha val="40000"/>
                      </a:srgbClr>
                    </a:solidFill>
                  </a:tcPr>
                </a:tc>
              </a:tr>
              <a:tr h="0">
                <a:tc>
                  <a:txBody>
                    <a:bodyPr/>
                    <a:lstStyle/>
                    <a:p>
                      <a:pPr algn="ctr"/>
                      <a:r>
                        <a:rPr lang="en-US" sz="1100" b="1" i="0" dirty="0" smtClean="0">
                          <a:latin typeface="Calibri Light"/>
                          <a:cs typeface="Calibri Light"/>
                        </a:rPr>
                        <a:t>Goal</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F04F">
                        <a:alpha val="25000"/>
                      </a:srgbClr>
                    </a:solidFill>
                  </a:tcPr>
                </a:tc>
                <a:tc>
                  <a:txBody>
                    <a:bodyPr/>
                    <a:lstStyle/>
                    <a:p>
                      <a:pPr algn="ctr"/>
                      <a:r>
                        <a:rPr lang="en-US" sz="1100" b="1" i="0" dirty="0" smtClean="0">
                          <a:latin typeface="Calibri Light"/>
                          <a:cs typeface="Calibri Light"/>
                        </a:rPr>
                        <a:t>-</a:t>
                      </a:r>
                      <a:endParaRPr lang="en-US" sz="1100" b="1" i="0" dirty="0">
                        <a:latin typeface="Calibri Light"/>
                        <a:cs typeface="Calibri Light"/>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F04F">
                        <a:alpha val="25000"/>
                      </a:srgb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100" b="1" i="0" dirty="0" smtClean="0">
                          <a:latin typeface="Calibri Light"/>
                          <a:cs typeface="Calibri Light"/>
                        </a:rPr>
                        <a:t>3700</a:t>
                      </a:r>
                      <a:r>
                        <a:rPr lang="he-IL" sz="1100" b="1" i="0" dirty="0" smtClean="0">
                          <a:latin typeface="Calibri Light"/>
                          <a:cs typeface="Calibri Light"/>
                        </a:rPr>
                        <a:t> </a:t>
                      </a:r>
                      <a:r>
                        <a:rPr lang="en-US" sz="1100" b="1" i="0" dirty="0" smtClean="0">
                          <a:latin typeface="Calibri Light"/>
                          <a:cs typeface="Calibri Light"/>
                        </a:rPr>
                        <a:t>km</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F04F">
                        <a:alpha val="25000"/>
                      </a:srgbClr>
                    </a:solidFill>
                  </a:tcPr>
                </a:tc>
              </a:tr>
            </a:tbl>
          </a:graphicData>
        </a:graphic>
      </p:graphicFrame>
      <p:grpSp>
        <p:nvGrpSpPr>
          <p:cNvPr id="70" name="Group 69"/>
          <p:cNvGrpSpPr/>
          <p:nvPr/>
        </p:nvGrpSpPr>
        <p:grpSpPr>
          <a:xfrm>
            <a:off x="4656415" y="3481862"/>
            <a:ext cx="4413818" cy="1323439"/>
            <a:chOff x="4499462" y="1209774"/>
            <a:chExt cx="4413818" cy="1323439"/>
          </a:xfrm>
        </p:grpSpPr>
        <p:sp>
          <p:nvSpPr>
            <p:cNvPr id="5" name="TextBox 4"/>
            <p:cNvSpPr txBox="1"/>
            <p:nvPr/>
          </p:nvSpPr>
          <p:spPr>
            <a:xfrm>
              <a:off x="4499462" y="1209774"/>
              <a:ext cx="4413818" cy="1323439"/>
            </a:xfrm>
            <a:prstGeom prst="rect">
              <a:avLst/>
            </a:prstGeom>
            <a:pattFill prst="zigZag">
              <a:fgClr>
                <a:schemeClr val="bg1">
                  <a:lumMod val="65000"/>
                </a:schemeClr>
              </a:fgClr>
              <a:bgClr>
                <a:schemeClr val="bg1">
                  <a:lumMod val="85000"/>
                </a:schemeClr>
              </a:bgClr>
            </a:pattFill>
            <a:ln>
              <a:solidFill>
                <a:srgbClr val="000000"/>
              </a:solidFill>
            </a:ln>
          </p:spPr>
          <p:txBody>
            <a:bodyPr wrap="square" rtlCol="0">
              <a:spAutoFit/>
            </a:bodyPr>
            <a:lstStyle/>
            <a:p>
              <a:pPr algn="ctr"/>
              <a:r>
                <a:rPr lang="en-US" sz="2000" b="1" dirty="0" smtClean="0">
                  <a:latin typeface="Calibri Light"/>
                  <a:cs typeface="Calibri Light"/>
                </a:rPr>
                <a:t>Increase reliability by automation</a:t>
              </a:r>
              <a:endParaRPr lang="en-US" sz="2000" b="1" dirty="0">
                <a:latin typeface="Calibri Light"/>
                <a:cs typeface="Calibri Light"/>
              </a:endParaRPr>
            </a:p>
            <a:p>
              <a:endParaRPr lang="en-US" sz="2000" b="1" dirty="0" smtClean="0">
                <a:latin typeface="Calibri Light"/>
                <a:cs typeface="Calibri Light"/>
              </a:endParaRPr>
            </a:p>
            <a:p>
              <a:endParaRPr lang="he-IL" sz="2000" b="1" dirty="0" smtClean="0">
                <a:latin typeface="Calibri Light"/>
                <a:cs typeface="Calibri Light"/>
              </a:endParaRPr>
            </a:p>
            <a:p>
              <a:endParaRPr lang="en-US" sz="2000" b="1" dirty="0" smtClean="0">
                <a:latin typeface="Calibri Light"/>
                <a:cs typeface="Calibri Light"/>
              </a:endParaRPr>
            </a:p>
          </p:txBody>
        </p:sp>
        <p:grpSp>
          <p:nvGrpSpPr>
            <p:cNvPr id="67" name="Group 66"/>
            <p:cNvGrpSpPr/>
            <p:nvPr/>
          </p:nvGrpSpPr>
          <p:grpSpPr>
            <a:xfrm>
              <a:off x="4782375" y="1802120"/>
              <a:ext cx="3887591" cy="526031"/>
              <a:chOff x="4782375" y="2331161"/>
              <a:chExt cx="3887591" cy="526031"/>
            </a:xfrm>
          </p:grpSpPr>
          <p:grpSp>
            <p:nvGrpSpPr>
              <p:cNvPr id="63" name="Group 62"/>
              <p:cNvGrpSpPr/>
              <p:nvPr/>
            </p:nvGrpSpPr>
            <p:grpSpPr>
              <a:xfrm>
                <a:off x="4782375" y="2331161"/>
                <a:ext cx="3887591" cy="526031"/>
                <a:chOff x="4704619" y="3687499"/>
                <a:chExt cx="3887591" cy="526031"/>
              </a:xfrm>
            </p:grpSpPr>
            <p:grpSp>
              <p:nvGrpSpPr>
                <p:cNvPr id="58" name="Group 57"/>
                <p:cNvGrpSpPr/>
                <p:nvPr/>
              </p:nvGrpSpPr>
              <p:grpSpPr>
                <a:xfrm>
                  <a:off x="4704619" y="3687499"/>
                  <a:ext cx="988917" cy="524437"/>
                  <a:chOff x="4704619" y="3687499"/>
                  <a:chExt cx="988917" cy="524437"/>
                </a:xfrm>
              </p:grpSpPr>
              <p:sp>
                <p:nvSpPr>
                  <p:cNvPr id="40" name="TextBox 39"/>
                  <p:cNvSpPr txBox="1"/>
                  <p:nvPr/>
                </p:nvSpPr>
                <p:spPr>
                  <a:xfrm>
                    <a:off x="4704619" y="3780805"/>
                    <a:ext cx="988917" cy="338554"/>
                  </a:xfrm>
                  <a:prstGeom prst="rect">
                    <a:avLst/>
                  </a:prstGeom>
                  <a:noFill/>
                  <a:ln>
                    <a:noFill/>
                  </a:ln>
                </p:spPr>
                <p:txBody>
                  <a:bodyPr wrap="square" rtlCol="0">
                    <a:spAutoFit/>
                  </a:bodyPr>
                  <a:lstStyle/>
                  <a:p>
                    <a:pPr algn="ctr"/>
                    <a:r>
                      <a:rPr lang="en-US" sz="1600" dirty="0" smtClean="0">
                        <a:latin typeface="Calibri Light"/>
                        <a:cs typeface="Calibri Light"/>
                      </a:rPr>
                      <a:t>Detection</a:t>
                    </a:r>
                    <a:endParaRPr lang="en-US" sz="1600" dirty="0">
                      <a:latin typeface="Calibri Light"/>
                      <a:cs typeface="Calibri Light"/>
                    </a:endParaRPr>
                  </a:p>
                </p:txBody>
              </p:sp>
              <p:sp>
                <p:nvSpPr>
                  <p:cNvPr id="55" name="Rectangle 54"/>
                  <p:cNvSpPr/>
                  <p:nvPr/>
                </p:nvSpPr>
                <p:spPr>
                  <a:xfrm>
                    <a:off x="4704619" y="3687499"/>
                    <a:ext cx="988917" cy="524437"/>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0" name="Group 59"/>
                <p:cNvGrpSpPr/>
                <p:nvPr/>
              </p:nvGrpSpPr>
              <p:grpSpPr>
                <a:xfrm>
                  <a:off x="6088933" y="3689093"/>
                  <a:ext cx="1143978" cy="524437"/>
                  <a:chOff x="6088933" y="3689093"/>
                  <a:chExt cx="1143978" cy="524437"/>
                </a:xfrm>
              </p:grpSpPr>
              <p:sp>
                <p:nvSpPr>
                  <p:cNvPr id="41" name="TextBox 40"/>
                  <p:cNvSpPr txBox="1"/>
                  <p:nvPr/>
                </p:nvSpPr>
                <p:spPr>
                  <a:xfrm>
                    <a:off x="6088933" y="3780805"/>
                    <a:ext cx="1143978" cy="338554"/>
                  </a:xfrm>
                  <a:prstGeom prst="rect">
                    <a:avLst/>
                  </a:prstGeom>
                  <a:noFill/>
                  <a:ln>
                    <a:noFill/>
                  </a:ln>
                </p:spPr>
                <p:txBody>
                  <a:bodyPr wrap="square" rtlCol="0">
                    <a:spAutoFit/>
                  </a:bodyPr>
                  <a:lstStyle/>
                  <a:p>
                    <a:pPr algn="ctr"/>
                    <a:r>
                      <a:rPr lang="en-US" sz="1600" dirty="0" smtClean="0">
                        <a:latin typeface="Calibri Light"/>
                        <a:cs typeface="Calibri Light"/>
                      </a:rPr>
                      <a:t>Diagnosis</a:t>
                    </a:r>
                    <a:endParaRPr lang="en-US" sz="1600" dirty="0">
                      <a:latin typeface="Calibri Light"/>
                      <a:cs typeface="Calibri Light"/>
                    </a:endParaRPr>
                  </a:p>
                </p:txBody>
              </p:sp>
              <p:sp>
                <p:nvSpPr>
                  <p:cNvPr id="59" name="Rectangle 58"/>
                  <p:cNvSpPr/>
                  <p:nvPr/>
                </p:nvSpPr>
                <p:spPr>
                  <a:xfrm>
                    <a:off x="6178887" y="3689093"/>
                    <a:ext cx="988917" cy="524437"/>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2" name="Group 61"/>
                <p:cNvGrpSpPr/>
                <p:nvPr/>
              </p:nvGrpSpPr>
              <p:grpSpPr>
                <a:xfrm>
                  <a:off x="7603293" y="3687499"/>
                  <a:ext cx="988917" cy="524437"/>
                  <a:chOff x="7603293" y="3687499"/>
                  <a:chExt cx="988917" cy="524437"/>
                </a:xfrm>
              </p:grpSpPr>
              <p:sp>
                <p:nvSpPr>
                  <p:cNvPr id="42" name="TextBox 41"/>
                  <p:cNvSpPr txBox="1"/>
                  <p:nvPr/>
                </p:nvSpPr>
                <p:spPr>
                  <a:xfrm>
                    <a:off x="7620570" y="3784768"/>
                    <a:ext cx="971640" cy="338554"/>
                  </a:xfrm>
                  <a:prstGeom prst="rect">
                    <a:avLst/>
                  </a:prstGeom>
                  <a:noFill/>
                  <a:ln>
                    <a:noFill/>
                  </a:ln>
                </p:spPr>
                <p:txBody>
                  <a:bodyPr wrap="none" rtlCol="0">
                    <a:spAutoFit/>
                  </a:bodyPr>
                  <a:lstStyle/>
                  <a:p>
                    <a:pPr algn="ctr"/>
                    <a:r>
                      <a:rPr lang="en-US" sz="1600" dirty="0" smtClean="0">
                        <a:latin typeface="Calibri Light"/>
                        <a:cs typeface="Calibri Light"/>
                      </a:rPr>
                      <a:t>Response</a:t>
                    </a:r>
                    <a:endParaRPr lang="en-US" sz="1600" dirty="0">
                      <a:latin typeface="Calibri Light"/>
                      <a:cs typeface="Calibri Light"/>
                    </a:endParaRPr>
                  </a:p>
                </p:txBody>
              </p:sp>
              <p:sp>
                <p:nvSpPr>
                  <p:cNvPr id="61" name="Rectangle 60"/>
                  <p:cNvSpPr/>
                  <p:nvPr/>
                </p:nvSpPr>
                <p:spPr>
                  <a:xfrm>
                    <a:off x="7603293" y="3687499"/>
                    <a:ext cx="988917" cy="524437"/>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65" name="Straight Arrow Connector 64"/>
              <p:cNvCxnSpPr>
                <a:stCxn id="55" idx="3"/>
              </p:cNvCxnSpPr>
              <p:nvPr/>
            </p:nvCxnSpPr>
            <p:spPr>
              <a:xfrm>
                <a:off x="5771292" y="2593380"/>
                <a:ext cx="395397" cy="69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a:off x="7245560" y="2600367"/>
                <a:ext cx="395397" cy="69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31679095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effectLst>
                  <a:outerShdw blurRad="50800" dist="38100" dir="2700000" algn="tl" rotWithShape="0">
                    <a:prstClr val="black">
                      <a:alpha val="40000"/>
                    </a:prstClr>
                  </a:outerShdw>
                </a:effectLst>
                <a:latin typeface="Calibri Light"/>
                <a:cs typeface="Calibri Light"/>
              </a:rPr>
              <a:t>Binary classification</a:t>
            </a:r>
          </a:p>
        </p:txBody>
      </p:sp>
      <p:sp>
        <p:nvSpPr>
          <p:cNvPr id="15" name="TextBox 14"/>
          <p:cNvSpPr txBox="1"/>
          <p:nvPr/>
        </p:nvSpPr>
        <p:spPr>
          <a:xfrm>
            <a:off x="169832" y="1159210"/>
            <a:ext cx="7686606" cy="1092607"/>
          </a:xfrm>
          <a:prstGeom prst="rect">
            <a:avLst/>
          </a:prstGeom>
          <a:noFill/>
        </p:spPr>
        <p:txBody>
          <a:bodyPr wrap="square" rtlCol="0">
            <a:spAutoFit/>
          </a:bodyPr>
          <a:lstStyle/>
          <a:p>
            <a:r>
              <a:rPr lang="en-US" sz="2000" b="1" dirty="0" smtClean="0">
                <a:latin typeface="Calibri Light"/>
                <a:cs typeface="Calibri Light"/>
              </a:rPr>
              <a:t>Logistic regression and predictive framework</a:t>
            </a:r>
            <a:r>
              <a:rPr lang="en-US" sz="1600" b="1" dirty="0" smtClean="0">
                <a:latin typeface="Calibri Light"/>
                <a:cs typeface="Calibri Light"/>
              </a:rPr>
              <a:t/>
            </a:r>
            <a:br>
              <a:rPr lang="en-US" sz="1600" b="1" dirty="0" smtClean="0">
                <a:latin typeface="Calibri Light"/>
                <a:cs typeface="Calibri Light"/>
              </a:rPr>
            </a:br>
            <a:r>
              <a:rPr lang="en-US" sz="1100" dirty="0">
                <a:latin typeface="Calibri Light"/>
                <a:cs typeface="Calibri Light"/>
              </a:rPr>
              <a:t>*</a:t>
            </a:r>
            <a:r>
              <a:rPr lang="en-US" sz="1100" dirty="0" err="1" smtClean="0">
                <a:latin typeface="Calibri Light"/>
                <a:cs typeface="Calibri Light"/>
              </a:rPr>
              <a:t>Kruschke</a:t>
            </a:r>
            <a:r>
              <a:rPr lang="en-US" sz="1100" dirty="0" smtClean="0">
                <a:latin typeface="Calibri Light"/>
                <a:cs typeface="Calibri Light"/>
              </a:rPr>
              <a:t> [2010] and </a:t>
            </a:r>
            <a:r>
              <a:rPr lang="en-US" sz="1100" dirty="0" err="1" smtClean="0">
                <a:latin typeface="Calibri Light"/>
                <a:cs typeface="Calibri Light"/>
              </a:rPr>
              <a:t>Gelman</a:t>
            </a:r>
            <a:r>
              <a:rPr lang="en-US" sz="1100" dirty="0" smtClean="0">
                <a:latin typeface="Calibri Light"/>
                <a:cs typeface="Calibri Light"/>
              </a:rPr>
              <a:t> and Hill [2007] </a:t>
            </a:r>
          </a:p>
          <a:p>
            <a:r>
              <a:rPr lang="en-US" sz="1600" b="1" dirty="0" smtClean="0">
                <a:latin typeface="Calibri Light"/>
                <a:cs typeface="Calibri Light"/>
              </a:rPr>
              <a:t> </a:t>
            </a:r>
          </a:p>
          <a:p>
            <a:endParaRPr lang="en-US" dirty="0"/>
          </a:p>
        </p:txBody>
      </p:sp>
      <p:pic>
        <p:nvPicPr>
          <p:cNvPr id="6" name="Picture 5"/>
          <p:cNvPicPr>
            <a:picLocks noChangeAspect="1"/>
          </p:cNvPicPr>
          <p:nvPr/>
        </p:nvPicPr>
        <p:blipFill>
          <a:blip r:embed="rId2"/>
          <a:stretch>
            <a:fillRect/>
          </a:stretch>
        </p:blipFill>
        <p:spPr>
          <a:xfrm>
            <a:off x="3021050" y="912358"/>
            <a:ext cx="6122951" cy="4231142"/>
          </a:xfrm>
          <a:prstGeom prst="rect">
            <a:avLst/>
          </a:prstGeom>
        </p:spPr>
      </p:pic>
    </p:spTree>
    <p:extLst>
      <p:ext uri="{BB962C8B-B14F-4D97-AF65-F5344CB8AC3E}">
        <p14:creationId xmlns:p14="http://schemas.microsoft.com/office/powerpoint/2010/main" val="400282733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43987" y="1542396"/>
            <a:ext cx="6856027" cy="3540184"/>
          </a:xfrm>
          <a:prstGeom prst="rect">
            <a:avLst/>
          </a:prstGeom>
        </p:spPr>
      </p:pic>
      <p:sp>
        <p:nvSpPr>
          <p:cNvPr id="5"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Simulated</a:t>
            </a:r>
            <a:r>
              <a:rPr lang="en-US" dirty="0" smtClean="0">
                <a:effectLst>
                  <a:outerShdw blurRad="50800" dist="38100" dir="2700000" algn="tl" rotWithShape="0">
                    <a:prstClr val="black">
                      <a:alpha val="40000"/>
                    </a:prstClr>
                  </a:outerShdw>
                </a:effectLst>
                <a:latin typeface="Calibri Light"/>
                <a:cs typeface="Calibri Light"/>
              </a:rPr>
              <a:t> </a:t>
            </a:r>
            <a:r>
              <a:rPr lang="en-US" b="1" dirty="0" smtClean="0">
                <a:effectLst>
                  <a:outerShdw blurRad="50800" dist="38100" dir="2700000" algn="tl" rotWithShape="0">
                    <a:prstClr val="black">
                      <a:alpha val="40000"/>
                    </a:prstClr>
                  </a:outerShdw>
                </a:effectLst>
                <a:latin typeface="Calibri Light"/>
                <a:cs typeface="Calibri Light"/>
              </a:rPr>
              <a:t>predictors</a:t>
            </a:r>
            <a:endParaRPr lang="en-US" b="1" dirty="0">
              <a:effectLst>
                <a:outerShdw blurRad="50800" dist="38100" dir="2700000" algn="tl" rotWithShape="0">
                  <a:prstClr val="black">
                    <a:alpha val="40000"/>
                  </a:prstClr>
                </a:outerShdw>
              </a:effectLst>
              <a:latin typeface="Calibri Light"/>
              <a:cs typeface="Calibri Light"/>
            </a:endParaRPr>
          </a:p>
        </p:txBody>
      </p:sp>
      <p:sp>
        <p:nvSpPr>
          <p:cNvPr id="6" name="TextBox 5"/>
          <p:cNvSpPr txBox="1"/>
          <p:nvPr/>
        </p:nvSpPr>
        <p:spPr>
          <a:xfrm>
            <a:off x="315515" y="1217429"/>
            <a:ext cx="2835031" cy="461665"/>
          </a:xfrm>
          <a:prstGeom prst="rect">
            <a:avLst/>
          </a:prstGeom>
          <a:noFill/>
        </p:spPr>
        <p:txBody>
          <a:bodyPr wrap="none" rtlCol="0">
            <a:spAutoFit/>
          </a:bodyPr>
          <a:lstStyle/>
          <a:p>
            <a:r>
              <a:rPr lang="en-US" sz="2400" b="1" dirty="0" smtClean="0">
                <a:latin typeface="Calibri Light"/>
                <a:cs typeface="Calibri Light"/>
              </a:rPr>
              <a:t>Shark attack incident:</a:t>
            </a:r>
            <a:endParaRPr lang="en-US" sz="2400" b="1" dirty="0">
              <a:latin typeface="Calibri Light"/>
              <a:cs typeface="Calibri Light"/>
            </a:endParaRPr>
          </a:p>
        </p:txBody>
      </p:sp>
    </p:spTree>
    <p:extLst>
      <p:ext uri="{BB962C8B-B14F-4D97-AF65-F5344CB8AC3E}">
        <p14:creationId xmlns:p14="http://schemas.microsoft.com/office/powerpoint/2010/main" val="1449500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Fault database</a:t>
            </a:r>
            <a:endParaRPr lang="en-US" b="1" dirty="0">
              <a:effectLst>
                <a:outerShdw blurRad="50800" dist="38100" dir="2700000" algn="tl" rotWithShape="0">
                  <a:prstClr val="black">
                    <a:alpha val="40000"/>
                  </a:prstClr>
                </a:outerShdw>
              </a:effectLst>
              <a:latin typeface="Calibri Light"/>
              <a:cs typeface="Calibri Light"/>
            </a:endParaRPr>
          </a:p>
        </p:txBody>
      </p:sp>
      <p:sp>
        <p:nvSpPr>
          <p:cNvPr id="2" name="Rectangle 1"/>
          <p:cNvSpPr/>
          <p:nvPr/>
        </p:nvSpPr>
        <p:spPr>
          <a:xfrm>
            <a:off x="219032" y="1118159"/>
            <a:ext cx="8560860" cy="4462760"/>
          </a:xfrm>
          <a:prstGeom prst="rect">
            <a:avLst/>
          </a:prstGeom>
        </p:spPr>
        <p:txBody>
          <a:bodyPr wrap="square">
            <a:spAutoFit/>
          </a:bodyPr>
          <a:lstStyle/>
          <a:p>
            <a:r>
              <a:rPr lang="en-US" sz="2400" dirty="0" smtClean="0">
                <a:cs typeface="Monaco"/>
              </a:rPr>
              <a:t>Identifying past critical failures  </a:t>
            </a:r>
          </a:p>
          <a:p>
            <a:pPr>
              <a:lnSpc>
                <a:spcPct val="150000"/>
              </a:lnSpc>
            </a:pPr>
            <a:r>
              <a:rPr lang="en-US" dirty="0" smtClean="0">
                <a:cs typeface="Monaco"/>
              </a:rPr>
              <a:t>CRITICAL fault message -</a:t>
            </a:r>
            <a:r>
              <a:rPr lang="en-US" dirty="0">
                <a:cs typeface="Monaco"/>
              </a:rPr>
              <a:t> </a:t>
            </a:r>
            <a:r>
              <a:rPr lang="en-US" dirty="0" smtClean="0"/>
              <a:t>rough </a:t>
            </a:r>
            <a:r>
              <a:rPr lang="en-US" dirty="0"/>
              <a:t>syntax</a:t>
            </a:r>
            <a:r>
              <a:rPr lang="en-US" dirty="0" smtClean="0"/>
              <a:t>:</a:t>
            </a:r>
            <a:endParaRPr lang="en-US" dirty="0"/>
          </a:p>
          <a:p>
            <a:pPr algn="ctr">
              <a:lnSpc>
                <a:spcPct val="150000"/>
              </a:lnSpc>
            </a:pPr>
            <a:r>
              <a:rPr lang="en-US" sz="1400" dirty="0">
                <a:latin typeface="Monaco"/>
                <a:cs typeface="Monaco"/>
              </a:rPr>
              <a:t>“[CBIT] (CRITICAL): &lt;text&gt; in component: &lt;component name&gt;”</a:t>
            </a:r>
          </a:p>
          <a:p>
            <a:pPr algn="ctr">
              <a:lnSpc>
                <a:spcPct val="150000"/>
              </a:lnSpc>
            </a:pPr>
            <a:r>
              <a:rPr lang="en-US" sz="1400" dirty="0">
                <a:latin typeface="Monaco"/>
                <a:cs typeface="Monaco"/>
              </a:rPr>
              <a:t>“[&lt;component name&gt;] (CRITICAL): &lt;text&gt;</a:t>
            </a:r>
            <a:r>
              <a:rPr lang="en-US" sz="1400" dirty="0" smtClean="0">
                <a:latin typeface="Monaco"/>
                <a:cs typeface="Monaco"/>
              </a:rPr>
              <a:t>”</a:t>
            </a:r>
          </a:p>
          <a:p>
            <a:pPr>
              <a:lnSpc>
                <a:spcPct val="150000"/>
              </a:lnSpc>
            </a:pPr>
            <a:endParaRPr lang="en-US" dirty="0" smtClean="0"/>
          </a:p>
          <a:p>
            <a:pPr>
              <a:lnSpc>
                <a:spcPct val="150000"/>
              </a:lnSpc>
            </a:pPr>
            <a:r>
              <a:rPr lang="en-US" dirty="0" smtClean="0"/>
              <a:t>Components that </a:t>
            </a:r>
            <a:r>
              <a:rPr lang="en-US" dirty="0"/>
              <a:t>relate to vertical </a:t>
            </a:r>
            <a:r>
              <a:rPr lang="en-US" dirty="0" smtClean="0"/>
              <a:t>control:</a:t>
            </a:r>
          </a:p>
          <a:p>
            <a:pPr algn="ctr">
              <a:lnSpc>
                <a:spcPct val="150000"/>
              </a:lnSpc>
            </a:pPr>
            <a:r>
              <a:rPr lang="en-US" sz="1200" dirty="0">
                <a:latin typeface="Monaco"/>
                <a:cs typeface="Monaco"/>
              </a:rPr>
              <a:t>'MassServo','ElevatorServo','BouyancyServo','VerticalControl','ThrusterServo','</a:t>
            </a:r>
            <a:r>
              <a:rPr lang="en-US" sz="1200" dirty="0" smtClean="0">
                <a:latin typeface="Monaco"/>
                <a:cs typeface="Monaco"/>
              </a:rPr>
              <a:t>DropWeight’. Others (</a:t>
            </a:r>
            <a:r>
              <a:rPr lang="en-US" sz="1200" dirty="0">
                <a:latin typeface="Monaco"/>
                <a:cs typeface="Monaco"/>
              </a:rPr>
              <a:t>indirect): '</a:t>
            </a:r>
            <a:r>
              <a:rPr lang="en-US" sz="1200" dirty="0" smtClean="0">
                <a:latin typeface="Monaco"/>
                <a:cs typeface="Monaco"/>
              </a:rPr>
              <a:t>Depth_Keller</a:t>
            </a:r>
            <a:r>
              <a:rPr lang="en-US" sz="1200" dirty="0">
                <a:latin typeface="Monaco"/>
                <a:cs typeface="Monaco"/>
              </a:rPr>
              <a:t>'</a:t>
            </a:r>
            <a:r>
              <a:rPr lang="en-US" sz="1200" dirty="0" smtClean="0">
                <a:latin typeface="Monaco"/>
                <a:cs typeface="Monaco"/>
              </a:rPr>
              <a:t>,</a:t>
            </a:r>
            <a:r>
              <a:rPr lang="en-US" sz="1200" dirty="0">
                <a:latin typeface="Monaco"/>
                <a:cs typeface="Monaco"/>
              </a:rPr>
              <a:t> </a:t>
            </a:r>
            <a:r>
              <a:rPr lang="en-US" sz="1200" dirty="0" smtClean="0">
                <a:latin typeface="Monaco"/>
                <a:cs typeface="Monaco"/>
              </a:rPr>
              <a:t>'</a:t>
            </a:r>
            <a:r>
              <a:rPr lang="en-US" sz="1200" dirty="0" err="1" smtClean="0">
                <a:latin typeface="Monaco"/>
                <a:cs typeface="Monaco"/>
              </a:rPr>
              <a:t>DVL_micro</a:t>
            </a:r>
            <a:r>
              <a:rPr lang="en-US" sz="1200" dirty="0" smtClean="0">
                <a:latin typeface="Monaco"/>
                <a:cs typeface="Monaco"/>
              </a:rPr>
              <a:t>’.</a:t>
            </a:r>
            <a:endParaRPr lang="en-US" sz="1400" dirty="0" smtClean="0">
              <a:latin typeface="Monaco"/>
              <a:cs typeface="Monaco"/>
            </a:endParaRPr>
          </a:p>
          <a:p>
            <a:pPr marL="0" lvl="1" algn="ctr">
              <a:lnSpc>
                <a:spcPct val="150000"/>
              </a:lnSpc>
            </a:pPr>
            <a:r>
              <a:rPr lang="en-US" sz="1400" dirty="0" smtClean="0">
                <a:latin typeface="Monaco"/>
                <a:cs typeface="Monaco"/>
              </a:rPr>
              <a:t>Extract </a:t>
            </a:r>
            <a:r>
              <a:rPr lang="en-US" sz="1400" dirty="0">
                <a:latin typeface="Monaco"/>
                <a:cs typeface="Monaco"/>
              </a:rPr>
              <a:t>using Linux command set – find | </a:t>
            </a:r>
            <a:r>
              <a:rPr lang="en-US" sz="1400" dirty="0" err="1">
                <a:latin typeface="Monaco"/>
                <a:cs typeface="Monaco"/>
              </a:rPr>
              <a:t>grep</a:t>
            </a:r>
            <a:r>
              <a:rPr lang="en-US" sz="1400" dirty="0">
                <a:latin typeface="Monaco"/>
                <a:cs typeface="Monaco"/>
              </a:rPr>
              <a:t> | </a:t>
            </a:r>
            <a:r>
              <a:rPr lang="en-US" sz="1400" dirty="0" err="1">
                <a:latin typeface="Monaco"/>
                <a:cs typeface="Monaco"/>
              </a:rPr>
              <a:t>egrp</a:t>
            </a:r>
            <a:r>
              <a:rPr lang="en-US" sz="1400" dirty="0">
                <a:latin typeface="Monaco"/>
                <a:cs typeface="Monaco"/>
              </a:rPr>
              <a:t> </a:t>
            </a:r>
            <a:endParaRPr lang="en-US" dirty="0" smtClean="0">
              <a:cs typeface="Monaco"/>
            </a:endParaRPr>
          </a:p>
          <a:p>
            <a:pPr>
              <a:lnSpc>
                <a:spcPct val="150000"/>
              </a:lnSpc>
            </a:pPr>
            <a:endParaRPr lang="en-US" dirty="0" smtClean="0">
              <a:cs typeface="Monaco"/>
            </a:endParaRPr>
          </a:p>
          <a:p>
            <a:pPr>
              <a:lnSpc>
                <a:spcPct val="150000"/>
              </a:lnSpc>
            </a:pPr>
            <a:r>
              <a:rPr lang="en-US" dirty="0" smtClean="0">
                <a:cs typeface="Monaco"/>
              </a:rPr>
              <a:t>Eliminate redundancy and sort chronologically | by component (MATLAB)</a:t>
            </a:r>
          </a:p>
          <a:p>
            <a:pPr>
              <a:lnSpc>
                <a:spcPct val="150000"/>
              </a:lnSpc>
            </a:pPr>
            <a:endParaRPr lang="en-US" sz="1200" dirty="0">
              <a:latin typeface="Monaco"/>
              <a:cs typeface="Monaco"/>
            </a:endParaRPr>
          </a:p>
        </p:txBody>
      </p:sp>
    </p:spTree>
    <p:extLst>
      <p:ext uri="{BB962C8B-B14F-4D97-AF65-F5344CB8AC3E}">
        <p14:creationId xmlns:p14="http://schemas.microsoft.com/office/powerpoint/2010/main" val="116426644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stretch>
            <a:fillRect/>
          </a:stretch>
        </p:blipFill>
        <p:spPr>
          <a:xfrm>
            <a:off x="-27780" y="3694090"/>
            <a:ext cx="5401356" cy="1454822"/>
          </a:xfrm>
          <a:prstGeom prst="rect">
            <a:avLst/>
          </a:prstGeom>
        </p:spPr>
      </p:pic>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LRAUV</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9" name="Picture 8" descr="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1" y="4786604"/>
            <a:ext cx="611822" cy="356896"/>
          </a:xfrm>
          <a:prstGeom prst="rect">
            <a:avLst/>
          </a:prstGeom>
        </p:spPr>
      </p:pic>
      <p:sp>
        <p:nvSpPr>
          <p:cNvPr id="23" name="TextBox 22"/>
          <p:cNvSpPr txBox="1"/>
          <p:nvPr/>
        </p:nvSpPr>
        <p:spPr>
          <a:xfrm>
            <a:off x="4264455" y="4944788"/>
            <a:ext cx="1798439" cy="246221"/>
          </a:xfrm>
          <a:prstGeom prst="rect">
            <a:avLst/>
          </a:prstGeom>
          <a:noFill/>
        </p:spPr>
        <p:txBody>
          <a:bodyPr wrap="none" rtlCol="0">
            <a:spAutoFit/>
          </a:bodyPr>
          <a:lstStyle/>
          <a:p>
            <a:r>
              <a:rPr lang="en-US" sz="1000" dirty="0" smtClean="0"/>
              <a:t>Photo: Thomas Hoover, MBARI</a:t>
            </a:r>
            <a:endParaRPr lang="en-US" sz="1000" dirty="0"/>
          </a:p>
        </p:txBody>
      </p:sp>
      <p:grpSp>
        <p:nvGrpSpPr>
          <p:cNvPr id="29" name="Group 28"/>
          <p:cNvGrpSpPr/>
          <p:nvPr/>
        </p:nvGrpSpPr>
        <p:grpSpPr>
          <a:xfrm>
            <a:off x="160354" y="892240"/>
            <a:ext cx="8811625" cy="3079627"/>
            <a:chOff x="202636" y="892240"/>
            <a:chExt cx="8811625" cy="3079627"/>
          </a:xfrm>
        </p:grpSpPr>
        <p:sp>
          <p:nvSpPr>
            <p:cNvPr id="14" name="Rectangle 13"/>
            <p:cNvSpPr/>
            <p:nvPr/>
          </p:nvSpPr>
          <p:spPr>
            <a:xfrm>
              <a:off x="202636" y="1349996"/>
              <a:ext cx="4467757" cy="2123658"/>
            </a:xfrm>
            <a:prstGeom prst="rect">
              <a:avLst/>
            </a:prstGeom>
            <a:ln>
              <a:solidFill>
                <a:schemeClr val="tx1"/>
              </a:solidFill>
            </a:ln>
          </p:spPr>
          <p:txBody>
            <a:bodyPr wrap="square">
              <a:spAutoFit/>
            </a:bodyPr>
            <a:lstStyle/>
            <a:p>
              <a:r>
                <a:rPr lang="en-US" sz="2000" b="1" i="1" dirty="0">
                  <a:latin typeface="Calibri Light"/>
                  <a:cs typeface="Calibri Light"/>
                </a:rPr>
                <a:t>Tethys</a:t>
              </a:r>
              <a:r>
                <a:rPr lang="en-US" sz="2000" b="1" dirty="0">
                  <a:latin typeface="Calibri Light"/>
                  <a:cs typeface="Calibri Light"/>
                </a:rPr>
                <a:t> class </a:t>
              </a:r>
              <a:r>
                <a:rPr lang="en-US" sz="2000" b="1" dirty="0" smtClean="0">
                  <a:latin typeface="Calibri Light"/>
                  <a:cs typeface="Calibri Light"/>
                </a:rPr>
                <a:t>long-range AUV</a:t>
              </a:r>
              <a:endParaRPr lang="en-US" dirty="0" smtClean="0">
                <a:latin typeface="Calibri Light"/>
                <a:cs typeface="Calibri Light"/>
              </a:endParaRPr>
            </a:p>
            <a:p>
              <a:pPr lvl="1"/>
              <a:r>
                <a:rPr lang="en-US" sz="1600" i="1" dirty="0">
                  <a:latin typeface="Calibri Light"/>
                  <a:cs typeface="Calibri Light"/>
                </a:rPr>
                <a:t>Tethys</a:t>
              </a:r>
              <a:r>
                <a:rPr lang="en-US" sz="1600" dirty="0">
                  <a:latin typeface="Calibri Light"/>
                  <a:cs typeface="Calibri Light"/>
                </a:rPr>
                <a:t> provides capabilities falling between existing propeller driven vehicles and buoyancy-driven vehicles (gliders</a:t>
              </a:r>
              <a:r>
                <a:rPr lang="en-US" sz="1600" dirty="0" smtClean="0">
                  <a:latin typeface="Calibri Light"/>
                  <a:cs typeface="Calibri Light"/>
                </a:rPr>
                <a:t>)</a:t>
              </a:r>
              <a:endParaRPr lang="en-US" sz="1600" dirty="0">
                <a:latin typeface="Calibri Light"/>
                <a:cs typeface="Calibri Light"/>
              </a:endParaRPr>
            </a:p>
            <a:p>
              <a:pPr lvl="1"/>
              <a:endParaRPr lang="en-US" sz="1600" dirty="0" smtClean="0">
                <a:latin typeface="Calibri Light"/>
                <a:cs typeface="Calibri Light"/>
              </a:endParaRPr>
            </a:p>
            <a:p>
              <a:pPr lvl="1"/>
              <a:r>
                <a:rPr lang="en-US" sz="1600" dirty="0" smtClean="0">
                  <a:latin typeface="Calibri Light"/>
                  <a:cs typeface="Calibri Light"/>
                </a:rPr>
                <a:t>Supports an 8 watt </a:t>
              </a:r>
              <a:r>
                <a:rPr lang="en-US" sz="1600" dirty="0">
                  <a:latin typeface="Calibri Light"/>
                  <a:cs typeface="Calibri Light"/>
                </a:rPr>
                <a:t>biological and chemical </a:t>
              </a:r>
              <a:r>
                <a:rPr lang="en-US" sz="1600" dirty="0" smtClean="0">
                  <a:latin typeface="Calibri Light"/>
                  <a:cs typeface="Calibri Light"/>
                </a:rPr>
                <a:t>sensor </a:t>
              </a:r>
              <a:r>
                <a:rPr lang="en-US" sz="1600" dirty="0">
                  <a:latin typeface="Calibri Light"/>
                  <a:cs typeface="Calibri Light"/>
                </a:rPr>
                <a:t>payload for distances in excess of 1000 km at 1 m/</a:t>
              </a:r>
              <a:r>
                <a:rPr lang="en-US" sz="1600" dirty="0" smtClean="0">
                  <a:latin typeface="Calibri Light"/>
                  <a:cs typeface="Calibri Light"/>
                </a:rPr>
                <a:t>s</a:t>
              </a:r>
            </a:p>
          </p:txBody>
        </p:sp>
        <p:grpSp>
          <p:nvGrpSpPr>
            <p:cNvPr id="28" name="Group 27"/>
            <p:cNvGrpSpPr/>
            <p:nvPr/>
          </p:nvGrpSpPr>
          <p:grpSpPr>
            <a:xfrm>
              <a:off x="5111196" y="892240"/>
              <a:ext cx="3903065" cy="3079627"/>
              <a:chOff x="5195156" y="892240"/>
              <a:chExt cx="3903065" cy="3079627"/>
            </a:xfrm>
          </p:grpSpPr>
          <p:sp>
            <p:nvSpPr>
              <p:cNvPr id="22" name="Rectangle 21"/>
              <p:cNvSpPr/>
              <p:nvPr/>
            </p:nvSpPr>
            <p:spPr>
              <a:xfrm>
                <a:off x="5195156" y="892240"/>
                <a:ext cx="3830772" cy="3046988"/>
              </a:xfrm>
              <a:prstGeom prst="rect">
                <a:avLst/>
              </a:prstGeom>
              <a:ln>
                <a:solidFill>
                  <a:srgbClr val="000000"/>
                </a:solidFill>
              </a:ln>
            </p:spPr>
            <p:txBody>
              <a:bodyPr wrap="square">
                <a:spAutoFit/>
              </a:bodyPr>
              <a:lstStyle/>
              <a:p>
                <a:pPr algn="ctr"/>
                <a:endParaRPr lang="en-US" sz="1600" i="1" dirty="0" smtClean="0">
                  <a:latin typeface="Calibri Light"/>
                  <a:cs typeface="Calibri Light"/>
                </a:endParaRPr>
              </a:p>
              <a:p>
                <a:pPr algn="ctr"/>
                <a:r>
                  <a:rPr lang="en-US" sz="1600" dirty="0" smtClean="0">
                    <a:latin typeface="Calibri Light"/>
                    <a:cs typeface="Calibri Light"/>
                  </a:rPr>
                  <a:t>LRAUV is </a:t>
                </a:r>
                <a:r>
                  <a:rPr lang="en-US" sz="1600" dirty="0">
                    <a:latin typeface="Calibri Light"/>
                    <a:cs typeface="Calibri Light"/>
                  </a:rPr>
                  <a:t>designed to be operated from shore like a glider, via an </a:t>
                </a:r>
                <a:r>
                  <a:rPr lang="en-US" sz="1600" dirty="0" smtClean="0">
                    <a:latin typeface="Calibri Light"/>
                    <a:cs typeface="Calibri Light"/>
                  </a:rPr>
                  <a:t>Iridium </a:t>
                </a:r>
                <a:r>
                  <a:rPr lang="en-US" sz="1600" dirty="0">
                    <a:latin typeface="Calibri Light"/>
                    <a:cs typeface="Calibri Light"/>
                  </a:rPr>
                  <a:t>Satellite </a:t>
                </a:r>
                <a:r>
                  <a:rPr lang="en-US" sz="1600" dirty="0" smtClean="0">
                    <a:latin typeface="Calibri Light"/>
                    <a:cs typeface="Calibri Light"/>
                  </a:rPr>
                  <a:t>link</a:t>
                </a:r>
              </a:p>
              <a:p>
                <a:pPr algn="ctr"/>
                <a:endParaRPr lang="en-US" sz="1600" dirty="0">
                  <a:latin typeface="Calibri Light"/>
                  <a:cs typeface="Calibri Light"/>
                </a:endParaRPr>
              </a:p>
              <a:p>
                <a:pPr algn="ctr"/>
                <a:endParaRPr lang="en-US" sz="1600" dirty="0" smtClean="0">
                  <a:latin typeface="Calibri Light"/>
                  <a:cs typeface="Calibri Light"/>
                </a:endParaRPr>
              </a:p>
              <a:p>
                <a:pPr algn="ctr"/>
                <a:endParaRPr lang="en-US" sz="1600" dirty="0">
                  <a:latin typeface="Calibri Light"/>
                  <a:cs typeface="Calibri Light"/>
                </a:endParaRPr>
              </a:p>
              <a:p>
                <a:pPr algn="ctr"/>
                <a:endParaRPr lang="en-US" sz="1600" dirty="0" smtClean="0">
                  <a:latin typeface="Calibri Light"/>
                  <a:cs typeface="Calibri Light"/>
                </a:endParaRPr>
              </a:p>
              <a:p>
                <a:pPr algn="ctr"/>
                <a:endParaRPr lang="en-US" sz="1600" dirty="0">
                  <a:latin typeface="Calibri Light"/>
                  <a:cs typeface="Calibri Light"/>
                </a:endParaRPr>
              </a:p>
              <a:p>
                <a:pPr algn="ctr"/>
                <a:endParaRPr lang="en-US" sz="1600" dirty="0" smtClean="0">
                  <a:latin typeface="Calibri Light"/>
                  <a:cs typeface="Calibri Light"/>
                </a:endParaRPr>
              </a:p>
              <a:p>
                <a:pPr algn="ctr"/>
                <a:r>
                  <a:rPr lang="en-US" sz="1600" i="1" dirty="0" smtClean="0">
                    <a:latin typeface="Calibri Light"/>
                    <a:cs typeface="Calibri Light"/>
                  </a:rPr>
                  <a:t>Tethys</a:t>
                </a:r>
                <a:r>
                  <a:rPr lang="en-US" sz="1600" dirty="0" smtClean="0">
                    <a:latin typeface="Calibri Light"/>
                    <a:cs typeface="Calibri Light"/>
                  </a:rPr>
                  <a:t> is capable </a:t>
                </a:r>
                <a:r>
                  <a:rPr lang="en-US" sz="1600" dirty="0">
                    <a:latin typeface="Calibri Light"/>
                    <a:cs typeface="Calibri Light"/>
                  </a:rPr>
                  <a:t>of </a:t>
                </a:r>
                <a:r>
                  <a:rPr lang="en-US" sz="1600" dirty="0" smtClean="0">
                    <a:latin typeface="Calibri Light"/>
                    <a:cs typeface="Calibri Light"/>
                  </a:rPr>
                  <a:t>trimming to </a:t>
                </a:r>
                <a:r>
                  <a:rPr lang="en-US" sz="1600" dirty="0">
                    <a:latin typeface="Calibri Light"/>
                    <a:cs typeface="Calibri Light"/>
                  </a:rPr>
                  <a:t>neutral buoyancy and drifting </a:t>
                </a:r>
                <a:r>
                  <a:rPr lang="en-US" sz="1600" dirty="0" smtClean="0">
                    <a:latin typeface="Calibri Light"/>
                    <a:cs typeface="Calibri Light"/>
                  </a:rPr>
                  <a:t>in a </a:t>
                </a:r>
                <a:r>
                  <a:rPr lang="en-US" sz="1600" dirty="0">
                    <a:latin typeface="Calibri Light"/>
                    <a:cs typeface="Calibri Light"/>
                  </a:rPr>
                  <a:t>low </a:t>
                </a:r>
                <a:r>
                  <a:rPr lang="en-US" sz="1600" dirty="0" smtClean="0">
                    <a:latin typeface="Calibri Light"/>
                    <a:cs typeface="Calibri Light"/>
                  </a:rPr>
                  <a:t>power mode</a:t>
                </a:r>
              </a:p>
              <a:p>
                <a:pPr algn="ctr"/>
                <a:endParaRPr lang="en-US" sz="1600" dirty="0" smtClean="0">
                  <a:latin typeface="Calibri Light"/>
                  <a:cs typeface="Calibri Light"/>
                </a:endParaRPr>
              </a:p>
            </p:txBody>
          </p:sp>
          <p:pic>
            <p:nvPicPr>
              <p:cNvPr id="26" name="Picture 25"/>
              <p:cNvPicPr>
                <a:picLocks noChangeAspect="1"/>
              </p:cNvPicPr>
              <p:nvPr/>
            </p:nvPicPr>
            <p:blipFill rotWithShape="1">
              <a:blip r:embed="rId5"/>
              <a:srcRect t="6507"/>
              <a:stretch/>
            </p:blipFill>
            <p:spPr>
              <a:xfrm>
                <a:off x="5195156" y="1836963"/>
                <a:ext cx="3830772" cy="1262015"/>
              </a:xfrm>
              <a:prstGeom prst="rect">
                <a:avLst/>
              </a:prstGeom>
            </p:spPr>
          </p:pic>
          <p:sp>
            <p:nvSpPr>
              <p:cNvPr id="27" name="Rectangle 26"/>
              <p:cNvSpPr/>
              <p:nvPr/>
            </p:nvSpPr>
            <p:spPr>
              <a:xfrm>
                <a:off x="6744162" y="3725646"/>
                <a:ext cx="2354059" cy="246221"/>
              </a:xfrm>
              <a:prstGeom prst="rect">
                <a:avLst/>
              </a:prstGeom>
            </p:spPr>
            <p:txBody>
              <a:bodyPr wrap="square">
                <a:spAutoFit/>
              </a:bodyPr>
              <a:lstStyle/>
              <a:p>
                <a:r>
                  <a:rPr lang="en-US" sz="1000" dirty="0" smtClean="0">
                    <a:latin typeface="Calibri Light"/>
                    <a:cs typeface="Calibri Light"/>
                  </a:rPr>
                  <a:t>Bellingham </a:t>
                </a:r>
                <a:r>
                  <a:rPr lang="en-US" sz="1000" dirty="0">
                    <a:latin typeface="Calibri Light"/>
                    <a:cs typeface="Calibri Light"/>
                  </a:rPr>
                  <a:t>et al</a:t>
                </a:r>
                <a:r>
                  <a:rPr lang="en-US" sz="1000" dirty="0" smtClean="0">
                    <a:latin typeface="Calibri Light"/>
                    <a:cs typeface="Calibri Light"/>
                  </a:rPr>
                  <a:t>. 2010, Hobson et al. 2012 </a:t>
                </a:r>
                <a:endParaRPr lang="en-US" sz="1000" dirty="0">
                  <a:latin typeface="Calibri Light"/>
                  <a:cs typeface="Calibri Light"/>
                </a:endParaRPr>
              </a:p>
            </p:txBody>
          </p:sp>
        </p:grpSp>
      </p:grpSp>
    </p:spTree>
    <p:extLst>
      <p:ext uri="{BB962C8B-B14F-4D97-AF65-F5344CB8AC3E}">
        <p14:creationId xmlns:p14="http://schemas.microsoft.com/office/powerpoint/2010/main" val="290273790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LRAUV</a:t>
            </a:r>
            <a:endParaRPr lang="en-US" b="1" dirty="0">
              <a:effectLst>
                <a:outerShdw blurRad="50800" dist="38100" dir="2700000" algn="tl" rotWithShape="0">
                  <a:prstClr val="black">
                    <a:alpha val="40000"/>
                  </a:prstClr>
                </a:outerShdw>
              </a:effectLst>
              <a:latin typeface="Calibri Light"/>
              <a:cs typeface="Calibri Light"/>
            </a:endParaRPr>
          </a:p>
        </p:txBody>
      </p:sp>
      <p:sp>
        <p:nvSpPr>
          <p:cNvPr id="18" name="TextBox 17"/>
          <p:cNvSpPr txBox="1"/>
          <p:nvPr/>
        </p:nvSpPr>
        <p:spPr>
          <a:xfrm>
            <a:off x="412150" y="4954367"/>
            <a:ext cx="2067067" cy="246221"/>
          </a:xfrm>
          <a:prstGeom prst="rect">
            <a:avLst/>
          </a:prstGeom>
          <a:noFill/>
        </p:spPr>
        <p:txBody>
          <a:bodyPr wrap="none" rtlCol="0">
            <a:spAutoFit/>
          </a:bodyPr>
          <a:lstStyle/>
          <a:p>
            <a:r>
              <a:rPr lang="en-US" sz="1000" dirty="0" smtClean="0">
                <a:latin typeface="Calibri Light"/>
                <a:cs typeface="Calibri Light"/>
              </a:rPr>
              <a:t>Slide credit: Thomas Hoover, MBARI</a:t>
            </a:r>
            <a:endParaRPr lang="en-US" sz="1000" dirty="0">
              <a:latin typeface="Calibri Light"/>
              <a:cs typeface="Calibri Light"/>
            </a:endParaRPr>
          </a:p>
        </p:txBody>
      </p:sp>
      <p:sp>
        <p:nvSpPr>
          <p:cNvPr id="19" name="Rectangle 18"/>
          <p:cNvSpPr/>
          <p:nvPr/>
        </p:nvSpPr>
        <p:spPr>
          <a:xfrm>
            <a:off x="7067" y="1371095"/>
            <a:ext cx="3129114" cy="707886"/>
          </a:xfrm>
          <a:prstGeom prst="rect">
            <a:avLst/>
          </a:prstGeom>
        </p:spPr>
        <p:txBody>
          <a:bodyPr wrap="square">
            <a:spAutoFit/>
          </a:bodyPr>
          <a:lstStyle/>
          <a:p>
            <a:pPr algn="ctr"/>
            <a:r>
              <a:rPr lang="en-US" sz="2000" dirty="0" smtClean="0">
                <a:latin typeface="Calibri Light"/>
                <a:cs typeface="Calibri Light"/>
              </a:rPr>
              <a:t>Studying </a:t>
            </a:r>
            <a:r>
              <a:rPr lang="en-US" sz="2000" dirty="0">
                <a:latin typeface="Calibri Light"/>
                <a:cs typeface="Calibri Light"/>
              </a:rPr>
              <a:t>phytoplankton blooms from boom to </a:t>
            </a:r>
            <a:r>
              <a:rPr lang="en-US" sz="2000" dirty="0" smtClean="0">
                <a:latin typeface="Calibri Light"/>
                <a:cs typeface="Calibri Light"/>
              </a:rPr>
              <a:t>bust</a:t>
            </a:r>
            <a:endParaRPr lang="en-US" sz="2000" dirty="0">
              <a:latin typeface="Calibri Light"/>
              <a:cs typeface="Calibri Light"/>
            </a:endParaRPr>
          </a:p>
        </p:txBody>
      </p:sp>
      <p:pic>
        <p:nvPicPr>
          <p:cNvPr id="20" name="Picture 19"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graphicFrame>
        <p:nvGraphicFramePr>
          <p:cNvPr id="14" name="Table 13"/>
          <p:cNvGraphicFramePr>
            <a:graphicFrameLocks noGrp="1"/>
          </p:cNvGraphicFramePr>
          <p:nvPr>
            <p:extLst>
              <p:ext uri="{D42A27DB-BD31-4B8C-83A1-F6EECF244321}">
                <p14:modId xmlns:p14="http://schemas.microsoft.com/office/powerpoint/2010/main" val="3481547471"/>
              </p:ext>
            </p:extLst>
          </p:nvPr>
        </p:nvGraphicFramePr>
        <p:xfrm>
          <a:off x="137343" y="2181158"/>
          <a:ext cx="2868562" cy="1226820"/>
        </p:xfrm>
        <a:graphic>
          <a:graphicData uri="http://schemas.openxmlformats.org/drawingml/2006/table">
            <a:tbl>
              <a:tblPr firstRow="1" bandRow="1">
                <a:tableStyleId>{D7AC3CCA-C797-4891-BE02-D94E43425B78}</a:tableStyleId>
              </a:tblPr>
              <a:tblGrid>
                <a:gridCol w="1153670"/>
                <a:gridCol w="829530"/>
                <a:gridCol w="885362"/>
              </a:tblGrid>
              <a:tr h="29245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50" b="1" i="0" kern="1200" dirty="0" smtClean="0">
                          <a:solidFill>
                            <a:schemeClr val="dk1"/>
                          </a:solidFill>
                          <a:latin typeface="Calibri Light"/>
                          <a:ea typeface="+mn-ea"/>
                          <a:cs typeface="Calibri Light"/>
                        </a:rPr>
                        <a:t>Rechargeable batteries</a:t>
                      </a:r>
                      <a:r>
                        <a:rPr lang="en-US" sz="1250" b="1" i="0" kern="1200" baseline="0" dirty="0" smtClean="0">
                          <a:solidFill>
                            <a:schemeClr val="dk1"/>
                          </a:solidFill>
                          <a:latin typeface="Calibri Light"/>
                          <a:ea typeface="+mn-ea"/>
                          <a:cs typeface="Calibri Light"/>
                        </a:rPr>
                        <a:t> </a:t>
                      </a:r>
                      <a:endParaRPr lang="en-US" sz="1250" b="1" i="0" dirty="0" smtClean="0">
                        <a:latin typeface="Calibri Light"/>
                        <a:cs typeface="Calibri Light"/>
                      </a:endParaRPr>
                    </a:p>
                  </a:txBody>
                  <a:tcPr anchor="ctr">
                    <a:lnL w="19050" cap="flat" cmpd="sng" algn="ctr">
                      <a:solidFill>
                        <a:srgbClr val="000000"/>
                      </a:solidFill>
                      <a:prstDash val="solid"/>
                      <a:round/>
                      <a:headEnd type="none" w="med" len="med"/>
                      <a:tailEnd type="none" w="med" len="med"/>
                    </a:lnL>
                    <a:lnT w="19050" cap="flat" cmpd="sng" algn="ctr">
                      <a:solidFill>
                        <a:srgbClr val="000000"/>
                      </a:solidFill>
                      <a:prstDash val="solid"/>
                      <a:round/>
                      <a:headEnd type="none" w="med" len="med"/>
                      <a:tailEnd type="none" w="med" len="med"/>
                    </a:lnT>
                    <a:solidFill>
                      <a:schemeClr val="accent2">
                        <a:lumMod val="60000"/>
                        <a:lumOff val="40000"/>
                        <a:alpha val="40000"/>
                      </a:schemeClr>
                    </a:solidFill>
                  </a:tcPr>
                </a:tc>
                <a:tc>
                  <a:txBody>
                    <a:bodyPr/>
                    <a:lstStyle/>
                    <a:p>
                      <a:pPr algn="ctr"/>
                      <a:r>
                        <a:rPr lang="en-US" sz="1250" b="1" i="0" dirty="0" smtClean="0">
                          <a:latin typeface="Calibri Light"/>
                          <a:cs typeface="Calibri Light"/>
                        </a:rPr>
                        <a:t>1 week</a:t>
                      </a:r>
                      <a:endParaRPr lang="en-US" sz="1250" b="1" i="0" dirty="0">
                        <a:latin typeface="Calibri Light"/>
                        <a:cs typeface="Calibri Light"/>
                      </a:endParaRPr>
                    </a:p>
                  </a:txBody>
                  <a:tcPr anchor="ctr">
                    <a:lnT w="19050" cap="flat" cmpd="sng" algn="ctr">
                      <a:solidFill>
                        <a:srgbClr val="000000"/>
                      </a:solidFill>
                      <a:prstDash val="solid"/>
                      <a:round/>
                      <a:headEnd type="none" w="med" len="med"/>
                      <a:tailEnd type="none" w="med" len="med"/>
                    </a:lnT>
                    <a:solidFill>
                      <a:schemeClr val="accent2">
                        <a:lumMod val="60000"/>
                        <a:lumOff val="40000"/>
                        <a:alpha val="40000"/>
                      </a:schemeClr>
                    </a:solidFill>
                  </a:tcPr>
                </a:tc>
                <a:tc>
                  <a:txBody>
                    <a:bodyPr/>
                    <a:lstStyle/>
                    <a:p>
                      <a:pPr algn="ctr"/>
                      <a:r>
                        <a:rPr lang="en-US" sz="1250" b="1" i="0" kern="1200" dirty="0" smtClean="0">
                          <a:solidFill>
                            <a:schemeClr val="dk1"/>
                          </a:solidFill>
                          <a:latin typeface="Calibri Light"/>
                          <a:ea typeface="+mn-ea"/>
                          <a:cs typeface="Calibri Light"/>
                        </a:rPr>
                        <a:t>315</a:t>
                      </a:r>
                      <a:r>
                        <a:rPr lang="en-US" sz="1250" b="1" i="0" kern="1200" baseline="0" dirty="0" smtClean="0">
                          <a:solidFill>
                            <a:schemeClr val="dk1"/>
                          </a:solidFill>
                          <a:latin typeface="Calibri Light"/>
                          <a:ea typeface="+mn-ea"/>
                          <a:cs typeface="Calibri Light"/>
                        </a:rPr>
                        <a:t> </a:t>
                      </a:r>
                      <a:r>
                        <a:rPr lang="en-US" sz="1250" b="1" i="0" kern="1200" dirty="0" smtClean="0">
                          <a:solidFill>
                            <a:schemeClr val="dk1"/>
                          </a:solidFill>
                          <a:latin typeface="Calibri Light"/>
                          <a:ea typeface="+mn-ea"/>
                          <a:cs typeface="Calibri Light"/>
                        </a:rPr>
                        <a:t>miles</a:t>
                      </a:r>
                      <a:endParaRPr lang="en-US" sz="1250" b="1" i="0" dirty="0">
                        <a:latin typeface="Calibri Light"/>
                        <a:cs typeface="Calibri Light"/>
                      </a:endParaRPr>
                    </a:p>
                  </a:txBody>
                  <a:tcPr anchor="ctr">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solidFill>
                      <a:schemeClr val="accent2">
                        <a:lumMod val="60000"/>
                        <a:lumOff val="40000"/>
                        <a:alpha val="40000"/>
                      </a:schemeClr>
                    </a:solidFill>
                  </a:tcPr>
                </a:tc>
              </a:tr>
              <a:tr h="321079">
                <a:tc>
                  <a:txBody>
                    <a:bodyPr/>
                    <a:lstStyle/>
                    <a:p>
                      <a:pPr algn="ctr"/>
                      <a:r>
                        <a:rPr lang="en-US" sz="1250" b="1" i="0" dirty="0" smtClean="0">
                          <a:latin typeface="Calibri Light"/>
                          <a:cs typeface="Calibri Light"/>
                        </a:rPr>
                        <a:t>Expendable </a:t>
                      </a:r>
                      <a:r>
                        <a:rPr lang="en-US" sz="1250" b="1" i="0" kern="1200" dirty="0" smtClean="0">
                          <a:solidFill>
                            <a:schemeClr val="dk1"/>
                          </a:solidFill>
                          <a:latin typeface="Calibri Light"/>
                          <a:ea typeface="+mn-ea"/>
                          <a:cs typeface="Calibri Light"/>
                        </a:rPr>
                        <a:t>batteries</a:t>
                      </a:r>
                      <a:endParaRPr lang="en-US" sz="1250" b="1" i="0" dirty="0">
                        <a:latin typeface="Calibri Light"/>
                        <a:cs typeface="Calibri Light"/>
                      </a:endParaRPr>
                    </a:p>
                  </a:txBody>
                  <a:tcPr anchor="ctr">
                    <a:lnL w="19050" cap="flat" cmpd="sng" algn="ctr">
                      <a:solidFill>
                        <a:srgbClr val="000000"/>
                      </a:solidFill>
                      <a:prstDash val="solid"/>
                      <a:round/>
                      <a:headEnd type="none" w="med" len="med"/>
                      <a:tailEnd type="none" w="med" len="med"/>
                    </a:lnL>
                    <a:solidFill>
                      <a:srgbClr val="FFFE5E">
                        <a:alpha val="40000"/>
                      </a:srgbClr>
                    </a:solidFill>
                  </a:tcPr>
                </a:tc>
                <a:tc>
                  <a:txBody>
                    <a:bodyPr/>
                    <a:lstStyle/>
                    <a:p>
                      <a:pPr algn="ctr"/>
                      <a:r>
                        <a:rPr lang="en-US" sz="1250" b="1" i="0" dirty="0" smtClean="0">
                          <a:latin typeface="Calibri Light"/>
                          <a:cs typeface="Calibri Light"/>
                        </a:rPr>
                        <a:t>3 weeks</a:t>
                      </a:r>
                      <a:endParaRPr lang="en-US" sz="1250" b="1" i="0" dirty="0">
                        <a:latin typeface="Calibri Light"/>
                        <a:cs typeface="Calibri Light"/>
                      </a:endParaRPr>
                    </a:p>
                  </a:txBody>
                  <a:tcPr anchor="ctr">
                    <a:solidFill>
                      <a:srgbClr val="FFFE5E">
                        <a:alpha val="40000"/>
                      </a:srgb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50" b="1" i="0" kern="1200" dirty="0" smtClean="0">
                          <a:solidFill>
                            <a:schemeClr val="dk1"/>
                          </a:solidFill>
                          <a:latin typeface="Calibri Light"/>
                          <a:ea typeface="+mn-ea"/>
                          <a:cs typeface="Calibri Light"/>
                        </a:rPr>
                        <a:t>945 miles</a:t>
                      </a:r>
                      <a:endParaRPr lang="en-US" sz="1250" b="1" i="0" dirty="0" smtClean="0">
                        <a:latin typeface="Calibri Light"/>
                        <a:cs typeface="Calibri Light"/>
                      </a:endParaRPr>
                    </a:p>
                  </a:txBody>
                  <a:tcPr anchor="ctr">
                    <a:lnR w="19050" cap="flat" cmpd="sng" algn="ctr">
                      <a:solidFill>
                        <a:srgbClr val="000000"/>
                      </a:solidFill>
                      <a:prstDash val="solid"/>
                      <a:round/>
                      <a:headEnd type="none" w="med" len="med"/>
                      <a:tailEnd type="none" w="med" len="med"/>
                    </a:lnR>
                    <a:solidFill>
                      <a:srgbClr val="FFFE5E">
                        <a:alpha val="40000"/>
                      </a:srgbClr>
                    </a:solidFill>
                  </a:tcPr>
                </a:tc>
              </a:tr>
              <a:tr h="224263">
                <a:tc>
                  <a:txBody>
                    <a:bodyPr/>
                    <a:lstStyle/>
                    <a:p>
                      <a:pPr algn="ctr"/>
                      <a:r>
                        <a:rPr lang="en-US" sz="1250" b="1" i="0" dirty="0" smtClean="0">
                          <a:latin typeface="Calibri Light"/>
                          <a:cs typeface="Calibri Light"/>
                        </a:rPr>
                        <a:t>Goal</a:t>
                      </a:r>
                    </a:p>
                  </a:txBody>
                  <a:tcPr anchor="ctr">
                    <a:lnL w="19050" cap="flat" cmpd="sng" algn="ctr">
                      <a:solidFill>
                        <a:srgbClr val="000000"/>
                      </a:solidFill>
                      <a:prstDash val="solid"/>
                      <a:round/>
                      <a:headEnd type="none" w="med" len="med"/>
                      <a:tailEnd type="none" w="med" len="med"/>
                    </a:lnL>
                    <a:lnB w="19050" cap="flat" cmpd="sng" algn="ctr">
                      <a:solidFill>
                        <a:srgbClr val="000000"/>
                      </a:solidFill>
                      <a:prstDash val="solid"/>
                      <a:round/>
                      <a:headEnd type="none" w="med" len="med"/>
                      <a:tailEnd type="none" w="med" len="med"/>
                    </a:lnB>
                    <a:solidFill>
                      <a:srgbClr val="56F04F">
                        <a:alpha val="25000"/>
                      </a:srgbClr>
                    </a:solidFill>
                  </a:tcPr>
                </a:tc>
                <a:tc>
                  <a:txBody>
                    <a:bodyPr/>
                    <a:lstStyle/>
                    <a:p>
                      <a:pPr algn="ctr"/>
                      <a:r>
                        <a:rPr lang="en-US" sz="1250" b="1" i="0" dirty="0" smtClean="0">
                          <a:latin typeface="Calibri Light"/>
                          <a:cs typeface="Calibri Light"/>
                        </a:rPr>
                        <a:t>-</a:t>
                      </a:r>
                      <a:endParaRPr lang="en-US" sz="1250" b="1" i="0" dirty="0">
                        <a:latin typeface="Calibri Light"/>
                        <a:cs typeface="Calibri Light"/>
                      </a:endParaRPr>
                    </a:p>
                  </a:txBody>
                  <a:tcPr anchor="ctr">
                    <a:lnB w="19050" cap="flat" cmpd="sng" algn="ctr">
                      <a:solidFill>
                        <a:srgbClr val="000000"/>
                      </a:solidFill>
                      <a:prstDash val="solid"/>
                      <a:round/>
                      <a:headEnd type="none" w="med" len="med"/>
                      <a:tailEnd type="none" w="med" len="med"/>
                    </a:lnB>
                    <a:solidFill>
                      <a:srgbClr val="56F04F">
                        <a:alpha val="25000"/>
                      </a:srgb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50" b="1" i="0" dirty="0" smtClean="0">
                          <a:latin typeface="Calibri Light"/>
                          <a:cs typeface="Calibri Light"/>
                        </a:rPr>
                        <a:t>2300 </a:t>
                      </a:r>
                      <a:r>
                        <a:rPr lang="en-US" sz="1250" b="1" i="0" kern="1200" dirty="0" smtClean="0">
                          <a:solidFill>
                            <a:schemeClr val="dk1"/>
                          </a:solidFill>
                          <a:latin typeface="Calibri Light"/>
                          <a:ea typeface="+mn-ea"/>
                          <a:cs typeface="Calibri Light"/>
                        </a:rPr>
                        <a:t>miles</a:t>
                      </a:r>
                      <a:endParaRPr lang="en-US" sz="1250" b="1" i="0" dirty="0" smtClean="0">
                        <a:latin typeface="Calibri Light"/>
                        <a:cs typeface="Calibri Light"/>
                      </a:endParaRPr>
                    </a:p>
                  </a:txBody>
                  <a:tcPr anchor="ctr">
                    <a:lnR w="19050" cap="flat" cmpd="sng" algn="ctr">
                      <a:solidFill>
                        <a:srgbClr val="000000"/>
                      </a:solidFill>
                      <a:prstDash val="solid"/>
                      <a:round/>
                      <a:headEnd type="none" w="med" len="med"/>
                      <a:tailEnd type="none" w="med" len="med"/>
                    </a:lnR>
                    <a:lnB w="19050" cap="flat" cmpd="sng" algn="ctr">
                      <a:solidFill>
                        <a:srgbClr val="000000"/>
                      </a:solidFill>
                      <a:prstDash val="solid"/>
                      <a:round/>
                      <a:headEnd type="none" w="med" len="med"/>
                      <a:tailEnd type="none" w="med" len="med"/>
                    </a:lnB>
                    <a:solidFill>
                      <a:srgbClr val="56F04F">
                        <a:alpha val="25000"/>
                      </a:srgbClr>
                    </a:solidFill>
                  </a:tcPr>
                </a:tc>
              </a:tr>
            </a:tbl>
          </a:graphicData>
        </a:graphic>
      </p:graphicFrame>
      <p:grpSp>
        <p:nvGrpSpPr>
          <p:cNvPr id="9" name="Group 8"/>
          <p:cNvGrpSpPr/>
          <p:nvPr/>
        </p:nvGrpSpPr>
        <p:grpSpPr>
          <a:xfrm>
            <a:off x="1366614" y="-72570"/>
            <a:ext cx="7780240" cy="5557247"/>
            <a:chOff x="1366614" y="-72570"/>
            <a:chExt cx="7780240" cy="5557247"/>
          </a:xfrm>
        </p:grpSpPr>
        <p:grpSp>
          <p:nvGrpSpPr>
            <p:cNvPr id="6" name="Group 5"/>
            <p:cNvGrpSpPr/>
            <p:nvPr/>
          </p:nvGrpSpPr>
          <p:grpSpPr>
            <a:xfrm>
              <a:off x="1366614" y="-72570"/>
              <a:ext cx="7780240" cy="5557247"/>
              <a:chOff x="1366614" y="-72570"/>
              <a:chExt cx="7780240" cy="5557247"/>
            </a:xfrm>
          </p:grpSpPr>
          <p:sp>
            <p:nvSpPr>
              <p:cNvPr id="7" name="Block Arc 6"/>
              <p:cNvSpPr>
                <a:spLocks noChangeAspect="1"/>
              </p:cNvSpPr>
              <p:nvPr/>
            </p:nvSpPr>
            <p:spPr>
              <a:xfrm rot="13023935">
                <a:off x="5443492" y="2366397"/>
                <a:ext cx="926537" cy="930311"/>
              </a:xfrm>
              <a:prstGeom prst="blockArc">
                <a:avLst>
                  <a:gd name="adj1" fmla="val 10987754"/>
                  <a:gd name="adj2" fmla="val 2036746"/>
                  <a:gd name="adj3" fmla="val 45587"/>
                </a:avLst>
              </a:prstGeom>
              <a:solidFill>
                <a:schemeClr val="accent2">
                  <a:lumMod val="40000"/>
                  <a:lumOff val="60000"/>
                  <a:alpha val="60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lock Arc 10"/>
              <p:cNvSpPr>
                <a:spLocks noChangeAspect="1"/>
              </p:cNvSpPr>
              <p:nvPr/>
            </p:nvSpPr>
            <p:spPr>
              <a:xfrm rot="13610597">
                <a:off x="5013199" y="1958960"/>
                <a:ext cx="1758755" cy="1750138"/>
              </a:xfrm>
              <a:prstGeom prst="blockArc">
                <a:avLst>
                  <a:gd name="adj1" fmla="val 10115419"/>
                  <a:gd name="adj2" fmla="val 2469084"/>
                  <a:gd name="adj3" fmla="val 24045"/>
                </a:avLst>
              </a:prstGeom>
              <a:solidFill>
                <a:srgbClr val="FFFE5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p:cNvSpPr>
                <a:spLocks noChangeAspect="1"/>
              </p:cNvSpPr>
              <p:nvPr/>
            </p:nvSpPr>
            <p:spPr>
              <a:xfrm rot="13456556">
                <a:off x="3228606" y="186262"/>
                <a:ext cx="5318238" cy="5298415"/>
              </a:xfrm>
              <a:prstGeom prst="blockArc">
                <a:avLst>
                  <a:gd name="adj1" fmla="val 10388946"/>
                  <a:gd name="adj2" fmla="val 2597317"/>
                  <a:gd name="adj3" fmla="val 33512"/>
                </a:avLst>
              </a:prstGeom>
              <a:solidFill>
                <a:srgbClr val="56F04F">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p:cNvPicPr>
                <a:picLocks noChangeAspect="1"/>
              </p:cNvPicPr>
              <p:nvPr/>
            </p:nvPicPr>
            <p:blipFill>
              <a:blip r:embed="rId4"/>
              <a:stretch>
                <a:fillRect/>
              </a:stretch>
            </p:blipFill>
            <p:spPr>
              <a:xfrm>
                <a:off x="1366614" y="0"/>
                <a:ext cx="7780240" cy="5143500"/>
              </a:xfrm>
              <a:prstGeom prst="rect">
                <a:avLst/>
              </a:prstGeom>
            </p:spPr>
          </p:pic>
          <p:pic>
            <p:nvPicPr>
              <p:cNvPr id="5" name="Picture 4"/>
              <p:cNvPicPr>
                <a:picLocks noChangeAspect="1"/>
              </p:cNvPicPr>
              <p:nvPr/>
            </p:nvPicPr>
            <p:blipFill>
              <a:blip r:embed="rId5"/>
              <a:stretch>
                <a:fillRect/>
              </a:stretch>
            </p:blipFill>
            <p:spPr>
              <a:xfrm>
                <a:off x="8453624" y="-72570"/>
                <a:ext cx="690375" cy="278549"/>
              </a:xfrm>
              <a:prstGeom prst="rect">
                <a:avLst/>
              </a:prstGeom>
            </p:spPr>
          </p:pic>
        </p:grpSp>
        <p:sp>
          <p:nvSpPr>
            <p:cNvPr id="8" name="TextBox 7"/>
            <p:cNvSpPr txBox="1"/>
            <p:nvPr/>
          </p:nvSpPr>
          <p:spPr>
            <a:xfrm>
              <a:off x="2773338" y="4117843"/>
              <a:ext cx="886627" cy="307777"/>
            </a:xfrm>
            <a:prstGeom prst="rect">
              <a:avLst/>
            </a:prstGeom>
            <a:noFill/>
          </p:spPr>
          <p:txBody>
            <a:bodyPr wrap="square" rtlCol="0">
              <a:spAutoFit/>
            </a:bodyPr>
            <a:lstStyle/>
            <a:p>
              <a:pPr algn="ctr"/>
              <a:r>
                <a:rPr lang="en-US" sz="1400" b="1" dirty="0" smtClean="0">
                  <a:latin typeface="Calibri Light"/>
                  <a:cs typeface="Calibri Light"/>
                </a:rPr>
                <a:t>Hawaii</a:t>
              </a:r>
              <a:endParaRPr lang="en-US" sz="1400" b="1" dirty="0">
                <a:latin typeface="Calibri Light"/>
                <a:cs typeface="Calibri Light"/>
              </a:endParaRPr>
            </a:p>
          </p:txBody>
        </p:sp>
      </p:grpSp>
    </p:spTree>
    <p:extLst>
      <p:ext uri="{BB962C8B-B14F-4D97-AF65-F5344CB8AC3E}">
        <p14:creationId xmlns:p14="http://schemas.microsoft.com/office/powerpoint/2010/main" val="312460382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b="12822"/>
          <a:stretch/>
        </p:blipFill>
        <p:spPr>
          <a:xfrm>
            <a:off x="0" y="3002566"/>
            <a:ext cx="3831482" cy="2157218"/>
          </a:xfrm>
          <a:prstGeom prst="rect">
            <a:avLst/>
          </a:prstGeom>
        </p:spPr>
      </p:pic>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LRAUV failures</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6" name="Picture 5" descr="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grpSp>
        <p:nvGrpSpPr>
          <p:cNvPr id="12" name="Group 11"/>
          <p:cNvGrpSpPr/>
          <p:nvPr/>
        </p:nvGrpSpPr>
        <p:grpSpPr>
          <a:xfrm>
            <a:off x="4832033" y="205979"/>
            <a:ext cx="4138612" cy="4580131"/>
            <a:chOff x="4923357" y="132996"/>
            <a:chExt cx="4047287" cy="4450205"/>
          </a:xfrm>
        </p:grpSpPr>
        <p:pic>
          <p:nvPicPr>
            <p:cNvPr id="11" name="Picture 10" descr="shark3_log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4694" y="1760567"/>
              <a:ext cx="2105950" cy="2822634"/>
            </a:xfrm>
            <a:prstGeom prst="rect">
              <a:avLst/>
            </a:prstGeom>
          </p:spPr>
        </p:pic>
        <p:pic>
          <p:nvPicPr>
            <p:cNvPr id="10" name="Picture 9" descr="shark1_logo.jpg"/>
            <p:cNvPicPr>
              <a:picLocks noChangeAspect="1"/>
            </p:cNvPicPr>
            <p:nvPr/>
          </p:nvPicPr>
          <p:blipFill rotWithShape="1">
            <a:blip r:embed="rId6">
              <a:extLst>
                <a:ext uri="{28A0092B-C50C-407E-A947-70E740481C1C}">
                  <a14:useLocalDpi xmlns:a14="http://schemas.microsoft.com/office/drawing/2010/main" val="0"/>
                </a:ext>
              </a:extLst>
            </a:blip>
            <a:srcRect t="7350" r="10027"/>
            <a:stretch/>
          </p:blipFill>
          <p:spPr>
            <a:xfrm>
              <a:off x="4923357" y="132996"/>
              <a:ext cx="4047287" cy="2490848"/>
            </a:xfrm>
            <a:prstGeom prst="rect">
              <a:avLst/>
            </a:prstGeom>
          </p:spPr>
        </p:pic>
      </p:grpSp>
      <p:sp>
        <p:nvSpPr>
          <p:cNvPr id="13" name="Rectangle 12"/>
          <p:cNvSpPr/>
          <p:nvPr/>
        </p:nvSpPr>
        <p:spPr>
          <a:xfrm>
            <a:off x="7540085" y="4941067"/>
            <a:ext cx="1687231" cy="246221"/>
          </a:xfrm>
          <a:prstGeom prst="rect">
            <a:avLst/>
          </a:prstGeom>
        </p:spPr>
        <p:txBody>
          <a:bodyPr wrap="none">
            <a:spAutoFit/>
          </a:bodyPr>
          <a:lstStyle/>
          <a:p>
            <a:r>
              <a:rPr lang="en-US" sz="1000" dirty="0" smtClean="0">
                <a:latin typeface="Calibri Light"/>
                <a:cs typeface="Calibri Light"/>
              </a:rPr>
              <a:t>Photos: LRAUV group, MBARI</a:t>
            </a:r>
            <a:endParaRPr lang="en-US" sz="1000" dirty="0">
              <a:latin typeface="Calibri Light"/>
              <a:cs typeface="Calibri Light"/>
            </a:endParaRPr>
          </a:p>
        </p:txBody>
      </p:sp>
      <p:grpSp>
        <p:nvGrpSpPr>
          <p:cNvPr id="30" name="Group 29"/>
          <p:cNvGrpSpPr/>
          <p:nvPr/>
        </p:nvGrpSpPr>
        <p:grpSpPr>
          <a:xfrm>
            <a:off x="3831482" y="4099479"/>
            <a:ext cx="2912925" cy="923330"/>
            <a:chOff x="3758490" y="3075663"/>
            <a:chExt cx="2912925" cy="923330"/>
          </a:xfrm>
        </p:grpSpPr>
        <p:sp>
          <p:nvSpPr>
            <p:cNvPr id="16" name="TextBox 15"/>
            <p:cNvSpPr txBox="1"/>
            <p:nvPr/>
          </p:nvSpPr>
          <p:spPr>
            <a:xfrm>
              <a:off x="3758490" y="3075663"/>
              <a:ext cx="2715848" cy="923330"/>
            </a:xfrm>
            <a:prstGeom prst="rect">
              <a:avLst/>
            </a:prstGeom>
            <a:noFill/>
            <a:ln>
              <a:solidFill>
                <a:srgbClr val="000000"/>
              </a:solidFill>
            </a:ln>
          </p:spPr>
          <p:txBody>
            <a:bodyPr wrap="square" rtlCol="0">
              <a:spAutoFit/>
            </a:bodyPr>
            <a:lstStyle/>
            <a:p>
              <a:pPr algn="ctr"/>
              <a:r>
                <a:rPr lang="en-US" b="1" dirty="0" smtClean="0">
                  <a:latin typeface="Calibri Light"/>
                  <a:cs typeface="Calibri Light"/>
                </a:rPr>
                <a:t>Tethys attacked by a Great White </a:t>
              </a:r>
            </a:p>
            <a:p>
              <a:pPr algn="ctr"/>
              <a:r>
                <a:rPr lang="en-US" sz="1600" dirty="0" smtClean="0">
                  <a:latin typeface="Calibri Light"/>
                  <a:cs typeface="Calibri Light"/>
                </a:rPr>
                <a:t>September 30</a:t>
              </a:r>
              <a:r>
                <a:rPr lang="en-US" sz="1600" baseline="30000" dirty="0" smtClean="0">
                  <a:latin typeface="Calibri Light"/>
                  <a:cs typeface="Calibri Light"/>
                </a:rPr>
                <a:t>th</a:t>
              </a:r>
              <a:r>
                <a:rPr lang="en-US" sz="1600" dirty="0" smtClean="0">
                  <a:latin typeface="Calibri Light"/>
                  <a:cs typeface="Calibri Light"/>
                </a:rPr>
                <a:t>, 2013</a:t>
              </a:r>
            </a:p>
          </p:txBody>
        </p:sp>
        <p:cxnSp>
          <p:nvCxnSpPr>
            <p:cNvPr id="20" name="Straight Arrow Connector 19"/>
            <p:cNvCxnSpPr/>
            <p:nvPr/>
          </p:nvCxnSpPr>
          <p:spPr>
            <a:xfrm>
              <a:off x="3758490" y="3077865"/>
              <a:ext cx="2912925" cy="0"/>
            </a:xfrm>
            <a:prstGeom prst="straightConnector1">
              <a:avLst/>
            </a:prstGeom>
            <a:ln w="9525"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3014086" y="2956773"/>
            <a:ext cx="2970751" cy="923330"/>
            <a:chOff x="3503588" y="3907674"/>
            <a:chExt cx="2970751" cy="923330"/>
          </a:xfrm>
        </p:grpSpPr>
        <p:cxnSp>
          <p:nvCxnSpPr>
            <p:cNvPr id="18" name="Straight Arrow Connector 17"/>
            <p:cNvCxnSpPr/>
            <p:nvPr/>
          </p:nvCxnSpPr>
          <p:spPr>
            <a:xfrm flipH="1">
              <a:off x="3503588" y="4831004"/>
              <a:ext cx="2970751" cy="0"/>
            </a:xfrm>
            <a:prstGeom prst="straightConnector1">
              <a:avLst/>
            </a:prstGeom>
            <a:ln w="9525"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3758490" y="3907674"/>
              <a:ext cx="2715848" cy="923330"/>
            </a:xfrm>
            <a:prstGeom prst="rect">
              <a:avLst/>
            </a:prstGeom>
            <a:ln>
              <a:solidFill>
                <a:srgbClr val="000000"/>
              </a:solidFill>
            </a:ln>
          </p:spPr>
          <p:txBody>
            <a:bodyPr wrap="square">
              <a:spAutoFit/>
            </a:bodyPr>
            <a:lstStyle/>
            <a:p>
              <a:pPr algn="ctr"/>
              <a:r>
                <a:rPr lang="en-US" b="1" dirty="0">
                  <a:latin typeface="Calibri Light"/>
                  <a:cs typeface="Calibri Light"/>
                </a:rPr>
                <a:t>Tethys </a:t>
              </a:r>
              <a:r>
                <a:rPr lang="en-US" b="1" dirty="0" smtClean="0">
                  <a:latin typeface="Calibri Light"/>
                  <a:cs typeface="Calibri Light"/>
                </a:rPr>
                <a:t>spends 2 days on the bottom </a:t>
              </a:r>
            </a:p>
            <a:p>
              <a:pPr algn="ctr"/>
              <a:r>
                <a:rPr lang="en-US" sz="1600" dirty="0" smtClean="0">
                  <a:latin typeface="Calibri Light"/>
                  <a:cs typeface="Calibri Light"/>
                </a:rPr>
                <a:t>September 12</a:t>
              </a:r>
              <a:r>
                <a:rPr lang="en-US" sz="1600" baseline="30000" dirty="0" smtClean="0">
                  <a:latin typeface="Calibri Light"/>
                  <a:cs typeface="Calibri Light"/>
                </a:rPr>
                <a:t>th</a:t>
              </a:r>
              <a:r>
                <a:rPr lang="en-US" sz="1600" dirty="0" smtClean="0">
                  <a:latin typeface="Calibri Light"/>
                  <a:cs typeface="Calibri Light"/>
                </a:rPr>
                <a:t>, </a:t>
              </a:r>
              <a:r>
                <a:rPr lang="en-US" sz="1600" dirty="0">
                  <a:latin typeface="Calibri Light"/>
                  <a:cs typeface="Calibri Light"/>
                </a:rPr>
                <a:t>2013</a:t>
              </a:r>
            </a:p>
          </p:txBody>
        </p:sp>
      </p:grpSp>
      <p:grpSp>
        <p:nvGrpSpPr>
          <p:cNvPr id="33" name="Group 32"/>
          <p:cNvGrpSpPr/>
          <p:nvPr/>
        </p:nvGrpSpPr>
        <p:grpSpPr>
          <a:xfrm>
            <a:off x="83070" y="1349996"/>
            <a:ext cx="4165030" cy="1229521"/>
            <a:chOff x="315636" y="1355957"/>
            <a:chExt cx="4165030" cy="1229521"/>
          </a:xfrm>
        </p:grpSpPr>
        <p:sp>
          <p:nvSpPr>
            <p:cNvPr id="34" name="TextBox 33"/>
            <p:cNvSpPr txBox="1"/>
            <p:nvPr/>
          </p:nvSpPr>
          <p:spPr>
            <a:xfrm>
              <a:off x="393148" y="1355957"/>
              <a:ext cx="4087518" cy="1200329"/>
            </a:xfrm>
            <a:prstGeom prst="rect">
              <a:avLst/>
            </a:prstGeom>
            <a:noFill/>
            <a:ln>
              <a:solidFill>
                <a:srgbClr val="000000"/>
              </a:solidFill>
            </a:ln>
          </p:spPr>
          <p:txBody>
            <a:bodyPr wrap="square" rtlCol="0">
              <a:spAutoFit/>
            </a:bodyPr>
            <a:lstStyle/>
            <a:p>
              <a:pPr algn="ctr"/>
              <a:r>
                <a:rPr lang="en-US" dirty="0">
                  <a:latin typeface="Calibri Light"/>
                  <a:cs typeface="Calibri Light"/>
                </a:rPr>
                <a:t>Maximum MTBCF* </a:t>
              </a:r>
              <a:r>
                <a:rPr lang="en-US" dirty="0" smtClean="0">
                  <a:latin typeface="Calibri Light"/>
                  <a:cs typeface="Calibri Light"/>
                </a:rPr>
                <a:t>of </a:t>
              </a:r>
              <a:r>
                <a:rPr lang="en-US" dirty="0">
                  <a:latin typeface="Calibri Light"/>
                  <a:cs typeface="Calibri Light"/>
                </a:rPr>
                <a:t>150 </a:t>
              </a:r>
              <a:r>
                <a:rPr lang="en-US" dirty="0" smtClean="0">
                  <a:latin typeface="Calibri Light"/>
                  <a:cs typeface="Calibri Light"/>
                </a:rPr>
                <a:t>hours at best </a:t>
              </a:r>
            </a:p>
            <a:p>
              <a:pPr algn="ctr"/>
              <a:endParaRPr lang="en-US" dirty="0" smtClean="0">
                <a:latin typeface="Calibri Light"/>
                <a:cs typeface="Calibri Light"/>
              </a:endParaRPr>
            </a:p>
            <a:p>
              <a:pPr algn="ctr"/>
              <a:r>
                <a:rPr lang="en-US" dirty="0" smtClean="0">
                  <a:latin typeface="Calibri Light"/>
                  <a:cs typeface="Calibri Light"/>
                </a:rPr>
                <a:t>Failures necessitate human intervention </a:t>
              </a:r>
            </a:p>
            <a:p>
              <a:pPr algn="ctr"/>
              <a:endParaRPr lang="en-US" dirty="0" smtClean="0">
                <a:latin typeface="Calibri Light"/>
                <a:cs typeface="Calibri Light"/>
              </a:endParaRPr>
            </a:p>
          </p:txBody>
        </p:sp>
        <p:sp>
          <p:nvSpPr>
            <p:cNvPr id="35" name="Rectangle 34"/>
            <p:cNvSpPr/>
            <p:nvPr/>
          </p:nvSpPr>
          <p:spPr>
            <a:xfrm>
              <a:off x="315636" y="2331562"/>
              <a:ext cx="2165264" cy="253916"/>
            </a:xfrm>
            <a:prstGeom prst="rect">
              <a:avLst/>
            </a:prstGeom>
          </p:spPr>
          <p:txBody>
            <a:bodyPr wrap="none">
              <a:spAutoFit/>
            </a:bodyPr>
            <a:lstStyle/>
            <a:p>
              <a:pPr algn="r"/>
              <a:r>
                <a:rPr lang="en-US" sz="1050" dirty="0">
                  <a:latin typeface="Calibri Light"/>
                  <a:cs typeface="Calibri Light"/>
                </a:rPr>
                <a:t>*Mean Time Between Critical Failure</a:t>
              </a:r>
            </a:p>
          </p:txBody>
        </p:sp>
      </p:grpSp>
      <p:pic>
        <p:nvPicPr>
          <p:cNvPr id="2" name="Picture 1" descr="bottTethys_Full_depthprofile.png"/>
          <p:cNvPicPr>
            <a:picLocks noChangeAspect="1"/>
          </p:cNvPicPr>
          <p:nvPr/>
        </p:nvPicPr>
        <p:blipFill rotWithShape="1">
          <a:blip r:embed="rId7">
            <a:extLst>
              <a:ext uri="{28A0092B-C50C-407E-A947-70E740481C1C}">
                <a14:useLocalDpi xmlns:a14="http://schemas.microsoft.com/office/drawing/2010/main" val="0"/>
              </a:ext>
            </a:extLst>
          </a:blip>
          <a:srcRect l="9834" r="8217"/>
          <a:stretch/>
        </p:blipFill>
        <p:spPr>
          <a:xfrm>
            <a:off x="752729" y="1216151"/>
            <a:ext cx="7493465" cy="2663952"/>
          </a:xfrm>
          <a:prstGeom prst="rect">
            <a:avLst/>
          </a:prstGeom>
        </p:spPr>
      </p:pic>
    </p:spTree>
    <p:extLst>
      <p:ext uri="{BB962C8B-B14F-4D97-AF65-F5344CB8AC3E}">
        <p14:creationId xmlns:p14="http://schemas.microsoft.com/office/powerpoint/2010/main" val="39027747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LRAUV failures</a:t>
            </a:r>
            <a:endParaRPr lang="en-US" b="1" dirty="0">
              <a:effectLst>
                <a:outerShdw blurRad="50800" dist="38100" dir="2700000" algn="tl" rotWithShape="0">
                  <a:prstClr val="black">
                    <a:alpha val="40000"/>
                  </a:prstClr>
                </a:outerShdw>
              </a:effectLst>
              <a:latin typeface="Calibri Light"/>
              <a:cs typeface="Calibri Light"/>
            </a:endParaRPr>
          </a:p>
        </p:txBody>
      </p:sp>
      <p:grpSp>
        <p:nvGrpSpPr>
          <p:cNvPr id="9" name="Group 8"/>
          <p:cNvGrpSpPr/>
          <p:nvPr/>
        </p:nvGrpSpPr>
        <p:grpSpPr>
          <a:xfrm>
            <a:off x="1700820" y="205979"/>
            <a:ext cx="6752006" cy="4830471"/>
            <a:chOff x="1829983" y="205979"/>
            <a:chExt cx="6752006" cy="4830471"/>
          </a:xfrm>
        </p:grpSpPr>
        <p:pic>
          <p:nvPicPr>
            <p:cNvPr id="5" name="Picture 4" descr="IMG_272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57462" y="1726843"/>
              <a:ext cx="3780165" cy="2835124"/>
            </a:xfrm>
            <a:prstGeom prst="rect">
              <a:avLst/>
            </a:prstGeom>
          </p:spPr>
        </p:pic>
        <p:grpSp>
          <p:nvGrpSpPr>
            <p:cNvPr id="8" name="Group 7"/>
            <p:cNvGrpSpPr/>
            <p:nvPr/>
          </p:nvGrpSpPr>
          <p:grpSpPr>
            <a:xfrm>
              <a:off x="4819504" y="205979"/>
              <a:ext cx="3762485" cy="4830471"/>
              <a:chOff x="4819505" y="394440"/>
              <a:chExt cx="3415444" cy="4642010"/>
            </a:xfrm>
          </p:grpSpPr>
          <p:pic>
            <p:nvPicPr>
              <p:cNvPr id="4" name="Picture 3" descr="IMG_2726.JPG"/>
              <p:cNvPicPr>
                <a:picLocks noChangeAspect="1"/>
              </p:cNvPicPr>
              <p:nvPr/>
            </p:nvPicPr>
            <p:blipFill rotWithShape="1">
              <a:blip r:embed="rId4">
                <a:extLst>
                  <a:ext uri="{28A0092B-C50C-407E-A947-70E740481C1C}">
                    <a14:useLocalDpi xmlns:a14="http://schemas.microsoft.com/office/drawing/2010/main" val="0"/>
                  </a:ext>
                </a:extLst>
              </a:blip>
              <a:srcRect t="11412"/>
              <a:stretch/>
            </p:blipFill>
            <p:spPr>
              <a:xfrm>
                <a:off x="4819505" y="394440"/>
                <a:ext cx="3415444" cy="2269240"/>
              </a:xfrm>
              <a:prstGeom prst="rect">
                <a:avLst/>
              </a:prstGeom>
            </p:spPr>
          </p:pic>
          <p:pic>
            <p:nvPicPr>
              <p:cNvPr id="7" name="Picture 6" descr="IMG_2730.JPG"/>
              <p:cNvPicPr>
                <a:picLocks noChangeAspect="1"/>
              </p:cNvPicPr>
              <p:nvPr/>
            </p:nvPicPr>
            <p:blipFill rotWithShape="1">
              <a:blip r:embed="rId5">
                <a:extLst>
                  <a:ext uri="{28A0092B-C50C-407E-A947-70E740481C1C}">
                    <a14:useLocalDpi xmlns:a14="http://schemas.microsoft.com/office/drawing/2010/main" val="0"/>
                  </a:ext>
                </a:extLst>
              </a:blip>
              <a:srcRect l="920" t="18865" r="17188" b="8588"/>
              <a:stretch/>
            </p:blipFill>
            <p:spPr>
              <a:xfrm>
                <a:off x="4819505" y="2767210"/>
                <a:ext cx="3415444" cy="2269240"/>
              </a:xfrm>
              <a:prstGeom prst="rect">
                <a:avLst/>
              </a:prstGeom>
            </p:spPr>
          </p:pic>
        </p:grpSp>
      </p:grpSp>
      <p:sp>
        <p:nvSpPr>
          <p:cNvPr id="10" name="Rectangle 9"/>
          <p:cNvSpPr/>
          <p:nvPr/>
        </p:nvSpPr>
        <p:spPr>
          <a:xfrm>
            <a:off x="4619349" y="4813896"/>
            <a:ext cx="1687231" cy="246221"/>
          </a:xfrm>
          <a:prstGeom prst="rect">
            <a:avLst/>
          </a:prstGeom>
        </p:spPr>
        <p:txBody>
          <a:bodyPr wrap="none">
            <a:spAutoFit/>
          </a:bodyPr>
          <a:lstStyle/>
          <a:p>
            <a:r>
              <a:rPr lang="en-US" sz="1000" dirty="0" smtClean="0">
                <a:latin typeface="Calibri Light"/>
                <a:cs typeface="Calibri Light"/>
              </a:rPr>
              <a:t>Photos: LRAUV group, MBARI</a:t>
            </a:r>
            <a:endParaRPr lang="en-US" sz="1000" dirty="0">
              <a:latin typeface="Calibri Light"/>
              <a:cs typeface="Calibri Light"/>
            </a:endParaRPr>
          </a:p>
        </p:txBody>
      </p:sp>
      <p:pic>
        <p:nvPicPr>
          <p:cNvPr id="11" name="Picture 10" descr="mbar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spTree>
    <p:extLst>
      <p:ext uri="{BB962C8B-B14F-4D97-AF65-F5344CB8AC3E}">
        <p14:creationId xmlns:p14="http://schemas.microsoft.com/office/powerpoint/2010/main" val="2634380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69248" y="205979"/>
            <a:ext cx="8405504" cy="4724521"/>
            <a:chOff x="-137029" y="288385"/>
            <a:chExt cx="8271414" cy="4642115"/>
          </a:xfrm>
        </p:grpSpPr>
        <p:pic>
          <p:nvPicPr>
            <p:cNvPr id="4" name="Picture 3" descr="IMG_31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29" y="288385"/>
              <a:ext cx="4642115" cy="4642115"/>
            </a:xfrm>
            <a:prstGeom prst="rect">
              <a:avLst/>
            </a:prstGeom>
          </p:spPr>
        </p:pic>
        <p:pic>
          <p:nvPicPr>
            <p:cNvPr id="6" name="Picture 5" descr="IMG_273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079436" y="867664"/>
              <a:ext cx="4634227" cy="3475670"/>
            </a:xfrm>
            <a:prstGeom prst="rect">
              <a:avLst/>
            </a:prstGeom>
          </p:spPr>
        </p:pic>
      </p:grpSp>
      <p:sp>
        <p:nvSpPr>
          <p:cNvPr id="8" name="Rectangle 7"/>
          <p:cNvSpPr/>
          <p:nvPr/>
        </p:nvSpPr>
        <p:spPr>
          <a:xfrm>
            <a:off x="7548684" y="4927164"/>
            <a:ext cx="1687231" cy="246221"/>
          </a:xfrm>
          <a:prstGeom prst="rect">
            <a:avLst/>
          </a:prstGeom>
        </p:spPr>
        <p:txBody>
          <a:bodyPr wrap="none">
            <a:spAutoFit/>
          </a:bodyPr>
          <a:lstStyle/>
          <a:p>
            <a:r>
              <a:rPr lang="en-US" sz="1000" dirty="0" smtClean="0">
                <a:latin typeface="Calibri Light"/>
                <a:cs typeface="Calibri Light"/>
              </a:rPr>
              <a:t>Photos: LRAUV group, MBARI</a:t>
            </a:r>
            <a:endParaRPr lang="en-US" sz="1000" dirty="0">
              <a:latin typeface="Calibri Light"/>
              <a:cs typeface="Calibri Light"/>
            </a:endParaRPr>
          </a:p>
        </p:txBody>
      </p:sp>
      <p:pic>
        <p:nvPicPr>
          <p:cNvPr id="9" name="Picture 8" descr="mbari.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spTree>
    <p:extLst>
      <p:ext uri="{BB962C8B-B14F-4D97-AF65-F5344CB8AC3E}">
        <p14:creationId xmlns:p14="http://schemas.microsoft.com/office/powerpoint/2010/main" val="366171353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effectLst>
                  <a:outerShdw blurRad="50800" dist="38100" dir="2700000" algn="tl" rotWithShape="0">
                    <a:prstClr val="black">
                      <a:alpha val="40000"/>
                    </a:prstClr>
                  </a:outerShdw>
                </a:effectLst>
                <a:latin typeface="Calibri Light"/>
                <a:cs typeface="Calibri Light"/>
              </a:rPr>
              <a:t>Binary classification</a:t>
            </a:r>
          </a:p>
        </p:txBody>
      </p:sp>
      <p:graphicFrame>
        <p:nvGraphicFramePr>
          <p:cNvPr id="11" name="Table 10"/>
          <p:cNvGraphicFramePr>
            <a:graphicFrameLocks noGrp="1"/>
          </p:cNvGraphicFramePr>
          <p:nvPr>
            <p:extLst>
              <p:ext uri="{D42A27DB-BD31-4B8C-83A1-F6EECF244321}">
                <p14:modId xmlns:p14="http://schemas.microsoft.com/office/powerpoint/2010/main" val="2227869647"/>
              </p:ext>
            </p:extLst>
          </p:nvPr>
        </p:nvGraphicFramePr>
        <p:xfrm>
          <a:off x="1367528" y="4304725"/>
          <a:ext cx="6590739" cy="687577"/>
        </p:xfrm>
        <a:graphic>
          <a:graphicData uri="http://schemas.openxmlformats.org/drawingml/2006/table">
            <a:tbl>
              <a:tblPr firstRow="1" bandRow="1">
                <a:tableStyleId>{D7AC3CCA-C797-4891-BE02-D94E43425B78}</a:tableStyleId>
              </a:tblPr>
              <a:tblGrid>
                <a:gridCol w="3230472"/>
                <a:gridCol w="3360267"/>
              </a:tblGrid>
              <a:tr h="68757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latin typeface="Cambria Math"/>
                          <a:cs typeface="Cambria Math"/>
                        </a:rPr>
                        <a:t>p</a:t>
                      </a:r>
                      <a:r>
                        <a:rPr lang="en-US" dirty="0" smtClean="0">
                          <a:latin typeface="Cambria Math"/>
                          <a:cs typeface="Cambria Math"/>
                        </a:rPr>
                        <a:t>(y=1) = </a:t>
                      </a:r>
                    </a:p>
                  </a:txBody>
                  <a:tcPr anchor="c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latin typeface="Cambria Math"/>
                          <a:cs typeface="Cambria Math"/>
                        </a:rPr>
                        <a:t>p</a:t>
                      </a:r>
                      <a:r>
                        <a:rPr lang="en-US" dirty="0" smtClean="0">
                          <a:latin typeface="Cambria Math"/>
                          <a:cs typeface="Cambria Math"/>
                        </a:rPr>
                        <a:t>(y=1) =</a:t>
                      </a:r>
                    </a:p>
                  </a:txBody>
                  <a:tcPr anchor="ctr">
                    <a:noFill/>
                  </a:tcPr>
                </a:tc>
              </a:tr>
            </a:tbl>
          </a:graphicData>
        </a:graphic>
      </p:graphicFrame>
      <p:grpSp>
        <p:nvGrpSpPr>
          <p:cNvPr id="9" name="Group 8"/>
          <p:cNvGrpSpPr/>
          <p:nvPr/>
        </p:nvGrpSpPr>
        <p:grpSpPr>
          <a:xfrm>
            <a:off x="2351476" y="4324377"/>
            <a:ext cx="5661857" cy="694874"/>
            <a:chOff x="2422468" y="4308599"/>
            <a:chExt cx="5661857" cy="694874"/>
          </a:xfrm>
        </p:grpSpPr>
        <p:grpSp>
          <p:nvGrpSpPr>
            <p:cNvPr id="16" name="Group 15"/>
            <p:cNvGrpSpPr/>
            <p:nvPr/>
          </p:nvGrpSpPr>
          <p:grpSpPr>
            <a:xfrm>
              <a:off x="2422468" y="4308599"/>
              <a:ext cx="2200167" cy="687576"/>
              <a:chOff x="1865455" y="4182474"/>
              <a:chExt cx="2207466" cy="687576"/>
            </a:xfrm>
          </p:grpSpPr>
          <p:sp>
            <p:nvSpPr>
              <p:cNvPr id="12" name="Rectangle 11"/>
              <p:cNvSpPr/>
              <p:nvPr/>
            </p:nvSpPr>
            <p:spPr>
              <a:xfrm>
                <a:off x="1872754" y="4182474"/>
                <a:ext cx="2200167" cy="369332"/>
              </a:xfrm>
              <a:prstGeom prst="rect">
                <a:avLst/>
              </a:prstGeom>
            </p:spPr>
            <p:txBody>
              <a:bodyPr wrap="square">
                <a:spAutoFit/>
              </a:bodyPr>
              <a:lstStyle/>
              <a:p>
                <a:pPr algn="ctr">
                  <a:defRPr/>
                </a:pPr>
                <a:r>
                  <a:rPr lang="en-US" dirty="0">
                    <a:latin typeface="Cambria Math"/>
                    <a:cs typeface="Cambria Math"/>
                  </a:rPr>
                  <a:t>e</a:t>
                </a:r>
                <a:r>
                  <a:rPr lang="en-US" baseline="30000" dirty="0">
                    <a:latin typeface="Cambria Math"/>
                    <a:cs typeface="Cambria Math"/>
                  </a:rPr>
                  <a:t>-7.325 + 0.251*(Pitch)</a:t>
                </a:r>
              </a:p>
            </p:txBody>
          </p:sp>
          <p:sp>
            <p:nvSpPr>
              <p:cNvPr id="13" name="Rectangle 12"/>
              <p:cNvSpPr/>
              <p:nvPr/>
            </p:nvSpPr>
            <p:spPr>
              <a:xfrm>
                <a:off x="1865455" y="4500718"/>
                <a:ext cx="2200167" cy="369332"/>
              </a:xfrm>
              <a:prstGeom prst="rect">
                <a:avLst/>
              </a:prstGeom>
            </p:spPr>
            <p:txBody>
              <a:bodyPr wrap="square">
                <a:spAutoFit/>
              </a:bodyPr>
              <a:lstStyle/>
              <a:p>
                <a:pPr algn="ctr">
                  <a:defRPr/>
                </a:pPr>
                <a:r>
                  <a:rPr lang="en-US" dirty="0" smtClean="0">
                    <a:latin typeface="Cambria Math"/>
                    <a:cs typeface="Cambria Math"/>
                  </a:rPr>
                  <a:t>1 + e</a:t>
                </a:r>
                <a:r>
                  <a:rPr lang="en-US" baseline="30000" dirty="0">
                    <a:latin typeface="Cambria Math"/>
                    <a:cs typeface="Cambria Math"/>
                  </a:rPr>
                  <a:t>-7.325 + 0.251*(Pitch)</a:t>
                </a:r>
              </a:p>
            </p:txBody>
          </p:sp>
          <p:cxnSp>
            <p:nvCxnSpPr>
              <p:cNvPr id="15" name="Straight Connector 14"/>
              <p:cNvCxnSpPr/>
              <p:nvPr/>
            </p:nvCxnSpPr>
            <p:spPr>
              <a:xfrm flipV="1">
                <a:off x="1978418" y="4515314"/>
                <a:ext cx="1977307" cy="729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17" name="Group 16"/>
            <p:cNvGrpSpPr/>
            <p:nvPr/>
          </p:nvGrpSpPr>
          <p:grpSpPr>
            <a:xfrm>
              <a:off x="5595318" y="4315897"/>
              <a:ext cx="2489007" cy="687576"/>
              <a:chOff x="1723008" y="4182474"/>
              <a:chExt cx="2497263" cy="687576"/>
            </a:xfrm>
          </p:grpSpPr>
          <p:sp>
            <p:nvSpPr>
              <p:cNvPr id="18" name="Rectangle 17"/>
              <p:cNvSpPr/>
              <p:nvPr/>
            </p:nvSpPr>
            <p:spPr>
              <a:xfrm>
                <a:off x="1872754" y="4182474"/>
                <a:ext cx="2200167" cy="369332"/>
              </a:xfrm>
              <a:prstGeom prst="rect">
                <a:avLst/>
              </a:prstGeom>
            </p:spPr>
            <p:txBody>
              <a:bodyPr wrap="square">
                <a:spAutoFit/>
              </a:bodyPr>
              <a:lstStyle/>
              <a:p>
                <a:pPr algn="ctr">
                  <a:defRPr/>
                </a:pPr>
                <a:r>
                  <a:rPr lang="en-US" dirty="0" smtClean="0">
                    <a:latin typeface="Cambria Math"/>
                    <a:cs typeface="Cambria Math"/>
                  </a:rPr>
                  <a:t>e</a:t>
                </a:r>
                <a:r>
                  <a:rPr lang="en-US" baseline="30000" dirty="0">
                    <a:latin typeface="Cambria Math"/>
                    <a:cs typeface="Cambria Math"/>
                  </a:rPr>
                  <a:t>-20.816 - 0.655*(Residual)</a:t>
                </a:r>
              </a:p>
            </p:txBody>
          </p:sp>
          <p:sp>
            <p:nvSpPr>
              <p:cNvPr id="19" name="Rectangle 18"/>
              <p:cNvSpPr/>
              <p:nvPr/>
            </p:nvSpPr>
            <p:spPr>
              <a:xfrm>
                <a:off x="1723008" y="4500718"/>
                <a:ext cx="2497263" cy="369332"/>
              </a:xfrm>
              <a:prstGeom prst="rect">
                <a:avLst/>
              </a:prstGeom>
            </p:spPr>
            <p:txBody>
              <a:bodyPr wrap="square">
                <a:spAutoFit/>
              </a:bodyPr>
              <a:lstStyle/>
              <a:p>
                <a:pPr algn="ctr">
                  <a:defRPr/>
                </a:pPr>
                <a:r>
                  <a:rPr lang="en-US" dirty="0" smtClean="0">
                    <a:latin typeface="Cambria Math"/>
                    <a:cs typeface="Cambria Math"/>
                  </a:rPr>
                  <a:t>1 + e</a:t>
                </a:r>
                <a:r>
                  <a:rPr lang="en-US" baseline="30000" dirty="0">
                    <a:latin typeface="Cambria Math"/>
                    <a:cs typeface="Cambria Math"/>
                  </a:rPr>
                  <a:t>-20.816 - 0.655*(Residual)</a:t>
                </a:r>
              </a:p>
            </p:txBody>
          </p:sp>
          <p:cxnSp>
            <p:nvCxnSpPr>
              <p:cNvPr id="20" name="Straight Connector 19"/>
              <p:cNvCxnSpPr/>
              <p:nvPr/>
            </p:nvCxnSpPr>
            <p:spPr>
              <a:xfrm>
                <a:off x="1872754" y="4515314"/>
                <a:ext cx="2200167"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grpSp>
        <p:nvGrpSpPr>
          <p:cNvPr id="31" name="Group 30"/>
          <p:cNvGrpSpPr/>
          <p:nvPr/>
        </p:nvGrpSpPr>
        <p:grpSpPr>
          <a:xfrm>
            <a:off x="1033066" y="1163388"/>
            <a:ext cx="6951660" cy="3149226"/>
            <a:chOff x="1096170" y="1123943"/>
            <a:chExt cx="6951660" cy="3149226"/>
          </a:xfrm>
        </p:grpSpPr>
        <p:sp>
          <p:nvSpPr>
            <p:cNvPr id="30" name="Rectangle 29"/>
            <p:cNvSpPr/>
            <p:nvPr/>
          </p:nvSpPr>
          <p:spPr>
            <a:xfrm>
              <a:off x="5006825" y="1342893"/>
              <a:ext cx="3029144" cy="2627399"/>
            </a:xfrm>
            <a:prstGeom prst="rect">
              <a:avLst/>
            </a:prstGeom>
            <a:solidFill>
              <a:schemeClr val="tx2">
                <a:lumMod val="40000"/>
                <a:lumOff val="60000"/>
                <a:alpha val="1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1379538" y="1342893"/>
              <a:ext cx="3029144" cy="2627399"/>
            </a:xfrm>
            <a:prstGeom prst="rect">
              <a:avLst/>
            </a:prstGeom>
            <a:solidFill>
              <a:schemeClr val="accent2">
                <a:lumMod val="60000"/>
                <a:lumOff val="40000"/>
                <a:alpha val="1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1096170" y="1123943"/>
              <a:ext cx="6951660" cy="3149226"/>
              <a:chOff x="474382" y="1314185"/>
              <a:chExt cx="7925601" cy="3229506"/>
            </a:xfrm>
          </p:grpSpPr>
          <p:pic>
            <p:nvPicPr>
              <p:cNvPr id="2" name="Picture 1"/>
              <p:cNvPicPr>
                <a:picLocks noChangeAspect="1"/>
              </p:cNvPicPr>
              <p:nvPr/>
            </p:nvPicPr>
            <p:blipFill>
              <a:blip r:embed="rId3"/>
              <a:stretch>
                <a:fillRect/>
              </a:stretch>
            </p:blipFill>
            <p:spPr>
              <a:xfrm>
                <a:off x="474382" y="1314185"/>
                <a:ext cx="3895912" cy="3229506"/>
              </a:xfrm>
              <a:prstGeom prst="rect">
                <a:avLst/>
              </a:prstGeom>
            </p:spPr>
          </p:pic>
          <p:pic>
            <p:nvPicPr>
              <p:cNvPr id="6" name="Picture 5"/>
              <p:cNvPicPr>
                <a:picLocks noChangeAspect="1"/>
              </p:cNvPicPr>
              <p:nvPr/>
            </p:nvPicPr>
            <p:blipFill rotWithShape="1">
              <a:blip r:embed="rId4"/>
              <a:srcRect r="3241"/>
              <a:stretch/>
            </p:blipFill>
            <p:spPr>
              <a:xfrm>
                <a:off x="4615551" y="1318573"/>
                <a:ext cx="3784432" cy="3217647"/>
              </a:xfrm>
              <a:prstGeom prst="rect">
                <a:avLst/>
              </a:prstGeom>
            </p:spPr>
          </p:pic>
        </p:grpSp>
      </p:grpSp>
      <p:pic>
        <p:nvPicPr>
          <p:cNvPr id="22" name="Picture 21" descr="mbari.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grpSp>
        <p:nvGrpSpPr>
          <p:cNvPr id="23" name="Group 22"/>
          <p:cNvGrpSpPr/>
          <p:nvPr/>
        </p:nvGrpSpPr>
        <p:grpSpPr>
          <a:xfrm>
            <a:off x="23662" y="3652952"/>
            <a:ext cx="1191068" cy="612932"/>
            <a:chOff x="86766" y="1063229"/>
            <a:chExt cx="1191068" cy="612932"/>
          </a:xfrm>
        </p:grpSpPr>
        <p:sp>
          <p:nvSpPr>
            <p:cNvPr id="24" name="Right Arrow 23"/>
            <p:cNvSpPr/>
            <p:nvPr/>
          </p:nvSpPr>
          <p:spPr>
            <a:xfrm>
              <a:off x="189310" y="1063229"/>
              <a:ext cx="1088524" cy="612932"/>
            </a:xfrm>
            <a:prstGeom prst="rightArrow">
              <a:avLst/>
            </a:prstGeom>
            <a:solidFill>
              <a:schemeClr val="bg1">
                <a:lumMod val="75000"/>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p:cNvSpPr txBox="1"/>
            <p:nvPr/>
          </p:nvSpPr>
          <p:spPr>
            <a:xfrm>
              <a:off x="86766" y="1206987"/>
              <a:ext cx="1183180" cy="307777"/>
            </a:xfrm>
            <a:prstGeom prst="rect">
              <a:avLst/>
            </a:prstGeom>
            <a:noFill/>
          </p:spPr>
          <p:txBody>
            <a:bodyPr wrap="square" rtlCol="0" anchor="ctr">
              <a:spAutoFit/>
            </a:bodyPr>
            <a:lstStyle/>
            <a:p>
              <a:pPr algn="ctr"/>
              <a:r>
                <a:rPr lang="en-US" sz="1400" b="1" dirty="0" smtClean="0">
                  <a:latin typeface="Calibri Light"/>
                  <a:cs typeface="Calibri Light"/>
                </a:rPr>
                <a:t>Normal</a:t>
              </a:r>
              <a:endParaRPr lang="en-US" sz="1400" b="1" dirty="0">
                <a:latin typeface="Calibri Light"/>
                <a:cs typeface="Calibri Light"/>
              </a:endParaRPr>
            </a:p>
          </p:txBody>
        </p:sp>
      </p:grpSp>
      <p:grpSp>
        <p:nvGrpSpPr>
          <p:cNvPr id="26" name="Group 25"/>
          <p:cNvGrpSpPr/>
          <p:nvPr/>
        </p:nvGrpSpPr>
        <p:grpSpPr>
          <a:xfrm rot="10800000">
            <a:off x="8016591" y="1116054"/>
            <a:ext cx="1206844" cy="612932"/>
            <a:chOff x="70990" y="1063229"/>
            <a:chExt cx="1206844" cy="612932"/>
          </a:xfrm>
        </p:grpSpPr>
        <p:sp>
          <p:nvSpPr>
            <p:cNvPr id="27" name="Right Arrow 26"/>
            <p:cNvSpPr/>
            <p:nvPr/>
          </p:nvSpPr>
          <p:spPr>
            <a:xfrm>
              <a:off x="189310" y="1063229"/>
              <a:ext cx="1088524" cy="612932"/>
            </a:xfrm>
            <a:prstGeom prst="rightArrow">
              <a:avLst/>
            </a:prstGeom>
            <a:solidFill>
              <a:schemeClr val="bg1">
                <a:lumMod val="75000"/>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rot="10800000">
              <a:off x="70990" y="1222765"/>
              <a:ext cx="1183180" cy="307777"/>
            </a:xfrm>
            <a:prstGeom prst="rect">
              <a:avLst/>
            </a:prstGeom>
            <a:noFill/>
          </p:spPr>
          <p:txBody>
            <a:bodyPr wrap="square" rtlCol="0" anchor="ctr">
              <a:spAutoFit/>
            </a:bodyPr>
            <a:lstStyle/>
            <a:p>
              <a:pPr algn="ctr"/>
              <a:r>
                <a:rPr lang="en-US" sz="1400" b="1" dirty="0" smtClean="0">
                  <a:latin typeface="Calibri Light"/>
                  <a:cs typeface="Calibri Light"/>
                </a:rPr>
                <a:t>Malfunction</a:t>
              </a:r>
              <a:endParaRPr lang="en-US" sz="1400" b="1" dirty="0">
                <a:latin typeface="Calibri Light"/>
                <a:cs typeface="Calibri Light"/>
              </a:endParaRPr>
            </a:p>
          </p:txBody>
        </p:sp>
      </p:grpSp>
    </p:spTree>
    <p:extLst>
      <p:ext uri="{BB962C8B-B14F-4D97-AF65-F5344CB8AC3E}">
        <p14:creationId xmlns:p14="http://schemas.microsoft.com/office/powerpoint/2010/main" val="113805362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b="12822"/>
          <a:stretch/>
        </p:blipFill>
        <p:spPr>
          <a:xfrm>
            <a:off x="0" y="3002566"/>
            <a:ext cx="3831482" cy="2157218"/>
          </a:xfrm>
          <a:prstGeom prst="rect">
            <a:avLst/>
          </a:prstGeom>
        </p:spPr>
      </p:pic>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LRAUV </a:t>
            </a:r>
            <a:r>
              <a:rPr lang="en-US" b="1" dirty="0" smtClean="0">
                <a:effectLst>
                  <a:outerShdw blurRad="50800" dist="38100" dir="2700000" algn="tl" rotWithShape="0">
                    <a:prstClr val="black">
                      <a:alpha val="40000"/>
                    </a:prstClr>
                  </a:outerShdw>
                </a:effectLst>
                <a:latin typeface="Calibri Light"/>
                <a:cs typeface="Calibri Light"/>
              </a:rPr>
              <a:t>reliability</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6" name="Picture 5" descr="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pic>
        <p:nvPicPr>
          <p:cNvPr id="11" name="Picture 10" descr="shark3_log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7176" y="2056252"/>
            <a:ext cx="2153470" cy="2905042"/>
          </a:xfrm>
          <a:prstGeom prst="rect">
            <a:avLst/>
          </a:prstGeom>
        </p:spPr>
      </p:pic>
      <p:sp>
        <p:nvSpPr>
          <p:cNvPr id="13" name="Rectangle 12"/>
          <p:cNvSpPr/>
          <p:nvPr/>
        </p:nvSpPr>
        <p:spPr>
          <a:xfrm>
            <a:off x="7540085" y="4941067"/>
            <a:ext cx="1687231" cy="246221"/>
          </a:xfrm>
          <a:prstGeom prst="rect">
            <a:avLst/>
          </a:prstGeom>
        </p:spPr>
        <p:txBody>
          <a:bodyPr wrap="none">
            <a:spAutoFit/>
          </a:bodyPr>
          <a:lstStyle/>
          <a:p>
            <a:r>
              <a:rPr lang="en-US" sz="1000" dirty="0" smtClean="0">
                <a:latin typeface="Calibri Light"/>
                <a:cs typeface="Calibri Light"/>
              </a:rPr>
              <a:t>Photos: LRAUV group, MBARI</a:t>
            </a:r>
            <a:endParaRPr lang="en-US" sz="1000" dirty="0">
              <a:latin typeface="Calibri Light"/>
              <a:cs typeface="Calibri Light"/>
            </a:endParaRPr>
          </a:p>
        </p:txBody>
      </p:sp>
      <p:grpSp>
        <p:nvGrpSpPr>
          <p:cNvPr id="30" name="Group 29"/>
          <p:cNvGrpSpPr/>
          <p:nvPr/>
        </p:nvGrpSpPr>
        <p:grpSpPr>
          <a:xfrm>
            <a:off x="3831482" y="4099479"/>
            <a:ext cx="2912925" cy="923330"/>
            <a:chOff x="3758490" y="3075663"/>
            <a:chExt cx="2912925" cy="923330"/>
          </a:xfrm>
        </p:grpSpPr>
        <p:sp>
          <p:nvSpPr>
            <p:cNvPr id="16" name="TextBox 15"/>
            <p:cNvSpPr txBox="1"/>
            <p:nvPr/>
          </p:nvSpPr>
          <p:spPr>
            <a:xfrm>
              <a:off x="3758490" y="3075663"/>
              <a:ext cx="2715848" cy="923330"/>
            </a:xfrm>
            <a:prstGeom prst="rect">
              <a:avLst/>
            </a:prstGeom>
            <a:noFill/>
            <a:ln>
              <a:solidFill>
                <a:srgbClr val="000000"/>
              </a:solidFill>
            </a:ln>
          </p:spPr>
          <p:txBody>
            <a:bodyPr wrap="square" rtlCol="0">
              <a:spAutoFit/>
            </a:bodyPr>
            <a:lstStyle/>
            <a:p>
              <a:pPr algn="ctr"/>
              <a:r>
                <a:rPr lang="en-US" b="1" dirty="0" smtClean="0">
                  <a:latin typeface="Calibri Light"/>
                  <a:cs typeface="Calibri Light"/>
                </a:rPr>
                <a:t>Tethys attacked by a Great White </a:t>
              </a:r>
            </a:p>
            <a:p>
              <a:pPr algn="ctr"/>
              <a:r>
                <a:rPr lang="en-US" sz="1600" dirty="0" smtClean="0">
                  <a:latin typeface="Calibri Light"/>
                  <a:cs typeface="Calibri Light"/>
                </a:rPr>
                <a:t>September 30</a:t>
              </a:r>
              <a:r>
                <a:rPr lang="en-US" sz="1600" baseline="30000" dirty="0" smtClean="0">
                  <a:latin typeface="Calibri Light"/>
                  <a:cs typeface="Calibri Light"/>
                </a:rPr>
                <a:t>th</a:t>
              </a:r>
              <a:r>
                <a:rPr lang="en-US" sz="1600" dirty="0" smtClean="0">
                  <a:latin typeface="Calibri Light"/>
                  <a:cs typeface="Calibri Light"/>
                </a:rPr>
                <a:t>, 2013</a:t>
              </a:r>
            </a:p>
          </p:txBody>
        </p:sp>
        <p:cxnSp>
          <p:nvCxnSpPr>
            <p:cNvPr id="20" name="Straight Arrow Connector 19"/>
            <p:cNvCxnSpPr/>
            <p:nvPr/>
          </p:nvCxnSpPr>
          <p:spPr>
            <a:xfrm>
              <a:off x="3758490" y="3077865"/>
              <a:ext cx="2912925" cy="0"/>
            </a:xfrm>
            <a:prstGeom prst="straightConnector1">
              <a:avLst/>
            </a:prstGeom>
            <a:ln w="9525"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3014086" y="2956773"/>
            <a:ext cx="2970751" cy="923330"/>
            <a:chOff x="3503588" y="3907674"/>
            <a:chExt cx="2970751" cy="923330"/>
          </a:xfrm>
        </p:grpSpPr>
        <p:cxnSp>
          <p:nvCxnSpPr>
            <p:cNvPr id="18" name="Straight Arrow Connector 17"/>
            <p:cNvCxnSpPr/>
            <p:nvPr/>
          </p:nvCxnSpPr>
          <p:spPr>
            <a:xfrm flipH="1">
              <a:off x="3503588" y="4831004"/>
              <a:ext cx="2970751" cy="0"/>
            </a:xfrm>
            <a:prstGeom prst="straightConnector1">
              <a:avLst/>
            </a:prstGeom>
            <a:ln w="9525" cmpd="sng">
              <a:solidFill>
                <a:srgbClr val="000000"/>
              </a:solidFill>
              <a:tailEnd type="arrow"/>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3758490" y="3907674"/>
              <a:ext cx="2715848" cy="923330"/>
            </a:xfrm>
            <a:prstGeom prst="rect">
              <a:avLst/>
            </a:prstGeom>
            <a:ln>
              <a:solidFill>
                <a:srgbClr val="000000"/>
              </a:solidFill>
            </a:ln>
          </p:spPr>
          <p:txBody>
            <a:bodyPr wrap="square">
              <a:spAutoFit/>
            </a:bodyPr>
            <a:lstStyle/>
            <a:p>
              <a:pPr algn="ctr"/>
              <a:r>
                <a:rPr lang="en-US" b="1" dirty="0">
                  <a:latin typeface="Calibri Light"/>
                  <a:cs typeface="Calibri Light"/>
                </a:rPr>
                <a:t>Tethys </a:t>
              </a:r>
              <a:r>
                <a:rPr lang="en-US" b="1" dirty="0" smtClean="0">
                  <a:latin typeface="Calibri Light"/>
                  <a:cs typeface="Calibri Light"/>
                </a:rPr>
                <a:t>spends 2 days on the bottom </a:t>
              </a:r>
            </a:p>
            <a:p>
              <a:pPr algn="ctr"/>
              <a:r>
                <a:rPr lang="en-US" sz="1600" dirty="0" smtClean="0">
                  <a:latin typeface="Calibri Light"/>
                  <a:cs typeface="Calibri Light"/>
                </a:rPr>
                <a:t>September 12</a:t>
              </a:r>
              <a:r>
                <a:rPr lang="en-US" sz="1600" baseline="30000" dirty="0" smtClean="0">
                  <a:latin typeface="Calibri Light"/>
                  <a:cs typeface="Calibri Light"/>
                </a:rPr>
                <a:t>th</a:t>
              </a:r>
              <a:r>
                <a:rPr lang="en-US" sz="1600" dirty="0" smtClean="0">
                  <a:latin typeface="Calibri Light"/>
                  <a:cs typeface="Calibri Light"/>
                </a:rPr>
                <a:t>, </a:t>
              </a:r>
              <a:r>
                <a:rPr lang="en-US" sz="1600" dirty="0">
                  <a:latin typeface="Calibri Light"/>
                  <a:cs typeface="Calibri Light"/>
                </a:rPr>
                <a:t>2013</a:t>
              </a:r>
            </a:p>
          </p:txBody>
        </p:sp>
      </p:grpSp>
      <p:pic>
        <p:nvPicPr>
          <p:cNvPr id="19" name="Picture 18" descr="IMG_2735.JPG"/>
          <p:cNvPicPr>
            <a:picLocks noChangeAspect="1"/>
          </p:cNvPicPr>
          <p:nvPr/>
        </p:nvPicPr>
        <p:blipFill rotWithShape="1">
          <a:blip r:embed="rId6">
            <a:extLst>
              <a:ext uri="{28A0092B-C50C-407E-A947-70E740481C1C}">
                <a14:useLocalDpi xmlns:a14="http://schemas.microsoft.com/office/drawing/2010/main" val="0"/>
              </a:ext>
            </a:extLst>
          </a:blip>
          <a:srcRect l="12583" r="38057"/>
          <a:stretch/>
        </p:blipFill>
        <p:spPr>
          <a:xfrm rot="5400000">
            <a:off x="5605619" y="-485324"/>
            <a:ext cx="2673724" cy="4056329"/>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539503715"/>
              </p:ext>
            </p:extLst>
          </p:nvPr>
        </p:nvGraphicFramePr>
        <p:xfrm>
          <a:off x="150400" y="1496757"/>
          <a:ext cx="4436744" cy="1109897"/>
        </p:xfrm>
        <a:graphic>
          <a:graphicData uri="http://schemas.openxmlformats.org/drawingml/2006/table">
            <a:tbl>
              <a:tblPr firstRow="1" bandRow="1">
                <a:tableStyleId>{5C22544A-7EE6-4342-B048-85BDC9FD1C3A}</a:tableStyleId>
              </a:tblPr>
              <a:tblGrid>
                <a:gridCol w="1464634"/>
                <a:gridCol w="1464634"/>
                <a:gridCol w="1507476"/>
              </a:tblGrid>
              <a:tr h="639542">
                <a:tc>
                  <a:txBody>
                    <a:bodyPr/>
                    <a:lstStyle/>
                    <a:p>
                      <a:pPr algn="ctr"/>
                      <a:r>
                        <a:rPr lang="en-US" b="0" i="0" dirty="0" smtClean="0">
                          <a:solidFill>
                            <a:srgbClr val="000000"/>
                          </a:solidFill>
                          <a:latin typeface="Calibri Light"/>
                          <a:cs typeface="Calibri Light"/>
                        </a:rPr>
                        <a:t>Total num. of faults</a:t>
                      </a:r>
                      <a:endParaRPr lang="en-US" b="0" i="0" dirty="0">
                        <a:solidFill>
                          <a:srgbClr val="000000"/>
                        </a:solidFill>
                        <a:latin typeface="Calibri Light"/>
                        <a:cs typeface="Calibri 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0" i="0" dirty="0" smtClean="0">
                          <a:solidFill>
                            <a:srgbClr val="000000"/>
                          </a:solidFill>
                          <a:latin typeface="Calibri Light"/>
                          <a:cs typeface="Calibri Light"/>
                        </a:rPr>
                        <a:t>Vertical control faults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0" i="0" dirty="0" smtClean="0">
                          <a:solidFill>
                            <a:srgbClr val="000000"/>
                          </a:solidFill>
                          <a:latin typeface="Calibri Light"/>
                          <a:cs typeface="Calibri Light"/>
                        </a:rPr>
                        <a:t>Emergency recovery</a:t>
                      </a:r>
                      <a:endParaRPr lang="en-US" b="0" i="0" dirty="0">
                        <a:solidFill>
                          <a:srgbClr val="000000"/>
                        </a:solidFill>
                        <a:latin typeface="Calibri Light"/>
                        <a:cs typeface="Calibri 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469817">
                <a:tc>
                  <a:txBody>
                    <a:bodyPr/>
                    <a:lstStyle/>
                    <a:p>
                      <a:pPr algn="ctr"/>
                      <a:r>
                        <a:rPr lang="en-US" sz="1800" dirty="0" smtClean="0">
                          <a:solidFill>
                            <a:srgbClr val="1A1A1A"/>
                          </a:solidFill>
                          <a:latin typeface="Helvetica-Light"/>
                        </a:rPr>
                        <a:t>539</a:t>
                      </a:r>
                      <a:endParaRPr lang="en-US" dirty="0" smtClean="0"/>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a:r>
                        <a:rPr lang="en-US" b="0" i="0" dirty="0" smtClean="0">
                          <a:latin typeface="Helvetica Light"/>
                          <a:cs typeface="Helvetica Light"/>
                        </a:rPr>
                        <a:t>329 (~60%)</a:t>
                      </a:r>
                      <a:endParaRPr lang="en-US" b="0" i="0" dirty="0">
                        <a:latin typeface="Helvetica Light"/>
                        <a:cs typeface="Helvetica 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a:r>
                        <a:rPr lang="en-US" b="0" i="0" dirty="0" smtClean="0">
                          <a:latin typeface="Helvetica Light"/>
                          <a:cs typeface="Helvetica Light"/>
                        </a:rPr>
                        <a:t>&lt;10</a:t>
                      </a:r>
                      <a:endParaRPr lang="en-US" b="0" i="0" dirty="0">
                        <a:latin typeface="Helvetica Light"/>
                        <a:cs typeface="Helvetica 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
        <p:nvSpPr>
          <p:cNvPr id="3" name="Rectangle 2"/>
          <p:cNvSpPr/>
          <p:nvPr/>
        </p:nvSpPr>
        <p:spPr>
          <a:xfrm>
            <a:off x="53265" y="1144135"/>
            <a:ext cx="4653987" cy="369332"/>
          </a:xfrm>
          <a:prstGeom prst="rect">
            <a:avLst/>
          </a:prstGeom>
        </p:spPr>
        <p:txBody>
          <a:bodyPr wrap="square">
            <a:spAutoFit/>
          </a:bodyPr>
          <a:lstStyle/>
          <a:p>
            <a:r>
              <a:rPr lang="en-US" b="1" dirty="0" smtClean="0">
                <a:latin typeface="Calibri Light"/>
                <a:cs typeface="Calibri Light"/>
              </a:rPr>
              <a:t>Fault: Unplanned human </a:t>
            </a:r>
            <a:r>
              <a:rPr lang="en-US" b="1" dirty="0">
                <a:latin typeface="Calibri Light"/>
                <a:cs typeface="Calibri Light"/>
              </a:rPr>
              <a:t>operator </a:t>
            </a:r>
            <a:r>
              <a:rPr lang="en-US" b="1" dirty="0" smtClean="0">
                <a:latin typeface="Calibri Light"/>
                <a:cs typeface="Calibri Light"/>
              </a:rPr>
              <a:t>intervention </a:t>
            </a:r>
            <a:endParaRPr lang="en-US" b="1" dirty="0">
              <a:latin typeface="Calibri Light"/>
              <a:cs typeface="Calibri Light"/>
            </a:endParaRPr>
          </a:p>
        </p:txBody>
      </p:sp>
      <p:pic>
        <p:nvPicPr>
          <p:cNvPr id="17" name="Picture 16" descr="bottTethys_Full_depthprofile.png"/>
          <p:cNvPicPr>
            <a:picLocks noChangeAspect="1"/>
          </p:cNvPicPr>
          <p:nvPr/>
        </p:nvPicPr>
        <p:blipFill rotWithShape="1">
          <a:blip r:embed="rId7">
            <a:extLst>
              <a:ext uri="{28A0092B-C50C-407E-A947-70E740481C1C}">
                <a14:useLocalDpi xmlns:a14="http://schemas.microsoft.com/office/drawing/2010/main" val="0"/>
              </a:ext>
            </a:extLst>
          </a:blip>
          <a:srcRect l="9834" r="8217"/>
          <a:stretch/>
        </p:blipFill>
        <p:spPr>
          <a:xfrm>
            <a:off x="541777" y="5348091"/>
            <a:ext cx="7493465" cy="2663952"/>
          </a:xfrm>
          <a:prstGeom prst="rect">
            <a:avLst/>
          </a:prstGeom>
        </p:spPr>
      </p:pic>
    </p:spTree>
    <p:extLst>
      <p:ext uri="{BB962C8B-B14F-4D97-AF65-F5344CB8AC3E}">
        <p14:creationId xmlns:p14="http://schemas.microsoft.com/office/powerpoint/2010/main" val="15408124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Project plan</a:t>
            </a:r>
            <a:endParaRPr lang="en-US" b="1" dirty="0">
              <a:effectLst>
                <a:outerShdw blurRad="50800" dist="38100" dir="2700000" algn="tl" rotWithShape="0">
                  <a:prstClr val="black">
                    <a:alpha val="40000"/>
                  </a:prstClr>
                </a:outerShdw>
              </a:effectLst>
              <a:latin typeface="Calibri Light"/>
              <a:cs typeface="Calibri Light"/>
            </a:endParaRPr>
          </a:p>
        </p:txBody>
      </p:sp>
      <p:sp>
        <p:nvSpPr>
          <p:cNvPr id="39" name="Rectangle 38"/>
          <p:cNvSpPr/>
          <p:nvPr/>
        </p:nvSpPr>
        <p:spPr>
          <a:xfrm>
            <a:off x="120443" y="1108510"/>
            <a:ext cx="8903115" cy="369332"/>
          </a:xfrm>
          <a:prstGeom prst="rect">
            <a:avLst/>
          </a:prstGeom>
        </p:spPr>
        <p:txBody>
          <a:bodyPr wrap="square">
            <a:spAutoFit/>
          </a:bodyPr>
          <a:lstStyle/>
          <a:p>
            <a:pPr algn="ctr"/>
            <a:r>
              <a:rPr lang="en-US" b="1" dirty="0" smtClean="0">
                <a:latin typeface="Calibri Light"/>
                <a:cs typeface="Calibri Light"/>
              </a:rPr>
              <a:t>Objective</a:t>
            </a:r>
            <a:r>
              <a:rPr lang="en-US" b="1" dirty="0">
                <a:latin typeface="Calibri Light"/>
                <a:cs typeface="Calibri Light"/>
              </a:rPr>
              <a:t>: Develop methods to detect </a:t>
            </a:r>
            <a:r>
              <a:rPr lang="en-US" b="1" dirty="0" smtClean="0">
                <a:latin typeface="Calibri Light"/>
                <a:cs typeface="Calibri Light"/>
              </a:rPr>
              <a:t>anomalies in vertical </a:t>
            </a:r>
            <a:r>
              <a:rPr lang="en-US" b="1" dirty="0">
                <a:latin typeface="Calibri Light"/>
                <a:cs typeface="Calibri Light"/>
              </a:rPr>
              <a:t>plane flight performance of </a:t>
            </a:r>
            <a:r>
              <a:rPr lang="en-US" b="1" dirty="0" smtClean="0">
                <a:latin typeface="Calibri Light"/>
                <a:cs typeface="Calibri Light"/>
              </a:rPr>
              <a:t>LRAUV</a:t>
            </a:r>
            <a:endParaRPr lang="en-US" b="1" dirty="0">
              <a:latin typeface="Calibri Light"/>
              <a:cs typeface="Calibri Light"/>
            </a:endParaRPr>
          </a:p>
        </p:txBody>
      </p:sp>
      <p:pic>
        <p:nvPicPr>
          <p:cNvPr id="17" name="Picture 16"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grpSp>
        <p:nvGrpSpPr>
          <p:cNvPr id="21" name="Group 20"/>
          <p:cNvGrpSpPr/>
          <p:nvPr/>
        </p:nvGrpSpPr>
        <p:grpSpPr>
          <a:xfrm>
            <a:off x="1528258" y="1527755"/>
            <a:ext cx="6087484" cy="3196669"/>
            <a:chOff x="1528258" y="1527755"/>
            <a:chExt cx="6087484" cy="3196669"/>
          </a:xfrm>
        </p:grpSpPr>
        <p:sp>
          <p:nvSpPr>
            <p:cNvPr id="52" name="Rounded Rectangle 51"/>
            <p:cNvSpPr/>
            <p:nvPr/>
          </p:nvSpPr>
          <p:spPr>
            <a:xfrm>
              <a:off x="1528258" y="1527755"/>
              <a:ext cx="6087484" cy="3196669"/>
            </a:xfrm>
            <a:prstGeom prst="roundRect">
              <a:avLst/>
            </a:prstGeom>
            <a:solidFill>
              <a:schemeClr val="bg1">
                <a:lumMod val="85000"/>
                <a:alpha val="38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flipH="1">
              <a:off x="4626265" y="3867584"/>
              <a:ext cx="402844" cy="34441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3133145" y="1642517"/>
              <a:ext cx="2877711" cy="400110"/>
            </a:xfrm>
            <a:prstGeom prst="rect">
              <a:avLst/>
            </a:prstGeom>
            <a:ln>
              <a:solidFill>
                <a:srgbClr val="000000"/>
              </a:solidFill>
            </a:ln>
          </p:spPr>
          <p:txBody>
            <a:bodyPr wrap="none">
              <a:spAutoFit/>
            </a:bodyPr>
            <a:lstStyle/>
            <a:p>
              <a:pPr algn="ctr"/>
              <a:r>
                <a:rPr lang="en-US" sz="2000" b="1" dirty="0" smtClean="0">
                  <a:latin typeface="Calibri Light"/>
                  <a:cs typeface="Calibri Light"/>
                </a:rPr>
                <a:t>Vertical </a:t>
              </a:r>
              <a:r>
                <a:rPr lang="en-US" sz="2000" b="1" dirty="0">
                  <a:latin typeface="Calibri Light"/>
                  <a:cs typeface="Calibri Light"/>
                </a:rPr>
                <a:t>plane </a:t>
              </a:r>
              <a:r>
                <a:rPr lang="en-US" sz="2000" b="1" dirty="0" smtClean="0">
                  <a:latin typeface="Calibri Light"/>
                  <a:cs typeface="Calibri Light"/>
                </a:rPr>
                <a:t>flight </a:t>
              </a:r>
              <a:r>
                <a:rPr lang="en-US" sz="2000" b="1" dirty="0">
                  <a:latin typeface="Calibri Light"/>
                  <a:cs typeface="Calibri Light"/>
                </a:rPr>
                <a:t>failure </a:t>
              </a:r>
              <a:r>
                <a:rPr lang="en-US" sz="2000" b="1" dirty="0" smtClean="0">
                  <a:latin typeface="Calibri Light"/>
                  <a:cs typeface="Calibri Light"/>
                </a:rPr>
                <a:t> </a:t>
              </a:r>
              <a:endParaRPr lang="en-US" sz="2000" b="1" dirty="0"/>
            </a:p>
          </p:txBody>
        </p:sp>
        <p:grpSp>
          <p:nvGrpSpPr>
            <p:cNvPr id="48" name="Group 47"/>
            <p:cNvGrpSpPr/>
            <p:nvPr/>
          </p:nvGrpSpPr>
          <p:grpSpPr>
            <a:xfrm>
              <a:off x="1901764" y="3219333"/>
              <a:ext cx="5342363" cy="648251"/>
              <a:chOff x="1558517" y="3230153"/>
              <a:chExt cx="5342363" cy="648251"/>
            </a:xfrm>
          </p:grpSpPr>
          <p:sp>
            <p:nvSpPr>
              <p:cNvPr id="43" name="TextBox 42"/>
              <p:cNvSpPr txBox="1"/>
              <p:nvPr/>
            </p:nvSpPr>
            <p:spPr>
              <a:xfrm>
                <a:off x="1558517" y="3230153"/>
                <a:ext cx="2390320" cy="648251"/>
              </a:xfrm>
              <a:prstGeom prst="rect">
                <a:avLst/>
              </a:prstGeom>
              <a:solidFill>
                <a:srgbClr val="D99694">
                  <a:alpha val="31000"/>
                </a:srgbClr>
              </a:solidFill>
              <a:ln>
                <a:solidFill>
                  <a:srgbClr val="000000"/>
                </a:solidFill>
              </a:ln>
            </p:spPr>
            <p:txBody>
              <a:bodyPr wrap="square" rtlCol="0">
                <a:spAutoFit/>
              </a:bodyPr>
              <a:lstStyle/>
              <a:p>
                <a:pPr algn="ctr"/>
                <a:r>
                  <a:rPr lang="en-US" dirty="0">
                    <a:latin typeface="Calibri Light"/>
                    <a:cs typeface="Calibri Light"/>
                  </a:rPr>
                  <a:t>Empirical behavior patterns</a:t>
                </a:r>
              </a:p>
            </p:txBody>
          </p:sp>
          <p:sp>
            <p:nvSpPr>
              <p:cNvPr id="47" name="Rectangle 46"/>
              <p:cNvSpPr/>
              <p:nvPr/>
            </p:nvSpPr>
            <p:spPr>
              <a:xfrm>
                <a:off x="4510560" y="3232073"/>
                <a:ext cx="2390320" cy="646331"/>
              </a:xfrm>
              <a:prstGeom prst="rect">
                <a:avLst/>
              </a:prstGeom>
              <a:solidFill>
                <a:schemeClr val="tx2">
                  <a:lumMod val="40000"/>
                  <a:lumOff val="60000"/>
                  <a:alpha val="30000"/>
                </a:schemeClr>
              </a:solidFill>
              <a:ln>
                <a:solidFill>
                  <a:srgbClr val="000000"/>
                </a:solidFill>
              </a:ln>
            </p:spPr>
            <p:txBody>
              <a:bodyPr wrap="square">
                <a:spAutoFit/>
              </a:bodyPr>
              <a:lstStyle/>
              <a:p>
                <a:pPr algn="ctr"/>
                <a:r>
                  <a:rPr lang="en-US" dirty="0" smtClean="0">
                    <a:latin typeface="Calibri Light"/>
                    <a:cs typeface="Calibri Light"/>
                  </a:rPr>
                  <a:t>Simulated vehicle behavior </a:t>
                </a:r>
                <a:endParaRPr lang="en-US" dirty="0">
                  <a:latin typeface="Calibri Light"/>
                  <a:cs typeface="Calibri Light"/>
                </a:endParaRPr>
              </a:p>
            </p:txBody>
          </p:sp>
        </p:grpSp>
        <p:sp>
          <p:nvSpPr>
            <p:cNvPr id="54" name="Rectangle 53"/>
            <p:cNvSpPr/>
            <p:nvPr/>
          </p:nvSpPr>
          <p:spPr>
            <a:xfrm>
              <a:off x="3778438" y="2406858"/>
              <a:ext cx="1587131" cy="369332"/>
            </a:xfrm>
            <a:prstGeom prst="rect">
              <a:avLst/>
            </a:prstGeom>
            <a:ln>
              <a:solidFill>
                <a:srgbClr val="000000"/>
              </a:solidFill>
            </a:ln>
          </p:spPr>
          <p:txBody>
            <a:bodyPr wrap="none">
              <a:spAutoFit/>
            </a:bodyPr>
            <a:lstStyle/>
            <a:p>
              <a:pPr algn="ctr"/>
              <a:r>
                <a:rPr lang="en-US" dirty="0" smtClean="0">
                  <a:latin typeface="Calibri Light"/>
                  <a:cs typeface="Calibri Light"/>
                </a:rPr>
                <a:t>Find indicators</a:t>
              </a:r>
              <a:endParaRPr lang="en-US" dirty="0"/>
            </a:p>
          </p:txBody>
        </p:sp>
        <p:sp>
          <p:nvSpPr>
            <p:cNvPr id="56" name="Rectangle 55"/>
            <p:cNvSpPr/>
            <p:nvPr/>
          </p:nvSpPr>
          <p:spPr>
            <a:xfrm>
              <a:off x="3277321" y="4268123"/>
              <a:ext cx="2589358" cy="369332"/>
            </a:xfrm>
            <a:prstGeom prst="rect">
              <a:avLst/>
            </a:prstGeom>
            <a:ln>
              <a:solidFill>
                <a:srgbClr val="000000"/>
              </a:solidFill>
            </a:ln>
          </p:spPr>
          <p:txBody>
            <a:bodyPr wrap="none">
              <a:spAutoFit/>
            </a:bodyPr>
            <a:lstStyle/>
            <a:p>
              <a:pPr algn="ctr"/>
              <a:r>
                <a:rPr lang="en-US" dirty="0" smtClean="0">
                  <a:latin typeface="Calibri Light"/>
                  <a:cs typeface="Calibri Light"/>
                </a:rPr>
                <a:t>Development of classifiers</a:t>
              </a:r>
              <a:endParaRPr lang="en-US" dirty="0"/>
            </a:p>
          </p:txBody>
        </p:sp>
        <p:cxnSp>
          <p:nvCxnSpPr>
            <p:cNvPr id="57" name="Straight Arrow Connector 56"/>
            <p:cNvCxnSpPr/>
            <p:nvPr/>
          </p:nvCxnSpPr>
          <p:spPr>
            <a:xfrm flipH="1">
              <a:off x="4572947" y="2042627"/>
              <a:ext cx="2800" cy="31149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flipH="1">
              <a:off x="4124016" y="2776190"/>
              <a:ext cx="447038" cy="3944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a:off x="4575747" y="2776190"/>
              <a:ext cx="453362" cy="39447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4124016" y="3867584"/>
              <a:ext cx="375446" cy="34441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4384821" y="3363120"/>
              <a:ext cx="374359" cy="369332"/>
            </a:xfrm>
            <a:prstGeom prst="rect">
              <a:avLst/>
            </a:prstGeom>
            <a:noFill/>
          </p:spPr>
          <p:txBody>
            <a:bodyPr wrap="none" rtlCol="0">
              <a:spAutoFit/>
            </a:bodyPr>
            <a:lstStyle/>
            <a:p>
              <a:pPr algn="ctr"/>
              <a:r>
                <a:rPr lang="en-US" b="1" dirty="0" err="1" smtClean="0">
                  <a:latin typeface="Calibri Light"/>
                  <a:cs typeface="Calibri Light"/>
                </a:rPr>
                <a:t>vs</a:t>
              </a:r>
              <a:endParaRPr lang="en-US" b="1" dirty="0">
                <a:latin typeface="Calibri Light"/>
                <a:cs typeface="Calibri Light"/>
              </a:endParaRPr>
            </a:p>
          </p:txBody>
        </p:sp>
      </p:grpSp>
    </p:spTree>
    <p:extLst>
      <p:ext uri="{BB962C8B-B14F-4D97-AF65-F5344CB8AC3E}">
        <p14:creationId xmlns:p14="http://schemas.microsoft.com/office/powerpoint/2010/main" val="118981936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Empirical indicators</a:t>
            </a:r>
            <a:endParaRPr lang="en-US" b="1" dirty="0">
              <a:effectLst>
                <a:outerShdw blurRad="50800" dist="38100" dir="2700000" algn="tl" rotWithShape="0">
                  <a:prstClr val="black">
                    <a:alpha val="40000"/>
                  </a:prstClr>
                </a:outerShdw>
              </a:effectLst>
              <a:latin typeface="Calibri Light"/>
              <a:cs typeface="Calibri Light"/>
            </a:endParaRPr>
          </a:p>
        </p:txBody>
      </p:sp>
      <p:pic>
        <p:nvPicPr>
          <p:cNvPr id="7" name="Picture 6"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grpSp>
        <p:nvGrpSpPr>
          <p:cNvPr id="15" name="Group 14"/>
          <p:cNvGrpSpPr/>
          <p:nvPr/>
        </p:nvGrpSpPr>
        <p:grpSpPr>
          <a:xfrm>
            <a:off x="2703421" y="1342893"/>
            <a:ext cx="3737159" cy="3184459"/>
            <a:chOff x="4768382" y="1334656"/>
            <a:chExt cx="3629316" cy="3228968"/>
          </a:xfrm>
        </p:grpSpPr>
        <p:sp>
          <p:nvSpPr>
            <p:cNvPr id="17" name="Rounded Rectangle 16"/>
            <p:cNvSpPr/>
            <p:nvPr/>
          </p:nvSpPr>
          <p:spPr>
            <a:xfrm>
              <a:off x="4768382" y="1334656"/>
              <a:ext cx="3629316" cy="3228968"/>
            </a:xfrm>
            <a:prstGeom prst="roundRect">
              <a:avLst/>
            </a:prstGeom>
            <a:solidFill>
              <a:schemeClr val="accent2">
                <a:lumMod val="40000"/>
                <a:lumOff val="60000"/>
                <a:alpha val="28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4835527" y="1392532"/>
              <a:ext cx="3493180" cy="508127"/>
            </a:xfrm>
            <a:prstGeom prst="rect">
              <a:avLst/>
            </a:prstGeom>
          </p:spPr>
          <p:txBody>
            <a:bodyPr wrap="none">
              <a:spAutoFit/>
            </a:bodyPr>
            <a:lstStyle/>
            <a:p>
              <a:pPr algn="ctr"/>
              <a:r>
                <a:rPr lang="en-US" sz="2400" b="1" dirty="0" smtClean="0">
                  <a:latin typeface="Calibri Light"/>
                  <a:cs typeface="Calibri Light"/>
                </a:rPr>
                <a:t>Empirical behavior patterns</a:t>
              </a:r>
            </a:p>
          </p:txBody>
        </p:sp>
        <p:sp>
          <p:nvSpPr>
            <p:cNvPr id="19" name="TextBox 18"/>
            <p:cNvSpPr txBox="1"/>
            <p:nvPr/>
          </p:nvSpPr>
          <p:spPr>
            <a:xfrm>
              <a:off x="5575820" y="2065686"/>
              <a:ext cx="2010743" cy="655365"/>
            </a:xfrm>
            <a:prstGeom prst="rect">
              <a:avLst/>
            </a:prstGeom>
            <a:noFill/>
            <a:ln>
              <a:solidFill>
                <a:srgbClr val="000000"/>
              </a:solidFill>
            </a:ln>
          </p:spPr>
          <p:txBody>
            <a:bodyPr wrap="square" rtlCol="0" anchor="ctr">
              <a:spAutoFit/>
            </a:bodyPr>
            <a:lstStyle/>
            <a:p>
              <a:pPr algn="ctr"/>
              <a:r>
                <a:rPr lang="en-US" b="1" dirty="0" smtClean="0">
                  <a:latin typeface="Calibri Light"/>
                  <a:cs typeface="Calibri Light"/>
                </a:rPr>
                <a:t>Statistical time series analysis</a:t>
              </a:r>
            </a:p>
          </p:txBody>
        </p:sp>
        <p:cxnSp>
          <p:nvCxnSpPr>
            <p:cNvPr id="20" name="Straight Arrow Connector 19"/>
            <p:cNvCxnSpPr/>
            <p:nvPr/>
          </p:nvCxnSpPr>
          <p:spPr>
            <a:xfrm>
              <a:off x="6581192" y="2812761"/>
              <a:ext cx="1849" cy="369689"/>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5253988" y="3329946"/>
              <a:ext cx="2658103" cy="936235"/>
            </a:xfrm>
            <a:prstGeom prst="rect">
              <a:avLst/>
            </a:prstGeom>
            <a:noFill/>
            <a:ln>
              <a:solidFill>
                <a:srgbClr val="000000"/>
              </a:solidFill>
            </a:ln>
          </p:spPr>
          <p:txBody>
            <a:bodyPr wrap="square" rtlCol="0" anchor="ctr">
              <a:spAutoFit/>
            </a:bodyPr>
            <a:lstStyle/>
            <a:p>
              <a:pPr algn="ctr"/>
              <a:r>
                <a:rPr lang="en-US" b="1" dirty="0" smtClean="0">
                  <a:latin typeface="Calibri Light"/>
                  <a:cs typeface="Calibri Light"/>
                </a:rPr>
                <a:t>Identify outliers corresponding to failures </a:t>
              </a:r>
            </a:p>
            <a:p>
              <a:pPr algn="ctr"/>
              <a:r>
                <a:rPr lang="en-US" b="1" dirty="0">
                  <a:latin typeface="Calibri Light"/>
                  <a:cs typeface="Calibri Light"/>
                </a:rPr>
                <a:t>(training datasets</a:t>
              </a:r>
              <a:r>
                <a:rPr lang="en-US" b="1" dirty="0" smtClean="0">
                  <a:latin typeface="Calibri Light"/>
                  <a:cs typeface="Calibri Light"/>
                </a:rPr>
                <a:t>)</a:t>
              </a:r>
              <a:endParaRPr lang="en-US" b="1" dirty="0">
                <a:latin typeface="Calibri Light"/>
                <a:cs typeface="Calibri Light"/>
              </a:endParaRPr>
            </a:p>
          </p:txBody>
        </p:sp>
      </p:grpSp>
    </p:spTree>
    <p:extLst>
      <p:ext uri="{BB962C8B-B14F-4D97-AF65-F5344CB8AC3E}">
        <p14:creationId xmlns:p14="http://schemas.microsoft.com/office/powerpoint/2010/main" val="417288000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ethys_BottCha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1002245315"/>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a:effectLst>
                  <a:outerShdw blurRad="50800" dist="38100" dir="2700000" algn="tl" rotWithShape="0">
                    <a:prstClr val="black">
                      <a:alpha val="40000"/>
                    </a:prstClr>
                  </a:outerShdw>
                </a:effectLst>
                <a:latin typeface="Calibri Light"/>
                <a:cs typeface="Calibri Light"/>
              </a:rPr>
              <a:t>Empirical indicators</a:t>
            </a:r>
          </a:p>
        </p:txBody>
      </p:sp>
      <p:pic>
        <p:nvPicPr>
          <p:cNvPr id="7" name="Picture 6" descr="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pic>
        <p:nvPicPr>
          <p:cNvPr id="30" name="Picture 29"/>
          <p:cNvPicPr>
            <a:picLocks noChangeAspect="1"/>
          </p:cNvPicPr>
          <p:nvPr/>
        </p:nvPicPr>
        <p:blipFill rotWithShape="1">
          <a:blip r:embed="rId4"/>
          <a:srcRect t="5649" r="2419"/>
          <a:stretch/>
        </p:blipFill>
        <p:spPr>
          <a:xfrm>
            <a:off x="563506" y="435546"/>
            <a:ext cx="6730532" cy="4752822"/>
          </a:xfrm>
          <a:prstGeom prst="rect">
            <a:avLst/>
          </a:prstGeom>
        </p:spPr>
      </p:pic>
      <p:grpSp>
        <p:nvGrpSpPr>
          <p:cNvPr id="3" name="Group 2"/>
          <p:cNvGrpSpPr/>
          <p:nvPr/>
        </p:nvGrpSpPr>
        <p:grpSpPr>
          <a:xfrm>
            <a:off x="5796151" y="311613"/>
            <a:ext cx="3231843" cy="2204163"/>
            <a:chOff x="2645592" y="842201"/>
            <a:chExt cx="2881411" cy="2332418"/>
          </a:xfrm>
        </p:grpSpPr>
        <p:sp>
          <p:nvSpPr>
            <p:cNvPr id="14" name="Rounded Rectangle 13"/>
            <p:cNvSpPr/>
            <p:nvPr/>
          </p:nvSpPr>
          <p:spPr>
            <a:xfrm>
              <a:off x="2645592" y="869252"/>
              <a:ext cx="2881411" cy="2305367"/>
            </a:xfrm>
            <a:prstGeom prst="roundRect">
              <a:avLst/>
            </a:prstGeom>
            <a:solidFill>
              <a:schemeClr val="accent2">
                <a:lumMod val="40000"/>
                <a:lumOff val="60000"/>
                <a:alpha val="28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nSpc>
                  <a:spcPct val="120000"/>
                </a:lnSpc>
                <a:defRPr/>
              </a:pPr>
              <a:endParaRPr lang="en-US" b="1" dirty="0">
                <a:latin typeface="Calibri Light"/>
                <a:cs typeface="Calibri Light"/>
              </a:endParaRPr>
            </a:p>
          </p:txBody>
        </p:sp>
        <p:sp>
          <p:nvSpPr>
            <p:cNvPr id="2" name="TextBox 1"/>
            <p:cNvSpPr txBox="1"/>
            <p:nvPr/>
          </p:nvSpPr>
          <p:spPr>
            <a:xfrm>
              <a:off x="2645592" y="842201"/>
              <a:ext cx="2881411" cy="2201091"/>
            </a:xfrm>
            <a:prstGeom prst="rect">
              <a:avLst/>
            </a:prstGeom>
            <a:noFill/>
          </p:spPr>
          <p:txBody>
            <a:bodyPr wrap="square" rtlCol="0">
              <a:spAutoFit/>
            </a:bodyPr>
            <a:lstStyle/>
            <a:p>
              <a:pPr algn="ctr">
                <a:lnSpc>
                  <a:spcPct val="150000"/>
                </a:lnSpc>
              </a:pPr>
              <a:r>
                <a:rPr lang="en-US" sz="2000" b="1" dirty="0" smtClean="0">
                  <a:latin typeface="Calibri Light"/>
                  <a:cs typeface="Calibri Light"/>
                </a:rPr>
                <a:t>Empirical failure </a:t>
              </a:r>
              <a:r>
                <a:rPr lang="en-US" sz="2000" b="1" dirty="0">
                  <a:latin typeface="Calibri Light"/>
                  <a:cs typeface="Calibri Light"/>
                </a:rPr>
                <a:t>indicator:</a:t>
              </a:r>
            </a:p>
            <a:p>
              <a:pPr algn="ctr">
                <a:lnSpc>
                  <a:spcPct val="150000"/>
                </a:lnSpc>
              </a:pPr>
              <a:r>
                <a:rPr lang="en-US" sz="1900" b="1" dirty="0" smtClean="0">
                  <a:latin typeface="Calibri Light"/>
                  <a:cs typeface="Calibri Light"/>
                </a:rPr>
                <a:t>Negative pitch angle</a:t>
              </a:r>
            </a:p>
            <a:p>
              <a:pPr marL="285750" indent="-285750" algn="ctr">
                <a:lnSpc>
                  <a:spcPct val="150000"/>
                </a:lnSpc>
                <a:buFont typeface="Arial"/>
                <a:buChar char="•"/>
              </a:pPr>
              <a:r>
                <a:rPr lang="en-US" sz="1600" b="1" dirty="0" smtClean="0">
                  <a:latin typeface="Calibri Light"/>
                  <a:cs typeface="Calibri Light"/>
                </a:rPr>
                <a:t>Simple(r) to derive</a:t>
              </a:r>
            </a:p>
            <a:p>
              <a:pPr marL="285750" indent="-285750" algn="ctr">
                <a:lnSpc>
                  <a:spcPct val="150000"/>
                </a:lnSpc>
                <a:buFont typeface="Arial"/>
                <a:buChar char="•"/>
              </a:pPr>
              <a:r>
                <a:rPr lang="en-US" sz="1600" b="1" dirty="0">
                  <a:latin typeface="Calibri Light"/>
                  <a:cs typeface="Calibri Light"/>
                </a:rPr>
                <a:t>Great for “off the mountain</a:t>
              </a:r>
              <a:r>
                <a:rPr lang="en-US" sz="1600" b="1" dirty="0" smtClean="0">
                  <a:latin typeface="Calibri Light"/>
                  <a:cs typeface="Calibri Light"/>
                </a:rPr>
                <a:t>”</a:t>
              </a:r>
            </a:p>
            <a:p>
              <a:pPr marL="285750" indent="-285750" algn="ctr">
                <a:lnSpc>
                  <a:spcPct val="150000"/>
                </a:lnSpc>
                <a:buFont typeface="Arial"/>
                <a:buChar char="•"/>
              </a:pPr>
              <a:r>
                <a:rPr lang="en-US" sz="1600" b="1" dirty="0" smtClean="0">
                  <a:latin typeface="Calibri Light"/>
                  <a:cs typeface="Calibri Light"/>
                </a:rPr>
                <a:t>Not great for “on the mountain”</a:t>
              </a:r>
            </a:p>
          </p:txBody>
        </p:sp>
      </p:grpSp>
      <p:sp>
        <p:nvSpPr>
          <p:cNvPr id="5" name="Oval 4"/>
          <p:cNvSpPr/>
          <p:nvPr/>
        </p:nvSpPr>
        <p:spPr>
          <a:xfrm>
            <a:off x="2637575" y="4167634"/>
            <a:ext cx="667535" cy="545491"/>
          </a:xfrm>
          <a:prstGeom prst="ellipse">
            <a:avLst/>
          </a:prstGeom>
          <a:noFill/>
          <a:ln w="127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effectLst>
                <a:outerShdw blurRad="50800" dist="38100" dir="2700000" algn="tl" rotWithShape="0">
                  <a:prstClr val="black">
                    <a:alpha val="40000"/>
                  </a:prstClr>
                </a:outerShdw>
              </a:effectLst>
            </a:endParaRPr>
          </a:p>
        </p:txBody>
      </p:sp>
      <p:cxnSp>
        <p:nvCxnSpPr>
          <p:cNvPr id="8" name="Straight Arrow Connector 7"/>
          <p:cNvCxnSpPr/>
          <p:nvPr/>
        </p:nvCxnSpPr>
        <p:spPr>
          <a:xfrm flipV="1">
            <a:off x="1937478" y="4518627"/>
            <a:ext cx="626831" cy="309384"/>
          </a:xfrm>
          <a:prstGeom prst="straightConnector1">
            <a:avLst/>
          </a:prstGeom>
          <a:ln>
            <a:solidFill>
              <a:srgbClr val="FF6600"/>
            </a:solidFill>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610303" y="4745693"/>
            <a:ext cx="1612942" cy="369332"/>
          </a:xfrm>
          <a:prstGeom prst="rect">
            <a:avLst/>
          </a:prstGeom>
          <a:noFill/>
        </p:spPr>
        <p:txBody>
          <a:bodyPr wrap="none" rtlCol="0">
            <a:spAutoFit/>
          </a:bodyPr>
          <a:lstStyle/>
          <a:p>
            <a:r>
              <a:rPr lang="en-US" dirty="0" smtClean="0">
                <a:solidFill>
                  <a:srgbClr val="FF6600"/>
                </a:solidFill>
                <a:effectLst>
                  <a:outerShdw blurRad="50800" dist="38100" dir="2700000" algn="tl" rotWithShape="0">
                    <a:prstClr val="black">
                      <a:alpha val="40000"/>
                    </a:prstClr>
                  </a:outerShdw>
                </a:effectLst>
              </a:rPr>
              <a:t>The fault-zone!</a:t>
            </a:r>
            <a:endParaRPr lang="en-US" dirty="0">
              <a:solidFill>
                <a:srgbClr val="FF66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27028725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Simulated</a:t>
            </a:r>
            <a:r>
              <a:rPr lang="en-US" dirty="0" smtClean="0">
                <a:effectLst>
                  <a:outerShdw blurRad="50800" dist="38100" dir="2700000" algn="tl" rotWithShape="0">
                    <a:prstClr val="black">
                      <a:alpha val="40000"/>
                    </a:prstClr>
                  </a:outerShdw>
                </a:effectLst>
                <a:latin typeface="Calibri Light"/>
                <a:cs typeface="Calibri Light"/>
              </a:rPr>
              <a:t> </a:t>
            </a:r>
            <a:r>
              <a:rPr lang="en-US" b="1" dirty="0">
                <a:effectLst>
                  <a:outerShdw blurRad="50800" dist="38100" dir="2700000" algn="tl" rotWithShape="0">
                    <a:prstClr val="black">
                      <a:alpha val="40000"/>
                    </a:prstClr>
                  </a:outerShdw>
                </a:effectLst>
                <a:latin typeface="Calibri Light"/>
                <a:cs typeface="Calibri Light"/>
              </a:rPr>
              <a:t>indicators</a:t>
            </a:r>
          </a:p>
        </p:txBody>
      </p:sp>
      <p:pic>
        <p:nvPicPr>
          <p:cNvPr id="7" name="Picture 6"/>
          <p:cNvPicPr>
            <a:picLocks noChangeAspect="1"/>
          </p:cNvPicPr>
          <p:nvPr/>
        </p:nvPicPr>
        <p:blipFill>
          <a:blip r:embed="rId3"/>
          <a:stretch>
            <a:fillRect/>
          </a:stretch>
        </p:blipFill>
        <p:spPr>
          <a:xfrm>
            <a:off x="1263634" y="3370650"/>
            <a:ext cx="6616733" cy="1711744"/>
          </a:xfrm>
          <a:prstGeom prst="rect">
            <a:avLst/>
          </a:prstGeom>
        </p:spPr>
      </p:pic>
      <p:grpSp>
        <p:nvGrpSpPr>
          <p:cNvPr id="25" name="Group 24"/>
          <p:cNvGrpSpPr/>
          <p:nvPr/>
        </p:nvGrpSpPr>
        <p:grpSpPr>
          <a:xfrm>
            <a:off x="5260092" y="338573"/>
            <a:ext cx="3648986" cy="2962284"/>
            <a:chOff x="2863273" y="503955"/>
            <a:chExt cx="3417455" cy="2646850"/>
          </a:xfrm>
        </p:grpSpPr>
        <p:sp>
          <p:nvSpPr>
            <p:cNvPr id="9" name="Rounded Rectangle 8"/>
            <p:cNvSpPr/>
            <p:nvPr/>
          </p:nvSpPr>
          <p:spPr>
            <a:xfrm>
              <a:off x="2863273" y="503955"/>
              <a:ext cx="3417455" cy="2646850"/>
            </a:xfrm>
            <a:prstGeom prst="roundRect">
              <a:avLst/>
            </a:prstGeom>
            <a:solidFill>
              <a:schemeClr val="tx2">
                <a:lumMod val="40000"/>
                <a:lumOff val="60000"/>
                <a:alpha val="21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863273" y="503955"/>
              <a:ext cx="3417455" cy="461665"/>
            </a:xfrm>
            <a:prstGeom prst="rect">
              <a:avLst/>
            </a:prstGeom>
          </p:spPr>
          <p:txBody>
            <a:bodyPr wrap="square">
              <a:spAutoFit/>
            </a:bodyPr>
            <a:lstStyle/>
            <a:p>
              <a:pPr algn="ctr"/>
              <a:r>
                <a:rPr lang="en-US" sz="2400" b="1" dirty="0" smtClean="0">
                  <a:latin typeface="Calibri Light"/>
                  <a:cs typeface="Calibri Light"/>
                </a:rPr>
                <a:t>Simulation residuals</a:t>
              </a:r>
            </a:p>
          </p:txBody>
        </p:sp>
        <p:sp>
          <p:nvSpPr>
            <p:cNvPr id="12" name="TextBox 11"/>
            <p:cNvSpPr txBox="1"/>
            <p:nvPr/>
          </p:nvSpPr>
          <p:spPr>
            <a:xfrm>
              <a:off x="3711020" y="937121"/>
              <a:ext cx="1721960" cy="646331"/>
            </a:xfrm>
            <a:prstGeom prst="rect">
              <a:avLst/>
            </a:prstGeom>
            <a:noFill/>
            <a:ln>
              <a:solidFill>
                <a:srgbClr val="000000"/>
              </a:solidFill>
            </a:ln>
          </p:spPr>
          <p:txBody>
            <a:bodyPr wrap="square" rtlCol="0" anchor="ctr">
              <a:spAutoFit/>
            </a:bodyPr>
            <a:lstStyle/>
            <a:p>
              <a:pPr algn="ctr"/>
              <a:r>
                <a:rPr lang="en-US" dirty="0" smtClean="0"/>
                <a:t>System control inputs</a:t>
              </a:r>
              <a:endParaRPr lang="en-US" dirty="0"/>
            </a:p>
          </p:txBody>
        </p:sp>
        <p:sp>
          <p:nvSpPr>
            <p:cNvPr id="13" name="TextBox 12"/>
            <p:cNvSpPr txBox="1"/>
            <p:nvPr/>
          </p:nvSpPr>
          <p:spPr>
            <a:xfrm>
              <a:off x="4001938" y="2717261"/>
              <a:ext cx="1140125" cy="369332"/>
            </a:xfrm>
            <a:prstGeom prst="rect">
              <a:avLst/>
            </a:prstGeom>
            <a:noFill/>
            <a:ln>
              <a:solidFill>
                <a:srgbClr val="000000"/>
              </a:solidFill>
            </a:ln>
          </p:spPr>
          <p:txBody>
            <a:bodyPr wrap="square" rtlCol="0" anchor="ctr">
              <a:spAutoFit/>
            </a:bodyPr>
            <a:lstStyle/>
            <a:p>
              <a:pPr algn="ctr"/>
              <a:r>
                <a:rPr lang="en-US" dirty="0" smtClean="0"/>
                <a:t>Residuals</a:t>
              </a:r>
              <a:endParaRPr lang="en-US" dirty="0"/>
            </a:p>
          </p:txBody>
        </p:sp>
        <p:cxnSp>
          <p:nvCxnSpPr>
            <p:cNvPr id="16" name="Straight Arrow Connector 15"/>
            <p:cNvCxnSpPr/>
            <p:nvPr/>
          </p:nvCxnSpPr>
          <p:spPr>
            <a:xfrm>
              <a:off x="4571180" y="2373024"/>
              <a:ext cx="1640" cy="27417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nvGrpSpPr>
            <p:cNvPr id="21" name="Group 20"/>
            <p:cNvGrpSpPr/>
            <p:nvPr/>
          </p:nvGrpSpPr>
          <p:grpSpPr>
            <a:xfrm>
              <a:off x="4385020" y="1580669"/>
              <a:ext cx="373960" cy="243914"/>
              <a:chOff x="4418711" y="1536881"/>
              <a:chExt cx="373960" cy="243914"/>
            </a:xfrm>
          </p:grpSpPr>
          <p:cxnSp>
            <p:nvCxnSpPr>
              <p:cNvPr id="14" name="Straight Arrow Connector 13"/>
              <p:cNvCxnSpPr/>
              <p:nvPr/>
            </p:nvCxnSpPr>
            <p:spPr>
              <a:xfrm>
                <a:off x="4603111" y="1536881"/>
                <a:ext cx="189560" cy="24391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4418711" y="1536881"/>
                <a:ext cx="184400" cy="24391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0" name="Group 19"/>
            <p:cNvGrpSpPr/>
            <p:nvPr/>
          </p:nvGrpSpPr>
          <p:grpSpPr>
            <a:xfrm>
              <a:off x="3199840" y="1876984"/>
              <a:ext cx="2744320" cy="584776"/>
              <a:chOff x="3118430" y="1876984"/>
              <a:chExt cx="2744320" cy="584776"/>
            </a:xfrm>
          </p:grpSpPr>
          <p:sp>
            <p:nvSpPr>
              <p:cNvPr id="15" name="TextBox 14"/>
              <p:cNvSpPr txBox="1"/>
              <p:nvPr/>
            </p:nvSpPr>
            <p:spPr>
              <a:xfrm>
                <a:off x="3118430" y="1876984"/>
                <a:ext cx="1185180" cy="584776"/>
              </a:xfrm>
              <a:prstGeom prst="rect">
                <a:avLst/>
              </a:prstGeom>
              <a:noFill/>
              <a:ln>
                <a:solidFill>
                  <a:srgbClr val="000000"/>
                </a:solidFill>
              </a:ln>
            </p:spPr>
            <p:txBody>
              <a:bodyPr wrap="square" rtlCol="0">
                <a:spAutoFit/>
              </a:bodyPr>
              <a:lstStyle/>
              <a:p>
                <a:pPr algn="ctr"/>
                <a:r>
                  <a:rPr lang="en-US" sz="1600" dirty="0" smtClean="0"/>
                  <a:t>Modeled </a:t>
                </a:r>
                <a:r>
                  <a:rPr lang="en-US" sz="1600" dirty="0"/>
                  <a:t>b</a:t>
                </a:r>
                <a:r>
                  <a:rPr lang="en-US" sz="1600" dirty="0" smtClean="0"/>
                  <a:t>ehavior</a:t>
                </a:r>
                <a:endParaRPr lang="en-US" sz="1600" dirty="0"/>
              </a:p>
            </p:txBody>
          </p:sp>
          <p:sp>
            <p:nvSpPr>
              <p:cNvPr id="18" name="TextBox 17"/>
              <p:cNvSpPr txBox="1"/>
              <p:nvPr/>
            </p:nvSpPr>
            <p:spPr>
              <a:xfrm>
                <a:off x="4677570" y="1876984"/>
                <a:ext cx="1185180" cy="584776"/>
              </a:xfrm>
              <a:prstGeom prst="rect">
                <a:avLst/>
              </a:prstGeom>
              <a:noFill/>
              <a:ln>
                <a:solidFill>
                  <a:srgbClr val="000000"/>
                </a:solidFill>
              </a:ln>
            </p:spPr>
            <p:txBody>
              <a:bodyPr wrap="square" rtlCol="0">
                <a:spAutoFit/>
              </a:bodyPr>
              <a:lstStyle/>
              <a:p>
                <a:pPr algn="ctr"/>
                <a:r>
                  <a:rPr lang="en-US" sz="1600" dirty="0"/>
                  <a:t>Observed </a:t>
                </a:r>
                <a:r>
                  <a:rPr lang="en-US" sz="1600" dirty="0" smtClean="0"/>
                  <a:t>behavior</a:t>
                </a:r>
                <a:endParaRPr lang="en-US" sz="1600" dirty="0"/>
              </a:p>
            </p:txBody>
          </p:sp>
        </p:grpSp>
      </p:grpSp>
      <p:pic>
        <p:nvPicPr>
          <p:cNvPr id="26" name="Picture 25" descr="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sp>
        <p:nvSpPr>
          <p:cNvPr id="34" name="Rectangle 33"/>
          <p:cNvSpPr/>
          <p:nvPr/>
        </p:nvSpPr>
        <p:spPr>
          <a:xfrm>
            <a:off x="168242" y="1158213"/>
            <a:ext cx="4670082" cy="569387"/>
          </a:xfrm>
          <a:prstGeom prst="rect">
            <a:avLst/>
          </a:prstGeom>
          <a:ln>
            <a:noFill/>
          </a:ln>
        </p:spPr>
        <p:txBody>
          <a:bodyPr wrap="square" anchor="ctr">
            <a:spAutoFit/>
          </a:bodyPr>
          <a:lstStyle/>
          <a:p>
            <a:r>
              <a:rPr lang="en-US" sz="2000" b="1" dirty="0" smtClean="0">
                <a:latin typeface="Calibri Light"/>
                <a:cs typeface="Calibri Light"/>
              </a:rPr>
              <a:t>LRAUV simulator</a:t>
            </a:r>
          </a:p>
          <a:p>
            <a:r>
              <a:rPr lang="en-US" sz="1100" dirty="0" err="1" smtClean="0">
                <a:latin typeface="Calibri Light"/>
                <a:cs typeface="Calibri Light"/>
              </a:rPr>
              <a:t>Abkowitz</a:t>
            </a:r>
            <a:r>
              <a:rPr lang="en-US" sz="1100" dirty="0" smtClean="0">
                <a:latin typeface="Calibri Light"/>
                <a:cs typeface="Calibri Light"/>
              </a:rPr>
              <a:t> [1969] </a:t>
            </a:r>
            <a:endParaRPr lang="en-US" sz="1100" dirty="0">
              <a:latin typeface="Calibri Light"/>
              <a:cs typeface="Calibri Light"/>
            </a:endParaRPr>
          </a:p>
        </p:txBody>
      </p:sp>
      <p:sp>
        <p:nvSpPr>
          <p:cNvPr id="2" name="Rectangle 1"/>
          <p:cNvSpPr/>
          <p:nvPr/>
        </p:nvSpPr>
        <p:spPr>
          <a:xfrm>
            <a:off x="168242" y="1817305"/>
            <a:ext cx="4572000" cy="1477328"/>
          </a:xfrm>
          <a:prstGeom prst="rect">
            <a:avLst/>
          </a:prstGeom>
          <a:ln>
            <a:solidFill>
              <a:schemeClr val="tx1"/>
            </a:solidFill>
          </a:ln>
        </p:spPr>
        <p:txBody>
          <a:bodyPr>
            <a:spAutoFit/>
          </a:bodyPr>
          <a:lstStyle/>
          <a:p>
            <a:pPr algn="ctr"/>
            <a:r>
              <a:rPr lang="en-US" dirty="0">
                <a:latin typeface="Calibri Light"/>
                <a:cs typeface="Calibri Light"/>
              </a:rPr>
              <a:t>Numerical integration of the vehicle’s 6 DOF  equations of </a:t>
            </a:r>
            <a:r>
              <a:rPr lang="en-US" dirty="0" smtClean="0">
                <a:latin typeface="Calibri Light"/>
                <a:cs typeface="Calibri Light"/>
              </a:rPr>
              <a:t>motion</a:t>
            </a:r>
          </a:p>
          <a:p>
            <a:pPr algn="ctr"/>
            <a:endParaRPr lang="en-US" dirty="0">
              <a:latin typeface="Calibri Light"/>
              <a:cs typeface="Calibri Light"/>
            </a:endParaRPr>
          </a:p>
          <a:p>
            <a:pPr algn="ctr"/>
            <a:r>
              <a:rPr lang="en-US" dirty="0" smtClean="0">
                <a:latin typeface="Calibri Light"/>
                <a:cs typeface="Calibri Light"/>
              </a:rPr>
              <a:t>Requires 134 coefficients to run!</a:t>
            </a:r>
          </a:p>
          <a:p>
            <a:pPr algn="ctr"/>
            <a:endParaRPr lang="en-US" dirty="0" smtClean="0">
              <a:latin typeface="Calibri Light"/>
              <a:cs typeface="Calibri Light"/>
            </a:endParaRPr>
          </a:p>
        </p:txBody>
      </p:sp>
      <p:sp>
        <p:nvSpPr>
          <p:cNvPr id="3" name="Rectangle 2"/>
          <p:cNvSpPr/>
          <p:nvPr/>
        </p:nvSpPr>
        <p:spPr>
          <a:xfrm>
            <a:off x="104861" y="3071811"/>
            <a:ext cx="4642580" cy="246221"/>
          </a:xfrm>
          <a:prstGeom prst="rect">
            <a:avLst/>
          </a:prstGeom>
        </p:spPr>
        <p:txBody>
          <a:bodyPr wrap="none">
            <a:spAutoFit/>
          </a:bodyPr>
          <a:lstStyle/>
          <a:p>
            <a:r>
              <a:rPr lang="en-US" sz="1000" dirty="0" smtClean="0">
                <a:latin typeface="Calibri Light"/>
                <a:cs typeface="Calibri Light"/>
              </a:rPr>
              <a:t>Hybrid of existing LRAUV simulator [</a:t>
            </a:r>
            <a:r>
              <a:rPr lang="en-US" sz="1000" dirty="0" err="1" smtClean="0">
                <a:latin typeface="Calibri Light"/>
                <a:cs typeface="Calibri Light"/>
              </a:rPr>
              <a:t>Kieft</a:t>
            </a:r>
            <a:r>
              <a:rPr lang="en-US" sz="1000" dirty="0" smtClean="0">
                <a:latin typeface="Calibri Light"/>
                <a:cs typeface="Calibri Light"/>
              </a:rPr>
              <a:t> et al., 2011] &amp; REMUS model </a:t>
            </a:r>
            <a:r>
              <a:rPr lang="en-US" sz="1000" dirty="0">
                <a:latin typeface="Calibri Light"/>
                <a:cs typeface="Calibri Light"/>
              </a:rPr>
              <a:t>[</a:t>
            </a:r>
            <a:r>
              <a:rPr lang="en-US" sz="1000" dirty="0" err="1" smtClean="0">
                <a:latin typeface="Calibri Light"/>
                <a:cs typeface="Calibri Light"/>
              </a:rPr>
              <a:t>Prestero</a:t>
            </a:r>
            <a:r>
              <a:rPr lang="en-US" sz="1000" dirty="0" smtClean="0">
                <a:latin typeface="Calibri Light"/>
                <a:cs typeface="Calibri Light"/>
              </a:rPr>
              <a:t>, </a:t>
            </a:r>
            <a:r>
              <a:rPr lang="en-US" sz="1000" dirty="0">
                <a:latin typeface="Calibri Light"/>
                <a:cs typeface="Calibri Light"/>
              </a:rPr>
              <a:t>2001]</a:t>
            </a:r>
          </a:p>
        </p:txBody>
      </p:sp>
    </p:spTree>
    <p:extLst>
      <p:ext uri="{BB962C8B-B14F-4D97-AF65-F5344CB8AC3E}">
        <p14:creationId xmlns:p14="http://schemas.microsoft.com/office/powerpoint/2010/main" val="79479814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994258" y="1082976"/>
            <a:ext cx="7155484" cy="3966879"/>
          </a:xfrm>
          <a:prstGeom prst="rect">
            <a:avLst/>
          </a:prstGeom>
        </p:spPr>
      </p:pic>
      <p:pic>
        <p:nvPicPr>
          <p:cNvPr id="9" name="Picture 8" descr="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11" y="4713126"/>
            <a:ext cx="737784" cy="430374"/>
          </a:xfrm>
          <a:prstGeom prst="rect">
            <a:avLst/>
          </a:prstGeom>
        </p:spPr>
      </p:pic>
      <p:sp>
        <p:nvSpPr>
          <p:cNvPr id="5" name="Title 1"/>
          <p:cNvSpPr txBox="1">
            <a:spLocks/>
          </p:cNvSpPr>
          <p:nvPr/>
        </p:nvSpPr>
        <p:spPr>
          <a:xfrm>
            <a:off x="0" y="205979"/>
            <a:ext cx="4499462" cy="857250"/>
          </a:xfrm>
          <a:prstGeom prst="rect">
            <a:avLst/>
          </a:prstGeom>
          <a:solidFill>
            <a:schemeClr val="tx1">
              <a:lumMod val="50000"/>
              <a:lumOff val="50000"/>
              <a:alpha val="15000"/>
            </a:schemeClr>
          </a:solidFill>
        </p:spPr>
        <p:txBody>
          <a:bodyPr vert="horz" lIns="91440" tIns="45720" rIns="91440" bIns="45720" rtlCol="0" anchor="b">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dirty="0" smtClean="0">
                <a:effectLst>
                  <a:outerShdw blurRad="50800" dist="38100" dir="2700000" algn="tl" rotWithShape="0">
                    <a:prstClr val="black">
                      <a:alpha val="40000"/>
                    </a:prstClr>
                  </a:outerShdw>
                </a:effectLst>
                <a:latin typeface="Calibri Light"/>
                <a:cs typeface="Calibri Light"/>
              </a:rPr>
              <a:t>Simulated</a:t>
            </a:r>
            <a:r>
              <a:rPr lang="en-US" dirty="0" smtClean="0">
                <a:effectLst>
                  <a:outerShdw blurRad="50800" dist="38100" dir="2700000" algn="tl" rotWithShape="0">
                    <a:prstClr val="black">
                      <a:alpha val="40000"/>
                    </a:prstClr>
                  </a:outerShdw>
                </a:effectLst>
                <a:latin typeface="Calibri Light"/>
                <a:cs typeface="Calibri Light"/>
              </a:rPr>
              <a:t> </a:t>
            </a:r>
            <a:r>
              <a:rPr lang="en-US" b="1" dirty="0">
                <a:effectLst>
                  <a:outerShdw blurRad="50800" dist="38100" dir="2700000" algn="tl" rotWithShape="0">
                    <a:prstClr val="black">
                      <a:alpha val="40000"/>
                    </a:prstClr>
                  </a:outerShdw>
                </a:effectLst>
                <a:latin typeface="Calibri Light"/>
                <a:cs typeface="Calibri Light"/>
              </a:rPr>
              <a:t>indicators</a:t>
            </a:r>
          </a:p>
        </p:txBody>
      </p:sp>
      <p:grpSp>
        <p:nvGrpSpPr>
          <p:cNvPr id="11" name="Group 10"/>
          <p:cNvGrpSpPr/>
          <p:nvPr/>
        </p:nvGrpSpPr>
        <p:grpSpPr>
          <a:xfrm>
            <a:off x="6138444" y="425595"/>
            <a:ext cx="2881411" cy="1798554"/>
            <a:chOff x="2645592" y="842201"/>
            <a:chExt cx="2881411" cy="1644528"/>
          </a:xfrm>
        </p:grpSpPr>
        <p:sp>
          <p:nvSpPr>
            <p:cNvPr id="12" name="Rounded Rectangle 11"/>
            <p:cNvSpPr/>
            <p:nvPr/>
          </p:nvSpPr>
          <p:spPr>
            <a:xfrm>
              <a:off x="2645592" y="869252"/>
              <a:ext cx="2881411" cy="1617477"/>
            </a:xfrm>
            <a:prstGeom prst="roundRect">
              <a:avLst/>
            </a:prstGeom>
            <a:pattFill prst="zigZag">
              <a:fgClr>
                <a:schemeClr val="accent1">
                  <a:lumMod val="60000"/>
                  <a:lumOff val="40000"/>
                </a:schemeClr>
              </a:fgClr>
              <a:bgClr>
                <a:schemeClr val="bg1">
                  <a:lumMod val="85000"/>
                </a:schemeClr>
              </a:bgClr>
            </a:patt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nSpc>
                  <a:spcPct val="120000"/>
                </a:lnSpc>
                <a:defRPr/>
              </a:pPr>
              <a:endParaRPr lang="en-US" b="1" dirty="0">
                <a:latin typeface="Calibri Light"/>
                <a:cs typeface="Calibri Light"/>
              </a:endParaRPr>
            </a:p>
          </p:txBody>
        </p:sp>
        <p:sp>
          <p:nvSpPr>
            <p:cNvPr id="13" name="TextBox 12"/>
            <p:cNvSpPr txBox="1"/>
            <p:nvPr/>
          </p:nvSpPr>
          <p:spPr>
            <a:xfrm>
              <a:off x="2645592" y="842201"/>
              <a:ext cx="2881411" cy="1564221"/>
            </a:xfrm>
            <a:prstGeom prst="rect">
              <a:avLst/>
            </a:prstGeom>
            <a:noFill/>
          </p:spPr>
          <p:txBody>
            <a:bodyPr wrap="square" rtlCol="0">
              <a:spAutoFit/>
            </a:bodyPr>
            <a:lstStyle/>
            <a:p>
              <a:pPr algn="ctr">
                <a:lnSpc>
                  <a:spcPct val="150000"/>
                </a:lnSpc>
              </a:pPr>
              <a:r>
                <a:rPr lang="en-US" sz="2000" b="1" dirty="0" smtClean="0">
                  <a:latin typeface="Calibri Light"/>
                  <a:cs typeface="Calibri Light"/>
                </a:rPr>
                <a:t>Simulator failure </a:t>
              </a:r>
              <a:r>
                <a:rPr lang="en-US" sz="2000" b="1" dirty="0">
                  <a:latin typeface="Calibri Light"/>
                  <a:cs typeface="Calibri Light"/>
                </a:rPr>
                <a:t>indicator:</a:t>
              </a:r>
            </a:p>
            <a:p>
              <a:pPr algn="ctr">
                <a:lnSpc>
                  <a:spcPct val="150000"/>
                </a:lnSpc>
              </a:pPr>
              <a:r>
                <a:rPr lang="en-US" sz="1900" b="1" dirty="0" smtClean="0">
                  <a:latin typeface="Calibri Light"/>
                  <a:cs typeface="Calibri Light"/>
                </a:rPr>
                <a:t>Deviation in pitch angle</a:t>
              </a:r>
            </a:p>
            <a:p>
              <a:pPr marL="285750" indent="-285750" algn="ctr">
                <a:lnSpc>
                  <a:spcPct val="150000"/>
                </a:lnSpc>
                <a:buFont typeface="Arial"/>
                <a:buChar char="•"/>
              </a:pPr>
              <a:r>
                <a:rPr lang="en-US" sz="1600" b="1" dirty="0" smtClean="0">
                  <a:solidFill>
                    <a:srgbClr val="000000"/>
                  </a:solidFill>
                  <a:latin typeface="Calibri Light"/>
                  <a:ea typeface="Lucida Grande"/>
                  <a:cs typeface="Calibri Light"/>
                </a:rPr>
                <a:t>Complex</a:t>
              </a:r>
              <a:r>
                <a:rPr lang="en-US" sz="1600" dirty="0" smtClean="0">
                  <a:solidFill>
                    <a:srgbClr val="000000"/>
                  </a:solidFill>
                  <a:latin typeface="Lucida Grande"/>
                  <a:ea typeface="Lucida Grande"/>
                  <a:cs typeface="Lucida Grande"/>
                </a:rPr>
                <a:t> </a:t>
              </a:r>
              <a:r>
                <a:rPr lang="en-US" sz="1600" b="1" dirty="0" smtClean="0">
                  <a:latin typeface="Calibri Light"/>
                  <a:cs typeface="Calibri Light"/>
                </a:rPr>
                <a:t>derivation</a:t>
              </a:r>
            </a:p>
            <a:p>
              <a:pPr marL="285750" indent="-285750" algn="ctr">
                <a:lnSpc>
                  <a:spcPct val="150000"/>
                </a:lnSpc>
                <a:buFont typeface="Arial"/>
                <a:buChar char="•"/>
              </a:pPr>
              <a:r>
                <a:rPr lang="en-US" sz="1600" b="1" dirty="0" smtClean="0">
                  <a:latin typeface="Calibri Light"/>
                  <a:cs typeface="Calibri Light"/>
                </a:rPr>
                <a:t>All terrain!</a:t>
              </a:r>
            </a:p>
          </p:txBody>
        </p:sp>
      </p:grpSp>
    </p:spTree>
    <p:extLst>
      <p:ext uri="{BB962C8B-B14F-4D97-AF65-F5344CB8AC3E}">
        <p14:creationId xmlns:p14="http://schemas.microsoft.com/office/powerpoint/2010/main" val="26987992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20774</TotalTime>
  <Words>2534</Words>
  <Application>Microsoft Macintosh PowerPoint</Application>
  <PresentationFormat>On-screen Show (16:9)</PresentationFormat>
  <Paragraphs>384</Paragraphs>
  <Slides>28</Slides>
  <Notes>18</Notes>
  <HiddenSlides>0</HiddenSlides>
  <MMClips>2</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Yair Raanan</dc:creator>
  <cp:lastModifiedBy>Ben Yair Raanan</cp:lastModifiedBy>
  <cp:revision>318</cp:revision>
  <cp:lastPrinted>2014-08-12T21:59:31Z</cp:lastPrinted>
  <dcterms:created xsi:type="dcterms:W3CDTF">2014-06-17T22:31:29Z</dcterms:created>
  <dcterms:modified xsi:type="dcterms:W3CDTF">2014-08-27T04:47:01Z</dcterms:modified>
</cp:coreProperties>
</file>