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6" r:id="rId2"/>
    <p:sldId id="277" r:id="rId3"/>
    <p:sldId id="271" r:id="rId4"/>
    <p:sldId id="272" r:id="rId5"/>
    <p:sldId id="273" r:id="rId6"/>
    <p:sldId id="275" r:id="rId7"/>
    <p:sldId id="281" r:id="rId8"/>
    <p:sldId id="258" r:id="rId9"/>
    <p:sldId id="260" r:id="rId10"/>
    <p:sldId id="280" r:id="rId11"/>
    <p:sldId id="270" r:id="rId12"/>
    <p:sldId id="287" r:id="rId13"/>
    <p:sldId id="285" r:id="rId14"/>
    <p:sldId id="288" r:id="rId15"/>
    <p:sldId id="264" r:id="rId16"/>
    <p:sldId id="265" r:id="rId17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2612" autoAdjust="0"/>
    <p:restoredTop sz="86396" autoAdjust="0"/>
  </p:normalViewPr>
  <p:slideViewPr>
    <p:cSldViewPr>
      <p:cViewPr varScale="1">
        <p:scale>
          <a:sx n="96" d="100"/>
          <a:sy n="96" d="100"/>
        </p:scale>
        <p:origin x="-7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754" y="-96"/>
      </p:cViewPr>
      <p:guideLst>
        <p:guide orient="horz" pos="2924"/>
        <p:guide pos="22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9DC8787E-37F6-43B4-A6BF-AC837E79ED18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DF551796-BFCD-4A24-9877-5A5CED9BA6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9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51796-BFCD-4A24-9877-5A5CED9BA6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8904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55283" indent="-290493" eaLnBrk="0" hangingPunct="0"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61974" indent="-232395" eaLnBrk="0" hangingPunct="0"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26763" indent="-232395" eaLnBrk="0" hangingPunct="0"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91553" indent="-232395" eaLnBrk="0" hangingPunct="0"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56342" indent="-232395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3021132" indent="-232395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85921" indent="-232395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950711" indent="-232395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BD36D25A-176B-4543-965D-EFF84E66795E}" type="slidenum">
              <a:rPr lang="en-US" altLang="en-US" sz="1200" baseline="0"/>
              <a:pPr eaLnBrk="1" hangingPunct="1"/>
              <a:t>10</a:t>
            </a:fld>
            <a:endParaRPr lang="en-US" altLang="en-US" sz="1200" baseline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endParaRPr lang="en-US" sz="18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11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00B6-6A6C-4559-A9DC-26D99B115269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Search</a:t>
            </a:r>
            <a:r>
              <a:rPr lang="en-US" baseline="0" dirty="0" smtClean="0"/>
              <a:t> with Airplane, small boat, vessel for hire.</a:t>
            </a:r>
          </a:p>
          <a:p>
            <a:r>
              <a:rPr lang="en-US" dirty="0" smtClean="0"/>
              <a:t>Water depth</a:t>
            </a:r>
            <a:r>
              <a:rPr lang="en-US" baseline="0" dirty="0" smtClean="0"/>
              <a:t> &gt; 900m.  Crush depth is 450m.</a:t>
            </a:r>
          </a:p>
          <a:p>
            <a:r>
              <a:rPr lang="en-US" baseline="0" dirty="0" smtClean="0"/>
              <a:t>No MBARI ships or ROVs available.</a:t>
            </a:r>
          </a:p>
          <a:p>
            <a:r>
              <a:rPr lang="en-US" baseline="0" dirty="0" smtClean="0"/>
              <a:t>Survey with acoustic tracking beacon found target on bottom in vicinity of last report.</a:t>
            </a:r>
          </a:p>
          <a:p>
            <a:r>
              <a:rPr lang="en-US" baseline="0" dirty="0" smtClean="0"/>
              <a:t>New MBARI ROV rushed to completion.</a:t>
            </a:r>
          </a:p>
          <a:p>
            <a:pPr defTabSz="929579">
              <a:defRPr/>
            </a:pPr>
            <a:r>
              <a:rPr lang="en-US" baseline="0" dirty="0" smtClean="0"/>
              <a:t>18 days later, at the Monday meeting planning the ROV dive, the phone rings…</a:t>
            </a:r>
          </a:p>
          <a:p>
            <a:r>
              <a:rPr lang="en-US" baseline="0" dirty="0" smtClean="0"/>
              <a:t>Tethys is on the ML Fuel dock.  She was found by a fisherman off the Salinas River and brought to the fuel dock.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51796-BFCD-4A24-9877-5A5CED9BA69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585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</a:t>
            </a:r>
            <a:r>
              <a:rPr lang="en-US" baseline="0" dirty="0" smtClean="0"/>
              <a:t> were concerned about getting too close to shore.  </a:t>
            </a:r>
          </a:p>
          <a:p>
            <a:r>
              <a:rPr lang="en-US" baseline="0" dirty="0" smtClean="0"/>
              <a:t>Barely visible in this picture is the Marina Beach Water Treatment plant pipe.  Buried under rip rap, up to 5 meters above the surrounding sea floor.</a:t>
            </a:r>
          </a:p>
          <a:p>
            <a:r>
              <a:rPr lang="en-US" baseline="0" dirty="0" smtClean="0"/>
              <a:t>Plunging surf at the beach, hazardous for man, boat and Daphne.</a:t>
            </a:r>
          </a:p>
          <a:p>
            <a:r>
              <a:rPr lang="en-US" baseline="0" dirty="0" smtClean="0"/>
              <a:t>Walked the beach and searched with acoustic transponder.  Got a ping toward the seaward end of the line.</a:t>
            </a:r>
          </a:p>
          <a:p>
            <a:r>
              <a:rPr lang="en-US" baseline="0" dirty="0" smtClean="0"/>
              <a:t>Play video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51796-BFCD-4A24-9877-5A5CED9BA69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3084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regain communications but she is making 12 knots for the harbor!!!</a:t>
            </a:r>
          </a:p>
          <a:p>
            <a:r>
              <a:rPr lang="en-US" dirty="0" smtClean="0"/>
              <a:t>Looking out the window, we see a fishing vessel</a:t>
            </a:r>
            <a:r>
              <a:rPr lang="en-US" baseline="0" dirty="0" smtClean="0"/>
              <a:t> coming in and rush to meet it at the pier.</a:t>
            </a:r>
          </a:p>
          <a:p>
            <a:r>
              <a:rPr lang="en-US" baseline="0" dirty="0" smtClean="0"/>
              <a:t>There are differing stories about what exactly happened but, we had a camera rolling…</a:t>
            </a:r>
          </a:p>
          <a:p>
            <a:r>
              <a:rPr lang="en-US" baseline="0" dirty="0" smtClean="0"/>
              <a:t>Play video of “Daphne Captured”.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51796-BFCD-4A24-9877-5A5CED9BA69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3364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51796-BFCD-4A24-9877-5A5CED9BA69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5695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51796-BFCD-4A24-9877-5A5CED9BA69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297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z="1800" dirty="0"/>
              <a:t>Salinity, conductivity and density measurements might be compared to making maps of where the mountains, valleys, rivers and forests are.</a:t>
            </a:r>
          </a:p>
          <a:p>
            <a:endParaRPr lang="en-US" sz="1800" dirty="0"/>
          </a:p>
          <a:p>
            <a:r>
              <a:rPr lang="en-US" sz="1800" dirty="0"/>
              <a:t>Measuring phytoplankton, diatoms and the rest of the “squishy and </a:t>
            </a:r>
            <a:r>
              <a:rPr lang="en-US" sz="1800" dirty="0" err="1"/>
              <a:t>growy</a:t>
            </a:r>
            <a:r>
              <a:rPr lang="en-US" sz="1800" dirty="0"/>
              <a:t> things” might be compared to trying to understand the herd of antelope and the lions who feed on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AD60DB-80CA-4117-B564-1F20FEE53F3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6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156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5CAD81-34F2-4BC6-B65F-4EA1493D71A1}" type="slidenum">
              <a:rPr lang="en-US" smtClean="0">
                <a:latin typeface="Arial" charset="0"/>
                <a:ea typeface="ＭＳ Ｐゴシック" pitchFamily="34" charset="-128"/>
              </a:rPr>
              <a:pPr/>
              <a:t>3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7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157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707E84-A1CA-44B8-BF6C-30E7EFC2B2DF}" type="slidenum">
              <a:rPr lang="en-US" smtClean="0">
                <a:latin typeface="Arial" charset="0"/>
                <a:ea typeface="ＭＳ Ｐゴシック" pitchFamily="34" charset="-128"/>
              </a:rPr>
              <a:pPr/>
              <a:t>4</a:t>
            </a:fld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B252A1-5A13-47B0-B266-75D5A8B102BC}" type="slidenum">
              <a:rPr lang="en-US"/>
              <a:pPr/>
              <a:t>5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Ability to carry sensors averaging 8 W over distances of greater than 1800 km (1000nm) at </a:t>
            </a:r>
            <a:r>
              <a:rPr lang="en-US" dirty="0">
                <a:solidFill>
                  <a:schemeClr val="tx2"/>
                </a:solidFill>
              </a:rPr>
              <a:t>1</a:t>
            </a:r>
            <a:r>
              <a:rPr lang="en-US" dirty="0"/>
              <a:t> m/s (2kt). </a:t>
            </a:r>
          </a:p>
          <a:p>
            <a:pPr>
              <a:lnSpc>
                <a:spcPct val="150000"/>
              </a:lnSpc>
            </a:pPr>
            <a:r>
              <a:rPr lang="en-US" dirty="0"/>
              <a:t>Ability to cover more than </a:t>
            </a:r>
            <a:r>
              <a:rPr lang="en-US" dirty="0">
                <a:solidFill>
                  <a:schemeClr val="tx2"/>
                </a:solidFill>
              </a:rPr>
              <a:t>4000</a:t>
            </a:r>
            <a:r>
              <a:rPr lang="en-US" dirty="0"/>
              <a:t> km (2200nm) with minimal sensors at </a:t>
            </a:r>
            <a:r>
              <a:rPr lang="en-US" dirty="0">
                <a:solidFill>
                  <a:schemeClr val="tx2"/>
                </a:solidFill>
              </a:rPr>
              <a:t>0.5</a:t>
            </a:r>
            <a:r>
              <a:rPr lang="en-US" dirty="0"/>
              <a:t> m/s (1 </a:t>
            </a:r>
            <a:r>
              <a:rPr lang="en-US" dirty="0" err="1"/>
              <a:t>kt</a:t>
            </a:r>
            <a:r>
              <a:rPr lang="en-US" dirty="0"/>
              <a:t>).</a:t>
            </a:r>
          </a:p>
          <a:p>
            <a:pPr>
              <a:lnSpc>
                <a:spcPct val="150000"/>
              </a:lnSpc>
            </a:pPr>
            <a:r>
              <a:rPr lang="en-US" dirty="0"/>
              <a:t>Ability to trim to neutral buoyancy and drift. (</a:t>
            </a:r>
            <a:r>
              <a:rPr lang="en-US" dirty="0" err="1"/>
              <a:t>Lagrangian</a:t>
            </a:r>
            <a:r>
              <a:rPr lang="en-US" dirty="0"/>
              <a:t>)</a:t>
            </a:r>
          </a:p>
          <a:p>
            <a:pPr>
              <a:lnSpc>
                <a:spcPct val="150000"/>
              </a:lnSpc>
            </a:pPr>
            <a:r>
              <a:rPr lang="en-US" dirty="0"/>
              <a:t>Small enough to be operated “out of a garage”</a:t>
            </a:r>
          </a:p>
          <a:p>
            <a:pPr>
              <a:lnSpc>
                <a:spcPct val="150000"/>
              </a:lnSpc>
            </a:pPr>
            <a:r>
              <a:rPr lang="en-US" dirty="0"/>
              <a:t>Low enough cost to be operated in significant numbers.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sz="45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3F59F6-05ED-4966-A338-B818A3A6CF3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1pPr>
            <a:lvl2pPr marL="755283" indent="-290493" eaLnBrk="0" hangingPunct="0"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2pPr>
            <a:lvl3pPr marL="1161974" indent="-232395" eaLnBrk="0" hangingPunct="0"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3pPr>
            <a:lvl4pPr marL="1626763" indent="-232395" eaLnBrk="0" hangingPunct="0"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4pPr>
            <a:lvl5pPr marL="2091553" indent="-232395" eaLnBrk="0" hangingPunct="0"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5pPr>
            <a:lvl6pPr marL="2556342" indent="-232395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6pPr>
            <a:lvl7pPr marL="3021132" indent="-232395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7pPr>
            <a:lvl8pPr marL="3485921" indent="-232395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8pPr>
            <a:lvl9pPr marL="3950711" indent="-232395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60CF7FB-989E-4A8B-A64D-ED60CFF9B430}" type="slidenum">
              <a:rPr lang="en-US" altLang="en-US" sz="1200" baseline="0"/>
              <a:pPr eaLnBrk="1" hangingPunct="1"/>
              <a:t>7</a:t>
            </a:fld>
            <a:endParaRPr lang="en-US" altLang="en-US" sz="1200" baseline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51796-BFCD-4A24-9877-5A5CED9BA6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214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51796-BFCD-4A24-9877-5A5CED9BA6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357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7B2E-F14F-45DE-84C1-1CAE1C8D3C62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6813-CDCC-4D02-8CAD-FB5F68F6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154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7B2E-F14F-45DE-84C1-1CAE1C8D3C62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6813-CDCC-4D02-8CAD-FB5F68F6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041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7B2E-F14F-45DE-84C1-1CAE1C8D3C62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6813-CDCC-4D02-8CAD-FB5F68F6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782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7B2E-F14F-45DE-84C1-1CAE1C8D3C62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6813-CDCC-4D02-8CAD-FB5F68F6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163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7B2E-F14F-45DE-84C1-1CAE1C8D3C62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6813-CDCC-4D02-8CAD-FB5F68F6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05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7B2E-F14F-45DE-84C1-1CAE1C8D3C62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6813-CDCC-4D02-8CAD-FB5F68F6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879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7B2E-F14F-45DE-84C1-1CAE1C8D3C62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6813-CDCC-4D02-8CAD-FB5F68F6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776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7B2E-F14F-45DE-84C1-1CAE1C8D3C62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6813-CDCC-4D02-8CAD-FB5F68F6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237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7B2E-F14F-45DE-84C1-1CAE1C8D3C62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6813-CDCC-4D02-8CAD-FB5F68F6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81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7B2E-F14F-45DE-84C1-1CAE1C8D3C62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6813-CDCC-4D02-8CAD-FB5F68F6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24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97B2E-F14F-45DE-84C1-1CAE1C8D3C62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E6813-CDCC-4D02-8CAD-FB5F68F6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9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97B2E-F14F-45DE-84C1-1CAE1C8D3C62}" type="datetimeFigureOut">
              <a:rPr lang="en-US" smtClean="0"/>
              <a:t>3/5/2014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E6813-CDCC-4D02-8CAD-FB5F68F6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38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3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Q:\Project.Documents\Pictures\_Best_Pictures_Copies\LongNoseAtSe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2" y="609601"/>
            <a:ext cx="9092278" cy="563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607424"/>
            <a:ext cx="7772400" cy="12192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Operating Tethys, a Long Range Autonomous Underwater </a:t>
            </a:r>
            <a:r>
              <a:rPr lang="en-US" dirty="0" smtClean="0">
                <a:solidFill>
                  <a:schemeClr val="bg1"/>
                </a:solidFill>
              </a:rPr>
              <a:t>Vehicle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1" y="5486400"/>
            <a:ext cx="8382000" cy="1352006"/>
          </a:xfrm>
        </p:spPr>
        <p:txBody>
          <a:bodyPr>
            <a:normAutofit/>
          </a:bodyPr>
          <a:lstStyle/>
          <a:p>
            <a:r>
              <a:rPr lang="en-US" sz="2000" dirty="0" smtClean="0"/>
              <a:t>Monterey Bay Aquarium Research Institute</a:t>
            </a:r>
          </a:p>
          <a:p>
            <a:r>
              <a:rPr lang="en-US" sz="2000" dirty="0" smtClean="0"/>
              <a:t>Presenter: Thomas Hoover</a:t>
            </a:r>
          </a:p>
          <a:p>
            <a:r>
              <a:rPr lang="en-US" sz="2000" dirty="0" smtClean="0"/>
              <a:t>Courtesy of  David and Lucile Packard Foundation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066800" y="1981200"/>
            <a:ext cx="7086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James Bellingham – Principal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Investigator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Brett Hobson – Project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Manager / Mechanical Engineer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Yanwu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Zhang – Propulsion Design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Michael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Godin – Software Architecture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Jordan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Stanway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Navigation Software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Brian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Kieft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Application Software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Rob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McEwen – Controls Engineer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Jon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Erickson – Mechanical Design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Farley Shane – Mechanical Engineer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 </a:t>
            </a:r>
            <a:r>
              <a:rPr lang="en-U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Mellinger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Electrical Design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 Chaffey – Electrical Design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291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Operating Tethys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2514600" cy="41910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Smart phone web interface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Web interface for “real time” data review and operational control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Text message to alert operator of abnormal conditions.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Prioritized logging optimizes</a:t>
            </a:r>
            <a:r>
              <a:rPr lang="en-US" altLang="en-US" sz="2400" baseline="0" dirty="0" smtClean="0"/>
              <a:t> use of multiple communication channels </a:t>
            </a:r>
            <a:endParaRPr lang="en-US" altLang="en-US" sz="2400" dirty="0" smtClean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600200"/>
            <a:ext cx="3810000" cy="303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05" name="Picture 5" descr="Web_Interface_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828800"/>
            <a:ext cx="31242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06" name="Picture 6" descr="Web_Interface_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057400"/>
            <a:ext cx="3962400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07" name="Picture 7" descr="TextMessag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286000"/>
            <a:ext cx="23780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9" descr="transparent_logo_whit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72400" y="0"/>
            <a:ext cx="1371600" cy="958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30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1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68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68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449" y="152400"/>
            <a:ext cx="8229600" cy="792162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en-US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CANON 2010 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rtl="0" eaLnBrk="1" latinLnBrk="0" hangingPunct="1"/>
            <a:r>
              <a:rPr lang="en-US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24 days, &gt;1800 km, 500 km offshore, Three different missions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pic>
        <p:nvPicPr>
          <p:cNvPr id="1026" name="Picture 2" descr="C:\Users\hobson.SHORE\Desktop\Tethys Offshore run with EE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1" y="1524000"/>
            <a:ext cx="9136379" cy="5334000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 flipH="1">
            <a:off x="1981200" y="2971800"/>
            <a:ext cx="609600" cy="83820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057400" y="25908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200 MILE U.S. EEZ BOUNDARY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410200" y="3886200"/>
            <a:ext cx="381000" cy="38100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52449" y="859461"/>
            <a:ext cx="8229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Arial" pitchFamily="34" charset="0"/>
              <a:buChar char="•"/>
            </a:pPr>
            <a:r>
              <a:rPr lang="en-US" sz="2000" dirty="0" smtClean="0"/>
              <a:t> 24 days, &gt;1800 km, 500 km offshore, Three different missions</a:t>
            </a:r>
          </a:p>
          <a:p>
            <a:pPr lvl="2"/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2" name="Picture 11" descr="AUV_246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9949" y="4885681"/>
            <a:ext cx="2964051" cy="1972319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 flipH="1" flipV="1">
            <a:off x="6874227" y="5715000"/>
            <a:ext cx="517173" cy="68580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934200" y="6324600"/>
            <a:ext cx="1760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Goose Barnacles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447800" y="6248400"/>
            <a:ext cx="3515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500 km offshore on </a:t>
            </a:r>
            <a:r>
              <a:rPr lang="en-US" dirty="0" err="1" smtClean="0"/>
              <a:t>CalCOFI</a:t>
            </a:r>
            <a:r>
              <a:rPr lang="en-US" dirty="0" smtClean="0"/>
              <a:t> Line 69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3962400" y="3505200"/>
            <a:ext cx="2383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CANON Drifter Tracking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724400" y="1828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2"/>
            <a:r>
              <a:rPr lang="en-US" dirty="0" smtClean="0"/>
              <a:t>Bottom Boundary Layer Experiment  (NPS/MLML Collaboration)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2" idx="1"/>
          </p:cNvCxnSpPr>
          <p:nvPr/>
        </p:nvCxnSpPr>
        <p:spPr>
          <a:xfrm flipV="1">
            <a:off x="1447800" y="6019800"/>
            <a:ext cx="0" cy="413266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7848600" y="2514600"/>
            <a:ext cx="152400" cy="121920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9" descr="transparent_logo_whit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72400" y="0"/>
            <a:ext cx="1371600" cy="9588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3400" y="38862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Play Video LRAUV_NOAA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23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Tethys 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Tethys 63 - 2012 Mar 8</a:t>
            </a:r>
            <a:endParaRPr lang="en-US" baseline="30000" dirty="0" smtClean="0"/>
          </a:p>
          <a:p>
            <a:r>
              <a:rPr lang="en-US" baseline="0" dirty="0" smtClean="0"/>
              <a:t>Docking Testing with the Power Buoy during the day; station keeping at night.  Rather than waste that time, Tethys was commanded over the canyon for a deep dive test to 280m.</a:t>
            </a:r>
          </a:p>
          <a:p>
            <a:r>
              <a:rPr lang="en-US" baseline="0" dirty="0" smtClean="0"/>
              <a:t>She dove at 1130 that night and did not check back in….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958767"/>
            <a:ext cx="6353174" cy="5683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9" descr="transparent_logo_whit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0"/>
            <a:ext cx="1371600" cy="9588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38450" y="2149019"/>
            <a:ext cx="46291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Search with Airplane, small boat, vessel for hire.</a:t>
            </a:r>
          </a:p>
          <a:p>
            <a:r>
              <a:rPr 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depth &gt; 900m.  Crush depth is 450m.</a:t>
            </a:r>
          </a:p>
          <a:p>
            <a:r>
              <a:rPr 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MBARI ships or ROVs available.</a:t>
            </a:r>
          </a:p>
          <a:p>
            <a:r>
              <a:rPr 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Survey with acoustic tracking beacon found target on bottom in vicinity of last report.</a:t>
            </a:r>
          </a:p>
          <a:p>
            <a:r>
              <a:rPr 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MBARI ROV rushed to completion.</a:t>
            </a:r>
          </a:p>
          <a:p>
            <a:pPr>
              <a:defRPr/>
            </a:pPr>
            <a:r>
              <a:rPr 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days later, at the Monday meeting planning the ROV dive, </a:t>
            </a:r>
            <a:r>
              <a:rPr 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 </a:t>
            </a:r>
            <a:r>
              <a:rPr 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phone rings…</a:t>
            </a:r>
          </a:p>
          <a:p>
            <a:endParaRPr lang="en-US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09905"/>
            <a:ext cx="6705600" cy="62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35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Daphne</a:t>
            </a:r>
            <a:r>
              <a:rPr lang="en-US" baseline="0" dirty="0" smtClean="0"/>
              <a:t> 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Daphne 9 – 2012 Oct</a:t>
            </a:r>
            <a:r>
              <a:rPr lang="en-US" baseline="0" dirty="0" smtClean="0"/>
              <a:t> 11</a:t>
            </a:r>
          </a:p>
          <a:p>
            <a:r>
              <a:rPr lang="en-US" baseline="0" dirty="0" smtClean="0"/>
              <a:t>Micro turbulence measurements requiring Daphne to run 2 to 3 meters off the bottom.</a:t>
            </a:r>
          </a:p>
          <a:p>
            <a:r>
              <a:rPr lang="en-US" baseline="0" dirty="0" smtClean="0"/>
              <a:t>With a fancy sensor on her nose…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2" r="28281"/>
          <a:stretch/>
        </p:blipFill>
        <p:spPr>
          <a:xfrm>
            <a:off x="5918874" y="1390650"/>
            <a:ext cx="3033156" cy="518119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809" y="1524000"/>
            <a:ext cx="7075212" cy="5047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51909" y="4191000"/>
            <a:ext cx="5679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Play the video </a:t>
            </a:r>
          </a:p>
          <a:p>
            <a:r>
              <a:rPr lang="en-US" sz="3600" b="1" dirty="0" smtClean="0">
                <a:solidFill>
                  <a:srgbClr val="FFFF00"/>
                </a:solidFill>
              </a:rPr>
              <a:t>LRAUV Daphne Recovered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522" y="1390650"/>
            <a:ext cx="7496175" cy="5268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9" descr="transparent_logo_whit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0"/>
            <a:ext cx="1371600" cy="958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7933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Hooking up with a </a:t>
            </a:r>
            <a:r>
              <a:rPr lang="en-US" dirty="0" smtClean="0"/>
              <a:t>fisherman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Tethys 56 – 2012 Jan</a:t>
            </a:r>
            <a:r>
              <a:rPr lang="en-US" baseline="0" dirty="0" smtClean="0"/>
              <a:t> 20</a:t>
            </a:r>
            <a:endParaRPr lang="en-US" dirty="0" smtClean="0"/>
          </a:p>
          <a:p>
            <a:r>
              <a:rPr lang="en-US" dirty="0" smtClean="0"/>
              <a:t>Making runs at an underwater dock with a camera recording video to see if we are successful.  </a:t>
            </a:r>
          </a:p>
          <a:p>
            <a:r>
              <a:rPr lang="en-US" dirty="0" smtClean="0"/>
              <a:t>Another run</a:t>
            </a:r>
            <a:r>
              <a:rPr lang="en-US" baseline="0" dirty="0" smtClean="0"/>
              <a:t> done, down loading data and suddenly, we lose </a:t>
            </a:r>
            <a:r>
              <a:rPr lang="en-US" baseline="0" dirty="0" err="1" smtClean="0"/>
              <a:t>comms</a:t>
            </a:r>
            <a:r>
              <a:rPr lang="en-US" baseline="0" dirty="0" smtClean="0"/>
              <a:t> with the vehicle…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240" y="1219200"/>
            <a:ext cx="726475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9" descr="transparent_logo_whit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0"/>
            <a:ext cx="1371600" cy="9588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90800" y="4036435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Play the Video  Tethys Captured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68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Tethys 76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Sept 30, 2013 14:16:44 UTC (07:16:44</a:t>
            </a:r>
            <a:r>
              <a:rPr lang="en-US" baseline="0" dirty="0" smtClean="0">
                <a:solidFill>
                  <a:srgbClr val="FFFF00"/>
                </a:solidFill>
              </a:rPr>
              <a:t> local)</a:t>
            </a:r>
          </a:p>
          <a:p>
            <a:r>
              <a:rPr lang="en-US" baseline="0" dirty="0" smtClean="0">
                <a:solidFill>
                  <a:srgbClr val="FFFF00"/>
                </a:solidFill>
              </a:rPr>
              <a:t>While ascending from 27m dive, at 17 meters depth, struck from port side, and slightly below.</a:t>
            </a:r>
          </a:p>
          <a:p>
            <a:r>
              <a:rPr lang="en-US" baseline="0" dirty="0" smtClean="0">
                <a:solidFill>
                  <a:srgbClr val="FFFF00"/>
                </a:solidFill>
              </a:rPr>
              <a:t>Strike lifted vehicle 2 meters, changed heading by 90 degrees, rolled vehicle 180 degrees and pitched vehicle negative by 60 degrees.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51857"/>
            <a:ext cx="7191374" cy="5295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i="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Great White Shark Interaction</a:t>
            </a:r>
            <a:endParaRPr lang="en-US" i="0" dirty="0"/>
          </a:p>
        </p:txBody>
      </p:sp>
      <p:pic>
        <p:nvPicPr>
          <p:cNvPr id="4" name="Picture 19" descr="transparent_logo_whit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0"/>
            <a:ext cx="1371600" cy="958850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6633" y="1447800"/>
            <a:ext cx="3907367" cy="5410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083" y="1447800"/>
            <a:ext cx="4017433" cy="5410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439333"/>
            <a:ext cx="3986860" cy="5410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6916" y="5638800"/>
            <a:ext cx="6428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Play Videos “Located”, “Hooking up” and “</a:t>
            </a:r>
            <a:r>
              <a:rPr lang="en-US" dirty="0" err="1" smtClean="0"/>
              <a:t>SharkBite</a:t>
            </a:r>
            <a:r>
              <a:rPr lang="en-US" dirty="0" smtClean="0"/>
              <a:t>”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9144000" cy="546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97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219200"/>
            <a:ext cx="8993949" cy="5562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19" descr="transparent_logo_whit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0"/>
            <a:ext cx="1371600" cy="958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535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2" descr="canon_annualreport_final_03-18-11.jpg"/>
          <p:cNvPicPr>
            <a:picLocks noChangeAspect="1"/>
          </p:cNvPicPr>
          <p:nvPr/>
        </p:nvPicPr>
        <p:blipFill>
          <a:blip r:embed="rId3" cstate="print"/>
          <a:srcRect t="25514"/>
          <a:stretch>
            <a:fillRect/>
          </a:stretch>
        </p:blipFill>
        <p:spPr bwMode="auto">
          <a:xfrm>
            <a:off x="0" y="1490707"/>
            <a:ext cx="5568567" cy="5367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r>
              <a:rPr lang="en-US" dirty="0" smtClean="0"/>
              <a:t>Why Tethys?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687549" y="1547155"/>
            <a:ext cx="3456451" cy="462597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The Questions are changing -</a:t>
            </a:r>
            <a:br>
              <a:rPr lang="en-US" dirty="0" smtClean="0"/>
            </a:br>
            <a:r>
              <a:rPr lang="en-US" dirty="0" smtClean="0"/>
              <a:t>From Physics to Biology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From:</a:t>
            </a:r>
          </a:p>
          <a:p>
            <a:r>
              <a:rPr lang="en-US" dirty="0" smtClean="0"/>
              <a:t>Why is the salinity higher over there,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To:</a:t>
            </a:r>
          </a:p>
          <a:p>
            <a:r>
              <a:rPr lang="en-US" dirty="0" smtClean="0"/>
              <a:t>Why are the diatoms toxic today and not yesterday</a:t>
            </a:r>
          </a:p>
          <a:p>
            <a:endParaRPr lang="en-US" dirty="0"/>
          </a:p>
        </p:txBody>
      </p:sp>
      <p:pic>
        <p:nvPicPr>
          <p:cNvPr id="6" name="Picture 19" descr="transparent_logo_whit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0"/>
            <a:ext cx="1371600" cy="958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87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 bwMode="auto">
          <a:xfrm>
            <a:off x="490140" y="158750"/>
            <a:ext cx="8229600" cy="1143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sz="4000" dirty="0" smtClean="0">
                <a:ea typeface="ＭＳ Ｐゴシック" pitchFamily="34" charset="-128"/>
              </a:rPr>
              <a:t>What About Existing AUVs?</a:t>
            </a: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790193" y="1075712"/>
            <a:ext cx="76422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 Propeller-driven (cruising and hovering</a:t>
            </a:r>
            <a:r>
              <a:rPr lang="en-US" dirty="0" smtClean="0"/>
              <a:t>)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175455" y="1751263"/>
            <a:ext cx="1978025" cy="627062"/>
            <a:chOff x="182563" y="1554163"/>
            <a:chExt cx="1978025" cy="627062"/>
          </a:xfrm>
        </p:grpSpPr>
        <p:pic>
          <p:nvPicPr>
            <p:cNvPr id="13318" name="Picture 6" descr="Remus 100-S Autonomous Underwater Vehicl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2563" y="1554163"/>
              <a:ext cx="197802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29" name="TextBox 16"/>
            <p:cNvSpPr txBox="1">
              <a:spLocks noChangeArrowheads="1"/>
            </p:cNvSpPr>
            <p:nvPr/>
          </p:nvSpPr>
          <p:spPr bwMode="auto">
            <a:xfrm>
              <a:off x="293688" y="1905000"/>
              <a:ext cx="175260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/>
                <a:t>Hydroid </a:t>
              </a:r>
              <a:r>
                <a:rPr lang="en-US" sz="1200" dirty="0" err="1"/>
                <a:t>Remus</a:t>
              </a:r>
              <a:r>
                <a:rPr lang="en-US" sz="1200" dirty="0"/>
                <a:t> 100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954822" y="4432605"/>
            <a:ext cx="1845245" cy="1109280"/>
            <a:chOff x="206375" y="4746625"/>
            <a:chExt cx="2625725" cy="1493330"/>
          </a:xfrm>
        </p:grpSpPr>
        <p:pic>
          <p:nvPicPr>
            <p:cNvPr id="13323" name="Picture 16" descr="http://www.naval-technology.com/contractor_images/eca-unmanned/3-auv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6375" y="4746625"/>
              <a:ext cx="2625725" cy="1250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0" name="TextBox 17"/>
            <p:cNvSpPr txBox="1">
              <a:spLocks noChangeArrowheads="1"/>
            </p:cNvSpPr>
            <p:nvPr/>
          </p:nvSpPr>
          <p:spPr bwMode="auto">
            <a:xfrm>
              <a:off x="846715" y="5963730"/>
              <a:ext cx="175260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/>
                <a:t>ECA </a:t>
              </a:r>
              <a:r>
                <a:rPr lang="en-US" sz="1200" dirty="0" err="1"/>
                <a:t>Alistar</a:t>
              </a:r>
              <a:endParaRPr lang="en-US" sz="1200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40342" y="2358735"/>
            <a:ext cx="1707908" cy="1075340"/>
            <a:chOff x="155425" y="2584090"/>
            <a:chExt cx="1938338" cy="1035410"/>
          </a:xfrm>
        </p:grpSpPr>
        <p:pic>
          <p:nvPicPr>
            <p:cNvPr id="13317" name="Picture 4" descr="http://www.gavia.is/resources/images/1-Products/Technology/Gavia_base_yellow_w_label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5425" y="2584090"/>
              <a:ext cx="1938338" cy="815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1" name="TextBox 18"/>
            <p:cNvSpPr txBox="1">
              <a:spLocks noChangeArrowheads="1"/>
            </p:cNvSpPr>
            <p:nvPr/>
          </p:nvSpPr>
          <p:spPr bwMode="auto">
            <a:xfrm>
              <a:off x="206375" y="3341688"/>
              <a:ext cx="1752600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/>
                <a:t>Teledyne </a:t>
              </a:r>
              <a:r>
                <a:rPr lang="en-US" sz="1200" dirty="0" err="1"/>
                <a:t>Gavia</a:t>
              </a:r>
              <a:endParaRPr lang="en-US" sz="12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56667" y="1621088"/>
            <a:ext cx="2495550" cy="954087"/>
            <a:chOff x="2263775" y="1423988"/>
            <a:chExt cx="2495550" cy="954087"/>
          </a:xfrm>
        </p:grpSpPr>
        <p:pic>
          <p:nvPicPr>
            <p:cNvPr id="13319" name="Picture 8" descr="sized 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63775" y="1423988"/>
              <a:ext cx="2495550" cy="652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2" name="TextBox 19"/>
            <p:cNvSpPr txBox="1">
              <a:spLocks noChangeArrowheads="1"/>
            </p:cNvSpPr>
            <p:nvPr/>
          </p:nvSpPr>
          <p:spPr bwMode="auto">
            <a:xfrm>
              <a:off x="2557463" y="2100263"/>
              <a:ext cx="1752600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/>
                <a:t>Bluefin 9”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334462" y="3088430"/>
            <a:ext cx="1606080" cy="1113745"/>
            <a:chOff x="2260600" y="2705100"/>
            <a:chExt cx="1913320" cy="1537795"/>
          </a:xfrm>
        </p:grpSpPr>
        <p:pic>
          <p:nvPicPr>
            <p:cNvPr id="13322" name="Picture 22" descr="sized hauv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260600" y="2705100"/>
              <a:ext cx="1651000" cy="1236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3" name="TextBox 20"/>
            <p:cNvSpPr txBox="1">
              <a:spLocks noChangeArrowheads="1"/>
            </p:cNvSpPr>
            <p:nvPr/>
          </p:nvSpPr>
          <p:spPr bwMode="auto">
            <a:xfrm>
              <a:off x="2421320" y="3966670"/>
              <a:ext cx="175260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 err="1"/>
                <a:t>Bluefin</a:t>
              </a:r>
              <a:r>
                <a:rPr lang="en-US" sz="1200" dirty="0"/>
                <a:t> HAUV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70772" y="3472480"/>
            <a:ext cx="1752600" cy="856327"/>
            <a:chOff x="270640" y="3733800"/>
            <a:chExt cx="1752600" cy="856327"/>
          </a:xfrm>
        </p:grpSpPr>
        <p:pic>
          <p:nvPicPr>
            <p:cNvPr id="13327" name="Picture 24" descr="http://www.iver-auv.com/images/home_pic1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19088" y="3733800"/>
              <a:ext cx="1535112" cy="642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4" name="TextBox 21"/>
            <p:cNvSpPr txBox="1">
              <a:spLocks noChangeArrowheads="1"/>
            </p:cNvSpPr>
            <p:nvPr/>
          </p:nvSpPr>
          <p:spPr bwMode="auto">
            <a:xfrm>
              <a:off x="270640" y="4312315"/>
              <a:ext cx="1752600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/>
                <a:t>Ocean Server IVER2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4180842" y="4278985"/>
            <a:ext cx="2457920" cy="1607692"/>
            <a:chOff x="3113088" y="4441825"/>
            <a:chExt cx="3117850" cy="2030147"/>
          </a:xfrm>
        </p:grpSpPr>
        <p:pic>
          <p:nvPicPr>
            <p:cNvPr id="13328" name="Picture 22" descr="http://www.jamstec.go.jp/e/about/press_release/20071214/img/photo1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113088" y="4441825"/>
              <a:ext cx="3117850" cy="174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5" name="TextBox 22"/>
            <p:cNvSpPr txBox="1">
              <a:spLocks noChangeArrowheads="1"/>
            </p:cNvSpPr>
            <p:nvPr/>
          </p:nvSpPr>
          <p:spPr bwMode="auto">
            <a:xfrm>
              <a:off x="3919115" y="6194160"/>
              <a:ext cx="1752600" cy="2778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/>
                <a:t>JAMSTEC </a:t>
              </a:r>
              <a:r>
                <a:rPr lang="en-US" sz="1200" dirty="0" err="1"/>
                <a:t>Urashima</a:t>
              </a:r>
              <a:endParaRPr lang="en-US" sz="1200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099622" y="4202176"/>
            <a:ext cx="1839427" cy="1228960"/>
            <a:chOff x="6542088" y="4464050"/>
            <a:chExt cx="2300287" cy="1852715"/>
          </a:xfrm>
        </p:grpSpPr>
        <p:pic>
          <p:nvPicPr>
            <p:cNvPr id="13326" name="Picture 22" descr="http://www.srcf.ucam.org/polarauvguide/random/Fast_Ice_Autosub.jp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542088" y="4464050"/>
              <a:ext cx="2300287" cy="1609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6" name="TextBox 23"/>
            <p:cNvSpPr txBox="1">
              <a:spLocks noChangeArrowheads="1"/>
            </p:cNvSpPr>
            <p:nvPr/>
          </p:nvSpPr>
          <p:spPr bwMode="auto">
            <a:xfrm>
              <a:off x="6991515" y="6040540"/>
              <a:ext cx="175260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/>
                <a:t>NOCS </a:t>
              </a:r>
              <a:r>
                <a:rPr lang="en-US" sz="1200" dirty="0" err="1"/>
                <a:t>Autosub</a:t>
              </a:r>
              <a:endParaRPr lang="en-US" sz="1200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561952" y="1744255"/>
            <a:ext cx="2315200" cy="1049871"/>
            <a:chOff x="6140450" y="3089275"/>
            <a:chExt cx="2667000" cy="1319756"/>
          </a:xfrm>
        </p:grpSpPr>
        <p:pic>
          <p:nvPicPr>
            <p:cNvPr id="13320" name="Picture 18" descr="Hugin 1000 AUV autonomous underwater vehicle"/>
            <p:cNvPicPr>
              <a:picLocks noChangeAspect="1" noChangeArrowheads="1"/>
            </p:cNvPicPr>
            <p:nvPr/>
          </p:nvPicPr>
          <p:blipFill>
            <a:blip r:embed="rId11" cstate="print"/>
            <a:srcRect l="8751" r="12772"/>
            <a:stretch>
              <a:fillRect/>
            </a:stretch>
          </p:blipFill>
          <p:spPr bwMode="auto">
            <a:xfrm>
              <a:off x="6140450" y="3089275"/>
              <a:ext cx="2667000" cy="992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7" name="TextBox 24"/>
            <p:cNvSpPr txBox="1">
              <a:spLocks noChangeArrowheads="1"/>
            </p:cNvSpPr>
            <p:nvPr/>
          </p:nvSpPr>
          <p:spPr bwMode="auto">
            <a:xfrm>
              <a:off x="6662738" y="4060825"/>
              <a:ext cx="1955193" cy="348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200" dirty="0"/>
                <a:t>Kongsberg </a:t>
              </a:r>
              <a:r>
                <a:rPr lang="en-US" sz="1200" dirty="0" err="1"/>
                <a:t>Hugin</a:t>
              </a:r>
              <a:r>
                <a:rPr lang="en-US" sz="1200" dirty="0"/>
                <a:t> 100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833727" y="1667445"/>
            <a:ext cx="1689820" cy="1420985"/>
            <a:chOff x="7086600" y="1273175"/>
            <a:chExt cx="1849540" cy="1510330"/>
          </a:xfrm>
        </p:grpSpPr>
        <p:pic>
          <p:nvPicPr>
            <p:cNvPr id="13324" name="Picture 18" descr="http://auvac.org/uploads/configuration/sentry1.jpeg"/>
            <p:cNvPicPr>
              <a:picLocks noChangeAspect="1" noChangeArrowheads="1"/>
            </p:cNvPicPr>
            <p:nvPr/>
          </p:nvPicPr>
          <p:blipFill>
            <a:blip r:embed="rId12" cstate="print"/>
            <a:srcRect t="39751" b="18652"/>
            <a:stretch>
              <a:fillRect/>
            </a:stretch>
          </p:blipFill>
          <p:spPr bwMode="auto">
            <a:xfrm>
              <a:off x="7086600" y="1273175"/>
              <a:ext cx="1735138" cy="1263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8" name="TextBox 25"/>
            <p:cNvSpPr txBox="1">
              <a:spLocks noChangeArrowheads="1"/>
            </p:cNvSpPr>
            <p:nvPr/>
          </p:nvSpPr>
          <p:spPr bwMode="auto">
            <a:xfrm>
              <a:off x="7183540" y="2507280"/>
              <a:ext cx="175260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/>
                <a:t>WHOI Sentry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907597" y="2858000"/>
            <a:ext cx="1697163" cy="1251012"/>
            <a:chOff x="4918075" y="1271588"/>
            <a:chExt cx="2081213" cy="1443037"/>
          </a:xfrm>
        </p:grpSpPr>
        <p:pic>
          <p:nvPicPr>
            <p:cNvPr id="13321" name="Picture 20" descr="USM AUV &quot;Eagle Ray&quot;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918075" y="1271588"/>
              <a:ext cx="2081213" cy="1147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39" name="TextBox 26"/>
            <p:cNvSpPr txBox="1">
              <a:spLocks noChangeArrowheads="1"/>
            </p:cNvSpPr>
            <p:nvPr/>
          </p:nvSpPr>
          <p:spPr bwMode="auto">
            <a:xfrm>
              <a:off x="5214938" y="2438400"/>
              <a:ext cx="175260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/>
                <a:t>ISE Explorer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452617" y="2665975"/>
            <a:ext cx="1783497" cy="1536207"/>
            <a:chOff x="4233863" y="2706688"/>
            <a:chExt cx="1937117" cy="1651422"/>
          </a:xfrm>
        </p:grpSpPr>
        <p:pic>
          <p:nvPicPr>
            <p:cNvPr id="13325" name="Picture 20" descr="http://auvac.org/uploads/configuration/SeaBED.jp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233863" y="2706688"/>
              <a:ext cx="1404937" cy="143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40" name="TextBox 27"/>
            <p:cNvSpPr txBox="1">
              <a:spLocks noChangeArrowheads="1"/>
            </p:cNvSpPr>
            <p:nvPr/>
          </p:nvSpPr>
          <p:spPr bwMode="auto">
            <a:xfrm>
              <a:off x="4418380" y="4081885"/>
              <a:ext cx="175260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/>
                <a:t>WHOI Seabed</a:t>
              </a: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idx="4294967295"/>
          </p:nvPr>
        </p:nvSpPr>
        <p:spPr>
          <a:xfrm>
            <a:off x="483032" y="5886677"/>
            <a:ext cx="8229600" cy="5479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Either too big, insufficient</a:t>
            </a:r>
            <a:r>
              <a:rPr lang="en-US" sz="2400" baseline="0" dirty="0" smtClean="0"/>
              <a:t> range or unable to “go </a:t>
            </a:r>
            <a:r>
              <a:rPr lang="en-US" sz="2400" baseline="0" dirty="0" err="1" smtClean="0"/>
              <a:t>Lagrangian</a:t>
            </a:r>
            <a:r>
              <a:rPr lang="en-US" sz="2400" baseline="0" dirty="0" smtClean="0"/>
              <a:t>”.</a:t>
            </a:r>
            <a:endParaRPr lang="en-US" sz="2400" dirty="0"/>
          </a:p>
        </p:txBody>
      </p:sp>
      <p:pic>
        <p:nvPicPr>
          <p:cNvPr id="43" name="Picture 40" descr="transparent_logo_white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772400" y="0"/>
            <a:ext cx="1371600" cy="958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140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Box 1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32235" y="395005"/>
            <a:ext cx="9178795" cy="78483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 smtClean="0">
                <a:ea typeface="ＭＳ Ｐゴシック" pitchFamily="34" charset="-128"/>
              </a:rPr>
              <a:t>Why not buoyancy</a:t>
            </a:r>
            <a:r>
              <a:rPr lang="en-US" baseline="0" dirty="0" smtClean="0">
                <a:ea typeface="ＭＳ Ｐゴシック" pitchFamily="34" charset="-128"/>
              </a:rPr>
              <a:t> driven g</a:t>
            </a:r>
            <a:r>
              <a:rPr lang="en-US" dirty="0" smtClean="0">
                <a:ea typeface="ＭＳ Ｐゴシック" pitchFamily="34" charset="-128"/>
              </a:rPr>
              <a:t>liders?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85775" y="0"/>
            <a:ext cx="82296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endParaRPr lang="en-US" sz="3200" kern="0" dirty="0">
              <a:solidFill>
                <a:schemeClr val="tx2"/>
              </a:solidFill>
              <a:latin typeface="+mj-lt"/>
              <a:cs typeface="ＭＳ Ｐゴシック" charset="-128"/>
            </a:endParaRPr>
          </a:p>
        </p:txBody>
      </p:sp>
      <p:pic>
        <p:nvPicPr>
          <p:cNvPr id="14341" name="Picture 12" descr="SPRAY SI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2725" y="1590377"/>
            <a:ext cx="296386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4" descr="iRobot Seaglid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2258688"/>
            <a:ext cx="2230438" cy="278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16" descr="http://www.seadiscovery.com/showstoryimage.aspx?MTStoryId=10445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0686" y="3048176"/>
            <a:ext cx="2354262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26" descr="http://www.webbresearch.com/images/Webb_Research_APEX_Float_W_LOG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40812" y="1468888"/>
            <a:ext cx="579437" cy="342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5" name="TextBox 8"/>
          <p:cNvSpPr txBox="1">
            <a:spLocks noChangeArrowheads="1"/>
          </p:cNvSpPr>
          <p:nvPr/>
        </p:nvSpPr>
        <p:spPr bwMode="auto">
          <a:xfrm>
            <a:off x="1602420" y="2550502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/>
              <a:t>Scripps </a:t>
            </a:r>
            <a:r>
              <a:rPr lang="en-US" sz="1200" dirty="0" err="1"/>
              <a:t>Bluefin</a:t>
            </a:r>
            <a:r>
              <a:rPr lang="en-US" sz="1200" dirty="0"/>
              <a:t> Spray</a:t>
            </a:r>
          </a:p>
        </p:txBody>
      </p:sp>
      <p:sp>
        <p:nvSpPr>
          <p:cNvPr id="14346" name="TextBox 9"/>
          <p:cNvSpPr txBox="1">
            <a:spLocks noChangeArrowheads="1"/>
          </p:cNvSpPr>
          <p:nvPr/>
        </p:nvSpPr>
        <p:spPr bwMode="auto">
          <a:xfrm>
            <a:off x="1478356" y="4584376"/>
            <a:ext cx="1752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/>
              <a:t>Teledyne Webb Electric Glider</a:t>
            </a:r>
          </a:p>
        </p:txBody>
      </p:sp>
      <p:sp>
        <p:nvSpPr>
          <p:cNvPr id="14347" name="TextBox 10"/>
          <p:cNvSpPr txBox="1">
            <a:spLocks noChangeArrowheads="1"/>
          </p:cNvSpPr>
          <p:nvPr/>
        </p:nvSpPr>
        <p:spPr bwMode="auto">
          <a:xfrm>
            <a:off x="4536645" y="4755013"/>
            <a:ext cx="1752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/>
              <a:t>UW – </a:t>
            </a:r>
            <a:r>
              <a:rPr lang="en-US" sz="1200" dirty="0" err="1"/>
              <a:t>iRobot</a:t>
            </a:r>
            <a:r>
              <a:rPr lang="en-US" sz="1200" dirty="0"/>
              <a:t> </a:t>
            </a:r>
            <a:r>
              <a:rPr lang="en-US" sz="1200" dirty="0" err="1"/>
              <a:t>Seaglider</a:t>
            </a:r>
            <a:endParaRPr lang="en-US" sz="1200" dirty="0"/>
          </a:p>
        </p:txBody>
      </p:sp>
      <p:sp>
        <p:nvSpPr>
          <p:cNvPr id="14348" name="TextBox 11"/>
          <p:cNvSpPr txBox="1">
            <a:spLocks noChangeArrowheads="1"/>
          </p:cNvSpPr>
          <p:nvPr/>
        </p:nvSpPr>
        <p:spPr bwMode="auto">
          <a:xfrm>
            <a:off x="6326952" y="5002148"/>
            <a:ext cx="1752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/>
              <a:t>Teledyne Webb Argo Float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4294967295"/>
          </p:nvPr>
        </p:nvSpPr>
        <p:spPr>
          <a:xfrm>
            <a:off x="485775" y="5714999"/>
            <a:ext cx="8229600" cy="87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Too slow (&lt;0.5m/s) and not enough payload power</a:t>
            </a:r>
            <a:endParaRPr lang="en-US" sz="2800" dirty="0"/>
          </a:p>
        </p:txBody>
      </p:sp>
      <p:pic>
        <p:nvPicPr>
          <p:cNvPr id="15" name="Picture 40" descr="transparent_logo_whit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72400" y="0"/>
            <a:ext cx="1371600" cy="958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477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98938" y="2632646"/>
            <a:ext cx="5085565" cy="3914959"/>
            <a:chOff x="3850653" y="2274704"/>
            <a:chExt cx="5085565" cy="3914959"/>
          </a:xfrm>
        </p:grpSpPr>
        <p:sp>
          <p:nvSpPr>
            <p:cNvPr id="58374" name="Text Box 6"/>
            <p:cNvSpPr txBox="1">
              <a:spLocks noChangeArrowheads="1"/>
            </p:cNvSpPr>
            <p:nvPr/>
          </p:nvSpPr>
          <p:spPr bwMode="auto">
            <a:xfrm>
              <a:off x="3928621" y="2274704"/>
              <a:ext cx="1250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 dirty="0"/>
                <a:t>separation</a:t>
              </a:r>
            </a:p>
          </p:txBody>
        </p:sp>
        <p:sp>
          <p:nvSpPr>
            <p:cNvPr id="58377" name="Text Box 9"/>
            <p:cNvSpPr txBox="1">
              <a:spLocks noChangeArrowheads="1"/>
            </p:cNvSpPr>
            <p:nvPr/>
          </p:nvSpPr>
          <p:spPr bwMode="auto">
            <a:xfrm>
              <a:off x="3850653" y="4718884"/>
              <a:ext cx="14795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 dirty="0"/>
                <a:t>RPM/Torque</a:t>
              </a:r>
            </a:p>
          </p:txBody>
        </p:sp>
        <p:sp>
          <p:nvSpPr>
            <p:cNvPr id="58382" name="Line 14"/>
            <p:cNvSpPr>
              <a:spLocks noChangeShapeType="1"/>
            </p:cNvSpPr>
            <p:nvPr/>
          </p:nvSpPr>
          <p:spPr bwMode="auto">
            <a:xfrm>
              <a:off x="3983218" y="2737429"/>
              <a:ext cx="1447800" cy="762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383" name="Text Box 15"/>
            <p:cNvSpPr txBox="1">
              <a:spLocks noChangeArrowheads="1"/>
            </p:cNvSpPr>
            <p:nvPr/>
          </p:nvSpPr>
          <p:spPr bwMode="auto">
            <a:xfrm>
              <a:off x="4669018" y="2737429"/>
              <a:ext cx="433388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C</a:t>
              </a:r>
              <a:r>
                <a:rPr lang="en-US" i="1" baseline="-25000"/>
                <a:t>d</a:t>
              </a:r>
            </a:p>
          </p:txBody>
        </p:sp>
        <p:sp>
          <p:nvSpPr>
            <p:cNvPr id="58384" name="Line 16"/>
            <p:cNvSpPr>
              <a:spLocks noChangeShapeType="1"/>
            </p:cNvSpPr>
            <p:nvPr/>
          </p:nvSpPr>
          <p:spPr bwMode="auto">
            <a:xfrm>
              <a:off x="4059418" y="4185229"/>
              <a:ext cx="12954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385" name="Text Box 17"/>
            <p:cNvSpPr txBox="1">
              <a:spLocks noChangeArrowheads="1"/>
            </p:cNvSpPr>
            <p:nvPr/>
          </p:nvSpPr>
          <p:spPr bwMode="auto">
            <a:xfrm>
              <a:off x="4059418" y="3575629"/>
              <a:ext cx="1136650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propeller </a:t>
              </a:r>
            </a:p>
            <a:p>
              <a:r>
                <a:rPr lang="en-US" i="1"/>
                <a:t>efficiency</a:t>
              </a:r>
            </a:p>
          </p:txBody>
        </p:sp>
        <p:sp>
          <p:nvSpPr>
            <p:cNvPr id="58386" name="Line 18"/>
            <p:cNvSpPr>
              <a:spLocks noChangeShapeType="1"/>
            </p:cNvSpPr>
            <p:nvPr/>
          </p:nvSpPr>
          <p:spPr bwMode="auto">
            <a:xfrm flipV="1">
              <a:off x="4019550" y="4786313"/>
              <a:ext cx="1524000" cy="914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387" name="Text Box 19"/>
            <p:cNvSpPr txBox="1">
              <a:spLocks noChangeArrowheads="1"/>
            </p:cNvSpPr>
            <p:nvPr/>
          </p:nvSpPr>
          <p:spPr bwMode="auto">
            <a:xfrm>
              <a:off x="4476750" y="5319713"/>
              <a:ext cx="1136650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i="1"/>
                <a:t>motor</a:t>
              </a:r>
            </a:p>
            <a:p>
              <a:pPr algn="ctr"/>
              <a:r>
                <a:rPr lang="en-US" i="1"/>
                <a:t>efficiency</a:t>
              </a:r>
            </a:p>
          </p:txBody>
        </p:sp>
        <p:sp>
          <p:nvSpPr>
            <p:cNvPr id="58388" name="Text Box 20"/>
            <p:cNvSpPr txBox="1">
              <a:spLocks noChangeArrowheads="1"/>
            </p:cNvSpPr>
            <p:nvPr/>
          </p:nvSpPr>
          <p:spPr bwMode="auto">
            <a:xfrm>
              <a:off x="5251122" y="3678370"/>
              <a:ext cx="2189376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0000"/>
                  </a:solidFill>
                </a:rPr>
                <a:t>Range/ Endurance</a:t>
              </a:r>
            </a:p>
          </p:txBody>
        </p:sp>
        <p:sp>
          <p:nvSpPr>
            <p:cNvPr id="58389" name="Line 21"/>
            <p:cNvSpPr>
              <a:spLocks noChangeShapeType="1"/>
            </p:cNvSpPr>
            <p:nvPr/>
          </p:nvSpPr>
          <p:spPr bwMode="auto">
            <a:xfrm>
              <a:off x="5964418" y="2966029"/>
              <a:ext cx="152400" cy="533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390" name="Text Box 22"/>
            <p:cNvSpPr txBox="1">
              <a:spLocks noChangeArrowheads="1"/>
            </p:cNvSpPr>
            <p:nvPr/>
          </p:nvSpPr>
          <p:spPr bwMode="auto">
            <a:xfrm>
              <a:off x="5659618" y="2585029"/>
              <a:ext cx="5905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/>
                <a:t>size</a:t>
              </a:r>
            </a:p>
          </p:txBody>
        </p:sp>
        <p:sp>
          <p:nvSpPr>
            <p:cNvPr id="58391" name="Line 23"/>
            <p:cNvSpPr>
              <a:spLocks noChangeShapeType="1"/>
            </p:cNvSpPr>
            <p:nvPr/>
          </p:nvSpPr>
          <p:spPr bwMode="auto">
            <a:xfrm flipH="1">
              <a:off x="6726418" y="2966029"/>
              <a:ext cx="304800" cy="533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392" name="Text Box 24"/>
            <p:cNvSpPr txBox="1">
              <a:spLocks noChangeArrowheads="1"/>
            </p:cNvSpPr>
            <p:nvPr/>
          </p:nvSpPr>
          <p:spPr bwMode="auto">
            <a:xfrm>
              <a:off x="6497818" y="2356429"/>
              <a:ext cx="1066800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i="1"/>
                <a:t>battery capacity</a:t>
              </a:r>
            </a:p>
          </p:txBody>
        </p:sp>
        <p:sp>
          <p:nvSpPr>
            <p:cNvPr id="58393" name="Line 25"/>
            <p:cNvSpPr>
              <a:spLocks noChangeShapeType="1"/>
            </p:cNvSpPr>
            <p:nvPr/>
          </p:nvSpPr>
          <p:spPr bwMode="auto">
            <a:xfrm flipH="1">
              <a:off x="7259818" y="3347029"/>
              <a:ext cx="762000" cy="4572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394" name="Text Box 26"/>
            <p:cNvSpPr txBox="1">
              <a:spLocks noChangeArrowheads="1"/>
            </p:cNvSpPr>
            <p:nvPr/>
          </p:nvSpPr>
          <p:spPr bwMode="auto">
            <a:xfrm>
              <a:off x="7488418" y="2966029"/>
              <a:ext cx="10668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 i="1"/>
            </a:p>
          </p:txBody>
        </p:sp>
        <p:sp>
          <p:nvSpPr>
            <p:cNvPr id="58395" name="Text Box 27"/>
            <p:cNvSpPr txBox="1">
              <a:spLocks noChangeArrowheads="1"/>
            </p:cNvSpPr>
            <p:nvPr/>
          </p:nvSpPr>
          <p:spPr bwMode="auto">
            <a:xfrm>
              <a:off x="7412218" y="2661229"/>
              <a:ext cx="1524000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i="1"/>
                <a:t>battery performance</a:t>
              </a:r>
            </a:p>
          </p:txBody>
        </p:sp>
        <p:sp>
          <p:nvSpPr>
            <p:cNvPr id="58396" name="Line 28"/>
            <p:cNvSpPr>
              <a:spLocks noChangeShapeType="1"/>
            </p:cNvSpPr>
            <p:nvPr/>
          </p:nvSpPr>
          <p:spPr bwMode="auto">
            <a:xfrm flipH="1" flipV="1">
              <a:off x="7296150" y="4384707"/>
              <a:ext cx="762000" cy="533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397" name="Text Box 29"/>
            <p:cNvSpPr txBox="1">
              <a:spLocks noChangeArrowheads="1"/>
            </p:cNvSpPr>
            <p:nvPr/>
          </p:nvSpPr>
          <p:spPr bwMode="auto">
            <a:xfrm>
              <a:off x="7829550" y="4918107"/>
              <a:ext cx="10668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i="1"/>
                <a:t>hotel</a:t>
              </a:r>
            </a:p>
          </p:txBody>
        </p:sp>
        <p:sp>
          <p:nvSpPr>
            <p:cNvPr id="58398" name="Line 30"/>
            <p:cNvSpPr>
              <a:spLocks noChangeShapeType="1"/>
            </p:cNvSpPr>
            <p:nvPr/>
          </p:nvSpPr>
          <p:spPr bwMode="auto">
            <a:xfrm flipH="1" flipV="1">
              <a:off x="6686550" y="4862513"/>
              <a:ext cx="228600" cy="6096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399" name="Text Box 31"/>
            <p:cNvSpPr txBox="1">
              <a:spLocks noChangeArrowheads="1"/>
            </p:cNvSpPr>
            <p:nvPr/>
          </p:nvSpPr>
          <p:spPr bwMode="auto">
            <a:xfrm>
              <a:off x="6229350" y="5548313"/>
              <a:ext cx="1447800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i="1"/>
                <a:t>appendage drag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118123" y="1295923"/>
            <a:ext cx="3797277" cy="5364211"/>
            <a:chOff x="5266530" y="1295923"/>
            <a:chExt cx="3797277" cy="5364211"/>
          </a:xfrm>
        </p:grpSpPr>
        <p:sp>
          <p:nvSpPr>
            <p:cNvPr id="58372" name="Text Box 4"/>
            <p:cNvSpPr txBox="1">
              <a:spLocks noChangeArrowheads="1"/>
            </p:cNvSpPr>
            <p:nvPr/>
          </p:nvSpPr>
          <p:spPr bwMode="auto">
            <a:xfrm>
              <a:off x="5266530" y="4574374"/>
              <a:ext cx="1852613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2000" b="1" dirty="0"/>
                <a:t>PLL Propeller Design</a:t>
              </a: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5391150" y="1295923"/>
              <a:ext cx="3672657" cy="5364211"/>
              <a:chOff x="173642" y="1149087"/>
              <a:chExt cx="3672657" cy="5364211"/>
            </a:xfrm>
          </p:grpSpPr>
          <p:sp>
            <p:nvSpPr>
              <p:cNvPr id="58370" name="Text Box 2"/>
              <p:cNvSpPr txBox="1">
                <a:spLocks noChangeArrowheads="1"/>
              </p:cNvSpPr>
              <p:nvPr/>
            </p:nvSpPr>
            <p:spPr bwMode="auto">
              <a:xfrm>
                <a:off x="216504" y="1834887"/>
                <a:ext cx="1516063" cy="7016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/>
                <a:r>
                  <a:rPr lang="en-US" sz="2000" b="1"/>
                  <a:t>Potential Flow</a:t>
                </a:r>
              </a:p>
            </p:txBody>
          </p:sp>
          <p:sp>
            <p:nvSpPr>
              <p:cNvPr id="58371" name="Text Box 3"/>
              <p:cNvSpPr txBox="1">
                <a:spLocks noChangeArrowheads="1"/>
              </p:cNvSpPr>
              <p:nvPr/>
            </p:nvSpPr>
            <p:spPr bwMode="auto">
              <a:xfrm>
                <a:off x="173642" y="3130287"/>
                <a:ext cx="1600200" cy="7016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/>
                <a:r>
                  <a:rPr lang="en-US" sz="2000" b="1" dirty="0"/>
                  <a:t>CFD Calculation</a:t>
                </a:r>
              </a:p>
            </p:txBody>
          </p:sp>
          <p:sp>
            <p:nvSpPr>
              <p:cNvPr id="58373" name="Text Box 5"/>
              <p:cNvSpPr txBox="1">
                <a:spLocks noChangeArrowheads="1"/>
              </p:cNvSpPr>
              <p:nvPr/>
            </p:nvSpPr>
            <p:spPr bwMode="auto">
              <a:xfrm>
                <a:off x="300642" y="5797287"/>
                <a:ext cx="1347787" cy="7016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/>
                <a:r>
                  <a:rPr lang="en-US" sz="2000" b="1"/>
                  <a:t>Motor Selection</a:t>
                </a:r>
              </a:p>
            </p:txBody>
          </p:sp>
          <p:sp>
            <p:nvSpPr>
              <p:cNvPr id="58375" name="Text Box 7"/>
              <p:cNvSpPr txBox="1">
                <a:spLocks noChangeArrowheads="1"/>
              </p:cNvSpPr>
              <p:nvPr/>
            </p:nvSpPr>
            <p:spPr bwMode="auto">
              <a:xfrm>
                <a:off x="1115029" y="3816087"/>
                <a:ext cx="768350" cy="6413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i="1"/>
                  <a:t>Wake</a:t>
                </a:r>
              </a:p>
              <a:p>
                <a:r>
                  <a:rPr lang="en-US" i="1"/>
                  <a:t>C</a:t>
                </a:r>
                <a:r>
                  <a:rPr lang="en-US" i="1" baseline="-25000"/>
                  <a:t>d</a:t>
                </a:r>
              </a:p>
            </p:txBody>
          </p:sp>
          <p:sp>
            <p:nvSpPr>
              <p:cNvPr id="58376" name="Text Box 8"/>
              <p:cNvSpPr txBox="1">
                <a:spLocks noChangeArrowheads="1"/>
              </p:cNvSpPr>
              <p:nvPr/>
            </p:nvSpPr>
            <p:spPr bwMode="auto">
              <a:xfrm>
                <a:off x="572104" y="1149087"/>
                <a:ext cx="8064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i="1"/>
                  <a:t>shape</a:t>
                </a:r>
              </a:p>
            </p:txBody>
          </p:sp>
          <p:sp>
            <p:nvSpPr>
              <p:cNvPr id="58378" name="Line 10"/>
              <p:cNvSpPr>
                <a:spLocks noChangeShapeType="1"/>
              </p:cNvSpPr>
              <p:nvPr/>
            </p:nvSpPr>
            <p:spPr bwMode="auto">
              <a:xfrm>
                <a:off x="973742" y="2520687"/>
                <a:ext cx="0" cy="5334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79" name="Line 11"/>
              <p:cNvSpPr>
                <a:spLocks noChangeShapeType="1"/>
              </p:cNvSpPr>
              <p:nvPr/>
            </p:nvSpPr>
            <p:spPr bwMode="auto">
              <a:xfrm>
                <a:off x="973742" y="1530087"/>
                <a:ext cx="0" cy="3810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0" name="Line 12"/>
              <p:cNvSpPr>
                <a:spLocks noChangeShapeType="1"/>
              </p:cNvSpPr>
              <p:nvPr/>
            </p:nvSpPr>
            <p:spPr bwMode="auto">
              <a:xfrm>
                <a:off x="973742" y="3816087"/>
                <a:ext cx="0" cy="5334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81" name="Line 13"/>
              <p:cNvSpPr>
                <a:spLocks noChangeShapeType="1"/>
              </p:cNvSpPr>
              <p:nvPr/>
            </p:nvSpPr>
            <p:spPr bwMode="auto">
              <a:xfrm>
                <a:off x="973742" y="5187687"/>
                <a:ext cx="0" cy="5334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58400" name="Picture 3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865099" y="2768385"/>
                <a:ext cx="1981200" cy="11096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8401" name="Picture 33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903199" y="1472985"/>
                <a:ext cx="1905000" cy="10128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8402" name="Picture 3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6557" r="50819" b="50566"/>
              <a:stretch>
                <a:fillRect/>
              </a:stretch>
            </p:blipFill>
            <p:spPr bwMode="auto">
              <a:xfrm>
                <a:off x="2055599" y="5282985"/>
                <a:ext cx="1600200" cy="12303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58404" name="Picture 36" descr="wake_prof_1mps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131799" y="4063785"/>
                <a:ext cx="1447800" cy="1027113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58408" name="Picture 40" descr="transparent_logo_whit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72400" y="0"/>
            <a:ext cx="1371600" cy="95885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61950" y="84505"/>
            <a:ext cx="8229600" cy="1143000"/>
          </a:xfrm>
        </p:spPr>
        <p:txBody>
          <a:bodyPr/>
          <a:lstStyle/>
          <a:p>
            <a:r>
              <a:rPr lang="en-US" dirty="0" smtClean="0"/>
              <a:t>Technical</a:t>
            </a:r>
            <a:r>
              <a:rPr lang="en-US" baseline="0" dirty="0" smtClean="0"/>
              <a:t> Design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1328997"/>
            <a:ext cx="44690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Elements that determine range and endurance.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7766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4575"/>
            <a:ext cx="8229600" cy="1252728"/>
          </a:xfrm>
        </p:spPr>
        <p:txBody>
          <a:bodyPr/>
          <a:lstStyle/>
          <a:p>
            <a:r>
              <a:rPr lang="en-US" dirty="0" smtClean="0"/>
              <a:t>Technical</a:t>
            </a:r>
            <a:r>
              <a:rPr lang="en-US" baseline="0" dirty="0" smtClean="0"/>
              <a:t> Design, </a:t>
            </a:r>
            <a:r>
              <a:rPr lang="en-US" baseline="0" dirty="0" err="1" smtClean="0"/>
              <a:t>con’t</a:t>
            </a:r>
            <a:r>
              <a:rPr lang="en-US" baseline="0" dirty="0" smtClean="0"/>
              <a:t>.</a:t>
            </a:r>
            <a:endParaRPr lang="en-US" dirty="0"/>
          </a:p>
        </p:txBody>
      </p:sp>
      <p:pic>
        <p:nvPicPr>
          <p:cNvPr id="9" name="Content Placeholder 8" descr="AUV_2358-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71600" y="5196398"/>
            <a:ext cx="1843440" cy="1228192"/>
          </a:xfrm>
        </p:spPr>
      </p:pic>
      <p:pic>
        <p:nvPicPr>
          <p:cNvPr id="4" name="Picture 3" descr="RangeFor2012Paper"/>
          <p:cNvPicPr>
            <a:picLocks noChangeAspect="1"/>
          </p:cNvPicPr>
          <p:nvPr/>
        </p:nvPicPr>
        <p:blipFill>
          <a:blip r:embed="rId4" cstate="print"/>
          <a:srcRect l="4109" r="4549"/>
          <a:stretch>
            <a:fillRect/>
          </a:stretch>
        </p:blipFill>
        <p:spPr bwMode="auto">
          <a:xfrm>
            <a:off x="178020" y="1447800"/>
            <a:ext cx="3936780" cy="30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93830" y="4696365"/>
            <a:ext cx="3456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Estimated range with various hotel </a:t>
            </a:r>
            <a:r>
              <a:rPr lang="en-US" dirty="0" smtClean="0"/>
              <a:t>loads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93830" y="6424590"/>
            <a:ext cx="3456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Tethys Load Control Boards </a:t>
            </a:r>
            <a:endParaRPr lang="en-US" dirty="0"/>
          </a:p>
        </p:txBody>
      </p:sp>
      <p:pic>
        <p:nvPicPr>
          <p:cNvPr id="11" name="Picture 10" descr="PowerBDownFiltered.png"/>
          <p:cNvPicPr>
            <a:picLocks noChangeAspect="1"/>
          </p:cNvPicPr>
          <p:nvPr/>
        </p:nvPicPr>
        <p:blipFill>
          <a:blip r:embed="rId5" cstate="print"/>
          <a:srcRect l="8092" r="7309" b="4334"/>
          <a:stretch>
            <a:fillRect/>
          </a:stretch>
        </p:blipFill>
        <p:spPr>
          <a:xfrm>
            <a:off x="4495800" y="3736240"/>
            <a:ext cx="4416575" cy="295718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4246436" y="1447800"/>
            <a:ext cx="4821364" cy="2133600"/>
          </a:xfrm>
        </p:spPr>
        <p:txBody>
          <a:bodyPr>
            <a:normAutofit fontScale="55000" lnSpcReduction="20000"/>
          </a:bodyPr>
          <a:lstStyle/>
          <a:p>
            <a:pPr rtl="0" eaLnBrk="1" latinLnBrk="0" hangingPunct="1"/>
            <a:r>
              <a:rPr lang="en-US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 Channels of independent, configurable, load control (expandable to 24)</a:t>
            </a:r>
            <a:endParaRPr lang="en-US" sz="3200" dirty="0" smtClean="0">
              <a:effectLst/>
            </a:endParaRPr>
          </a:p>
          <a:p>
            <a:pPr rtl="0" eaLnBrk="1" latinLnBrk="0" hangingPunct="1"/>
            <a:r>
              <a:rPr lang="en-US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Complete galvanic isolation of both power and communication ports for all channels</a:t>
            </a:r>
            <a:endParaRPr lang="en-US" dirty="0" smtClean="0">
              <a:effectLst/>
            </a:endParaRPr>
          </a:p>
          <a:p>
            <a:pPr rtl="0" eaLnBrk="1" latinLnBrk="0" hangingPunct="1"/>
            <a:r>
              <a:rPr lang="en-US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Allows isolation of ground faults</a:t>
            </a:r>
            <a:endParaRPr lang="en-US" dirty="0" smtClean="0">
              <a:effectLst/>
            </a:endParaRPr>
          </a:p>
          <a:p>
            <a:pPr rtl="0" eaLnBrk="1" latinLnBrk="0" hangingPunct="1"/>
            <a:r>
              <a:rPr lang="en-US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Easy to “reboot” auxiliary payloads</a:t>
            </a:r>
            <a:endParaRPr lang="en-US" dirty="0" smtClean="0">
              <a:effectLst/>
            </a:endParaRPr>
          </a:p>
          <a:p>
            <a:pPr rtl="0" eaLnBrk="1" latinLnBrk="0" hangingPunct="1"/>
            <a:r>
              <a:rPr lang="en-US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Measure and log current and voltage</a:t>
            </a:r>
            <a:endParaRPr lang="en-US" dirty="0" smtClean="0">
              <a:effectLst/>
            </a:endParaRPr>
          </a:p>
          <a:p>
            <a:pPr rtl="0" eaLnBrk="1" latinLnBrk="0" hangingPunct="1"/>
            <a:r>
              <a:rPr lang="en-US" sz="3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Circuit breaker over current protection</a:t>
            </a:r>
            <a:endParaRPr lang="en-US" dirty="0" smtClean="0">
              <a:effectLst/>
            </a:endParaRPr>
          </a:p>
          <a:p>
            <a:endParaRPr lang="en-US" dirty="0"/>
          </a:p>
        </p:txBody>
      </p:sp>
      <p:pic>
        <p:nvPicPr>
          <p:cNvPr id="13" name="Picture 19" descr="transparent_logo_whit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2400" y="0"/>
            <a:ext cx="1371600" cy="958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862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eaLnBrk="1" hangingPunct="1"/>
            <a:r>
              <a:rPr lang="en-US" altLang="en-US" dirty="0" smtClean="0"/>
              <a:t>Design</a:t>
            </a:r>
            <a:r>
              <a:rPr lang="en-US" altLang="en-US" baseline="0" dirty="0" smtClean="0"/>
              <a:t> Implementation</a:t>
            </a:r>
            <a:endParaRPr lang="en-US" altLang="en-US" dirty="0" smtClean="0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09600" y="5029200"/>
            <a:ext cx="7772400" cy="1524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110 kg ( 240lb) dry weight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12” diameter, 78” to 102” length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Constant diameter 300m (1000 </a:t>
            </a:r>
            <a:r>
              <a:rPr lang="en-US" altLang="en-US" sz="2400" dirty="0" err="1" smtClean="0"/>
              <a:t>ft</a:t>
            </a:r>
            <a:r>
              <a:rPr lang="en-US" altLang="en-US" sz="2400" dirty="0" smtClean="0"/>
              <a:t>) pressure vessel,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Forward and Aft wet fairings</a:t>
            </a:r>
          </a:p>
        </p:txBody>
      </p:sp>
      <p:sp>
        <p:nvSpPr>
          <p:cNvPr id="6153" name="AutoShape 9" descr="LRAUV%20Assy%20Rough%206-Mech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5" name="AutoShape 11" descr="LRAUV%20Assy%20Rough%206-Mech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7" name="AutoShape 13" descr="LRAUV%20Assy%20Rough%206-Mech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6162" name="Picture 18" descr="LRAUV Assy Rough 6-Mec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4267200" cy="298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 descr="LRAUV Assy Rough 6-Lo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86000"/>
            <a:ext cx="4191000" cy="292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66" name="AutoShape 22"/>
          <p:cNvSpPr>
            <a:spLocks noChangeArrowheads="1"/>
          </p:cNvSpPr>
          <p:nvPr/>
        </p:nvSpPr>
        <p:spPr bwMode="auto">
          <a:xfrm>
            <a:off x="2860675" y="1295400"/>
            <a:ext cx="1787525" cy="685800"/>
          </a:xfrm>
          <a:prstGeom prst="wedgeRectCallout">
            <a:avLst>
              <a:gd name="adj1" fmla="val -44370"/>
              <a:gd name="adj2" fmla="val 92157"/>
            </a:avLst>
          </a:prstGeom>
          <a:noFill/>
          <a:ln w="9525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dirty="0">
                <a:solidFill>
                  <a:schemeClr val="bg2"/>
                </a:solidFill>
              </a:rPr>
              <a:t>Iridium, GPS and </a:t>
            </a:r>
            <a:r>
              <a:rPr lang="en-US" altLang="en-US" dirty="0" smtClean="0">
                <a:solidFill>
                  <a:schemeClr val="bg2"/>
                </a:solidFill>
              </a:rPr>
              <a:t>RF in </a:t>
            </a:r>
            <a:r>
              <a:rPr lang="en-US" altLang="en-US" dirty="0">
                <a:solidFill>
                  <a:schemeClr val="bg2"/>
                </a:solidFill>
              </a:rPr>
              <a:t>mast</a:t>
            </a:r>
          </a:p>
        </p:txBody>
      </p:sp>
      <p:sp>
        <p:nvSpPr>
          <p:cNvPr id="6167" name="AutoShape 23"/>
          <p:cNvSpPr>
            <a:spLocks noChangeArrowheads="1"/>
          </p:cNvSpPr>
          <p:nvPr/>
        </p:nvSpPr>
        <p:spPr bwMode="auto">
          <a:xfrm>
            <a:off x="381000" y="1295400"/>
            <a:ext cx="2479675" cy="914400"/>
          </a:xfrm>
          <a:prstGeom prst="wedgeRectCallout">
            <a:avLst>
              <a:gd name="adj1" fmla="val -20550"/>
              <a:gd name="adj2" fmla="val 99727"/>
            </a:avLst>
          </a:prstGeom>
          <a:noFill/>
          <a:ln w="9525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dirty="0">
                <a:solidFill>
                  <a:schemeClr val="bg2"/>
                </a:solidFill>
              </a:rPr>
              <a:t>ADCP, </a:t>
            </a:r>
            <a:r>
              <a:rPr lang="en-US" altLang="en-US" dirty="0" err="1">
                <a:solidFill>
                  <a:schemeClr val="bg2"/>
                </a:solidFill>
              </a:rPr>
              <a:t>Fluorometer</a:t>
            </a:r>
            <a:r>
              <a:rPr lang="en-US" altLang="en-US" dirty="0">
                <a:solidFill>
                  <a:schemeClr val="bg2"/>
                </a:solidFill>
              </a:rPr>
              <a:t>, CTD, </a:t>
            </a:r>
            <a:r>
              <a:rPr lang="en-US" altLang="en-US" dirty="0" smtClean="0">
                <a:solidFill>
                  <a:schemeClr val="bg2"/>
                </a:solidFill>
              </a:rPr>
              <a:t>O2, </a:t>
            </a:r>
            <a:r>
              <a:rPr lang="en-US" altLang="en-US" dirty="0">
                <a:solidFill>
                  <a:schemeClr val="bg2"/>
                </a:solidFill>
              </a:rPr>
              <a:t>NO2 </a:t>
            </a:r>
            <a:r>
              <a:rPr lang="en-US" altLang="en-US" dirty="0" smtClean="0">
                <a:solidFill>
                  <a:schemeClr val="bg2"/>
                </a:solidFill>
              </a:rPr>
              <a:t>and PAR sensors</a:t>
            </a:r>
            <a:endParaRPr lang="en-US" altLang="en-US" dirty="0">
              <a:solidFill>
                <a:schemeClr val="bg2"/>
              </a:solidFill>
            </a:endParaRPr>
          </a:p>
        </p:txBody>
      </p:sp>
      <p:sp>
        <p:nvSpPr>
          <p:cNvPr id="6168" name="AutoShape 24"/>
          <p:cNvSpPr>
            <a:spLocks noChangeArrowheads="1"/>
          </p:cNvSpPr>
          <p:nvPr/>
        </p:nvSpPr>
        <p:spPr bwMode="auto">
          <a:xfrm>
            <a:off x="5943601" y="2286000"/>
            <a:ext cx="2667000" cy="914400"/>
          </a:xfrm>
          <a:prstGeom prst="wedgeRectCallout">
            <a:avLst>
              <a:gd name="adj1" fmla="val -64718"/>
              <a:gd name="adj2" fmla="val 101079"/>
            </a:avLst>
          </a:prstGeom>
          <a:noFill/>
          <a:ln w="9525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dirty="0">
                <a:solidFill>
                  <a:schemeClr val="bg2"/>
                </a:solidFill>
              </a:rPr>
              <a:t>Additional payload space for Turbulence sensor, ESP, Docking equipment, </a:t>
            </a:r>
            <a:r>
              <a:rPr lang="en-US" altLang="en-US" dirty="0" err="1">
                <a:solidFill>
                  <a:schemeClr val="bg2"/>
                </a:solidFill>
              </a:rPr>
              <a:t>etc</a:t>
            </a:r>
            <a:endParaRPr lang="en-US" altLang="en-US" dirty="0">
              <a:solidFill>
                <a:schemeClr val="bg2"/>
              </a:solidFill>
            </a:endParaRPr>
          </a:p>
        </p:txBody>
      </p:sp>
      <p:sp>
        <p:nvSpPr>
          <p:cNvPr id="6169" name="AutoShape 25"/>
          <p:cNvSpPr>
            <a:spLocks noChangeArrowheads="1"/>
          </p:cNvSpPr>
          <p:nvPr/>
        </p:nvSpPr>
        <p:spPr bwMode="auto">
          <a:xfrm>
            <a:off x="4419600" y="4572000"/>
            <a:ext cx="4191000" cy="642938"/>
          </a:xfrm>
          <a:prstGeom prst="wedgeRectCallout">
            <a:avLst>
              <a:gd name="adj1" fmla="val -9148"/>
              <a:gd name="adj2" fmla="val -127191"/>
            </a:avLst>
          </a:prstGeom>
          <a:noFill/>
          <a:ln w="9525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dirty="0">
                <a:solidFill>
                  <a:schemeClr val="bg2"/>
                </a:solidFill>
              </a:rPr>
              <a:t>Rechargeable Li  polymer</a:t>
            </a:r>
          </a:p>
          <a:p>
            <a:r>
              <a:rPr lang="en-US" altLang="en-US" dirty="0">
                <a:solidFill>
                  <a:schemeClr val="bg2"/>
                </a:solidFill>
              </a:rPr>
              <a:t> or Primary Batteries Li </a:t>
            </a:r>
            <a:r>
              <a:rPr lang="en-US" altLang="en-US" dirty="0" err="1">
                <a:solidFill>
                  <a:schemeClr val="bg2"/>
                </a:solidFill>
              </a:rPr>
              <a:t>Sulfuryl</a:t>
            </a:r>
            <a:r>
              <a:rPr lang="en-US" altLang="en-US" dirty="0">
                <a:solidFill>
                  <a:schemeClr val="bg2"/>
                </a:solidFill>
              </a:rPr>
              <a:t> Chloride </a:t>
            </a:r>
          </a:p>
        </p:txBody>
      </p:sp>
      <p:sp>
        <p:nvSpPr>
          <p:cNvPr id="6170" name="AutoShape 26"/>
          <p:cNvSpPr>
            <a:spLocks noChangeArrowheads="1"/>
          </p:cNvSpPr>
          <p:nvPr/>
        </p:nvSpPr>
        <p:spPr bwMode="auto">
          <a:xfrm>
            <a:off x="2565400" y="3429000"/>
            <a:ext cx="2082800" cy="862013"/>
          </a:xfrm>
          <a:prstGeom prst="wedgeRectCallout">
            <a:avLst>
              <a:gd name="adj1" fmla="val -34875"/>
              <a:gd name="adj2" fmla="val -92171"/>
            </a:avLst>
          </a:prstGeom>
          <a:noFill/>
          <a:ln w="9525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dirty="0">
                <a:solidFill>
                  <a:schemeClr val="bg2"/>
                </a:solidFill>
              </a:rPr>
              <a:t>Buoyancy Engine allows neutral drift in water column</a:t>
            </a:r>
          </a:p>
        </p:txBody>
      </p:sp>
      <p:sp>
        <p:nvSpPr>
          <p:cNvPr id="6171" name="AutoShape 27"/>
          <p:cNvSpPr>
            <a:spLocks noChangeArrowheads="1"/>
          </p:cNvSpPr>
          <p:nvPr/>
        </p:nvSpPr>
        <p:spPr bwMode="auto">
          <a:xfrm>
            <a:off x="381000" y="3424465"/>
            <a:ext cx="2162175" cy="855662"/>
          </a:xfrm>
          <a:prstGeom prst="wedgeRectCallout">
            <a:avLst>
              <a:gd name="adj1" fmla="val 29227"/>
              <a:gd name="adj2" fmla="val -99167"/>
            </a:avLst>
          </a:prstGeom>
          <a:noFill/>
          <a:ln w="9525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dirty="0">
                <a:solidFill>
                  <a:schemeClr val="bg2"/>
                </a:solidFill>
              </a:rPr>
              <a:t>Shifting Mass allows controlled angle of attack during flight</a:t>
            </a:r>
          </a:p>
        </p:txBody>
      </p:sp>
      <p:sp>
        <p:nvSpPr>
          <p:cNvPr id="6172" name="AutoShape 28"/>
          <p:cNvSpPr>
            <a:spLocks noChangeArrowheads="1"/>
          </p:cNvSpPr>
          <p:nvPr/>
        </p:nvSpPr>
        <p:spPr bwMode="auto">
          <a:xfrm>
            <a:off x="4648200" y="2286000"/>
            <a:ext cx="1068387" cy="885825"/>
          </a:xfrm>
          <a:prstGeom prst="wedgeRectCallout">
            <a:avLst>
              <a:gd name="adj1" fmla="val -112857"/>
              <a:gd name="adj2" fmla="val 15055"/>
            </a:avLst>
          </a:prstGeom>
          <a:noFill/>
          <a:ln w="9525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dirty="0">
                <a:solidFill>
                  <a:schemeClr val="bg2"/>
                </a:solidFill>
              </a:rPr>
              <a:t>Custom Design Propeller</a:t>
            </a:r>
          </a:p>
        </p:txBody>
      </p:sp>
      <p:pic>
        <p:nvPicPr>
          <p:cNvPr id="16" name="Picture 19" descr="transparent_logo_whit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72400" y="0"/>
            <a:ext cx="1371600" cy="958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077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i="1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Operational Range…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40669"/>
            <a:ext cx="6781800" cy="5091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Block Arc 3"/>
          <p:cNvSpPr/>
          <p:nvPr/>
        </p:nvSpPr>
        <p:spPr>
          <a:xfrm rot="13113486">
            <a:off x="5450138" y="3571513"/>
            <a:ext cx="999578" cy="1029828"/>
          </a:xfrm>
          <a:prstGeom prst="blockArc">
            <a:avLst>
              <a:gd name="adj1" fmla="val 10800000"/>
              <a:gd name="adj2" fmla="val 2036746"/>
              <a:gd name="adj3" fmla="val 4558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Block Arc 7"/>
          <p:cNvSpPr/>
          <p:nvPr/>
        </p:nvSpPr>
        <p:spPr>
          <a:xfrm rot="13456556">
            <a:off x="4963086" y="3082732"/>
            <a:ext cx="1973680" cy="2007392"/>
          </a:xfrm>
          <a:prstGeom prst="blockArc">
            <a:avLst>
              <a:gd name="adj1" fmla="val 10800000"/>
              <a:gd name="adj2" fmla="val 1793582"/>
              <a:gd name="adj3" fmla="val 2341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Block Arc 8"/>
          <p:cNvSpPr/>
          <p:nvPr/>
        </p:nvSpPr>
        <p:spPr>
          <a:xfrm rot="13456556">
            <a:off x="2951669" y="1020367"/>
            <a:ext cx="5998996" cy="6050678"/>
          </a:xfrm>
          <a:prstGeom prst="blockArc">
            <a:avLst>
              <a:gd name="adj1" fmla="val 10800000"/>
              <a:gd name="adj2" fmla="val 1601864"/>
              <a:gd name="adj3" fmla="val 33411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469" y="2133600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Rechargeable Batteries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407469" y="2752926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Expendable Batteries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07469" y="3372253"/>
            <a:ext cx="33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Goal</a:t>
            </a:r>
            <a:endParaRPr lang="en-US" sz="2400" dirty="0"/>
          </a:p>
        </p:txBody>
      </p:sp>
      <p:pic>
        <p:nvPicPr>
          <p:cNvPr id="14" name="Picture 19" descr="transparent_logo_whit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2400" y="0"/>
            <a:ext cx="1371600" cy="958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329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5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972" b="11111"/>
          <a:stretch/>
        </p:blipFill>
        <p:spPr>
          <a:xfrm>
            <a:off x="198254" y="1219200"/>
            <a:ext cx="8785592" cy="54635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O</a:t>
            </a:r>
            <a:r>
              <a:rPr lang="en-US" sz="4400" i="1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perational hours to date…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Two vehicles with a combined total of 100+ deployments and 6,300+ hours of operation.</a:t>
            </a:r>
          </a:p>
          <a:p>
            <a:pPr lvl="0"/>
            <a:r>
              <a:rPr lang="en-US" sz="4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Maximum MTBCF* in excess of 150 hours has been achieved.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19" descr="transparent_logo_whit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72400" y="0"/>
            <a:ext cx="1371600" cy="958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843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2685</TotalTime>
  <Words>1168</Words>
  <Application>Microsoft Office PowerPoint</Application>
  <PresentationFormat>On-screen Show (4:3)</PresentationFormat>
  <Paragraphs>181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Operating Tethys, a Long Range Autonomous Underwater Vehicle</vt:lpstr>
      <vt:lpstr>Why Tethys?</vt:lpstr>
      <vt:lpstr>What About Existing AUVs?</vt:lpstr>
      <vt:lpstr>Why not buoyancy driven gliders?</vt:lpstr>
      <vt:lpstr>Technical Design</vt:lpstr>
      <vt:lpstr>Technical Design, con’t.</vt:lpstr>
      <vt:lpstr>Design Implementation</vt:lpstr>
      <vt:lpstr>Operational Range…</vt:lpstr>
      <vt:lpstr>Operational hours to date…</vt:lpstr>
      <vt:lpstr>Operating Tethys</vt:lpstr>
      <vt:lpstr>CANON 2010  </vt:lpstr>
      <vt:lpstr>Tethys Down</vt:lpstr>
      <vt:lpstr>Daphne Down</vt:lpstr>
      <vt:lpstr>Hooking up with a fisherman</vt:lpstr>
      <vt:lpstr>Great White Shark Interaction</vt:lpstr>
      <vt:lpstr>Questions?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Thomas Hoover</dc:creator>
  <cp:lastModifiedBy>Thomas Hoover</cp:lastModifiedBy>
  <cp:revision>57</cp:revision>
  <cp:lastPrinted>2014-03-06T00:23:47Z</cp:lastPrinted>
  <dcterms:created xsi:type="dcterms:W3CDTF">2014-01-07T22:55:31Z</dcterms:created>
  <dcterms:modified xsi:type="dcterms:W3CDTF">2014-03-06T00:23:50Z</dcterms:modified>
</cp:coreProperties>
</file>