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3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5" r:id="rId12"/>
    <p:sldId id="268" r:id="rId13"/>
    <p:sldId id="272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50"/>
  </p:normalViewPr>
  <p:slideViewPr>
    <p:cSldViewPr snapToGrid="0" snapToObjects="1">
      <p:cViewPr varScale="1">
        <p:scale>
          <a:sx n="105" d="100"/>
          <a:sy n="105" d="100"/>
        </p:scale>
        <p:origin x="72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1EA08-07D1-D748-877B-81520446D3A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C46E8-EEC4-2845-9D3B-7D299958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231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971551"/>
            <a:ext cx="6487668" cy="236466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143000"/>
            <a:ext cx="6498158" cy="129365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2" y="2474259"/>
            <a:ext cx="6498159" cy="68748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458904"/>
            <a:ext cx="4079545" cy="871538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340892"/>
            <a:ext cx="4079545" cy="279011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269544"/>
            <a:ext cx="3657600" cy="3988558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276226"/>
            <a:ext cx="1524000" cy="4181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276226"/>
            <a:ext cx="6689726" cy="418147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9" y="2514601"/>
            <a:ext cx="8416925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9" y="3578272"/>
            <a:ext cx="8416925" cy="729503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272653"/>
            <a:ext cx="8402040" cy="212764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6" y="1802359"/>
            <a:ext cx="8056563" cy="1021556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802004"/>
            <a:ext cx="8056563" cy="112514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80682"/>
            <a:ext cx="8042276" cy="10027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200151"/>
            <a:ext cx="3840480" cy="325755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200151"/>
            <a:ext cx="3840480" cy="325755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80682"/>
            <a:ext cx="8042276" cy="100271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089919"/>
            <a:ext cx="3840480" cy="563165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1760562"/>
            <a:ext cx="3840480" cy="2697139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089919"/>
            <a:ext cx="3840480" cy="563165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1760562"/>
            <a:ext cx="3840480" cy="2697139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458904"/>
            <a:ext cx="3840480" cy="871538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276225"/>
            <a:ext cx="3840480" cy="4181475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340892"/>
            <a:ext cx="3840480" cy="279011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80682"/>
            <a:ext cx="8042276" cy="100271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200151"/>
            <a:ext cx="8042276" cy="325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470675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9" y="4706751"/>
            <a:ext cx="484094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4706751"/>
            <a:ext cx="990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  <p:pic>
        <p:nvPicPr>
          <p:cNvPr id="9" name="Picture 8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14" y="6296358"/>
            <a:ext cx="2251142" cy="575656"/>
          </a:xfrm>
          <a:prstGeom prst="rect">
            <a:avLst/>
          </a:prstGeom>
        </p:spPr>
      </p:pic>
      <p:pic>
        <p:nvPicPr>
          <p:cNvPr id="10" name="Picture 9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14" y="6448758"/>
            <a:ext cx="2251142" cy="575656"/>
          </a:xfrm>
          <a:prstGeom prst="rect">
            <a:avLst/>
          </a:prstGeom>
        </p:spPr>
      </p:pic>
      <p:pic>
        <p:nvPicPr>
          <p:cNvPr id="11" name="Picture 10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14" y="6601158"/>
            <a:ext cx="2251142" cy="575656"/>
          </a:xfrm>
          <a:prstGeom prst="rect">
            <a:avLst/>
          </a:prstGeom>
        </p:spPr>
      </p:pic>
      <p:pic>
        <p:nvPicPr>
          <p:cNvPr id="12" name="Picture 11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14" y="6753558"/>
            <a:ext cx="2251142" cy="575656"/>
          </a:xfrm>
          <a:prstGeom prst="rect">
            <a:avLst/>
          </a:prstGeom>
        </p:spPr>
      </p:pic>
      <p:pic>
        <p:nvPicPr>
          <p:cNvPr id="13" name="Picture 12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14" y="6905958"/>
            <a:ext cx="2251142" cy="575656"/>
          </a:xfrm>
          <a:prstGeom prst="rect">
            <a:avLst/>
          </a:prstGeom>
        </p:spPr>
      </p:pic>
      <p:pic>
        <p:nvPicPr>
          <p:cNvPr id="14" name="Picture 13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14" y="7058358"/>
            <a:ext cx="2251142" cy="575656"/>
          </a:xfrm>
          <a:prstGeom prst="rect">
            <a:avLst/>
          </a:prstGeom>
        </p:spPr>
      </p:pic>
      <p:pic>
        <p:nvPicPr>
          <p:cNvPr id="15" name="Picture 14" descr="apl_logo+wordtype2_white.png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1" y="4640543"/>
            <a:ext cx="1620851" cy="4144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key.com/en/products/detail/PQP1-D24-S12-M/102-PQP1-D24-S12-M-ND/12088751?curr=usd&amp;utm_campaign=buynow&amp;utm_medium=aggregator&amp;utm_source=octopart" TargetMode="External"/><Relationship Id="rId2" Type="http://schemas.openxmlformats.org/officeDocument/2006/relationships/hyperlink" Target="https://www.digikey.com/en/products/detail/cui-inc/PQME3-D24-S12-M/7221781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2022-09-6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462503-12AF-A6DF-3BEB-EB052804B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no GND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B59D9-6DFC-0E27-CFEF-A29569D07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-187V GND PMOS/NMOS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F8E3BD-CD62-A2F2-9D62-DF570A400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000" dirty="0"/>
              <a:t>Isolated Dual NMOS Drivers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BF9375-5C52-434F-6AC4-197C3E8CF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98" y="1969477"/>
            <a:ext cx="3798656" cy="20841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757264-3671-51D2-CA3A-AE8FA10BC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883" y="1957412"/>
            <a:ext cx="3302684" cy="209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08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4B955-9EC6-AAAE-ED0D-DD132D94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NMOS/PMOS Single Supply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293393-8D7E-6A00-B8CD-9E2738199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963" y="1083399"/>
            <a:ext cx="6438900" cy="334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07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4B955-9EC6-AAAE-ED0D-DD132D94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NMOS Dual Supply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1514B4-EAF6-530D-26C3-4B946938E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87" y="1016845"/>
            <a:ext cx="7259026" cy="377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4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462503-12AF-A6DF-3BEB-EB052804B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no GND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B59D9-6DFC-0E27-CFEF-A29569D07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-187V GND PMOS/NMOS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CD1507-A311-8CAC-89C6-4ED098B52C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8 DC/DC isolated converters needed</a:t>
            </a:r>
          </a:p>
          <a:p>
            <a:pPr lvl="1"/>
            <a:r>
              <a:rPr lang="en-US" dirty="0"/>
              <a:t>Option: Discrete high-loss 375V to ~15V voltage regulator is made</a:t>
            </a:r>
          </a:p>
          <a:p>
            <a:r>
              <a:rPr lang="en-US" dirty="0"/>
              <a:t>2 MOSFET PN’s needed</a:t>
            </a:r>
          </a:p>
          <a:p>
            <a:pPr lvl="1"/>
            <a:r>
              <a:rPr lang="en-US" dirty="0"/>
              <a:t>NMOS/PMOS</a:t>
            </a:r>
          </a:p>
          <a:p>
            <a:r>
              <a:rPr lang="en-US" dirty="0"/>
              <a:t>PMOS drive is complicated</a:t>
            </a:r>
          </a:p>
          <a:p>
            <a:pPr lvl="1"/>
            <a:r>
              <a:rPr lang="en-US" dirty="0"/>
              <a:t>Directly driving from the 375V potential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F8E3BD-CD62-A2F2-9D62-DF570A400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000" dirty="0"/>
              <a:t>Isolated Dual NMOS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0F433-A5AB-BB48-31E8-BF0B7C8FE6F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Simple – allows 1 PN </a:t>
            </a:r>
          </a:p>
          <a:p>
            <a:pPr lvl="1"/>
            <a:r>
              <a:rPr lang="en-US" dirty="0"/>
              <a:t>NMOS on HI/LOW side</a:t>
            </a:r>
          </a:p>
          <a:p>
            <a:pPr lvl="1"/>
            <a:r>
              <a:rPr lang="en-US" dirty="0"/>
              <a:t>This is how RSN did it</a:t>
            </a:r>
          </a:p>
          <a:p>
            <a:r>
              <a:rPr lang="en-US" dirty="0"/>
              <a:t>16 DC/DC isolated converters needed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9C3A6AA-95DD-4DB6-E0A3-77167485B9A8}"/>
              </a:ext>
            </a:extLst>
          </p:cNvPr>
          <p:cNvSpPr/>
          <p:nvPr/>
        </p:nvSpPr>
        <p:spPr>
          <a:xfrm>
            <a:off x="4514850" y="1089919"/>
            <a:ext cx="4229100" cy="2548631"/>
          </a:xfrm>
          <a:prstGeom prst="roundRect">
            <a:avLst/>
          </a:prstGeom>
          <a:noFill/>
          <a:ln w="38100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D7DCEF-587A-B5CD-D554-ABE270C347BD}"/>
              </a:ext>
            </a:extLst>
          </p:cNvPr>
          <p:cNvSpPr txBox="1"/>
          <p:nvPr/>
        </p:nvSpPr>
        <p:spPr>
          <a:xfrm>
            <a:off x="4932686" y="3692618"/>
            <a:ext cx="3393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rgbClr val="00B050"/>
                </a:solidFill>
              </a:rPr>
              <a:t>INVESTIGATING RSN AGREES THAT </a:t>
            </a:r>
            <a:br>
              <a:rPr lang="en-US" sz="1400" b="1" i="1" dirty="0">
                <a:solidFill>
                  <a:srgbClr val="00B050"/>
                </a:solidFill>
              </a:rPr>
            </a:br>
            <a:r>
              <a:rPr lang="en-US" sz="1400" b="1" i="1" dirty="0">
                <a:solidFill>
                  <a:srgbClr val="00B050"/>
                </a:solidFill>
              </a:rPr>
              <a:t>THIS IS THE BEST DIRECTION</a:t>
            </a:r>
          </a:p>
        </p:txBody>
      </p:sp>
    </p:spTree>
    <p:extLst>
      <p:ext uri="{BB962C8B-B14F-4D97-AF65-F5344CB8AC3E}">
        <p14:creationId xmlns:p14="http://schemas.microsoft.com/office/powerpoint/2010/main" val="54840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EDFAC-4EAD-4FA4-5107-2D9E27A84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RSN do it?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170626-8638-80A1-269F-192AA4C70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228" y="1026940"/>
            <a:ext cx="4496377" cy="29334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81EAE3-9E0B-DEE9-6E9C-1752A45D9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109" y="3229019"/>
            <a:ext cx="2135140" cy="1823525"/>
          </a:xfrm>
          <a:prstGeom prst="rect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50800" dir="5400000" algn="ctr" rotWithShape="0">
              <a:srgbClr val="000000"/>
            </a:outerShdw>
            <a:softEdge rad="0"/>
          </a:effectLst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488130E9-8C5B-35A6-5D2E-C0F4461666AE}"/>
              </a:ext>
            </a:extLst>
          </p:cNvPr>
          <p:cNvSpPr/>
          <p:nvPr/>
        </p:nvSpPr>
        <p:spPr>
          <a:xfrm rot="2403331">
            <a:off x="5172408" y="2831053"/>
            <a:ext cx="1323219" cy="25128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7F254B-3955-4104-5173-90C5996ED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682" y="1290407"/>
            <a:ext cx="3384448" cy="1938612"/>
          </a:xfrm>
          <a:prstGeom prst="rect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EB71CEF8-E7E9-6783-858A-5C1D5524E494}"/>
              </a:ext>
            </a:extLst>
          </p:cNvPr>
          <p:cNvSpPr/>
          <p:nvPr/>
        </p:nvSpPr>
        <p:spPr>
          <a:xfrm>
            <a:off x="2955520" y="1904923"/>
            <a:ext cx="1616480" cy="25128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DDDDB-A647-3049-DA42-7C29F1B67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682" y="3470818"/>
            <a:ext cx="4392673" cy="979070"/>
          </a:xfrm>
        </p:spPr>
        <p:txBody>
          <a:bodyPr>
            <a:normAutofit fontScale="92500"/>
          </a:bodyPr>
          <a:lstStyle/>
          <a:p>
            <a:r>
              <a:rPr lang="en-US" sz="1800" dirty="0"/>
              <a:t>Isolated supplies for each NMOS</a:t>
            </a:r>
          </a:p>
          <a:p>
            <a:r>
              <a:rPr lang="en-US" sz="1800" dirty="0"/>
              <a:t>Optocoupler switches GATES on/off</a:t>
            </a:r>
          </a:p>
        </p:txBody>
      </p:sp>
    </p:spTree>
    <p:extLst>
      <p:ext uri="{BB962C8B-B14F-4D97-AF65-F5344CB8AC3E}">
        <p14:creationId xmlns:p14="http://schemas.microsoft.com/office/powerpoint/2010/main" val="3037756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573D3-EBB0-A846-DA2B-943B5D251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DC/DC Direct Gate Drive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11936-946E-E647-DDC6-6DA3C180C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700" y="3472774"/>
            <a:ext cx="4190999" cy="1493121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Appears to be a push-pull gate driver</a:t>
            </a:r>
          </a:p>
          <a:p>
            <a:pPr lvl="1"/>
            <a:r>
              <a:rPr lang="en-US" sz="1400" dirty="0"/>
              <a:t>This is actually pretty nice – simple</a:t>
            </a:r>
          </a:p>
          <a:p>
            <a:pPr lvl="1"/>
            <a:r>
              <a:rPr lang="en-US" sz="1400" dirty="0"/>
              <a:t>R2/C1 form a soft-start circuit</a:t>
            </a:r>
          </a:p>
          <a:p>
            <a:r>
              <a:rPr lang="en-US" sz="1600" dirty="0"/>
              <a:t>Gut check is that this is low-stress electronics – no high voltage drop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14D01D-1856-E408-2355-46DB9C45D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75" y="1045592"/>
            <a:ext cx="7739550" cy="2348091"/>
          </a:xfrm>
          <a:prstGeom prst="rect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884F2C-855C-5427-2BE2-34C8FD6C0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001" y="3534113"/>
            <a:ext cx="1781636" cy="140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4B859-A4F9-6F0E-960B-C4AB5E49B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80682"/>
            <a:ext cx="8042276" cy="605117"/>
          </a:xfrm>
        </p:spPr>
        <p:txBody>
          <a:bodyPr/>
          <a:lstStyle/>
          <a:p>
            <a:r>
              <a:rPr lang="en-US" sz="2800" dirty="0"/>
              <a:t>Isolated DC/DC RSN (NTE0515MC)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17300-979E-BCD2-48B2-A300AA39D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920750"/>
            <a:ext cx="4175125" cy="3536951"/>
          </a:xfrm>
        </p:spPr>
        <p:txBody>
          <a:bodyPr>
            <a:normAutofit/>
          </a:bodyPr>
          <a:lstStyle/>
          <a:p>
            <a:r>
              <a:rPr lang="en-US" sz="1200" dirty="0"/>
              <a:t>Isolated Module DC </a:t>
            </a:r>
            <a:r>
              <a:rPr lang="en-US" sz="1200" dirty="0" err="1"/>
              <a:t>DC</a:t>
            </a:r>
            <a:r>
              <a:rPr lang="en-US" sz="1200" dirty="0"/>
              <a:t> Converter 1 Output 15V 66mA 4.5V - 5.5V Input</a:t>
            </a:r>
          </a:p>
          <a:p>
            <a:pPr lvl="1"/>
            <a:r>
              <a:rPr lang="en-US" sz="1000" dirty="0"/>
              <a:t>Likely not going to use due to low voltage input</a:t>
            </a:r>
          </a:p>
          <a:p>
            <a:r>
              <a:rPr lang="en-US" sz="1200" dirty="0"/>
              <a:t>Simple low power module</a:t>
            </a:r>
          </a:p>
          <a:p>
            <a:r>
              <a:rPr lang="en-US" sz="1200" dirty="0"/>
              <a:t>How many would I need?</a:t>
            </a:r>
          </a:p>
          <a:p>
            <a:pPr lvl="1"/>
            <a:r>
              <a:rPr lang="en-US" sz="1000" dirty="0"/>
              <a:t>2/channel = 16 total dc/dc’s needed for gate drives</a:t>
            </a:r>
          </a:p>
        </p:txBody>
      </p:sp>
      <p:pic>
        <p:nvPicPr>
          <p:cNvPr id="1028" name="Picture 4" descr="NTE1215MC">
            <a:extLst>
              <a:ext uri="{FF2B5EF4-FFF2-40B4-BE49-F238E27FC236}">
                <a16:creationId xmlns:a16="http://schemas.microsoft.com/office/drawing/2014/main" id="{CBDA77BF-4DE9-ABB9-EC74-8150CF248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324" y="920750"/>
            <a:ext cx="1886829" cy="188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EC66FE-FE82-65E4-ECEA-EB3D4435D5E0}"/>
              </a:ext>
            </a:extLst>
          </p:cNvPr>
          <p:cNvSpPr txBox="1"/>
          <p:nvPr/>
        </p:nvSpPr>
        <p:spPr>
          <a:xfrm rot="19670566">
            <a:off x="1425039" y="2222804"/>
            <a:ext cx="6011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</a:rPr>
              <a:t>NOT 24V INPUT COMPLIANT</a:t>
            </a:r>
          </a:p>
        </p:txBody>
      </p:sp>
    </p:spTree>
    <p:extLst>
      <p:ext uri="{BB962C8B-B14F-4D97-AF65-F5344CB8AC3E}">
        <p14:creationId xmlns:p14="http://schemas.microsoft.com/office/powerpoint/2010/main" val="4197477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1401-3B6A-AA88-5568-A9CC32EBA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Isolated Power Supply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4EECC-2198-9CE8-B4D0-E4F01F834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~Few Watts output is all that is needed</a:t>
            </a:r>
          </a:p>
          <a:p>
            <a:r>
              <a:rPr lang="en-US" dirty="0"/>
              <a:t>Isolated to at least 1KV</a:t>
            </a:r>
          </a:p>
          <a:p>
            <a:r>
              <a:rPr lang="en-US" dirty="0"/>
              <a:t>18V to 32V Input</a:t>
            </a:r>
          </a:p>
          <a:p>
            <a:pPr lvl="1"/>
            <a:r>
              <a:rPr lang="en-US" dirty="0"/>
              <a:t>Standard 24V bus input range (even though we’re 24V regulated)</a:t>
            </a:r>
          </a:p>
          <a:p>
            <a:r>
              <a:rPr lang="en-US" dirty="0"/>
              <a:t>SMT desired to maximize board layer mobility</a:t>
            </a:r>
          </a:p>
          <a:p>
            <a:r>
              <a:rPr lang="en-US" dirty="0"/>
              <a:t>~12V to 15V output for solid gate drive</a:t>
            </a:r>
          </a:p>
        </p:txBody>
      </p:sp>
    </p:spTree>
    <p:extLst>
      <p:ext uri="{BB962C8B-B14F-4D97-AF65-F5344CB8AC3E}">
        <p14:creationId xmlns:p14="http://schemas.microsoft.com/office/powerpoint/2010/main" val="2760359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D6A17-5D46-EEAB-8AD6-6B436DEC2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Isolated DC/DC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DE4E0-9D10-A42D-B5CC-30ADBBF89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PQME3-D24-S12-M</a:t>
            </a:r>
            <a:endParaRPr lang="en-US" dirty="0"/>
          </a:p>
          <a:p>
            <a:pPr lvl="1"/>
            <a:r>
              <a:rPr lang="en-US" dirty="0"/>
              <a:t>12V 3W – 20mmx20mm (~100+ available </a:t>
            </a:r>
            <a:r>
              <a:rPr lang="en-US" dirty="0" err="1"/>
              <a:t>Digikey</a:t>
            </a:r>
            <a:r>
              <a:rPr lang="en-US" dirty="0"/>
              <a:t>)</a:t>
            </a:r>
          </a:p>
          <a:p>
            <a:r>
              <a:rPr lang="en-US" dirty="0">
                <a:hlinkClick r:id="rId3"/>
              </a:rPr>
              <a:t>PQP1-D24-S12-M</a:t>
            </a:r>
            <a:endParaRPr lang="en-US" dirty="0"/>
          </a:p>
          <a:p>
            <a:pPr lvl="1"/>
            <a:r>
              <a:rPr lang="en-US" dirty="0"/>
              <a:t>12V 1W - ~130 available between Mouser/</a:t>
            </a:r>
            <a:r>
              <a:rPr lang="en-US" dirty="0" err="1"/>
              <a:t>Digikey</a:t>
            </a:r>
            <a:endParaRPr lang="en-US" dirty="0"/>
          </a:p>
          <a:p>
            <a:pPr lvl="1"/>
            <a:r>
              <a:rPr lang="en-US" dirty="0"/>
              <a:t>15mmx15mm</a:t>
            </a:r>
          </a:p>
          <a:p>
            <a:pPr lvl="1"/>
            <a:r>
              <a:rPr lang="en-US" dirty="0"/>
              <a:t>MTBF 1,000,000 hours (114 years)</a:t>
            </a:r>
          </a:p>
          <a:p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C5D3DBA-E1DA-837D-7168-9E7EA7C0B7DC}"/>
              </a:ext>
            </a:extLst>
          </p:cNvPr>
          <p:cNvSpPr/>
          <p:nvPr/>
        </p:nvSpPr>
        <p:spPr>
          <a:xfrm>
            <a:off x="373227" y="2176512"/>
            <a:ext cx="7987001" cy="2163920"/>
          </a:xfrm>
          <a:prstGeom prst="roundRect">
            <a:avLst/>
          </a:prstGeom>
          <a:noFill/>
          <a:ln w="38100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83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09787-467F-1E71-8F1B-71E2FC72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Isolated Gate Driver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64FBE-0FEB-CA60-3D8A-D575EEF3A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1252847"/>
            <a:ext cx="4557115" cy="3204854"/>
          </a:xfrm>
        </p:spPr>
        <p:txBody>
          <a:bodyPr>
            <a:normAutofit/>
          </a:bodyPr>
          <a:lstStyle/>
          <a:p>
            <a:r>
              <a:rPr lang="en-US" sz="1200" dirty="0"/>
              <a:t>No strong speed needs – </a:t>
            </a:r>
            <a:r>
              <a:rPr lang="en-US" sz="1200" dirty="0" err="1"/>
              <a:t>ms</a:t>
            </a:r>
            <a:r>
              <a:rPr lang="en-US" sz="1200" dirty="0"/>
              <a:t> is acceptable</a:t>
            </a:r>
          </a:p>
          <a:p>
            <a:pPr lvl="1"/>
            <a:r>
              <a:rPr lang="en-US" sz="1200" dirty="0"/>
              <a:t>ON/OFF load switch – not a </a:t>
            </a:r>
            <a:r>
              <a:rPr lang="en-US" sz="1200" dirty="0" err="1"/>
              <a:t>KHz</a:t>
            </a:r>
            <a:r>
              <a:rPr lang="en-US" sz="1200" dirty="0"/>
              <a:t> driver</a:t>
            </a:r>
          </a:p>
          <a:p>
            <a:r>
              <a:rPr lang="en-US" sz="1200" dirty="0"/>
              <a:t>RSN used a basic </a:t>
            </a:r>
            <a:r>
              <a:rPr lang="en-US" sz="1200" dirty="0" err="1"/>
              <a:t>optoisolator</a:t>
            </a:r>
            <a:r>
              <a:rPr lang="en-US" sz="1200" dirty="0"/>
              <a:t> gate driver</a:t>
            </a:r>
          </a:p>
          <a:p>
            <a:pPr lvl="1"/>
            <a:r>
              <a:rPr lang="en-US" sz="1200" dirty="0"/>
              <a:t>Push-Pull configuration</a:t>
            </a:r>
          </a:p>
          <a:p>
            <a:pPr lvl="1"/>
            <a:r>
              <a:rPr lang="en-US" sz="1200" dirty="0"/>
              <a:t>Many of these available</a:t>
            </a:r>
          </a:p>
          <a:p>
            <a:r>
              <a:rPr lang="en-US" sz="1400" dirty="0"/>
              <a:t>Soft-Start Options</a:t>
            </a:r>
          </a:p>
          <a:p>
            <a:pPr lvl="1"/>
            <a:r>
              <a:rPr lang="en-US" sz="1200" dirty="0"/>
              <a:t>Simple RC</a:t>
            </a:r>
          </a:p>
          <a:p>
            <a:pPr lvl="2"/>
            <a:r>
              <a:rPr lang="en-US" sz="1000" dirty="0"/>
              <a:t>Non-linear turn on</a:t>
            </a:r>
          </a:p>
          <a:p>
            <a:pPr lvl="1"/>
            <a:r>
              <a:rPr lang="en-US" sz="1200" dirty="0"/>
              <a:t>Current limited linear gate drive</a:t>
            </a:r>
          </a:p>
          <a:p>
            <a:pPr lvl="2"/>
            <a:r>
              <a:rPr lang="en-US" sz="1000" dirty="0"/>
              <a:t>Linear ramp up easily tuned</a:t>
            </a:r>
          </a:p>
          <a:p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4E95CF-AB8F-6750-B717-A6FE45AEB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448" y="1559452"/>
            <a:ext cx="4524902" cy="259164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D3E637-AB42-4F0F-E755-FAD7C7044DCB}"/>
              </a:ext>
            </a:extLst>
          </p:cNvPr>
          <p:cNvSpPr/>
          <p:nvPr/>
        </p:nvSpPr>
        <p:spPr>
          <a:xfrm>
            <a:off x="667658" y="3156856"/>
            <a:ext cx="3200400" cy="529773"/>
          </a:xfrm>
          <a:prstGeom prst="roundRect">
            <a:avLst/>
          </a:prstGeom>
          <a:noFill/>
          <a:ln w="38100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66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AC1CA-B8A5-677A-F152-82365714C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Logic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2F4CD-9983-37DA-27A9-1FB10565D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1200151"/>
            <a:ext cx="4122053" cy="3257550"/>
          </a:xfrm>
        </p:spPr>
        <p:txBody>
          <a:bodyPr/>
          <a:lstStyle/>
          <a:p>
            <a:r>
              <a:rPr lang="en-US" dirty="0"/>
              <a:t>Simple 3-AND gate</a:t>
            </a:r>
          </a:p>
          <a:p>
            <a:pPr lvl="1"/>
            <a:r>
              <a:rPr lang="en-US" dirty="0"/>
              <a:t>CH Enabled</a:t>
            </a:r>
          </a:p>
          <a:p>
            <a:pPr lvl="1"/>
            <a:r>
              <a:rPr lang="en-US" dirty="0"/>
              <a:t>No Faults</a:t>
            </a:r>
          </a:p>
          <a:p>
            <a:pPr lvl="2"/>
            <a:r>
              <a:rPr lang="en-US" dirty="0"/>
              <a:t>Channel current limit</a:t>
            </a:r>
          </a:p>
          <a:p>
            <a:pPr lvl="2"/>
            <a:r>
              <a:rPr lang="en-US" dirty="0"/>
              <a:t>Hard current limit</a:t>
            </a:r>
          </a:p>
          <a:p>
            <a:pPr lvl="3"/>
            <a:r>
              <a:rPr lang="en-US" dirty="0"/>
              <a:t>(upstream overcurrent)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E41224-C91B-78E8-1418-0C6440647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953" y="1966667"/>
            <a:ext cx="3680296" cy="157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17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B87F-1510-AFCE-8484-AC3B30BF4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FOD3180 – Gate Driver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A9BEA-5D47-D188-9BA1-B27F4E08B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722" y="3752603"/>
            <a:ext cx="7326829" cy="914400"/>
          </a:xfrm>
        </p:spPr>
        <p:txBody>
          <a:bodyPr>
            <a:normAutofit/>
          </a:bodyPr>
          <a:lstStyle/>
          <a:p>
            <a:r>
              <a:rPr lang="en-US" sz="1800" dirty="0"/>
              <a:t>FOD3180 25V ABS MAX (~50% derated at 12V)</a:t>
            </a:r>
          </a:p>
          <a:p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91DF6A-D607-1A3A-061C-8AB4FCEFA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495" y="1359725"/>
            <a:ext cx="3458081" cy="23335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CE7E5F-291D-786A-3BC6-DC88AABE2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226" y="1330779"/>
            <a:ext cx="4107538" cy="198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48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C31C9-105A-C1CF-ECC1-EFD2C9513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UCC23511 – TI </a:t>
            </a:r>
            <a:r>
              <a:rPr lang="en-US" dirty="0" err="1"/>
              <a:t>eCoupler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D433F-8352-184D-0D39-F75343873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619" y="3773543"/>
            <a:ext cx="4269467" cy="1090387"/>
          </a:xfrm>
        </p:spPr>
        <p:txBody>
          <a:bodyPr>
            <a:normAutofit fontScale="70000" lnSpcReduction="20000"/>
          </a:bodyPr>
          <a:lstStyle/>
          <a:p>
            <a:r>
              <a:rPr lang="en-US" sz="1200" dirty="0"/>
              <a:t>Simulate Optocoupler (is actually a capacitive coupler)</a:t>
            </a:r>
          </a:p>
          <a:p>
            <a:pPr lvl="1"/>
            <a:r>
              <a:rPr lang="en-US" sz="1200" dirty="0"/>
              <a:t>AEC-100 automotive part available</a:t>
            </a:r>
          </a:p>
          <a:p>
            <a:pPr lvl="1"/>
            <a:r>
              <a:rPr lang="en-US" sz="1200" dirty="0"/>
              <a:t>No concern for LED degradation</a:t>
            </a:r>
          </a:p>
          <a:p>
            <a:pPr lvl="1"/>
            <a:r>
              <a:rPr lang="en-US" sz="1200" dirty="0"/>
              <a:t>Many available</a:t>
            </a:r>
          </a:p>
          <a:p>
            <a:r>
              <a:rPr lang="en-US" sz="1400" dirty="0"/>
              <a:t>Needs 15V Drive!</a:t>
            </a:r>
          </a:p>
          <a:p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0C4D9C-E8A4-534D-A0C2-7DDCD7D33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86" y="1140110"/>
            <a:ext cx="3451722" cy="24180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8C8FAD-089D-2834-9DDD-2AE32FF2F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621" y="2960914"/>
            <a:ext cx="3211930" cy="18923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4CEE78-8B02-93AD-91F3-51114F2D7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621" y="1277850"/>
            <a:ext cx="3066418" cy="152305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898FB9-8340-021D-012F-00B4B802E30E}"/>
              </a:ext>
            </a:extLst>
          </p:cNvPr>
          <p:cNvSpPr/>
          <p:nvPr/>
        </p:nvSpPr>
        <p:spPr>
          <a:xfrm>
            <a:off x="776514" y="290420"/>
            <a:ext cx="7757885" cy="827421"/>
          </a:xfrm>
          <a:prstGeom prst="roundRect">
            <a:avLst/>
          </a:prstGeom>
          <a:noFill/>
          <a:ln w="38100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02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1A58C84-67E0-1DD7-660B-2E48FE741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768" y="4034644"/>
            <a:ext cx="2463013" cy="10548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740AED-EB21-025E-E309-31239E8BA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FA7327-2E6D-57D0-7EFE-E4A314F1A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34" y="1471560"/>
            <a:ext cx="7142289" cy="2464621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EE664117-D63B-9F9C-3E94-A9E6322E6956}"/>
              </a:ext>
            </a:extLst>
          </p:cNvPr>
          <p:cNvSpPr/>
          <p:nvPr/>
        </p:nvSpPr>
        <p:spPr>
          <a:xfrm rot="16873054">
            <a:off x="3232951" y="3200253"/>
            <a:ext cx="1596290" cy="167756"/>
          </a:xfrm>
          <a:prstGeom prst="rightArrow">
            <a:avLst>
              <a:gd name="adj1" fmla="val 34401"/>
              <a:gd name="adj2" fmla="val 47771"/>
            </a:avLst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628C6C11-4345-35C1-B94F-350014E0BCF1}"/>
              </a:ext>
            </a:extLst>
          </p:cNvPr>
          <p:cNvSpPr/>
          <p:nvPr/>
        </p:nvSpPr>
        <p:spPr>
          <a:xfrm rot="14324292">
            <a:off x="3677524" y="2988182"/>
            <a:ext cx="2227733" cy="167756"/>
          </a:xfrm>
          <a:prstGeom prst="rightArrow">
            <a:avLst>
              <a:gd name="adj1" fmla="val 34401"/>
              <a:gd name="adj2" fmla="val 47771"/>
            </a:avLst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AC74BD-271C-BF5C-EA0D-E06DA9221097}"/>
              </a:ext>
            </a:extLst>
          </p:cNvPr>
          <p:cNvSpPr txBox="1"/>
          <p:nvPr/>
        </p:nvSpPr>
        <p:spPr>
          <a:xfrm>
            <a:off x="6420204" y="4544553"/>
            <a:ext cx="1974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1" dirty="0"/>
              <a:t>Generated internally to channel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D731AB9-CF17-3613-CAF5-7C75AD5CA2D1}"/>
              </a:ext>
            </a:extLst>
          </p:cNvPr>
          <p:cNvSpPr/>
          <p:nvPr/>
        </p:nvSpPr>
        <p:spPr>
          <a:xfrm rot="12104786">
            <a:off x="4849639" y="4326529"/>
            <a:ext cx="1596290" cy="167756"/>
          </a:xfrm>
          <a:prstGeom prst="rightArrow">
            <a:avLst>
              <a:gd name="adj1" fmla="val 34401"/>
              <a:gd name="adj2" fmla="val 47771"/>
            </a:avLst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19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061AC-BD76-AAC8-F134-7ABE73FA6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697A41-09C3-5D28-6D5C-BB6BBE155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68" y="1143000"/>
            <a:ext cx="7334863" cy="3530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2470303-106C-174F-4A15-3304184001A1}"/>
              </a:ext>
            </a:extLst>
          </p:cNvPr>
          <p:cNvSpPr/>
          <p:nvPr/>
        </p:nvSpPr>
        <p:spPr>
          <a:xfrm>
            <a:off x="1316567" y="1337733"/>
            <a:ext cx="1231900" cy="732367"/>
          </a:xfrm>
          <a:prstGeom prst="rect">
            <a:avLst/>
          </a:prstGeom>
          <a:solidFill>
            <a:schemeClr val="tx2">
              <a:lumMod val="25000"/>
              <a:lumOff val="75000"/>
              <a:alpha val="30000"/>
            </a:schemeClr>
          </a:solidFill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C14C67-BB7C-7563-9C8B-3E0DDFD6C12C}"/>
              </a:ext>
            </a:extLst>
          </p:cNvPr>
          <p:cNvSpPr txBox="1"/>
          <p:nvPr/>
        </p:nvSpPr>
        <p:spPr>
          <a:xfrm>
            <a:off x="945082" y="1124019"/>
            <a:ext cx="1974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Current Sense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DE040E-6194-2D6C-4B78-AF547205B5F4}"/>
              </a:ext>
            </a:extLst>
          </p:cNvPr>
          <p:cNvSpPr/>
          <p:nvPr/>
        </p:nvSpPr>
        <p:spPr>
          <a:xfrm>
            <a:off x="4754033" y="1276419"/>
            <a:ext cx="2671233" cy="3397181"/>
          </a:xfrm>
          <a:prstGeom prst="rect">
            <a:avLst/>
          </a:prstGeom>
          <a:solidFill>
            <a:schemeClr val="tx2">
              <a:lumMod val="25000"/>
              <a:lumOff val="75000"/>
              <a:alpha val="30000"/>
            </a:schemeClr>
          </a:solidFill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ADF6B8-EAEE-7B16-0293-621BC5F6A163}"/>
              </a:ext>
            </a:extLst>
          </p:cNvPr>
          <p:cNvSpPr txBox="1"/>
          <p:nvPr/>
        </p:nvSpPr>
        <p:spPr>
          <a:xfrm>
            <a:off x="5161482" y="1062705"/>
            <a:ext cx="1974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MOSFET / Contactor Control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963EA-82CA-86BE-13A7-D1F22C4C0C64}"/>
              </a:ext>
            </a:extLst>
          </p:cNvPr>
          <p:cNvSpPr/>
          <p:nvPr/>
        </p:nvSpPr>
        <p:spPr>
          <a:xfrm>
            <a:off x="3291436" y="2175001"/>
            <a:ext cx="1344063" cy="1160866"/>
          </a:xfrm>
          <a:prstGeom prst="rect">
            <a:avLst/>
          </a:prstGeom>
          <a:solidFill>
            <a:schemeClr val="tx2">
              <a:lumMod val="25000"/>
              <a:lumOff val="75000"/>
              <a:alpha val="30000"/>
            </a:schemeClr>
          </a:solidFill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4991B7-4FE4-046D-B090-59DEA6B18B4B}"/>
              </a:ext>
            </a:extLst>
          </p:cNvPr>
          <p:cNvSpPr txBox="1"/>
          <p:nvPr/>
        </p:nvSpPr>
        <p:spPr>
          <a:xfrm>
            <a:off x="3291436" y="1961287"/>
            <a:ext cx="13440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Digital Logic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1862EA-C496-3F9D-38C5-4F765E130584}"/>
              </a:ext>
            </a:extLst>
          </p:cNvPr>
          <p:cNvSpPr/>
          <p:nvPr/>
        </p:nvSpPr>
        <p:spPr>
          <a:xfrm>
            <a:off x="1386960" y="2264833"/>
            <a:ext cx="1721919" cy="863600"/>
          </a:xfrm>
          <a:prstGeom prst="rect">
            <a:avLst/>
          </a:prstGeom>
          <a:solidFill>
            <a:schemeClr val="tx2">
              <a:lumMod val="25000"/>
              <a:lumOff val="75000"/>
              <a:alpha val="30000"/>
            </a:schemeClr>
          </a:solidFill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79CB9F-2DA5-8BBA-2F77-15A837FDA466}"/>
              </a:ext>
            </a:extLst>
          </p:cNvPr>
          <p:cNvSpPr txBox="1"/>
          <p:nvPr/>
        </p:nvSpPr>
        <p:spPr>
          <a:xfrm>
            <a:off x="1422400" y="3128433"/>
            <a:ext cx="16864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Current Sense Comparator</a:t>
            </a:r>
          </a:p>
        </p:txBody>
      </p:sp>
    </p:spTree>
    <p:extLst>
      <p:ext uri="{BB962C8B-B14F-4D97-AF65-F5344CB8AC3E}">
        <p14:creationId xmlns:p14="http://schemas.microsoft.com/office/powerpoint/2010/main" val="746876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C8B3B-17BC-A9F5-5DDC-F839DCD4E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Delays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9ECD9F-B7C7-2550-E355-B7ADEAE00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694" y="1083399"/>
            <a:ext cx="6297077" cy="3031067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72E6B668-74D9-FDC3-A193-3BC974EC44E1}"/>
              </a:ext>
            </a:extLst>
          </p:cNvPr>
          <p:cNvSpPr/>
          <p:nvPr/>
        </p:nvSpPr>
        <p:spPr>
          <a:xfrm rot="18742175">
            <a:off x="1229618" y="3172370"/>
            <a:ext cx="2338279" cy="266543"/>
          </a:xfrm>
          <a:prstGeom prst="rightArrow">
            <a:avLst>
              <a:gd name="adj1" fmla="val 34401"/>
              <a:gd name="adj2" fmla="val 47771"/>
            </a:avLst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115304A-6421-E3A3-00AB-42C116AABE9F}"/>
              </a:ext>
            </a:extLst>
          </p:cNvPr>
          <p:cNvSpPr/>
          <p:nvPr/>
        </p:nvSpPr>
        <p:spPr>
          <a:xfrm rot="13977903">
            <a:off x="4953840" y="3274607"/>
            <a:ext cx="2132217" cy="266543"/>
          </a:xfrm>
          <a:prstGeom prst="rightArrow">
            <a:avLst>
              <a:gd name="adj1" fmla="val 34401"/>
              <a:gd name="adj2" fmla="val 47771"/>
            </a:avLst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7985F8-C32A-A78D-C545-A8691A01B6C1}"/>
              </a:ext>
            </a:extLst>
          </p:cNvPr>
          <p:cNvSpPr txBox="1"/>
          <p:nvPr/>
        </p:nvSpPr>
        <p:spPr>
          <a:xfrm>
            <a:off x="524964" y="4240251"/>
            <a:ext cx="197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/>
              <a:t>Delays CMOS FAULT to provide a “Slow Blow” current trip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371F94-A04E-50DC-481E-C250895511BA}"/>
              </a:ext>
            </a:extLst>
          </p:cNvPr>
          <p:cNvSpPr txBox="1"/>
          <p:nvPr/>
        </p:nvSpPr>
        <p:spPr>
          <a:xfrm>
            <a:off x="5656733" y="4341939"/>
            <a:ext cx="266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/>
              <a:t>Delays CMOS CNTL to lag contactor ON/OFF from MOSFET state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2ED8CD-E761-2D2B-2E26-B6DB2EBBB622}"/>
              </a:ext>
            </a:extLst>
          </p:cNvPr>
          <p:cNvSpPr txBox="1"/>
          <p:nvPr/>
        </p:nvSpPr>
        <p:spPr>
          <a:xfrm rot="20047501">
            <a:off x="2049906" y="2546409"/>
            <a:ext cx="53795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>
                <a:solidFill>
                  <a:srgbClr val="FF0000"/>
                </a:solidFill>
              </a:rPr>
              <a:t>ERROR: RELAY/CONTACTOR INDEPENDENT CONTROL IN CURRENT ICD</a:t>
            </a:r>
          </a:p>
        </p:txBody>
      </p:sp>
    </p:spTree>
    <p:extLst>
      <p:ext uri="{BB962C8B-B14F-4D97-AF65-F5344CB8AC3E}">
        <p14:creationId xmlns:p14="http://schemas.microsoft.com/office/powerpoint/2010/main" val="89509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6399BD-6EDF-05AD-DE8F-171C08409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ICD Review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12CDA4-0F33-380B-A63F-59CF7FE13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 the IPB PCBA Relevant Signals</a:t>
            </a:r>
          </a:p>
        </p:txBody>
      </p:sp>
    </p:spTree>
    <p:extLst>
      <p:ext uri="{BB962C8B-B14F-4D97-AF65-F5344CB8AC3E}">
        <p14:creationId xmlns:p14="http://schemas.microsoft.com/office/powerpoint/2010/main" val="3545987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6716E-5A34-3AA8-9070-97EE3867A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E6EE2-3FA3-6174-4FA5-895D08E5B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166" y="1172066"/>
            <a:ext cx="6438900" cy="367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49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2963D-F179-23AE-26CD-577190B68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80682"/>
            <a:ext cx="8042276" cy="702485"/>
          </a:xfrm>
        </p:spPr>
        <p:txBody>
          <a:bodyPr/>
          <a:lstStyle/>
          <a:p>
            <a:r>
              <a:rPr lang="en-US" dirty="0"/>
              <a:t>IPB_1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87B410A-1539-E013-5F76-157D44023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420751"/>
              </p:ext>
            </p:extLst>
          </p:nvPr>
        </p:nvGraphicFramePr>
        <p:xfrm>
          <a:off x="469900" y="903816"/>
          <a:ext cx="7984068" cy="3314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200">
                  <a:extLst>
                    <a:ext uri="{9D8B030D-6E8A-4147-A177-3AD203B41FA5}">
                      <a16:colId xmlns:a16="http://schemas.microsoft.com/office/drawing/2014/main" val="351663841"/>
                    </a:ext>
                  </a:extLst>
                </a:gridCol>
                <a:gridCol w="807156">
                  <a:extLst>
                    <a:ext uri="{9D8B030D-6E8A-4147-A177-3AD203B41FA5}">
                      <a16:colId xmlns:a16="http://schemas.microsoft.com/office/drawing/2014/main" val="3243335074"/>
                    </a:ext>
                  </a:extLst>
                </a:gridCol>
                <a:gridCol w="936977">
                  <a:extLst>
                    <a:ext uri="{9D8B030D-6E8A-4147-A177-3AD203B41FA5}">
                      <a16:colId xmlns:a16="http://schemas.microsoft.com/office/drawing/2014/main" val="1552534538"/>
                    </a:ext>
                  </a:extLst>
                </a:gridCol>
                <a:gridCol w="846667">
                  <a:extLst>
                    <a:ext uri="{9D8B030D-6E8A-4147-A177-3AD203B41FA5}">
                      <a16:colId xmlns:a16="http://schemas.microsoft.com/office/drawing/2014/main" val="956915004"/>
                    </a:ext>
                  </a:extLst>
                </a:gridCol>
                <a:gridCol w="1134533">
                  <a:extLst>
                    <a:ext uri="{9D8B030D-6E8A-4147-A177-3AD203B41FA5}">
                      <a16:colId xmlns:a16="http://schemas.microsoft.com/office/drawing/2014/main" val="3382706124"/>
                    </a:ext>
                  </a:extLst>
                </a:gridCol>
                <a:gridCol w="2404535">
                  <a:extLst>
                    <a:ext uri="{9D8B030D-6E8A-4147-A177-3AD203B41FA5}">
                      <a16:colId xmlns:a16="http://schemas.microsoft.com/office/drawing/2014/main" val="1314314985"/>
                    </a:ext>
                  </a:extLst>
                </a:gridCol>
              </a:tblGrid>
              <a:tr h="180920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I/O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err="1"/>
                        <a:t>ExpectedNeed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ICD HAVE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809039"/>
                  </a:ext>
                </a:extLst>
              </a:tr>
              <a:tr h="180920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err="1"/>
                        <a:t>IPBx_CHx_RLY_EN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GPIO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Turn ON contactor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61610"/>
                  </a:ext>
                </a:extLst>
              </a:tr>
              <a:tr h="180920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err="1"/>
                        <a:t>IPBx_CHx_FET_EN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GPIO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Turn ON MOSFET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28016"/>
                  </a:ext>
                </a:extLst>
              </a:tr>
              <a:tr h="180920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IPB1_RESET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GPIO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IPB Board Fault Latch Reset?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131780"/>
                  </a:ext>
                </a:extLst>
              </a:tr>
              <a:tr h="180920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err="1"/>
                        <a:t>IPBx_CHx_CURRENT_SET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GPIO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Voltage to set channel current trip limit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636864"/>
                  </a:ext>
                </a:extLst>
              </a:tr>
              <a:tr h="180920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err="1"/>
                        <a:t>IPBx_CHx_I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Analog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ADC for channel current sensing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824369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err="1"/>
                        <a:t>IPBx_FETx_x_TEMP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Analog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ADC for sensing temp at each MOSFET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872696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IPB1_BOARD_TEMP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Analog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ADC for sensing general PCB temp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889590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err="1"/>
                        <a:t>FAULT_MUX_n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GPIO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N-BIT FAULT GPIO MUX</a:t>
                      </a:r>
                      <a:br>
                        <a:rPr lang="en-US" sz="1050" dirty="0"/>
                      </a:b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978189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FAULT SENSE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GPIO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GPIO input for fault monitor that is </a:t>
                      </a:r>
                      <a:r>
                        <a:rPr lang="en-US" sz="1050" dirty="0" err="1"/>
                        <a:t>MUX’d</a:t>
                      </a: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610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90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6399BD-6EDF-05AD-DE8F-171C08409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+/- 187V Powe Reference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12CDA4-0F33-380B-A63F-59CF7FE13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Making sense of grounds</a:t>
            </a:r>
          </a:p>
        </p:txBody>
      </p:sp>
    </p:spTree>
    <p:extLst>
      <p:ext uri="{BB962C8B-B14F-4D97-AF65-F5344CB8AC3E}">
        <p14:creationId xmlns:p14="http://schemas.microsoft.com/office/powerpoint/2010/main" val="2034868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urquoise_16x9_template.potx" id="{F64EF7DD-B37C-3545-A8CC-93479E95FD74}" vid="{3081783C-9F2F-4840-B57B-7D9EA41A01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2022-08-22</Template>
  <TotalTime>1954</TotalTime>
  <Words>633</Words>
  <Application>Microsoft Office PowerPoint</Application>
  <PresentationFormat>On-screen Show (16:9)</PresentationFormat>
  <Paragraphs>149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News Gothic MT</vt:lpstr>
      <vt:lpstr>Wingdings 2</vt:lpstr>
      <vt:lpstr>Breeze</vt:lpstr>
      <vt:lpstr>2022-09-6</vt:lpstr>
      <vt:lpstr>Channel Logic</vt:lpstr>
      <vt:lpstr>PowerPoint Presentation</vt:lpstr>
      <vt:lpstr>PowerPoint Presentation</vt:lpstr>
      <vt:lpstr>Logic Delays</vt:lpstr>
      <vt:lpstr>ICD Review</vt:lpstr>
      <vt:lpstr>PowerPoint Presentation</vt:lpstr>
      <vt:lpstr>IPB_1</vt:lpstr>
      <vt:lpstr>+/- 187V Powe Reference</vt:lpstr>
      <vt:lpstr>Dealing with no GND</vt:lpstr>
      <vt:lpstr>NMOS/PMOS Single Supply</vt:lpstr>
      <vt:lpstr>NMOS Dual Supply</vt:lpstr>
      <vt:lpstr>Dealing with no GND</vt:lpstr>
      <vt:lpstr>How did RSN do it?</vt:lpstr>
      <vt:lpstr>DC/DC Direct Gate Drive</vt:lpstr>
      <vt:lpstr>Isolated DC/DC RSN (NTE0515MC)</vt:lpstr>
      <vt:lpstr>Isolated Power Supply Needs</vt:lpstr>
      <vt:lpstr>Isolated DC/DC</vt:lpstr>
      <vt:lpstr>Isolated Gate Driver</vt:lpstr>
      <vt:lpstr>FOD3180 – Gate Driver</vt:lpstr>
      <vt:lpstr>UCC23511 – TI eCoupler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Brent Salmi</dc:creator>
  <cp:lastModifiedBy>Brent Salmi</cp:lastModifiedBy>
  <cp:revision>48</cp:revision>
  <dcterms:created xsi:type="dcterms:W3CDTF">2022-08-24T19:00:48Z</dcterms:created>
  <dcterms:modified xsi:type="dcterms:W3CDTF">2022-09-10T01:19:52Z</dcterms:modified>
</cp:coreProperties>
</file>