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21" roundtripDataSignature="AMtx7minr9I3udQDyzJ3Z/JCVIiGgta9P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21" Type="http://customschemas.google.com/relationships/presentationmetadata" Target="meta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1" name="Google Shape;91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32063aa720f_0_58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32063aa720f_0_5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32063aa720f_0_59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7" name="Google Shape;167;g32063aa720f_0_5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32063aa720f_0_70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32063aa720f_0_7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2063aa720f_0_59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2063aa720f_0_5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32063aa720f_0_79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32063aa720f_0_7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32063aa720f_0_58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32063aa720f_0_5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2063aa720f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2063aa720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2063aa720f_0_30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32063aa720f_0_3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2063aa720f_0_30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32063aa720f_0_3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2063aa720f_0_10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32063aa720f_0_1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2063aa720f_0_19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32063aa720f_0_1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2063aa720f_0_20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32063aa720f_0_2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2063aa720f_0_39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32063aa720f_0_3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2063aa720f_0_49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32063aa720f_0_4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8"/>
          <p:cNvSpPr/>
          <p:nvPr/>
        </p:nvSpPr>
        <p:spPr>
          <a:xfrm>
            <a:off x="1328166" y="1295400"/>
            <a:ext cx="6487668" cy="3152887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sx="100500" rotWithShape="0" algn="ctr" sy="100500">
              <a:srgbClr val="000000">
                <a:alpha val="48627"/>
              </a:srgbClr>
            </a:outerShdw>
          </a:effectLst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DB7D7"/>
              </a:buClr>
              <a:buSzPts val="3520"/>
              <a:buFont typeface="Noto Sans Symbols"/>
              <a:buNone/>
            </a:pPr>
            <a:r>
              <a:t/>
            </a:r>
            <a:endParaRPr b="0" i="0" sz="3200" u="none" cap="none" strike="noStrik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4;p8"/>
          <p:cNvSpPr txBox="1"/>
          <p:nvPr>
            <p:ph type="ctrTitle"/>
          </p:nvPr>
        </p:nvSpPr>
        <p:spPr>
          <a:xfrm>
            <a:off x="1322921" y="1523999"/>
            <a:ext cx="6498158" cy="17248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DB7D7"/>
              </a:buClr>
              <a:buSzPts val="5060"/>
              <a:buFont typeface="Noto Sans Symbols"/>
              <a:buNone/>
              <a:defRPr sz="4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8"/>
          <p:cNvSpPr txBox="1"/>
          <p:nvPr>
            <p:ph idx="1" type="subTitle"/>
          </p:nvPr>
        </p:nvSpPr>
        <p:spPr>
          <a:xfrm>
            <a:off x="1322921" y="3299012"/>
            <a:ext cx="6498159" cy="9166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6DB7D7"/>
              </a:buClr>
              <a:buSzPts val="1980"/>
              <a:buFont typeface="Noto Sans Symbols"/>
              <a:buNone/>
              <a:defRPr sz="18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2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2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8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8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98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98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98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98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6" name="Google Shape;16;p8"/>
          <p:cNvSpPr txBox="1"/>
          <p:nvPr>
            <p:ph idx="10" type="dt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8"/>
          <p:cNvSpPr txBox="1"/>
          <p:nvPr>
            <p:ph idx="11" type="ftr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8"/>
          <p:cNvSpPr txBox="1"/>
          <p:nvPr>
            <p:ph idx="12" type="sldNum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>
  <p:cSld name="Picture with Caption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7"/>
          <p:cNvSpPr txBox="1"/>
          <p:nvPr>
            <p:ph type="title"/>
          </p:nvPr>
        </p:nvSpPr>
        <p:spPr>
          <a:xfrm>
            <a:off x="533398" y="611872"/>
            <a:ext cx="4079545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b="0"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7"/>
          <p:cNvSpPr txBox="1"/>
          <p:nvPr>
            <p:ph idx="1" type="body"/>
          </p:nvPr>
        </p:nvSpPr>
        <p:spPr>
          <a:xfrm>
            <a:off x="533398" y="1787856"/>
            <a:ext cx="4079545" cy="37201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80"/>
              <a:buNone/>
              <a:defRPr sz="1800"/>
            </a:lvl1pPr>
            <a:lvl2pPr indent="-228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32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99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99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9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9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9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90"/>
              <a:buNone/>
              <a:defRPr sz="900"/>
            </a:lvl9pPr>
          </a:lstStyle>
          <a:p/>
        </p:txBody>
      </p:sp>
      <p:sp>
        <p:nvSpPr>
          <p:cNvPr id="73" name="Google Shape;73;p17"/>
          <p:cNvSpPr txBox="1"/>
          <p:nvPr>
            <p:ph idx="10" type="dt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7"/>
          <p:cNvSpPr txBox="1"/>
          <p:nvPr>
            <p:ph idx="11" type="ftr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7"/>
          <p:cNvSpPr txBox="1"/>
          <p:nvPr>
            <p:ph idx="12" type="sldNum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6" name="Google Shape;76;p17"/>
          <p:cNvSpPr/>
          <p:nvPr>
            <p:ph idx="2" type="pic"/>
          </p:nvPr>
        </p:nvSpPr>
        <p:spPr>
          <a:xfrm>
            <a:off x="5090617" y="359392"/>
            <a:ext cx="3657600" cy="5318077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sx="100500" rotWithShape="0" algn="ctr" sy="100500">
              <a:srgbClr val="000000">
                <a:alpha val="48627"/>
              </a:srgbClr>
            </a:outerShdw>
          </a:effectLst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8"/>
          <p:cNvSpPr txBox="1"/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8"/>
          <p:cNvSpPr txBox="1"/>
          <p:nvPr>
            <p:ph idx="1" type="body"/>
          </p:nvPr>
        </p:nvSpPr>
        <p:spPr>
          <a:xfrm rot="5400000">
            <a:off x="2398713" y="-249237"/>
            <a:ext cx="4343400" cy="80422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4330" lvl="0" marL="45720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SzPts val="1980"/>
              <a:buChar char="⚫"/>
              <a:defRPr/>
            </a:lvl1pPr>
            <a:lvl2pPr indent="-35433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80"/>
              <a:buChar char="⚫"/>
              <a:defRPr/>
            </a:lvl2pPr>
            <a:lvl3pPr indent="-35433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80"/>
              <a:buChar char="⚫"/>
              <a:defRPr/>
            </a:lvl3pPr>
            <a:lvl4pPr indent="-35433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80"/>
              <a:buChar char="⚫"/>
              <a:defRPr/>
            </a:lvl4pPr>
            <a:lvl5pPr indent="-354329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80"/>
              <a:buChar char="⚫"/>
              <a:defRPr/>
            </a:lvl5pPr>
            <a:lvl6pPr indent="-354329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980"/>
              <a:buChar char="⚫"/>
              <a:defRPr/>
            </a:lvl6pPr>
            <a:lvl7pPr indent="-354329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980"/>
              <a:buChar char="⚫"/>
              <a:defRPr/>
            </a:lvl7pPr>
            <a:lvl8pPr indent="-354329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980"/>
              <a:buChar char="⚫"/>
              <a:defRPr/>
            </a:lvl8pPr>
            <a:lvl9pPr indent="-354329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980"/>
              <a:buChar char="⚫"/>
              <a:defRPr/>
            </a:lvl9pPr>
          </a:lstStyle>
          <a:p/>
        </p:txBody>
      </p:sp>
      <p:sp>
        <p:nvSpPr>
          <p:cNvPr id="80" name="Google Shape;80;p18"/>
          <p:cNvSpPr txBox="1"/>
          <p:nvPr>
            <p:ph idx="10" type="dt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8"/>
          <p:cNvSpPr txBox="1"/>
          <p:nvPr>
            <p:ph idx="11" type="ftr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8"/>
          <p:cNvSpPr txBox="1"/>
          <p:nvPr>
            <p:ph idx="12" type="sldNum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9"/>
          <p:cNvSpPr txBox="1"/>
          <p:nvPr>
            <p:ph type="title"/>
          </p:nvPr>
        </p:nvSpPr>
        <p:spPr>
          <a:xfrm rot="5400000">
            <a:off x="5344142" y="2393951"/>
            <a:ext cx="5575300" cy="152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9"/>
          <p:cNvSpPr txBox="1"/>
          <p:nvPr>
            <p:ph idx="1" type="body"/>
          </p:nvPr>
        </p:nvSpPr>
        <p:spPr>
          <a:xfrm rot="5400000">
            <a:off x="1106487" y="-188912"/>
            <a:ext cx="5575300" cy="66897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4330" lvl="0" marL="45720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SzPts val="1980"/>
              <a:buChar char="⚫"/>
              <a:defRPr/>
            </a:lvl1pPr>
            <a:lvl2pPr indent="-35433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80"/>
              <a:buChar char="⚫"/>
              <a:defRPr/>
            </a:lvl2pPr>
            <a:lvl3pPr indent="-35433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80"/>
              <a:buChar char="⚫"/>
              <a:defRPr/>
            </a:lvl3pPr>
            <a:lvl4pPr indent="-35433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80"/>
              <a:buChar char="⚫"/>
              <a:defRPr/>
            </a:lvl4pPr>
            <a:lvl5pPr indent="-354329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80"/>
              <a:buChar char="⚫"/>
              <a:defRPr/>
            </a:lvl5pPr>
            <a:lvl6pPr indent="-354329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980"/>
              <a:buChar char="⚫"/>
              <a:defRPr/>
            </a:lvl6pPr>
            <a:lvl7pPr indent="-354329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980"/>
              <a:buChar char="⚫"/>
              <a:defRPr/>
            </a:lvl7pPr>
            <a:lvl8pPr indent="-354329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980"/>
              <a:buChar char="⚫"/>
              <a:defRPr/>
            </a:lvl8pPr>
            <a:lvl9pPr indent="-354329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980"/>
              <a:buChar char="⚫"/>
              <a:defRPr/>
            </a:lvl9pPr>
          </a:lstStyle>
          <a:p/>
        </p:txBody>
      </p:sp>
      <p:sp>
        <p:nvSpPr>
          <p:cNvPr id="86" name="Google Shape;86;p19"/>
          <p:cNvSpPr txBox="1"/>
          <p:nvPr>
            <p:ph idx="10" type="dt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19"/>
          <p:cNvSpPr txBox="1"/>
          <p:nvPr>
            <p:ph idx="11" type="ftr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19"/>
          <p:cNvSpPr txBox="1"/>
          <p:nvPr>
            <p:ph idx="12" type="sldNum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9"/>
          <p:cNvSpPr txBox="1"/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9"/>
          <p:cNvSpPr txBox="1"/>
          <p:nvPr>
            <p:ph idx="1" type="body"/>
          </p:nvPr>
        </p:nvSpPr>
        <p:spPr>
          <a:xfrm>
            <a:off x="549275" y="1600201"/>
            <a:ext cx="8042276" cy="434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4330" lvl="0" marL="45720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SzPts val="1980"/>
              <a:buChar char="⚫"/>
              <a:defRPr/>
            </a:lvl1pPr>
            <a:lvl2pPr indent="-35433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80"/>
              <a:buChar char="⚫"/>
              <a:defRPr/>
            </a:lvl2pPr>
            <a:lvl3pPr indent="-35433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80"/>
              <a:buChar char="⚫"/>
              <a:defRPr/>
            </a:lvl3pPr>
            <a:lvl4pPr indent="-35433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80"/>
              <a:buChar char="⚫"/>
              <a:defRPr/>
            </a:lvl4pPr>
            <a:lvl5pPr indent="-354329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80"/>
              <a:buChar char="⚫"/>
              <a:defRPr/>
            </a:lvl5pPr>
            <a:lvl6pPr indent="-354329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980"/>
              <a:buChar char="⚫"/>
              <a:defRPr/>
            </a:lvl6pPr>
            <a:lvl7pPr indent="-354329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980"/>
              <a:buChar char="⚫"/>
              <a:defRPr/>
            </a:lvl7pPr>
            <a:lvl8pPr indent="-354329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980"/>
              <a:buChar char="⚫"/>
              <a:defRPr/>
            </a:lvl8pPr>
            <a:lvl9pPr indent="-354329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980"/>
              <a:buChar char="⚫"/>
              <a:defRPr/>
            </a:lvl9pPr>
          </a:lstStyle>
          <a:p/>
        </p:txBody>
      </p:sp>
      <p:sp>
        <p:nvSpPr>
          <p:cNvPr id="22" name="Google Shape;22;p9"/>
          <p:cNvSpPr txBox="1"/>
          <p:nvPr>
            <p:ph idx="10" type="dt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9"/>
          <p:cNvSpPr txBox="1"/>
          <p:nvPr>
            <p:ph idx="11" type="ftr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9"/>
          <p:cNvSpPr txBox="1"/>
          <p:nvPr>
            <p:ph idx="12" type="sldNum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0"/>
          <p:cNvSpPr txBox="1"/>
          <p:nvPr>
            <p:ph type="title"/>
          </p:nvPr>
        </p:nvSpPr>
        <p:spPr>
          <a:xfrm>
            <a:off x="549274" y="107576"/>
            <a:ext cx="8042276" cy="133695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0"/>
          <p:cNvSpPr txBox="1"/>
          <p:nvPr>
            <p:ph idx="1" type="body"/>
          </p:nvPr>
        </p:nvSpPr>
        <p:spPr>
          <a:xfrm>
            <a:off x="549274" y="1453224"/>
            <a:ext cx="3840480" cy="7508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40"/>
              <a:buNone/>
              <a:defRPr b="0" sz="2400">
                <a:solidFill>
                  <a:srgbClr val="6DB7D7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2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8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76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76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76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76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76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760"/>
              <a:buNone/>
              <a:defRPr b="1" sz="1600"/>
            </a:lvl9pPr>
          </a:lstStyle>
          <a:p/>
        </p:txBody>
      </p:sp>
      <p:sp>
        <p:nvSpPr>
          <p:cNvPr id="28" name="Google Shape;28;p10"/>
          <p:cNvSpPr txBox="1"/>
          <p:nvPr>
            <p:ph idx="2" type="body"/>
          </p:nvPr>
        </p:nvSpPr>
        <p:spPr>
          <a:xfrm>
            <a:off x="549274" y="2347415"/>
            <a:ext cx="3840480" cy="35961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8300" lvl="0" marL="4572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200"/>
              <a:buChar char="⚫"/>
              <a:defRPr sz="2000"/>
            </a:lvl1pPr>
            <a:lvl2pPr indent="-35433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80"/>
              <a:buChar char="⚫"/>
              <a:defRPr sz="1800"/>
            </a:lvl2pPr>
            <a:lvl3pPr indent="-35433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80"/>
              <a:buChar char="⚫"/>
              <a:defRPr sz="1800"/>
            </a:lvl3pPr>
            <a:lvl4pPr indent="-35433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80"/>
              <a:buChar char="⚫"/>
              <a:defRPr sz="1800"/>
            </a:lvl4pPr>
            <a:lvl5pPr indent="-354329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80"/>
              <a:buChar char="⚫"/>
              <a:defRPr sz="1800"/>
            </a:lvl5pPr>
            <a:lvl6pPr indent="-34036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760"/>
              <a:buChar char="⚫"/>
              <a:defRPr sz="1600"/>
            </a:lvl6pPr>
            <a:lvl7pPr indent="-34036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760"/>
              <a:buChar char="⚫"/>
              <a:defRPr sz="1600"/>
            </a:lvl7pPr>
            <a:lvl8pPr indent="-340359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760"/>
              <a:buChar char="⚫"/>
              <a:defRPr sz="1600"/>
            </a:lvl8pPr>
            <a:lvl9pPr indent="-340359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760"/>
              <a:buChar char="⚫"/>
              <a:defRPr sz="1600"/>
            </a:lvl9pPr>
          </a:lstStyle>
          <a:p/>
        </p:txBody>
      </p:sp>
      <p:sp>
        <p:nvSpPr>
          <p:cNvPr id="29" name="Google Shape;29;p10"/>
          <p:cNvSpPr txBox="1"/>
          <p:nvPr>
            <p:ph idx="3" type="body"/>
          </p:nvPr>
        </p:nvSpPr>
        <p:spPr>
          <a:xfrm>
            <a:off x="4751070" y="1453224"/>
            <a:ext cx="3840480" cy="7508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40"/>
              <a:buNone/>
              <a:defRPr b="0" sz="2400">
                <a:solidFill>
                  <a:srgbClr val="6DB7D7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2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8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76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76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76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76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76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760"/>
              <a:buNone/>
              <a:defRPr b="1" sz="1600"/>
            </a:lvl9pPr>
          </a:lstStyle>
          <a:p/>
        </p:txBody>
      </p:sp>
      <p:sp>
        <p:nvSpPr>
          <p:cNvPr id="30" name="Google Shape;30;p10"/>
          <p:cNvSpPr txBox="1"/>
          <p:nvPr>
            <p:ph idx="4" type="body"/>
          </p:nvPr>
        </p:nvSpPr>
        <p:spPr>
          <a:xfrm>
            <a:off x="4751070" y="2347415"/>
            <a:ext cx="3840480" cy="35961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8300" lvl="0" marL="4572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200"/>
              <a:buChar char="⚫"/>
              <a:defRPr sz="2000"/>
            </a:lvl1pPr>
            <a:lvl2pPr indent="-35433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80"/>
              <a:buChar char="⚫"/>
              <a:defRPr sz="1800"/>
            </a:lvl2pPr>
            <a:lvl3pPr indent="-35433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80"/>
              <a:buChar char="⚫"/>
              <a:defRPr sz="1800"/>
            </a:lvl3pPr>
            <a:lvl4pPr indent="-35433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80"/>
              <a:buChar char="⚫"/>
              <a:defRPr sz="1800"/>
            </a:lvl4pPr>
            <a:lvl5pPr indent="-354329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80"/>
              <a:buChar char="⚫"/>
              <a:defRPr sz="1800"/>
            </a:lvl5pPr>
            <a:lvl6pPr indent="-34036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760"/>
              <a:buChar char="⚫"/>
              <a:defRPr sz="1600"/>
            </a:lvl6pPr>
            <a:lvl7pPr indent="-34036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760"/>
              <a:buChar char="⚫"/>
              <a:defRPr sz="1600"/>
            </a:lvl7pPr>
            <a:lvl8pPr indent="-340359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760"/>
              <a:buChar char="⚫"/>
              <a:defRPr sz="1600"/>
            </a:lvl8pPr>
            <a:lvl9pPr indent="-340359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760"/>
              <a:buChar char="⚫"/>
              <a:defRPr sz="1600"/>
            </a:lvl9pPr>
          </a:lstStyle>
          <a:p/>
        </p:txBody>
      </p:sp>
      <p:sp>
        <p:nvSpPr>
          <p:cNvPr id="31" name="Google Shape;31;p10"/>
          <p:cNvSpPr txBox="1"/>
          <p:nvPr>
            <p:ph idx="10" type="dt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0"/>
          <p:cNvSpPr txBox="1"/>
          <p:nvPr>
            <p:ph idx="11" type="ftr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10"/>
          <p:cNvSpPr txBox="1"/>
          <p:nvPr>
            <p:ph idx="12" type="sldNum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with Picture">
  <p:cSld name="Title Slide with Picture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1"/>
          <p:cNvSpPr txBox="1"/>
          <p:nvPr>
            <p:ph type="ctrTitle"/>
          </p:nvPr>
        </p:nvSpPr>
        <p:spPr>
          <a:xfrm>
            <a:off x="363538" y="3352801"/>
            <a:ext cx="8416925" cy="1470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11"/>
          <p:cNvSpPr txBox="1"/>
          <p:nvPr>
            <p:ph idx="1" type="subTitle"/>
          </p:nvPr>
        </p:nvSpPr>
        <p:spPr>
          <a:xfrm>
            <a:off x="363538" y="4771029"/>
            <a:ext cx="8416925" cy="9726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980"/>
              <a:buNone/>
              <a:defRPr sz="1800"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2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2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8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8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98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98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98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98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7" name="Google Shape;37;p11"/>
          <p:cNvSpPr txBox="1"/>
          <p:nvPr>
            <p:ph idx="10" type="dt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1"/>
          <p:cNvSpPr txBox="1"/>
          <p:nvPr>
            <p:ph idx="11" type="ftr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1"/>
          <p:cNvSpPr txBox="1"/>
          <p:nvPr>
            <p:ph idx="12" type="sldNum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0" name="Google Shape;40;p11"/>
          <p:cNvSpPr/>
          <p:nvPr>
            <p:ph idx="2" type="pic"/>
          </p:nvPr>
        </p:nvSpPr>
        <p:spPr>
          <a:xfrm>
            <a:off x="370980" y="363538"/>
            <a:ext cx="8402040" cy="2836862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sx="100500" rotWithShape="0" algn="ctr" sy="100500">
              <a:srgbClr val="000000">
                <a:alpha val="48627"/>
              </a:srgbClr>
            </a:outerShdw>
          </a:effectLst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2"/>
          <p:cNvSpPr txBox="1"/>
          <p:nvPr>
            <p:ph type="title"/>
          </p:nvPr>
        </p:nvSpPr>
        <p:spPr>
          <a:xfrm>
            <a:off x="549275" y="2403144"/>
            <a:ext cx="8056563" cy="136207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600"/>
              <a:buFont typeface="Arial"/>
              <a:buNone/>
              <a:defRPr b="0" sz="46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2"/>
          <p:cNvSpPr txBox="1"/>
          <p:nvPr>
            <p:ph idx="1" type="body"/>
          </p:nvPr>
        </p:nvSpPr>
        <p:spPr>
          <a:xfrm>
            <a:off x="549275" y="3736005"/>
            <a:ext cx="8056563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980"/>
              <a:buNone/>
              <a:defRPr sz="18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8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76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54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54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54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54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54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54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4" name="Google Shape;44;p12"/>
          <p:cNvSpPr txBox="1"/>
          <p:nvPr>
            <p:ph idx="10" type="dt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12"/>
          <p:cNvSpPr txBox="1"/>
          <p:nvPr>
            <p:ph idx="11" type="ftr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12"/>
          <p:cNvSpPr txBox="1"/>
          <p:nvPr>
            <p:ph idx="12" type="sldNum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3"/>
          <p:cNvSpPr txBox="1"/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3"/>
          <p:cNvSpPr txBox="1"/>
          <p:nvPr>
            <p:ph idx="1" type="body"/>
          </p:nvPr>
        </p:nvSpPr>
        <p:spPr>
          <a:xfrm>
            <a:off x="549275" y="1600201"/>
            <a:ext cx="3840480" cy="434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8300" lvl="0" marL="4572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200"/>
              <a:buChar char="⚫"/>
              <a:defRPr sz="2000"/>
            </a:lvl1pPr>
            <a:lvl2pPr indent="-35433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80"/>
              <a:buChar char="⚫"/>
              <a:defRPr sz="1800"/>
            </a:lvl2pPr>
            <a:lvl3pPr indent="-35433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80"/>
              <a:buChar char="⚫"/>
              <a:defRPr sz="1800"/>
            </a:lvl3pPr>
            <a:lvl4pPr indent="-35433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80"/>
              <a:buChar char="⚫"/>
              <a:defRPr sz="1800"/>
            </a:lvl4pPr>
            <a:lvl5pPr indent="-354329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80"/>
              <a:buChar char="⚫"/>
              <a:defRPr sz="1800"/>
            </a:lvl5pPr>
            <a:lvl6pPr indent="-354329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980"/>
              <a:buChar char="⚫"/>
              <a:defRPr sz="1800"/>
            </a:lvl6pPr>
            <a:lvl7pPr indent="-354329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980"/>
              <a:buChar char="⚫"/>
              <a:defRPr sz="1800"/>
            </a:lvl7pPr>
            <a:lvl8pPr indent="-354329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980"/>
              <a:buChar char="⚫"/>
              <a:defRPr sz="1800"/>
            </a:lvl8pPr>
            <a:lvl9pPr indent="-354329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980"/>
              <a:buChar char="⚫"/>
              <a:defRPr sz="1800"/>
            </a:lvl9pPr>
          </a:lstStyle>
          <a:p/>
        </p:txBody>
      </p:sp>
      <p:sp>
        <p:nvSpPr>
          <p:cNvPr id="50" name="Google Shape;50;p13"/>
          <p:cNvSpPr txBox="1"/>
          <p:nvPr>
            <p:ph idx="2" type="body"/>
          </p:nvPr>
        </p:nvSpPr>
        <p:spPr>
          <a:xfrm>
            <a:off x="4751071" y="1600201"/>
            <a:ext cx="3840480" cy="434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8300" lvl="0" marL="4572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200"/>
              <a:buChar char="⚫"/>
              <a:defRPr sz="2000"/>
            </a:lvl1pPr>
            <a:lvl2pPr indent="-35433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80"/>
              <a:buChar char="⚫"/>
              <a:defRPr sz="1800"/>
            </a:lvl2pPr>
            <a:lvl3pPr indent="-35433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80"/>
              <a:buChar char="⚫"/>
              <a:defRPr sz="1800"/>
            </a:lvl3pPr>
            <a:lvl4pPr indent="-35433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80"/>
              <a:buChar char="⚫"/>
              <a:defRPr sz="1800"/>
            </a:lvl4pPr>
            <a:lvl5pPr indent="-354329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80"/>
              <a:buChar char="⚫"/>
              <a:defRPr sz="1800"/>
            </a:lvl5pPr>
            <a:lvl6pPr indent="-354329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980"/>
              <a:buChar char="⚫"/>
              <a:defRPr sz="1800"/>
            </a:lvl6pPr>
            <a:lvl7pPr indent="-354329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980"/>
              <a:buChar char="⚫"/>
              <a:defRPr sz="1800"/>
            </a:lvl7pPr>
            <a:lvl8pPr indent="-354329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980"/>
              <a:buChar char="⚫"/>
              <a:defRPr sz="1800"/>
            </a:lvl8pPr>
            <a:lvl9pPr indent="-354329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980"/>
              <a:buChar char="⚫"/>
              <a:defRPr sz="1800"/>
            </a:lvl9pPr>
          </a:lstStyle>
          <a:p/>
        </p:txBody>
      </p:sp>
      <p:sp>
        <p:nvSpPr>
          <p:cNvPr id="51" name="Google Shape;51;p13"/>
          <p:cNvSpPr txBox="1"/>
          <p:nvPr>
            <p:ph idx="10" type="dt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3"/>
          <p:cNvSpPr txBox="1"/>
          <p:nvPr>
            <p:ph idx="11" type="ftr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3"/>
          <p:cNvSpPr txBox="1"/>
          <p:nvPr>
            <p:ph idx="12" type="sldNum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/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4"/>
          <p:cNvSpPr txBox="1"/>
          <p:nvPr>
            <p:ph idx="10" type="dt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4"/>
          <p:cNvSpPr txBox="1"/>
          <p:nvPr>
            <p:ph idx="11" type="ftr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2" type="sldNum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5"/>
          <p:cNvSpPr txBox="1"/>
          <p:nvPr>
            <p:ph idx="10" type="dt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5"/>
          <p:cNvSpPr txBox="1"/>
          <p:nvPr>
            <p:ph idx="11" type="ftr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15"/>
          <p:cNvSpPr txBox="1"/>
          <p:nvPr>
            <p:ph idx="12" type="sldNum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6"/>
          <p:cNvSpPr txBox="1"/>
          <p:nvPr>
            <p:ph type="title"/>
          </p:nvPr>
        </p:nvSpPr>
        <p:spPr>
          <a:xfrm>
            <a:off x="533399" y="611872"/>
            <a:ext cx="3840480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b="0"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16"/>
          <p:cNvSpPr txBox="1"/>
          <p:nvPr>
            <p:ph idx="1" type="body"/>
          </p:nvPr>
        </p:nvSpPr>
        <p:spPr>
          <a:xfrm>
            <a:off x="4742824" y="368300"/>
            <a:ext cx="3840480" cy="5575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2270" lvl="0" marL="45720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SzPts val="2420"/>
              <a:buChar char="⚫"/>
              <a:defRPr sz="2200"/>
            </a:lvl1pPr>
            <a:lvl2pPr indent="-3683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200"/>
              <a:buChar char="⚫"/>
              <a:defRPr sz="2000"/>
            </a:lvl2pPr>
            <a:lvl3pPr indent="-35433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80"/>
              <a:buChar char="⚫"/>
              <a:defRPr sz="1800"/>
            </a:lvl3pPr>
            <a:lvl4pPr indent="-35433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80"/>
              <a:buChar char="⚫"/>
              <a:defRPr sz="1800"/>
            </a:lvl4pPr>
            <a:lvl5pPr indent="-354329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80"/>
              <a:buChar char="⚫"/>
              <a:defRPr sz="1800"/>
            </a:lvl5pPr>
            <a:lvl6pPr indent="-368300" lvl="5" marL="2743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200"/>
              <a:buChar char="⚫"/>
              <a:defRPr sz="2000"/>
            </a:lvl6pPr>
            <a:lvl7pPr indent="-368300" lvl="6" marL="3200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200"/>
              <a:buChar char="⚫"/>
              <a:defRPr sz="2000"/>
            </a:lvl7pPr>
            <a:lvl8pPr indent="-368300" lvl="7" marL="3657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200"/>
              <a:buChar char="⚫"/>
              <a:defRPr sz="2000"/>
            </a:lvl8pPr>
            <a:lvl9pPr indent="-368300" lvl="8" marL="4114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200"/>
              <a:buChar char="⚫"/>
              <a:defRPr sz="2000"/>
            </a:lvl9pPr>
          </a:lstStyle>
          <a:p/>
        </p:txBody>
      </p:sp>
      <p:sp>
        <p:nvSpPr>
          <p:cNvPr id="66" name="Google Shape;66;p16"/>
          <p:cNvSpPr txBox="1"/>
          <p:nvPr>
            <p:ph idx="2" type="body"/>
          </p:nvPr>
        </p:nvSpPr>
        <p:spPr>
          <a:xfrm>
            <a:off x="533399" y="1787856"/>
            <a:ext cx="3840480" cy="37201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80"/>
              <a:buNone/>
              <a:defRPr sz="1800"/>
            </a:lvl1pPr>
            <a:lvl2pPr indent="-228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32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99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99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9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9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9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90"/>
              <a:buNone/>
              <a:defRPr sz="900"/>
            </a:lvl9pPr>
          </a:lstStyle>
          <a:p/>
        </p:txBody>
      </p:sp>
      <p:sp>
        <p:nvSpPr>
          <p:cNvPr id="67" name="Google Shape;67;p16"/>
          <p:cNvSpPr txBox="1"/>
          <p:nvPr>
            <p:ph idx="10" type="dt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6"/>
          <p:cNvSpPr txBox="1"/>
          <p:nvPr>
            <p:ph idx="11" type="ftr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6"/>
          <p:cNvSpPr txBox="1"/>
          <p:nvPr>
            <p:ph idx="12" type="sldNum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9.xml"/><Relationship Id="rId10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0.xml"/><Relationship Id="rId1" Type="http://schemas.openxmlformats.org/officeDocument/2006/relationships/image" Target="../media/image7.pn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slideLayout" Target="../slideLayouts/slideLayout7.xml"/><Relationship Id="rId15" Type="http://schemas.openxmlformats.org/officeDocument/2006/relationships/theme" Target="../theme/theme1.xml"/><Relationship Id="rId14" Type="http://schemas.openxmlformats.org/officeDocument/2006/relationships/slideLayout" Target="../slideLayouts/slideLayout1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"/>
          <p:cNvSpPr txBox="1"/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600"/>
              <a:buFont typeface="Arial"/>
              <a:buNone/>
              <a:defRPr b="0" i="0" sz="46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7"/>
          <p:cNvSpPr txBox="1"/>
          <p:nvPr>
            <p:ph idx="1" type="body"/>
          </p:nvPr>
        </p:nvSpPr>
        <p:spPr>
          <a:xfrm>
            <a:off x="549275" y="1600201"/>
            <a:ext cx="8042276" cy="434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96240" lvl="0" marL="457200" marR="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6DB7D7"/>
              </a:buClr>
              <a:buSzPts val="2640"/>
              <a:buFont typeface="Noto Sans Symbols"/>
              <a:buChar char="⚫"/>
              <a:defRPr b="0" i="0" sz="24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2269" lvl="1" marL="9144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05C77"/>
              </a:buClr>
              <a:buSzPts val="2420"/>
              <a:buFont typeface="Noto Sans Symbols"/>
              <a:buChar char="⚫"/>
              <a:defRPr b="0" i="0" sz="22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683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DB7D7"/>
              </a:buClr>
              <a:buSzPts val="2200"/>
              <a:buFont typeface="Noto Sans Symbols"/>
              <a:buChar char="⚫"/>
              <a:defRPr b="0" i="0" sz="2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4330" lvl="3" marL="18288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05C77"/>
              </a:buClr>
              <a:buSzPts val="1980"/>
              <a:buFont typeface="Noto Sans Symbols"/>
              <a:buChar char="⚫"/>
              <a:defRPr b="0" i="0" sz="18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4329" lvl="4" marL="22860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DB7D7"/>
              </a:buClr>
              <a:buSzPts val="1980"/>
              <a:buFont typeface="Noto Sans Symbols"/>
              <a:buChar char="⚫"/>
              <a:defRPr b="0" i="0" sz="18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4329" lvl="5" marL="27432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ts val="1980"/>
              <a:buFont typeface="Noto Sans Symbols"/>
              <a:buChar char="⚫"/>
              <a:defRPr b="0" i="0" sz="18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4329" lvl="6" marL="32004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6DB7D7"/>
              </a:buClr>
              <a:buSzPts val="1980"/>
              <a:buFont typeface="Noto Sans Symbols"/>
              <a:buChar char="⚫"/>
              <a:defRPr b="0" i="0" sz="18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4329" lvl="7" marL="36576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ts val="1980"/>
              <a:buFont typeface="Noto Sans Symbols"/>
              <a:buChar char="⚫"/>
              <a:defRPr b="0" i="0" sz="18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4329" lvl="8" marL="41148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6DB7D7"/>
              </a:buClr>
              <a:buSzPts val="1980"/>
              <a:buFont typeface="Noto Sans Symbols"/>
              <a:buChar char="⚫"/>
              <a:defRPr b="0" i="0" sz="18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7"/>
          <p:cNvSpPr txBox="1"/>
          <p:nvPr>
            <p:ph idx="10" type="dt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7"/>
          <p:cNvSpPr txBox="1"/>
          <p:nvPr>
            <p:ph idx="11" type="ftr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7"/>
          <p:cNvSpPr txBox="1"/>
          <p:nvPr>
            <p:ph idx="12" type="sldNum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apl_logo+wordtype2_white.png" id="11" name="Google Shape;11;p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314" y="6143958"/>
            <a:ext cx="2251142" cy="575656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8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.png"/><Relationship Id="rId4" Type="http://schemas.openxmlformats.org/officeDocument/2006/relationships/image" Target="../media/image10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6.png"/><Relationship Id="rId4" Type="http://schemas.openxmlformats.org/officeDocument/2006/relationships/image" Target="../media/image1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png"/><Relationship Id="rId4" Type="http://schemas.openxmlformats.org/officeDocument/2006/relationships/image" Target="../media/image1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Relationship Id="rId4" Type="http://schemas.openxmlformats.org/officeDocument/2006/relationships/image" Target="../media/image12.png"/><Relationship Id="rId5" Type="http://schemas.openxmlformats.org/officeDocument/2006/relationships/image" Target="../media/image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"/>
          <p:cNvSpPr txBox="1"/>
          <p:nvPr>
            <p:ph type="ctrTitle"/>
          </p:nvPr>
        </p:nvSpPr>
        <p:spPr>
          <a:xfrm>
            <a:off x="1322921" y="1523999"/>
            <a:ext cx="6498158" cy="17248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DB7D7"/>
              </a:buClr>
              <a:buSzPts val="5060"/>
              <a:buFont typeface="Noto Sans Symbols"/>
              <a:buNone/>
            </a:pPr>
            <a:r>
              <a:rPr lang="en-US" sz="3700"/>
              <a:t>2024-12-18</a:t>
            </a:r>
            <a:endParaRPr sz="3700"/>
          </a:p>
        </p:txBody>
      </p:sp>
      <p:sp>
        <p:nvSpPr>
          <p:cNvPr id="94" name="Google Shape;94;p1"/>
          <p:cNvSpPr txBox="1"/>
          <p:nvPr>
            <p:ph idx="1" type="subTitle"/>
          </p:nvPr>
        </p:nvSpPr>
        <p:spPr>
          <a:xfrm>
            <a:off x="1322921" y="3299012"/>
            <a:ext cx="6498159" cy="9166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DB7D7"/>
              </a:buClr>
              <a:buSzPts val="1980"/>
              <a:buFont typeface="Noto Sans Symbols"/>
              <a:buNone/>
            </a:pPr>
            <a:r>
              <a:rPr lang="en-US"/>
              <a:t>MARS2, Brenton Salmi, DEC 2024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32063aa720f_0_581"/>
          <p:cNvSpPr txBox="1"/>
          <p:nvPr>
            <p:ph type="title"/>
          </p:nvPr>
        </p:nvSpPr>
        <p:spPr>
          <a:xfrm>
            <a:off x="549275" y="2403144"/>
            <a:ext cx="8056500" cy="13620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IGB Input Protection Removed</a:t>
            </a:r>
            <a:endParaRPr/>
          </a:p>
        </p:txBody>
      </p:sp>
      <p:sp>
        <p:nvSpPr>
          <p:cNvPr id="164" name="Google Shape;164;g32063aa720f_0_581"/>
          <p:cNvSpPr txBox="1"/>
          <p:nvPr>
            <p:ph idx="1" type="body"/>
          </p:nvPr>
        </p:nvSpPr>
        <p:spPr>
          <a:xfrm>
            <a:off x="549275" y="3736005"/>
            <a:ext cx="8056500" cy="1500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32063aa720f_0_591"/>
          <p:cNvSpPr txBox="1"/>
          <p:nvPr>
            <p:ph type="title"/>
          </p:nvPr>
        </p:nvSpPr>
        <p:spPr>
          <a:xfrm>
            <a:off x="549275" y="107576"/>
            <a:ext cx="8042400" cy="133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/>
              <a:t>Risk Overview</a:t>
            </a:r>
            <a:endParaRPr/>
          </a:p>
        </p:txBody>
      </p:sp>
      <p:sp>
        <p:nvSpPr>
          <p:cNvPr id="170" name="Google Shape;170;g32063aa720f_0_591"/>
          <p:cNvSpPr txBox="1"/>
          <p:nvPr>
            <p:ph idx="1" type="body"/>
          </p:nvPr>
        </p:nvSpPr>
        <p:spPr>
          <a:xfrm>
            <a:off x="549275" y="1600201"/>
            <a:ext cx="8042400" cy="434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85000" lnSpcReduction="20000"/>
          </a:bodyPr>
          <a:lstStyle/>
          <a:p>
            <a:pPr indent="-335470" lvl="0" marL="45720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SzPct val="82500"/>
              <a:buChar char="●"/>
            </a:pPr>
            <a:r>
              <a:rPr b="1" lang="en-US"/>
              <a:t>RISK</a:t>
            </a:r>
            <a:endParaRPr b="1"/>
          </a:p>
          <a:p>
            <a:pPr indent="-33547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90000"/>
              <a:buChar char="○"/>
            </a:pPr>
            <a:r>
              <a:rPr lang="en-US"/>
              <a:t>Input Protection MOSFETS (IXTN32P60P) get very hot at 3A+ input current (375V)</a:t>
            </a:r>
            <a:endParaRPr/>
          </a:p>
          <a:p>
            <a:pPr indent="-33547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90000"/>
              <a:buChar char="○"/>
            </a:pPr>
            <a:r>
              <a:rPr lang="en-US"/>
              <a:t>Observed heating at 4A approached 100C</a:t>
            </a:r>
            <a:endParaRPr/>
          </a:p>
          <a:p>
            <a:pPr indent="-335470" lvl="2" marL="1371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98999"/>
              <a:buChar char="●"/>
            </a:pPr>
            <a:r>
              <a:rPr lang="en-US"/>
              <a:t>Ambient 22C</a:t>
            </a:r>
            <a:endParaRPr/>
          </a:p>
          <a:p>
            <a:pPr indent="-335470" lvl="2" marL="1371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98999"/>
              <a:buChar char="●"/>
            </a:pPr>
            <a:r>
              <a:rPr lang="en-US"/>
              <a:t>78C rise</a:t>
            </a:r>
            <a:endParaRPr/>
          </a:p>
          <a:p>
            <a:pPr indent="-33547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90000"/>
              <a:buChar char="○"/>
            </a:pPr>
            <a:r>
              <a:rPr lang="en-US"/>
              <a:t>Absmax of part is 150C Junction0</a:t>
            </a:r>
            <a:endParaRPr/>
          </a:p>
          <a:p>
            <a:pPr indent="-33547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82500"/>
              <a:buChar char="●"/>
            </a:pPr>
            <a:r>
              <a:rPr b="1" lang="en-US"/>
              <a:t>Consequence</a:t>
            </a:r>
            <a:endParaRPr b="1"/>
          </a:p>
          <a:p>
            <a:pPr indent="-33547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90000"/>
              <a:buChar char="○"/>
            </a:pPr>
            <a:r>
              <a:rPr lang="en-US"/>
              <a:t>Increased heating near ABSMAX significantly reduces lifetime reliability</a:t>
            </a:r>
            <a:endParaRPr/>
          </a:p>
          <a:p>
            <a:pPr indent="-335470" lvl="0" marL="457200" rtl="0" algn="l">
              <a:spcBef>
                <a:spcPts val="2000"/>
              </a:spcBef>
              <a:spcAft>
                <a:spcPts val="0"/>
              </a:spcAft>
              <a:buSzPct val="82500"/>
              <a:buChar char="●"/>
            </a:pPr>
            <a:r>
              <a:rPr b="1" lang="en-US"/>
              <a:t>Root Cause</a:t>
            </a:r>
            <a:endParaRPr b="1"/>
          </a:p>
          <a:p>
            <a:pPr indent="-335470" lvl="1" marL="914400" rtl="0" algn="l">
              <a:spcBef>
                <a:spcPts val="2000"/>
              </a:spcBef>
              <a:spcAft>
                <a:spcPts val="0"/>
              </a:spcAft>
              <a:buSzPct val="90000"/>
              <a:buChar char="○"/>
            </a:pPr>
            <a:r>
              <a:rPr lang="en-US"/>
              <a:t>Incorrect design consideration for PMOS Rds(on) heating at max system current</a:t>
            </a:r>
            <a:endParaRPr/>
          </a:p>
          <a:p>
            <a:pPr indent="-335470" lvl="1" marL="914400" rtl="0" algn="l">
              <a:spcBef>
                <a:spcPts val="2000"/>
              </a:spcBef>
              <a:spcAft>
                <a:spcPts val="0"/>
              </a:spcAft>
              <a:buSzPct val="90000"/>
              <a:buChar char="○"/>
            </a:pPr>
            <a:r>
              <a:rPr lang="en-US"/>
              <a:t>Keeping configuration would require heatsinks to be designed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32063aa720f_0_701"/>
          <p:cNvSpPr/>
          <p:nvPr/>
        </p:nvSpPr>
        <p:spPr>
          <a:xfrm>
            <a:off x="515075" y="4857225"/>
            <a:ext cx="3808500" cy="12582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g32063aa720f_0_701"/>
          <p:cNvSpPr/>
          <p:nvPr/>
        </p:nvSpPr>
        <p:spPr>
          <a:xfrm>
            <a:off x="4822250" y="4857225"/>
            <a:ext cx="3808500" cy="12582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g32063aa720f_0_701"/>
          <p:cNvSpPr txBox="1"/>
          <p:nvPr>
            <p:ph type="title"/>
          </p:nvPr>
        </p:nvSpPr>
        <p:spPr>
          <a:xfrm>
            <a:off x="549275" y="107575"/>
            <a:ext cx="8042400" cy="7509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300"/>
              <a:t>What Are We Protecting From?</a:t>
            </a:r>
            <a:endParaRPr sz="4300"/>
          </a:p>
        </p:txBody>
      </p:sp>
      <p:sp>
        <p:nvSpPr>
          <p:cNvPr id="178" name="Google Shape;178;g32063aa720f_0_701"/>
          <p:cNvSpPr txBox="1"/>
          <p:nvPr>
            <p:ph idx="1" type="body"/>
          </p:nvPr>
        </p:nvSpPr>
        <p:spPr>
          <a:xfrm>
            <a:off x="549274" y="919824"/>
            <a:ext cx="3840600" cy="7509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MARS2 LVPS Reverse Polarity (375V)</a:t>
            </a:r>
            <a:endParaRPr/>
          </a:p>
        </p:txBody>
      </p:sp>
      <p:sp>
        <p:nvSpPr>
          <p:cNvPr id="179" name="Google Shape;179;g32063aa720f_0_701"/>
          <p:cNvSpPr txBox="1"/>
          <p:nvPr>
            <p:ph idx="2" type="body"/>
          </p:nvPr>
        </p:nvSpPr>
        <p:spPr>
          <a:xfrm>
            <a:off x="549275" y="1919699"/>
            <a:ext cx="3840600" cy="2361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04800" lvl="0" marL="457200" rtl="0" algn="l">
              <a:spcBef>
                <a:spcPts val="1600"/>
              </a:spcBef>
              <a:spcAft>
                <a:spcPts val="0"/>
              </a:spcAft>
              <a:buSzPts val="1200"/>
              <a:buChar char="●"/>
            </a:pPr>
            <a:r>
              <a:rPr lang="en-US" sz="1200"/>
              <a:t>Hooking up 375V backwards will destroy the system</a:t>
            </a:r>
            <a:endParaRPr sz="1200"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-US" sz="1200"/>
              <a:t>Field</a:t>
            </a:r>
            <a:endParaRPr sz="1200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-US" sz="1200"/>
              <a:t>MVC -&gt; LVPS</a:t>
            </a:r>
            <a:endParaRPr sz="1200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-US" sz="1200"/>
              <a:t>Performed in lab during build</a:t>
            </a:r>
            <a:endParaRPr sz="1200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-US" sz="1200"/>
              <a:t>Never modified after deployment</a:t>
            </a:r>
            <a:endParaRPr sz="1200"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-US" sz="1200"/>
              <a:t>Engineering Lab</a:t>
            </a:r>
            <a:endParaRPr sz="1200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-US" sz="1200"/>
              <a:t>Moderate risk of accidentally reverse polarity in lab using benchtop supply</a:t>
            </a:r>
            <a:endParaRPr sz="1200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t/>
            </a:r>
            <a:endParaRPr sz="1200"/>
          </a:p>
        </p:txBody>
      </p:sp>
      <p:sp>
        <p:nvSpPr>
          <p:cNvPr id="180" name="Google Shape;180;g32063aa720f_0_701"/>
          <p:cNvSpPr txBox="1"/>
          <p:nvPr>
            <p:ph idx="3" type="body"/>
          </p:nvPr>
        </p:nvSpPr>
        <p:spPr>
          <a:xfrm>
            <a:off x="4751070" y="919824"/>
            <a:ext cx="3840600" cy="7509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Vicor Input Overvoltage</a:t>
            </a:r>
            <a:endParaRPr/>
          </a:p>
        </p:txBody>
      </p:sp>
      <p:sp>
        <p:nvSpPr>
          <p:cNvPr id="181" name="Google Shape;181;g32063aa720f_0_701"/>
          <p:cNvSpPr txBox="1"/>
          <p:nvPr>
            <p:ph idx="4" type="body"/>
          </p:nvPr>
        </p:nvSpPr>
        <p:spPr>
          <a:xfrm>
            <a:off x="4751074" y="1919701"/>
            <a:ext cx="3840600" cy="1393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04800" lvl="0" marL="457200" rtl="0" algn="l">
              <a:spcBef>
                <a:spcPts val="1600"/>
              </a:spcBef>
              <a:spcAft>
                <a:spcPts val="0"/>
              </a:spcAft>
              <a:buSzPts val="1200"/>
              <a:buChar char="●"/>
            </a:pPr>
            <a:r>
              <a:rPr lang="en-US" sz="1200"/>
              <a:t>Vicor V375C24C150BL</a:t>
            </a:r>
            <a:endParaRPr sz="1200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-US" sz="1200"/>
              <a:t>Already OVP cutoff at 430V</a:t>
            </a:r>
            <a:endParaRPr sz="1200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-US" sz="1200"/>
              <a:t>Surge withstand up to 500V</a:t>
            </a:r>
            <a:endParaRPr sz="12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pic>
        <p:nvPicPr>
          <p:cNvPr id="182" name="Google Shape;182;g32063aa720f_0_70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22264" y="3312905"/>
            <a:ext cx="3808474" cy="1039700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g32063aa720f_0_701"/>
          <p:cNvSpPr txBox="1"/>
          <p:nvPr/>
        </p:nvSpPr>
        <p:spPr>
          <a:xfrm>
            <a:off x="751250" y="5044850"/>
            <a:ext cx="3408600" cy="93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rgbClr val="38761D"/>
                </a:solidFill>
              </a:rPr>
              <a:t>NOT NEEDED</a:t>
            </a:r>
            <a:endParaRPr sz="1100">
              <a:solidFill>
                <a:srgbClr val="595959"/>
              </a:solidFill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100"/>
              <a:buChar char="●"/>
            </a:pPr>
            <a:r>
              <a:rPr lang="en-US" sz="1100">
                <a:solidFill>
                  <a:srgbClr val="595959"/>
                </a:solidFill>
              </a:rPr>
              <a:t>Careful lab procedures</a:t>
            </a:r>
            <a:endParaRPr sz="1100">
              <a:solidFill>
                <a:srgbClr val="595959"/>
              </a:solidFill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100"/>
              <a:buChar char="●"/>
            </a:pPr>
            <a:r>
              <a:rPr lang="en-US" sz="1100">
                <a:solidFill>
                  <a:srgbClr val="595959"/>
                </a:solidFill>
              </a:rPr>
              <a:t>Possible to utilize external circuit to protect from this that is left connected  continuously</a:t>
            </a:r>
            <a:endParaRPr sz="1100">
              <a:solidFill>
                <a:srgbClr val="595959"/>
              </a:solidFill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100"/>
              <a:buChar char="●"/>
            </a:pPr>
            <a:r>
              <a:rPr lang="en-US" sz="1100">
                <a:solidFill>
                  <a:srgbClr val="595959"/>
                </a:solidFill>
              </a:rPr>
              <a:t>System can be repaired / replaced in lab</a:t>
            </a:r>
            <a:endParaRPr sz="1100">
              <a:solidFill>
                <a:srgbClr val="595959"/>
              </a:solidFill>
            </a:endParaRPr>
          </a:p>
        </p:txBody>
      </p:sp>
      <p:sp>
        <p:nvSpPr>
          <p:cNvPr id="184" name="Google Shape;184;g32063aa720f_0_701"/>
          <p:cNvSpPr txBox="1"/>
          <p:nvPr/>
        </p:nvSpPr>
        <p:spPr>
          <a:xfrm>
            <a:off x="4967075" y="5044850"/>
            <a:ext cx="3408600" cy="93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rgbClr val="38761D"/>
                </a:solidFill>
              </a:rPr>
              <a:t>NOT NEEDED</a:t>
            </a:r>
            <a:endParaRPr b="1" sz="1100">
              <a:solidFill>
                <a:srgbClr val="38761D"/>
              </a:solidFill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100"/>
              <a:buChar char="●"/>
            </a:pPr>
            <a:r>
              <a:rPr lang="en-US" sz="1100">
                <a:solidFill>
                  <a:srgbClr val="595959"/>
                </a:solidFill>
              </a:rPr>
              <a:t>Overvoltage protection on IGB appears redundant to the Vicor’s existing OVP</a:t>
            </a:r>
            <a:endParaRPr sz="1100">
              <a:solidFill>
                <a:srgbClr val="595959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32063aa720f_0_596"/>
          <p:cNvSpPr txBox="1"/>
          <p:nvPr>
            <p:ph type="title"/>
          </p:nvPr>
        </p:nvSpPr>
        <p:spPr>
          <a:xfrm>
            <a:off x="549275" y="107575"/>
            <a:ext cx="8042400" cy="7023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IGB Modifications</a:t>
            </a:r>
            <a:endParaRPr/>
          </a:p>
        </p:txBody>
      </p:sp>
      <p:pic>
        <p:nvPicPr>
          <p:cNvPr id="190" name="Google Shape;190;g32063aa720f_0_59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69375" y="904450"/>
            <a:ext cx="5148226" cy="25635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g32063aa720f_0_59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69375" y="3694975"/>
            <a:ext cx="5148227" cy="261072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2" name="Google Shape;192;g32063aa720f_0_596"/>
          <p:cNvGrpSpPr/>
          <p:nvPr/>
        </p:nvGrpSpPr>
        <p:grpSpPr>
          <a:xfrm>
            <a:off x="4959850" y="3784975"/>
            <a:ext cx="2764025" cy="256625"/>
            <a:chOff x="4959850" y="3784975"/>
            <a:chExt cx="2764025" cy="256625"/>
          </a:xfrm>
        </p:grpSpPr>
        <p:cxnSp>
          <p:nvCxnSpPr>
            <p:cNvPr id="193" name="Google Shape;193;g32063aa720f_0_596"/>
            <p:cNvCxnSpPr/>
            <p:nvPr/>
          </p:nvCxnSpPr>
          <p:spPr>
            <a:xfrm rot="10800000">
              <a:off x="4985500" y="3784975"/>
              <a:ext cx="0" cy="236100"/>
            </a:xfrm>
            <a:prstGeom prst="straightConnector1">
              <a:avLst/>
            </a:prstGeom>
            <a:noFill/>
            <a:ln cap="flat" cmpd="sng" w="28575">
              <a:solidFill>
                <a:srgbClr val="0000FF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94" name="Google Shape;194;g32063aa720f_0_596"/>
            <p:cNvCxnSpPr/>
            <p:nvPr/>
          </p:nvCxnSpPr>
          <p:spPr>
            <a:xfrm rot="10800000">
              <a:off x="7698225" y="3784975"/>
              <a:ext cx="0" cy="236100"/>
            </a:xfrm>
            <a:prstGeom prst="straightConnector1">
              <a:avLst/>
            </a:prstGeom>
            <a:noFill/>
            <a:ln cap="flat" cmpd="sng" w="28575">
              <a:solidFill>
                <a:srgbClr val="0000FF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95" name="Google Shape;195;g32063aa720f_0_596"/>
            <p:cNvCxnSpPr/>
            <p:nvPr/>
          </p:nvCxnSpPr>
          <p:spPr>
            <a:xfrm rot="10800000">
              <a:off x="4985750" y="3792475"/>
              <a:ext cx="2720100" cy="0"/>
            </a:xfrm>
            <a:prstGeom prst="straightConnector1">
              <a:avLst/>
            </a:prstGeom>
            <a:noFill/>
            <a:ln cap="flat" cmpd="sng" w="28575">
              <a:solidFill>
                <a:srgbClr val="0000FF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196" name="Google Shape;196;g32063aa720f_0_596"/>
            <p:cNvSpPr/>
            <p:nvPr/>
          </p:nvSpPr>
          <p:spPr>
            <a:xfrm>
              <a:off x="4959850" y="3969775"/>
              <a:ext cx="51300" cy="51300"/>
            </a:xfrm>
            <a:prstGeom prst="ellipse">
              <a:avLst/>
            </a:prstGeom>
            <a:solidFill>
              <a:srgbClr val="0000FF"/>
            </a:solidFill>
            <a:ln cap="flat" cmpd="sng" w="9525">
              <a:solidFill>
                <a:srgbClr val="0000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" name="Google Shape;197;g32063aa720f_0_596"/>
            <p:cNvSpPr/>
            <p:nvPr/>
          </p:nvSpPr>
          <p:spPr>
            <a:xfrm>
              <a:off x="7672575" y="3990300"/>
              <a:ext cx="51300" cy="51300"/>
            </a:xfrm>
            <a:prstGeom prst="ellipse">
              <a:avLst/>
            </a:prstGeom>
            <a:solidFill>
              <a:srgbClr val="0000FF"/>
            </a:solidFill>
            <a:ln cap="flat" cmpd="sng" w="9525">
              <a:solidFill>
                <a:srgbClr val="0000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98" name="Google Shape;198;g32063aa720f_0_596"/>
          <p:cNvGrpSpPr/>
          <p:nvPr/>
        </p:nvGrpSpPr>
        <p:grpSpPr>
          <a:xfrm>
            <a:off x="4942453" y="4981211"/>
            <a:ext cx="2764025" cy="256625"/>
            <a:chOff x="4959850" y="3784975"/>
            <a:chExt cx="2764025" cy="256625"/>
          </a:xfrm>
        </p:grpSpPr>
        <p:cxnSp>
          <p:nvCxnSpPr>
            <p:cNvPr id="199" name="Google Shape;199;g32063aa720f_0_596"/>
            <p:cNvCxnSpPr/>
            <p:nvPr/>
          </p:nvCxnSpPr>
          <p:spPr>
            <a:xfrm rot="10800000">
              <a:off x="4985500" y="3784975"/>
              <a:ext cx="0" cy="236100"/>
            </a:xfrm>
            <a:prstGeom prst="straightConnector1">
              <a:avLst/>
            </a:prstGeom>
            <a:noFill/>
            <a:ln cap="flat" cmpd="sng" w="28575">
              <a:solidFill>
                <a:srgbClr val="0000FF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00" name="Google Shape;200;g32063aa720f_0_596"/>
            <p:cNvCxnSpPr/>
            <p:nvPr/>
          </p:nvCxnSpPr>
          <p:spPr>
            <a:xfrm rot="10800000">
              <a:off x="7698225" y="3784975"/>
              <a:ext cx="0" cy="236100"/>
            </a:xfrm>
            <a:prstGeom prst="straightConnector1">
              <a:avLst/>
            </a:prstGeom>
            <a:noFill/>
            <a:ln cap="flat" cmpd="sng" w="28575">
              <a:solidFill>
                <a:srgbClr val="0000FF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01" name="Google Shape;201;g32063aa720f_0_596"/>
            <p:cNvCxnSpPr/>
            <p:nvPr/>
          </p:nvCxnSpPr>
          <p:spPr>
            <a:xfrm rot="10800000">
              <a:off x="4985750" y="3792475"/>
              <a:ext cx="2720100" cy="0"/>
            </a:xfrm>
            <a:prstGeom prst="straightConnector1">
              <a:avLst/>
            </a:prstGeom>
            <a:noFill/>
            <a:ln cap="flat" cmpd="sng" w="28575">
              <a:solidFill>
                <a:srgbClr val="0000FF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202" name="Google Shape;202;g32063aa720f_0_596"/>
            <p:cNvSpPr/>
            <p:nvPr/>
          </p:nvSpPr>
          <p:spPr>
            <a:xfrm>
              <a:off x="4959850" y="3969775"/>
              <a:ext cx="51300" cy="51300"/>
            </a:xfrm>
            <a:prstGeom prst="ellipse">
              <a:avLst/>
            </a:prstGeom>
            <a:solidFill>
              <a:srgbClr val="0000FF"/>
            </a:solidFill>
            <a:ln cap="flat" cmpd="sng" w="9525">
              <a:solidFill>
                <a:srgbClr val="0000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" name="Google Shape;203;g32063aa720f_0_596"/>
            <p:cNvSpPr/>
            <p:nvPr/>
          </p:nvSpPr>
          <p:spPr>
            <a:xfrm>
              <a:off x="7672575" y="3990300"/>
              <a:ext cx="51300" cy="51300"/>
            </a:xfrm>
            <a:prstGeom prst="ellipse">
              <a:avLst/>
            </a:prstGeom>
            <a:solidFill>
              <a:srgbClr val="0000FF"/>
            </a:solidFill>
            <a:ln cap="flat" cmpd="sng" w="9525">
              <a:solidFill>
                <a:srgbClr val="0000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04" name="Google Shape;204;g32063aa720f_0_596"/>
          <p:cNvSpPr txBox="1"/>
          <p:nvPr/>
        </p:nvSpPr>
        <p:spPr>
          <a:xfrm>
            <a:off x="232575" y="1790975"/>
            <a:ext cx="2829000" cy="79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595959"/>
                </a:solidFill>
              </a:rPr>
              <a:t>Original</a:t>
            </a:r>
            <a:endParaRPr b="1" sz="2400">
              <a:solidFill>
                <a:srgbClr val="595959"/>
              </a:solidFill>
            </a:endParaRPr>
          </a:p>
        </p:txBody>
      </p:sp>
      <p:sp>
        <p:nvSpPr>
          <p:cNvPr id="205" name="Google Shape;205;g32063aa720f_0_596"/>
          <p:cNvSpPr txBox="1"/>
          <p:nvPr/>
        </p:nvSpPr>
        <p:spPr>
          <a:xfrm>
            <a:off x="232725" y="4605075"/>
            <a:ext cx="2829000" cy="79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595959"/>
                </a:solidFill>
              </a:rPr>
              <a:t>Mitigated</a:t>
            </a:r>
            <a:endParaRPr b="1" sz="2400">
              <a:solidFill>
                <a:srgbClr val="595959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595959"/>
                </a:solidFill>
              </a:rPr>
              <a:t>(Performed 12/2024)</a:t>
            </a:r>
            <a:endParaRPr sz="1800">
              <a:solidFill>
                <a:srgbClr val="595959"/>
              </a:solidFill>
            </a:endParaRPr>
          </a:p>
        </p:txBody>
      </p:sp>
      <p:sp>
        <p:nvSpPr>
          <p:cNvPr id="206" name="Google Shape;206;g32063aa720f_0_596"/>
          <p:cNvSpPr txBox="1"/>
          <p:nvPr/>
        </p:nvSpPr>
        <p:spPr>
          <a:xfrm>
            <a:off x="232725" y="5447025"/>
            <a:ext cx="3095700" cy="6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79400" lvl="0" marL="457200" rt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Char char="●"/>
            </a:pPr>
            <a:r>
              <a:rPr lang="en-US" sz="800">
                <a:solidFill>
                  <a:srgbClr val="595959"/>
                </a:solidFill>
              </a:rPr>
              <a:t>DNP</a:t>
            </a:r>
            <a:endParaRPr sz="800">
              <a:solidFill>
                <a:srgbClr val="595959"/>
              </a:solidFill>
            </a:endParaRPr>
          </a:p>
          <a:p>
            <a:pPr indent="-279400" lvl="1" marL="914400" rt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Char char="○"/>
            </a:pPr>
            <a:r>
              <a:rPr lang="en-US" sz="800">
                <a:solidFill>
                  <a:srgbClr val="595959"/>
                </a:solidFill>
              </a:rPr>
              <a:t>Q1, Q2, Q4, D1, D7, D10, R3</a:t>
            </a:r>
            <a:endParaRPr sz="800">
              <a:solidFill>
                <a:srgbClr val="595959"/>
              </a:solidFill>
            </a:endParaRPr>
          </a:p>
          <a:p>
            <a:pPr indent="-279400" lvl="1" marL="914400" rt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Char char="○"/>
            </a:pPr>
            <a:r>
              <a:rPr lang="en-US" sz="800">
                <a:solidFill>
                  <a:srgbClr val="595959"/>
                </a:solidFill>
              </a:rPr>
              <a:t>Q8, Q3, Q5, D2, D8, D9, R4</a:t>
            </a:r>
            <a:endParaRPr sz="800">
              <a:solidFill>
                <a:srgbClr val="595959"/>
              </a:solidFill>
            </a:endParaRPr>
          </a:p>
          <a:p>
            <a:pPr indent="-279400" lvl="0" marL="457200" rt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Char char="●"/>
            </a:pPr>
            <a:r>
              <a:rPr lang="en-US" sz="800">
                <a:solidFill>
                  <a:srgbClr val="595959"/>
                </a:solidFill>
              </a:rPr>
              <a:t>Jumper (solder) using SOT-227 pads shown</a:t>
            </a:r>
            <a:endParaRPr sz="800">
              <a:solidFill>
                <a:srgbClr val="595959"/>
              </a:solidFill>
            </a:endParaRPr>
          </a:p>
          <a:p>
            <a:pPr indent="-279400" lvl="1" marL="914400" rt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Char char="○"/>
            </a:pPr>
            <a:r>
              <a:rPr lang="en-US" sz="800">
                <a:solidFill>
                  <a:srgbClr val="595959"/>
                </a:solidFill>
              </a:rPr>
              <a:t>16AWG</a:t>
            </a:r>
            <a:endParaRPr sz="800">
              <a:solidFill>
                <a:srgbClr val="595959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32063aa720f_0_798"/>
          <p:cNvSpPr txBox="1"/>
          <p:nvPr>
            <p:ph type="title"/>
          </p:nvPr>
        </p:nvSpPr>
        <p:spPr>
          <a:xfrm>
            <a:off x="549275" y="2403144"/>
            <a:ext cx="8056500" cy="13620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Looking Ahead</a:t>
            </a:r>
            <a:endParaRPr/>
          </a:p>
        </p:txBody>
      </p:sp>
      <p:sp>
        <p:nvSpPr>
          <p:cNvPr id="212" name="Google Shape;212;g32063aa720f_0_798"/>
          <p:cNvSpPr txBox="1"/>
          <p:nvPr>
            <p:ph idx="1" type="body"/>
          </p:nvPr>
        </p:nvSpPr>
        <p:spPr>
          <a:xfrm>
            <a:off x="549275" y="3736005"/>
            <a:ext cx="8056500" cy="1500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32063aa720f_0_586"/>
          <p:cNvSpPr txBox="1"/>
          <p:nvPr>
            <p:ph type="title"/>
          </p:nvPr>
        </p:nvSpPr>
        <p:spPr>
          <a:xfrm>
            <a:off x="549275" y="107576"/>
            <a:ext cx="8042400" cy="13371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" name="Google Shape;218;g32063aa720f_0_586"/>
          <p:cNvSpPr txBox="1"/>
          <p:nvPr>
            <p:ph idx="1" type="body"/>
          </p:nvPr>
        </p:nvSpPr>
        <p:spPr>
          <a:xfrm>
            <a:off x="549275" y="1600201"/>
            <a:ext cx="8042400" cy="43434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54330" lvl="0" marL="457200" rtl="0" algn="l">
              <a:spcBef>
                <a:spcPts val="2000"/>
              </a:spcBef>
              <a:spcAft>
                <a:spcPts val="0"/>
              </a:spcAft>
              <a:buSzPts val="1980"/>
              <a:buChar char="●"/>
            </a:pPr>
            <a:r>
              <a:rPr lang="en-US"/>
              <a:t>Install engineering temp sensors (HPB)</a:t>
            </a:r>
            <a:endParaRPr/>
          </a:p>
          <a:p>
            <a:pPr indent="-354330" lvl="0" marL="457200" rtl="0" algn="l">
              <a:spcBef>
                <a:spcPts val="0"/>
              </a:spcBef>
              <a:spcAft>
                <a:spcPts val="0"/>
              </a:spcAft>
              <a:buSzPts val="1980"/>
              <a:buChar char="●"/>
            </a:pPr>
            <a:r>
              <a:rPr lang="en-US"/>
              <a:t>Move assembly to 320</a:t>
            </a:r>
            <a:endParaRPr/>
          </a:p>
          <a:p>
            <a:pPr indent="-354330" lvl="1" marL="914400" rtl="0" algn="l">
              <a:spcBef>
                <a:spcPts val="0"/>
              </a:spcBef>
              <a:spcAft>
                <a:spcPts val="0"/>
              </a:spcAft>
              <a:buSzPts val="1980"/>
              <a:buChar char="○"/>
            </a:pPr>
            <a:r>
              <a:rPr lang="en-US"/>
              <a:t>4A capable 375</a:t>
            </a:r>
            <a:endParaRPr/>
          </a:p>
          <a:p>
            <a:pPr indent="-354330" lvl="0" marL="457200" rtl="0" algn="l">
              <a:spcBef>
                <a:spcPts val="0"/>
              </a:spcBef>
              <a:spcAft>
                <a:spcPts val="0"/>
              </a:spcAft>
              <a:buSzPts val="1980"/>
              <a:buChar char="●"/>
            </a:pPr>
            <a:r>
              <a:rPr lang="en-US"/>
              <a:t>Run Factory Acceptance Test (FAT) on ENG unit</a:t>
            </a:r>
            <a:endParaRPr/>
          </a:p>
          <a:p>
            <a:pPr indent="-354330" lvl="1" marL="914400" rtl="0" algn="l">
              <a:spcBef>
                <a:spcPts val="0"/>
              </a:spcBef>
              <a:spcAft>
                <a:spcPts val="0"/>
              </a:spcAft>
              <a:buSzPts val="1980"/>
              <a:buChar char="○"/>
            </a:pPr>
            <a:r>
              <a:rPr lang="en-US"/>
              <a:t>Not mechanically built</a:t>
            </a:r>
            <a:endParaRPr/>
          </a:p>
          <a:p>
            <a:pPr indent="-354330" lvl="0" marL="457200" rtl="0" algn="l">
              <a:spcBef>
                <a:spcPts val="0"/>
              </a:spcBef>
              <a:spcAft>
                <a:spcPts val="0"/>
              </a:spcAft>
              <a:buSzPts val="1980"/>
              <a:buChar char="●"/>
            </a:pPr>
            <a:r>
              <a:rPr lang="en-US"/>
              <a:t>Build Engineering unit mechanically</a:t>
            </a:r>
            <a:endParaRPr/>
          </a:p>
          <a:p>
            <a:pPr indent="-354330" lvl="0" marL="457200" rtl="0" algn="l">
              <a:spcBef>
                <a:spcPts val="0"/>
              </a:spcBef>
              <a:spcAft>
                <a:spcPts val="0"/>
              </a:spcAft>
              <a:buSzPts val="1980"/>
              <a:buChar char="●"/>
            </a:pPr>
            <a:r>
              <a:rPr lang="en-US"/>
              <a:t>Build Flight unit</a:t>
            </a:r>
            <a:endParaRPr/>
          </a:p>
          <a:p>
            <a:pPr indent="-354330" lvl="0" marL="457200" rtl="0" algn="l">
              <a:spcBef>
                <a:spcPts val="0"/>
              </a:spcBef>
              <a:spcAft>
                <a:spcPts val="0"/>
              </a:spcAft>
              <a:buSzPts val="1980"/>
              <a:buChar char="●"/>
            </a:pPr>
            <a:r>
              <a:rPr lang="en-US"/>
              <a:t>Run FAT on flight unit</a:t>
            </a:r>
            <a:endParaRPr/>
          </a:p>
          <a:p>
            <a:pPr indent="-354330" lvl="0" marL="457200" rtl="0" algn="l">
              <a:spcBef>
                <a:spcPts val="0"/>
              </a:spcBef>
              <a:spcAft>
                <a:spcPts val="0"/>
              </a:spcAft>
              <a:buSzPts val="1980"/>
              <a:buChar char="●"/>
            </a:pPr>
            <a:r>
              <a:rPr lang="en-US"/>
              <a:t>Burn in of flight unit</a:t>
            </a:r>
            <a:endParaRPr/>
          </a:p>
          <a:p>
            <a:pPr indent="-354330" lvl="1" marL="914400" rtl="0" algn="l">
              <a:spcBef>
                <a:spcPts val="0"/>
              </a:spcBef>
              <a:spcAft>
                <a:spcPts val="0"/>
              </a:spcAft>
              <a:buSzPts val="1980"/>
              <a:buChar char="○"/>
            </a:pPr>
            <a:r>
              <a:rPr lang="en-US"/>
              <a:t>Run for long duration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2063aa720f_0_0"/>
          <p:cNvSpPr txBox="1"/>
          <p:nvPr>
            <p:ph type="title"/>
          </p:nvPr>
        </p:nvSpPr>
        <p:spPr>
          <a:xfrm>
            <a:off x="549275" y="107576"/>
            <a:ext cx="8042400" cy="652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Status (Engineering Unit)</a:t>
            </a:r>
            <a:endParaRPr/>
          </a:p>
        </p:txBody>
      </p:sp>
      <p:sp>
        <p:nvSpPr>
          <p:cNvPr id="100" name="Google Shape;100;g32063aa720f_0_0"/>
          <p:cNvSpPr txBox="1"/>
          <p:nvPr>
            <p:ph idx="1" type="body"/>
          </p:nvPr>
        </p:nvSpPr>
        <p:spPr>
          <a:xfrm>
            <a:off x="195075" y="995850"/>
            <a:ext cx="4194900" cy="4947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68300" lvl="0" marL="457200" rtl="0" algn="l">
              <a:spcBef>
                <a:spcPts val="1600"/>
              </a:spcBef>
              <a:spcAft>
                <a:spcPts val="0"/>
              </a:spcAft>
              <a:buSzPts val="2200"/>
              <a:buChar char="●"/>
            </a:pPr>
            <a:r>
              <a:rPr lang="en-US"/>
              <a:t>Engineering unit up an running!</a:t>
            </a:r>
            <a:endParaRPr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-US"/>
              <a:t>Have let it run for many hours</a:t>
            </a:r>
            <a:endParaRPr/>
          </a:p>
          <a:p>
            <a:pPr indent="-354330" lvl="1" marL="914400" rtl="0" algn="l">
              <a:spcBef>
                <a:spcPts val="0"/>
              </a:spcBef>
              <a:spcAft>
                <a:spcPts val="0"/>
              </a:spcAft>
              <a:buSzPts val="1980"/>
              <a:buChar char="●"/>
            </a:pPr>
            <a:r>
              <a:rPr lang="en-US"/>
              <a:t>All relays ON</a:t>
            </a:r>
            <a:endParaRPr/>
          </a:p>
          <a:p>
            <a:pPr indent="-354330" lvl="1" marL="914400" rtl="0" algn="l">
              <a:spcBef>
                <a:spcPts val="0"/>
              </a:spcBef>
              <a:spcAft>
                <a:spcPts val="0"/>
              </a:spcAft>
              <a:buSzPts val="1980"/>
              <a:buChar char="●"/>
            </a:pPr>
            <a:r>
              <a:rPr lang="en-US"/>
              <a:t>~230mA load on one channel</a:t>
            </a:r>
            <a:endParaRPr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-US"/>
              <a:t>Resolved issue with ground fault self-test</a:t>
            </a:r>
            <a:endParaRPr/>
          </a:p>
          <a:p>
            <a:pPr indent="-354330" lvl="1" marL="914400" rtl="0" algn="l">
              <a:spcBef>
                <a:spcPts val="0"/>
              </a:spcBef>
              <a:spcAft>
                <a:spcPts val="0"/>
              </a:spcAft>
              <a:buSzPts val="1980"/>
              <a:buChar char="●"/>
            </a:pPr>
            <a:r>
              <a:rPr lang="en-US"/>
              <a:t>Known prior issue was self-test inop</a:t>
            </a:r>
            <a:endParaRPr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-US"/>
              <a:t>Wired HPB temperature sensors</a:t>
            </a:r>
            <a:endParaRPr/>
          </a:p>
          <a:p>
            <a:pPr indent="-354330" lvl="1" marL="914400" rtl="0" algn="l">
              <a:spcBef>
                <a:spcPts val="0"/>
              </a:spcBef>
              <a:spcAft>
                <a:spcPts val="0"/>
              </a:spcAft>
              <a:buSzPts val="1980"/>
              <a:buChar char="●"/>
            </a:pPr>
            <a:r>
              <a:rPr lang="en-US"/>
              <a:t>Vicors, MOSFET, etc…</a:t>
            </a:r>
            <a:endParaRPr/>
          </a:p>
          <a:p>
            <a:pPr indent="-354330" lvl="1" marL="914400" rtl="0" algn="l">
              <a:spcBef>
                <a:spcPts val="0"/>
              </a:spcBef>
              <a:spcAft>
                <a:spcPts val="0"/>
              </a:spcAft>
              <a:buSzPts val="1980"/>
              <a:buChar char="●"/>
            </a:pPr>
            <a:r>
              <a:rPr lang="en-US"/>
              <a:t>Tested working</a:t>
            </a:r>
            <a:endParaRPr/>
          </a:p>
          <a:p>
            <a:pPr indent="-354330" lvl="1" marL="914400" rtl="0" algn="l">
              <a:spcBef>
                <a:spcPts val="0"/>
              </a:spcBef>
              <a:spcAft>
                <a:spcPts val="0"/>
              </a:spcAft>
              <a:buSzPts val="1980"/>
              <a:buChar char="●"/>
            </a:pPr>
            <a:r>
              <a:rPr lang="en-US"/>
              <a:t>Need to install “permenantly”</a:t>
            </a:r>
            <a:endParaRPr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t/>
            </a:r>
            <a:endParaRPr/>
          </a:p>
        </p:txBody>
      </p:sp>
      <p:pic>
        <p:nvPicPr>
          <p:cNvPr id="101" name="Google Shape;101;g32063aa720f_0_0"/>
          <p:cNvPicPr preferRelativeResize="0"/>
          <p:nvPr/>
        </p:nvPicPr>
        <p:blipFill rotWithShape="1">
          <a:blip r:embed="rId3">
            <a:alphaModFix/>
          </a:blip>
          <a:srcRect b="0" l="8500" r="7090" t="0"/>
          <a:stretch/>
        </p:blipFill>
        <p:spPr>
          <a:xfrm>
            <a:off x="4668950" y="856225"/>
            <a:ext cx="3840599" cy="342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g32063aa720f_0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30575" y="4381675"/>
            <a:ext cx="2717341" cy="2267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2063aa720f_0_303"/>
          <p:cNvSpPr txBox="1"/>
          <p:nvPr>
            <p:ph type="title"/>
          </p:nvPr>
        </p:nvSpPr>
        <p:spPr>
          <a:xfrm>
            <a:off x="549275" y="2403144"/>
            <a:ext cx="8056500" cy="13620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IGB Self-Test Fix</a:t>
            </a:r>
            <a:endParaRPr/>
          </a:p>
        </p:txBody>
      </p:sp>
      <p:sp>
        <p:nvSpPr>
          <p:cNvPr id="108" name="Google Shape;108;g32063aa720f_0_303"/>
          <p:cNvSpPr txBox="1"/>
          <p:nvPr>
            <p:ph idx="1" type="body"/>
          </p:nvPr>
        </p:nvSpPr>
        <p:spPr>
          <a:xfrm>
            <a:off x="549275" y="3736005"/>
            <a:ext cx="8056500" cy="1500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2063aa720f_0_308"/>
          <p:cNvSpPr txBox="1"/>
          <p:nvPr>
            <p:ph type="title"/>
          </p:nvPr>
        </p:nvSpPr>
        <p:spPr>
          <a:xfrm>
            <a:off x="549275" y="107575"/>
            <a:ext cx="8042400" cy="7701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Circuit Issues (1)</a:t>
            </a:r>
            <a:endParaRPr/>
          </a:p>
        </p:txBody>
      </p:sp>
      <p:pic>
        <p:nvPicPr>
          <p:cNvPr id="114" name="Google Shape;114;g32063aa720f_0_30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60240" y="1001575"/>
            <a:ext cx="5620475" cy="3614348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g32063aa720f_0_308"/>
          <p:cNvSpPr txBox="1"/>
          <p:nvPr/>
        </p:nvSpPr>
        <p:spPr>
          <a:xfrm>
            <a:off x="338675" y="4776275"/>
            <a:ext cx="8550300" cy="8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Char char="●"/>
            </a:pPr>
            <a:r>
              <a:rPr lang="en-US" sz="2400">
                <a:solidFill>
                  <a:srgbClr val="595959"/>
                </a:solidFill>
              </a:rPr>
              <a:t>There is no return path for the MVC_L RTN (N187) to get back to MVC_L +375V (P187)</a:t>
            </a:r>
            <a:endParaRPr sz="2400">
              <a:solidFill>
                <a:srgbClr val="595959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2063aa720f_0_104"/>
          <p:cNvSpPr txBox="1"/>
          <p:nvPr>
            <p:ph type="title"/>
          </p:nvPr>
        </p:nvSpPr>
        <p:spPr>
          <a:xfrm>
            <a:off x="549275" y="107576"/>
            <a:ext cx="8042400" cy="6666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Update Topology</a:t>
            </a:r>
            <a:endParaRPr/>
          </a:p>
        </p:txBody>
      </p:sp>
      <p:sp>
        <p:nvSpPr>
          <p:cNvPr id="121" name="Google Shape;121;g32063aa720f_0_104"/>
          <p:cNvSpPr txBox="1"/>
          <p:nvPr/>
        </p:nvSpPr>
        <p:spPr>
          <a:xfrm>
            <a:off x="560175" y="914600"/>
            <a:ext cx="8031600" cy="53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900">
                <a:solidFill>
                  <a:srgbClr val="999999"/>
                </a:solidFill>
              </a:rPr>
              <a:t>Real induced ground fault</a:t>
            </a:r>
            <a:endParaRPr i="1" sz="1900">
              <a:solidFill>
                <a:srgbClr val="999999"/>
              </a:solidFill>
            </a:endParaRPr>
          </a:p>
        </p:txBody>
      </p:sp>
      <p:pic>
        <p:nvPicPr>
          <p:cNvPr id="122" name="Google Shape;122;g32063aa720f_0_10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3150" y="1715976"/>
            <a:ext cx="4574285" cy="3276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g32063aa720f_0_10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67685" y="1840450"/>
            <a:ext cx="4001765" cy="30276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2063aa720f_0_195"/>
          <p:cNvSpPr txBox="1"/>
          <p:nvPr>
            <p:ph type="title"/>
          </p:nvPr>
        </p:nvSpPr>
        <p:spPr>
          <a:xfrm>
            <a:off x="549275" y="107576"/>
            <a:ext cx="8042400" cy="13371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Fix Self-Test Relay Control</a:t>
            </a:r>
            <a:endParaRPr/>
          </a:p>
        </p:txBody>
      </p:sp>
      <p:sp>
        <p:nvSpPr>
          <p:cNvPr id="129" name="Google Shape;129;g32063aa720f_0_195"/>
          <p:cNvSpPr txBox="1"/>
          <p:nvPr>
            <p:ph idx="1" type="body"/>
          </p:nvPr>
        </p:nvSpPr>
        <p:spPr>
          <a:xfrm>
            <a:off x="549275" y="1600201"/>
            <a:ext cx="3840600" cy="43434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68300" lvl="0" marL="457200" rtl="0" algn="l">
              <a:spcBef>
                <a:spcPts val="1600"/>
              </a:spcBef>
              <a:spcAft>
                <a:spcPts val="0"/>
              </a:spcAft>
              <a:buSzPts val="2200"/>
              <a:buChar char="●"/>
            </a:pPr>
            <a:r>
              <a:rPr lang="en-US"/>
              <a:t>Self test requires 3 relays to be enabled at once but only 2 can be active at the same time in the current control method</a:t>
            </a:r>
            <a:endParaRPr/>
          </a:p>
          <a:p>
            <a:pPr indent="-354330" lvl="1" marL="914400" rtl="0" algn="l">
              <a:spcBef>
                <a:spcPts val="0"/>
              </a:spcBef>
              <a:spcAft>
                <a:spcPts val="0"/>
              </a:spcAft>
              <a:buSzPts val="1980"/>
              <a:buChar char="○"/>
            </a:pPr>
            <a:r>
              <a:rPr lang="en-US"/>
              <a:t>K3, K5, K7</a:t>
            </a:r>
            <a:endParaRPr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-US"/>
              <a:t>No extra GPIO are available</a:t>
            </a:r>
            <a:endParaRPr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-US"/>
              <a:t>The solution here is to DIODE OR the self-test control signal to turn on both needed HIGH/LOW relay with a single control signal</a:t>
            </a:r>
            <a:endParaRPr/>
          </a:p>
        </p:txBody>
      </p:sp>
      <p:pic>
        <p:nvPicPr>
          <p:cNvPr id="130" name="Google Shape;130;g32063aa720f_0_19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42275" y="1597076"/>
            <a:ext cx="4449323" cy="4579603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g32063aa720f_0_195"/>
          <p:cNvSpPr/>
          <p:nvPr/>
        </p:nvSpPr>
        <p:spPr>
          <a:xfrm>
            <a:off x="5820500" y="2290425"/>
            <a:ext cx="499800" cy="15396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00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g32063aa720f_0_195"/>
          <p:cNvSpPr/>
          <p:nvPr/>
        </p:nvSpPr>
        <p:spPr>
          <a:xfrm>
            <a:off x="6959275" y="2290425"/>
            <a:ext cx="499800" cy="15396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00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g32063aa720f_0_195"/>
          <p:cNvSpPr/>
          <p:nvPr/>
        </p:nvSpPr>
        <p:spPr>
          <a:xfrm>
            <a:off x="6718450" y="4288950"/>
            <a:ext cx="499800" cy="15396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00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2063aa720f_0_204"/>
          <p:cNvSpPr txBox="1"/>
          <p:nvPr>
            <p:ph type="title"/>
          </p:nvPr>
        </p:nvSpPr>
        <p:spPr>
          <a:xfrm>
            <a:off x="549275" y="107576"/>
            <a:ext cx="8042400" cy="13371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DIODE OR Self-Test P187</a:t>
            </a:r>
            <a:endParaRPr/>
          </a:p>
        </p:txBody>
      </p:sp>
      <p:sp>
        <p:nvSpPr>
          <p:cNvPr id="139" name="Google Shape;139;g32063aa720f_0_204"/>
          <p:cNvSpPr txBox="1"/>
          <p:nvPr>
            <p:ph idx="1" type="body"/>
          </p:nvPr>
        </p:nvSpPr>
        <p:spPr>
          <a:xfrm>
            <a:off x="549275" y="1600201"/>
            <a:ext cx="3840600" cy="43434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68300" lvl="0" marL="457200" rtl="0" algn="l">
              <a:spcBef>
                <a:spcPts val="1600"/>
              </a:spcBef>
              <a:spcAft>
                <a:spcPts val="0"/>
              </a:spcAft>
              <a:buSzPts val="2200"/>
              <a:buChar char="●"/>
            </a:pPr>
            <a:r>
              <a:rPr lang="en-US"/>
              <a:t>Step 1</a:t>
            </a:r>
            <a:endParaRPr/>
          </a:p>
          <a:p>
            <a:pPr indent="-354330" lvl="1" marL="914400" rtl="0" algn="l">
              <a:spcBef>
                <a:spcPts val="0"/>
              </a:spcBef>
              <a:spcAft>
                <a:spcPts val="0"/>
              </a:spcAft>
              <a:buSzPts val="1980"/>
              <a:buChar char="○"/>
            </a:pPr>
            <a:r>
              <a:rPr lang="en-US"/>
              <a:t>Cut trace in location shown in GREEN</a:t>
            </a:r>
            <a:endParaRPr/>
          </a:p>
          <a:p>
            <a:pPr indent="-354330" lvl="1" marL="914400" rtl="0" algn="l">
              <a:spcBef>
                <a:spcPts val="0"/>
              </a:spcBef>
              <a:spcAft>
                <a:spcPts val="0"/>
              </a:spcAft>
              <a:buSzPts val="1980"/>
              <a:buChar char="○"/>
            </a:pPr>
            <a:r>
              <a:rPr lang="en-US"/>
              <a:t>Install diode across cut trace as shown</a:t>
            </a:r>
            <a:endParaRPr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-US"/>
              <a:t>Step 2</a:t>
            </a:r>
            <a:endParaRPr/>
          </a:p>
          <a:p>
            <a:pPr indent="-354330" lvl="1" marL="914400" rtl="0" algn="l">
              <a:spcBef>
                <a:spcPts val="0"/>
              </a:spcBef>
              <a:spcAft>
                <a:spcPts val="0"/>
              </a:spcAft>
              <a:buSzPts val="1980"/>
              <a:buChar char="○"/>
            </a:pPr>
            <a:r>
              <a:rPr lang="en-US"/>
              <a:t>Install second diode as shown from R26 to U5</a:t>
            </a:r>
            <a:endParaRPr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-US"/>
              <a:t>Diode</a:t>
            </a:r>
            <a:endParaRPr/>
          </a:p>
          <a:p>
            <a:pPr indent="-354330" lvl="1" marL="914400" rtl="0" algn="l">
              <a:spcBef>
                <a:spcPts val="0"/>
              </a:spcBef>
              <a:spcAft>
                <a:spcPts val="0"/>
              </a:spcAft>
              <a:buSzPts val="1980"/>
              <a:buChar char="○"/>
            </a:pPr>
            <a:r>
              <a:rPr lang="en-US"/>
              <a:t>Use 1N4148WS</a:t>
            </a:r>
            <a:endParaRPr/>
          </a:p>
        </p:txBody>
      </p:sp>
      <p:pic>
        <p:nvPicPr>
          <p:cNvPr id="140" name="Google Shape;140;g32063aa720f_0_20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92100" y="4836374"/>
            <a:ext cx="1308074" cy="1210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g32063aa720f_0_20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22350" y="4047274"/>
            <a:ext cx="4449325" cy="25330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g32063aa720f_0_20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485413" y="1597076"/>
            <a:ext cx="2123192" cy="22977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2063aa720f_0_398"/>
          <p:cNvSpPr txBox="1"/>
          <p:nvPr>
            <p:ph type="title"/>
          </p:nvPr>
        </p:nvSpPr>
        <p:spPr>
          <a:xfrm>
            <a:off x="549275" y="107576"/>
            <a:ext cx="8042400" cy="13371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IGB Self-Test Testing</a:t>
            </a:r>
            <a:endParaRPr/>
          </a:p>
        </p:txBody>
      </p:sp>
      <p:pic>
        <p:nvPicPr>
          <p:cNvPr id="148" name="Google Shape;148;g32063aa720f_0_39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43375" y="1444673"/>
            <a:ext cx="6654199" cy="2151475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g32063aa720f_0_398"/>
          <p:cNvSpPr txBox="1"/>
          <p:nvPr/>
        </p:nvSpPr>
        <p:spPr>
          <a:xfrm>
            <a:off x="223175" y="3745350"/>
            <a:ext cx="8694600" cy="92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595959"/>
                </a:solidFill>
              </a:rPr>
              <a:t>GFD relays work as expected with Self-Test functionality providing both K3 and K5 actuations.</a:t>
            </a:r>
            <a:endParaRPr sz="2400">
              <a:solidFill>
                <a:srgbClr val="595959"/>
              </a:solidFill>
            </a:endParaRPr>
          </a:p>
        </p:txBody>
      </p:sp>
      <p:pic>
        <p:nvPicPr>
          <p:cNvPr id="150" name="Google Shape;150;g32063aa720f_0_39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73100" y="4821250"/>
            <a:ext cx="2707758" cy="1881150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g32063aa720f_0_398"/>
          <p:cNvSpPr txBox="1"/>
          <p:nvPr/>
        </p:nvSpPr>
        <p:spPr>
          <a:xfrm>
            <a:off x="1302075" y="5233075"/>
            <a:ext cx="4188900" cy="1057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</a:rPr>
              <a:t>IGB Ground Fault analog signal out during self-test</a:t>
            </a:r>
            <a:endParaRPr sz="1200">
              <a:solidFill>
                <a:srgbClr val="595959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2063aa720f_0_491"/>
          <p:cNvSpPr txBox="1"/>
          <p:nvPr>
            <p:ph type="title"/>
          </p:nvPr>
        </p:nvSpPr>
        <p:spPr>
          <a:xfrm>
            <a:off x="549275" y="107575"/>
            <a:ext cx="8042400" cy="6918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200"/>
              <a:t>Ground Fault Signal Calibration</a:t>
            </a:r>
            <a:endParaRPr sz="4200"/>
          </a:p>
        </p:txBody>
      </p:sp>
      <p:sp>
        <p:nvSpPr>
          <p:cNvPr id="157" name="Google Shape;157;g32063aa720f_0_491"/>
          <p:cNvSpPr txBox="1"/>
          <p:nvPr>
            <p:ph idx="1" type="body"/>
          </p:nvPr>
        </p:nvSpPr>
        <p:spPr>
          <a:xfrm>
            <a:off x="549275" y="5264551"/>
            <a:ext cx="8042400" cy="855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fontScale="62500" lnSpcReduction="20000"/>
          </a:bodyPr>
          <a:lstStyle/>
          <a:p>
            <a:pPr indent="-307181" lvl="0" marL="457200" rtl="0" algn="l">
              <a:spcBef>
                <a:spcPts val="2000"/>
              </a:spcBef>
              <a:spcAft>
                <a:spcPts val="0"/>
              </a:spcAft>
              <a:buSzPct val="82500"/>
              <a:buChar char="●"/>
            </a:pPr>
            <a:r>
              <a:rPr lang="en-US"/>
              <a:t>Using 2MEG self-test resistor on SN:1</a:t>
            </a:r>
            <a:endParaRPr/>
          </a:p>
          <a:p>
            <a:pPr indent="-307181" lvl="0" marL="457200" rtl="0" algn="l">
              <a:spcBef>
                <a:spcPts val="0"/>
              </a:spcBef>
              <a:spcAft>
                <a:spcPts val="0"/>
              </a:spcAft>
              <a:buSzPct val="82500"/>
              <a:buChar char="●"/>
            </a:pPr>
            <a:r>
              <a:rPr lang="en-US"/>
              <a:t>V(mvc) was varied to produce specific current</a:t>
            </a:r>
            <a:endParaRPr/>
          </a:p>
          <a:p>
            <a:pPr indent="-307181" lvl="0" marL="457200" rtl="0" algn="l">
              <a:spcBef>
                <a:spcPts val="0"/>
              </a:spcBef>
              <a:spcAft>
                <a:spcPts val="0"/>
              </a:spcAft>
              <a:buSzPct val="82500"/>
              <a:buChar char="●"/>
            </a:pPr>
            <a:r>
              <a:rPr lang="en-US"/>
              <a:t>Calibration required due to tolerances on analog signal chain</a:t>
            </a:r>
            <a:endParaRPr/>
          </a:p>
          <a:p>
            <a:pPr indent="-307181" lvl="1" marL="914400" rtl="0" algn="l">
              <a:spcBef>
                <a:spcPts val="0"/>
              </a:spcBef>
              <a:spcAft>
                <a:spcPts val="0"/>
              </a:spcAft>
              <a:buSzPct val="90000"/>
              <a:buChar char="○"/>
            </a:pPr>
            <a:r>
              <a:rPr lang="en-US"/>
              <a:t>Gain + offset</a:t>
            </a:r>
            <a:endParaRPr/>
          </a:p>
        </p:txBody>
      </p:sp>
      <p:pic>
        <p:nvPicPr>
          <p:cNvPr id="158" name="Google Shape;158;g32063aa720f_0_491" title="Char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46525" y="1222125"/>
            <a:ext cx="6450933" cy="39834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Breeze">
  <a:themeElements>
    <a:clrScheme name="Breeze">
      <a:dk1>
        <a:srgbClr val="000000"/>
      </a:dk1>
      <a:lt1>
        <a:srgbClr val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2023-01-06T21:40:36Z</dcterms:created>
  <dc:creator>Brent Salmi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0x010100F75121E18897884386B6F16CCD38220C</vt:lpwstr>
  </property>
</Properties>
</file>