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4acd795b1f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4acd795b1f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acd795b1f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acd795b1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acd795b1f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acd795b1f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4acd795b1f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4acd795b1f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4acd795b1f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4acd795b1f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4a7a8cdae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4a7a8cdae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4acd795b1f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4acd795b1f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5" Type="http://schemas.openxmlformats.org/officeDocument/2006/relationships/image" Target="../media/image9.png"/><Relationship Id="rId6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734652" y="-770802"/>
            <a:ext cx="3975026" cy="68000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2144625" y="4585132"/>
            <a:ext cx="4770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0000"/>
                </a:solidFill>
              </a:rPr>
              <a:t>J5</a:t>
            </a:r>
            <a:endParaRPr b="1" sz="1100">
              <a:solidFill>
                <a:srgbClr val="FF0000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568900" y="4585132"/>
            <a:ext cx="4770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0000"/>
                </a:solidFill>
              </a:rPr>
              <a:t>J6</a:t>
            </a:r>
            <a:endParaRPr b="1" sz="1100">
              <a:solidFill>
                <a:srgbClr val="FF0000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926350" y="4585132"/>
            <a:ext cx="5511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0000"/>
                </a:solidFill>
              </a:rPr>
              <a:t>J18</a:t>
            </a:r>
            <a:endParaRPr b="1" sz="1100">
              <a:solidFill>
                <a:srgbClr val="FF0000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600225" y="4585132"/>
            <a:ext cx="5322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0000"/>
                </a:solidFill>
              </a:rPr>
              <a:t>J17</a:t>
            </a:r>
            <a:endParaRPr b="1" sz="1100">
              <a:solidFill>
                <a:srgbClr val="FF0000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4002225" y="4585132"/>
            <a:ext cx="5322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0000"/>
                </a:solidFill>
              </a:rPr>
              <a:t>J16</a:t>
            </a:r>
            <a:endParaRPr b="1" sz="1100">
              <a:solidFill>
                <a:srgbClr val="FF0000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4393225" y="4585132"/>
            <a:ext cx="5322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0000"/>
                </a:solidFill>
              </a:rPr>
              <a:t>J11</a:t>
            </a:r>
            <a:endParaRPr b="1" sz="1100">
              <a:solidFill>
                <a:srgbClr val="FF0000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810675" y="4585132"/>
            <a:ext cx="5322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0000"/>
                </a:solidFill>
              </a:rPr>
              <a:t>J8</a:t>
            </a:r>
            <a:endParaRPr b="1" sz="1100">
              <a:solidFill>
                <a:srgbClr val="FF0000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5221575" y="4585132"/>
            <a:ext cx="5322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0000"/>
                </a:solidFill>
              </a:rPr>
              <a:t>J13</a:t>
            </a:r>
            <a:endParaRPr b="1" sz="1100">
              <a:solidFill>
                <a:srgbClr val="FF0000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5841200" y="4585132"/>
            <a:ext cx="5322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0000"/>
                </a:solidFill>
              </a:rPr>
              <a:t>J15</a:t>
            </a:r>
            <a:endParaRPr b="1" sz="1100">
              <a:solidFill>
                <a:srgbClr val="FF0000"/>
              </a:solidFill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6221725" y="4585132"/>
            <a:ext cx="5322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0000"/>
                </a:solidFill>
              </a:rPr>
              <a:t>J7</a:t>
            </a:r>
            <a:endParaRPr b="1" sz="1100">
              <a:solidFill>
                <a:srgbClr val="FF0000"/>
              </a:solidFill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6641525" y="4585132"/>
            <a:ext cx="5322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0000"/>
                </a:solidFill>
              </a:rPr>
              <a:t>J9</a:t>
            </a:r>
            <a:endParaRPr b="1" sz="1100">
              <a:solidFill>
                <a:srgbClr val="FF0000"/>
              </a:solidFill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7034600" y="4585132"/>
            <a:ext cx="5322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0000"/>
                </a:solidFill>
              </a:rPr>
              <a:t>J12</a:t>
            </a:r>
            <a:endParaRPr b="1" sz="1100">
              <a:solidFill>
                <a:srgbClr val="FF0000"/>
              </a:solidFill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7441850" y="4585132"/>
            <a:ext cx="532200" cy="35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0000"/>
                </a:solidFill>
              </a:rPr>
              <a:t>J14</a:t>
            </a:r>
            <a:endParaRPr b="1" sz="11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9625" y="1017725"/>
            <a:ext cx="3222499" cy="394592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Tim’s Email (MBARI Needs)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290650" y="118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Port Changes</a:t>
            </a:r>
            <a:endParaRPr/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43825"/>
            <a:ext cx="8839201" cy="31020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15"/>
          <p:cNvCxnSpPr/>
          <p:nvPr/>
        </p:nvCxnSpPr>
        <p:spPr>
          <a:xfrm flipH="1" rot="10800000">
            <a:off x="5522475" y="2709450"/>
            <a:ext cx="363600" cy="1437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1" name="Google Shape;81;p15"/>
          <p:cNvCxnSpPr/>
          <p:nvPr/>
        </p:nvCxnSpPr>
        <p:spPr>
          <a:xfrm flipH="1" rot="10800000">
            <a:off x="5632150" y="3425100"/>
            <a:ext cx="248400" cy="35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2" name="Google Shape;82;p15"/>
          <p:cNvCxnSpPr/>
          <p:nvPr/>
        </p:nvCxnSpPr>
        <p:spPr>
          <a:xfrm>
            <a:off x="5632150" y="3396300"/>
            <a:ext cx="282900" cy="329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3" name="Google Shape;83;p15"/>
          <p:cNvCxnSpPr/>
          <p:nvPr/>
        </p:nvCxnSpPr>
        <p:spPr>
          <a:xfrm>
            <a:off x="5539800" y="2946025"/>
            <a:ext cx="311700" cy="1206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4" name="Google Shape;84;p15"/>
          <p:cNvCxnSpPr/>
          <p:nvPr/>
        </p:nvCxnSpPr>
        <p:spPr>
          <a:xfrm>
            <a:off x="5585975" y="2645825"/>
            <a:ext cx="374400" cy="1260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>
            <p:ph type="title"/>
          </p:nvPr>
        </p:nvSpPr>
        <p:spPr>
          <a:xfrm>
            <a:off x="311700" y="156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Fan Power Switched to Unswitched</a:t>
            </a:r>
            <a:endParaRPr/>
          </a:p>
        </p:txBody>
      </p:sp>
      <p:sp>
        <p:nvSpPr>
          <p:cNvPr id="90" name="Google Shape;90;p16"/>
          <p:cNvSpPr txBox="1"/>
          <p:nvPr>
            <p:ph idx="1" type="body"/>
          </p:nvPr>
        </p:nvSpPr>
        <p:spPr>
          <a:xfrm>
            <a:off x="311700" y="4355325"/>
            <a:ext cx="8520600" cy="54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FAN power configured to J8 (Formerly CISCO SW 1 -&gt; CH1 SW) </a:t>
            </a:r>
            <a:endParaRPr/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0774" y="809296"/>
            <a:ext cx="5532200" cy="143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3950" y="2488120"/>
            <a:ext cx="3818715" cy="1807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PCB Mods Option 1</a:t>
            </a:r>
            <a:endParaRPr/>
          </a:p>
        </p:txBody>
      </p:sp>
      <p:sp>
        <p:nvSpPr>
          <p:cNvPr id="98" name="Google Shape;98;p17"/>
          <p:cNvSpPr txBox="1"/>
          <p:nvPr>
            <p:ph idx="1" type="body"/>
          </p:nvPr>
        </p:nvSpPr>
        <p:spPr>
          <a:xfrm>
            <a:off x="311700" y="4084000"/>
            <a:ext cx="85206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No cut traces</a:t>
            </a:r>
            <a:endParaRPr/>
          </a:p>
        </p:txBody>
      </p:sp>
      <p:pic>
        <p:nvPicPr>
          <p:cNvPr id="99" name="Google Shape;9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1125" y="1170125"/>
            <a:ext cx="5835296" cy="276147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7"/>
          <p:cNvSpPr/>
          <p:nvPr/>
        </p:nvSpPr>
        <p:spPr>
          <a:xfrm>
            <a:off x="5006475" y="1203425"/>
            <a:ext cx="796800" cy="854400"/>
          </a:xfrm>
          <a:prstGeom prst="mathMultiply">
            <a:avLst>
              <a:gd fmla="val 5070" name="adj1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7"/>
          <p:cNvSpPr/>
          <p:nvPr/>
        </p:nvSpPr>
        <p:spPr>
          <a:xfrm>
            <a:off x="5006475" y="2123663"/>
            <a:ext cx="796800" cy="854400"/>
          </a:xfrm>
          <a:prstGeom prst="mathMultiply">
            <a:avLst>
              <a:gd fmla="val 5070" name="adj1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7"/>
          <p:cNvSpPr/>
          <p:nvPr/>
        </p:nvSpPr>
        <p:spPr>
          <a:xfrm>
            <a:off x="4943000" y="1203425"/>
            <a:ext cx="831275" cy="404075"/>
          </a:xfrm>
          <a:custGeom>
            <a:rect b="b" l="l" r="r" t="t"/>
            <a:pathLst>
              <a:path extrusionOk="0" h="16163" w="33251">
                <a:moveTo>
                  <a:pt x="0" y="16163"/>
                </a:moveTo>
                <a:lnTo>
                  <a:pt x="8082" y="0"/>
                </a:lnTo>
                <a:lnTo>
                  <a:pt x="28402" y="462"/>
                </a:lnTo>
                <a:lnTo>
                  <a:pt x="33251" y="15933"/>
                </a:lnTo>
              </a:path>
            </a:pathLst>
          </a:cu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3" name="Google Shape;103;p17"/>
          <p:cNvSpPr txBox="1"/>
          <p:nvPr/>
        </p:nvSpPr>
        <p:spPr>
          <a:xfrm>
            <a:off x="4856400" y="776225"/>
            <a:ext cx="275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JUMPER</a:t>
            </a:r>
            <a:endParaRPr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PCB Mods Option 2 (part 1) </a:t>
            </a:r>
            <a:endParaRPr/>
          </a:p>
        </p:txBody>
      </p:sp>
      <p:sp>
        <p:nvSpPr>
          <p:cNvPr id="109" name="Google Shape;109;p18"/>
          <p:cNvSpPr txBox="1"/>
          <p:nvPr>
            <p:ph idx="1" type="body"/>
          </p:nvPr>
        </p:nvSpPr>
        <p:spPr>
          <a:xfrm>
            <a:off x="311700" y="1152475"/>
            <a:ext cx="8520600" cy="50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Place both Cisco switches on J14 (Pins 1 and 2 respectively)</a:t>
            </a:r>
            <a:endParaRPr/>
          </a:p>
        </p:txBody>
      </p:sp>
      <p:pic>
        <p:nvPicPr>
          <p:cNvPr id="110" name="Google Shape;11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675" y="2093551"/>
            <a:ext cx="5326676" cy="169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8"/>
          <p:cNvSpPr/>
          <p:nvPr/>
        </p:nvSpPr>
        <p:spPr>
          <a:xfrm>
            <a:off x="3161275" y="2003625"/>
            <a:ext cx="846900" cy="1898700"/>
          </a:xfrm>
          <a:prstGeom prst="rect">
            <a:avLst/>
          </a:prstGeom>
          <a:solidFill>
            <a:srgbClr val="EEEEEE">
              <a:alpha val="823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2" name="Google Shape;112;p18"/>
          <p:cNvCxnSpPr/>
          <p:nvPr/>
        </p:nvCxnSpPr>
        <p:spPr>
          <a:xfrm>
            <a:off x="3049850" y="2966350"/>
            <a:ext cx="980700" cy="72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3" name="Google Shape;113;p18"/>
          <p:cNvCxnSpPr/>
          <p:nvPr/>
        </p:nvCxnSpPr>
        <p:spPr>
          <a:xfrm>
            <a:off x="3063225" y="3059950"/>
            <a:ext cx="958200" cy="672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4" name="Google Shape;114;p18"/>
          <p:cNvCxnSpPr/>
          <p:nvPr/>
        </p:nvCxnSpPr>
        <p:spPr>
          <a:xfrm>
            <a:off x="3139000" y="3309550"/>
            <a:ext cx="887100" cy="196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5" name="Google Shape;115;p18"/>
          <p:cNvCxnSpPr/>
          <p:nvPr/>
        </p:nvCxnSpPr>
        <p:spPr>
          <a:xfrm flipH="1" rot="10800000">
            <a:off x="3139000" y="3278425"/>
            <a:ext cx="918300" cy="240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6" name="Google Shape;116;p18"/>
          <p:cNvCxnSpPr/>
          <p:nvPr/>
        </p:nvCxnSpPr>
        <p:spPr>
          <a:xfrm flipH="1" rot="10800000">
            <a:off x="3098875" y="2962025"/>
            <a:ext cx="1069800" cy="766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7" name="Google Shape;117;p18"/>
          <p:cNvSpPr txBox="1"/>
          <p:nvPr>
            <p:ph idx="1" type="body"/>
          </p:nvPr>
        </p:nvSpPr>
        <p:spPr>
          <a:xfrm>
            <a:off x="311700" y="4152950"/>
            <a:ext cx="8520600" cy="85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 PCB modifications needed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Harness modification needed</a:t>
            </a:r>
            <a:endParaRPr/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5751" y="1812775"/>
            <a:ext cx="3064656" cy="218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PCB Mods Option 2 (part 2)</a:t>
            </a:r>
            <a:endParaRPr/>
          </a:p>
        </p:txBody>
      </p:sp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479050" y="3576975"/>
            <a:ext cx="4857300" cy="113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940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30"/>
              <a:buChar char="●"/>
            </a:pPr>
            <a:r>
              <a:rPr lang="en" sz="1030"/>
              <a:t>PCB Traces are minimum ~110mil external (10A  @ +40C)</a:t>
            </a:r>
            <a:endParaRPr sz="1030"/>
          </a:p>
          <a:p>
            <a:pPr indent="-2940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30"/>
              <a:buChar char="●"/>
            </a:pPr>
            <a:r>
              <a:rPr lang="en" sz="1030"/>
              <a:t>R49 is 10mOhms 1206 rated 1W</a:t>
            </a:r>
            <a:endParaRPr sz="1030"/>
          </a:p>
          <a:p>
            <a:pPr indent="-294005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30"/>
              <a:buChar char="○"/>
            </a:pPr>
            <a:r>
              <a:rPr lang="en" sz="1030"/>
              <a:t>10A average power dissipation acceptable</a:t>
            </a:r>
            <a:endParaRPr sz="1030"/>
          </a:p>
          <a:p>
            <a:pPr indent="-2940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30"/>
              <a:buChar char="●"/>
            </a:pPr>
            <a:r>
              <a:rPr lang="en" sz="1030"/>
              <a:t>Isense channel configured for 10A max reading</a:t>
            </a:r>
            <a:endParaRPr sz="1030"/>
          </a:p>
          <a:p>
            <a:pPr indent="-2940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30"/>
              <a:buChar char="●"/>
            </a:pPr>
            <a:r>
              <a:rPr lang="en" sz="1030"/>
              <a:t>Worst case current estimated ~4.2A @ 24V</a:t>
            </a:r>
            <a:endParaRPr sz="1030"/>
          </a:p>
          <a:p>
            <a:pPr indent="-294005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30"/>
              <a:buChar char="○"/>
            </a:pPr>
            <a:r>
              <a:rPr lang="en" sz="1030"/>
              <a:t>J7+J9+J12+J14</a:t>
            </a:r>
            <a:endParaRPr sz="1030"/>
          </a:p>
        </p:txBody>
      </p:sp>
      <p:pic>
        <p:nvPicPr>
          <p:cNvPr id="125" name="Google Shape;12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100" y="1219175"/>
            <a:ext cx="2043874" cy="2294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90775" y="1238575"/>
            <a:ext cx="2681351" cy="225572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9"/>
          <p:cNvSpPr txBox="1"/>
          <p:nvPr>
            <p:ph idx="1" type="body"/>
          </p:nvPr>
        </p:nvSpPr>
        <p:spPr>
          <a:xfrm>
            <a:off x="6309788" y="3956650"/>
            <a:ext cx="2184000" cy="81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940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30"/>
              <a:buChar char="●"/>
            </a:pPr>
            <a:r>
              <a:rPr lang="en" sz="1030"/>
              <a:t>Connectors rated 2.2A/pin @ 85C</a:t>
            </a:r>
            <a:endParaRPr sz="1030"/>
          </a:p>
          <a:p>
            <a:pPr indent="-2940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30"/>
              <a:buChar char="●"/>
            </a:pPr>
            <a:r>
              <a:rPr lang="en" sz="1030"/>
              <a:t>No pin experiences more than ~1.2A</a:t>
            </a:r>
            <a:endParaRPr sz="1030"/>
          </a:p>
        </p:txBody>
      </p:sp>
      <p:pic>
        <p:nvPicPr>
          <p:cNvPr id="128" name="Google Shape;12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81426" y="479250"/>
            <a:ext cx="1885053" cy="2322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85692" y="2934242"/>
            <a:ext cx="2135625" cy="74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PCB Mods Option 3</a:t>
            </a:r>
            <a:endParaRPr/>
          </a:p>
        </p:txBody>
      </p:sp>
      <p:sp>
        <p:nvSpPr>
          <p:cNvPr id="135" name="Google Shape;135;p20"/>
          <p:cNvSpPr txBox="1"/>
          <p:nvPr>
            <p:ph idx="1" type="body"/>
          </p:nvPr>
        </p:nvSpPr>
        <p:spPr>
          <a:xfrm>
            <a:off x="311700" y="4084000"/>
            <a:ext cx="85206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Cut the trace at the RED line to allow pull up to bias always ON.</a:t>
            </a:r>
            <a:endParaRPr/>
          </a:p>
        </p:txBody>
      </p:sp>
      <p:pic>
        <p:nvPicPr>
          <p:cNvPr id="136" name="Google Shape;13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75" y="1597625"/>
            <a:ext cx="4028600" cy="1906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6575" y="1655050"/>
            <a:ext cx="4525425" cy="19017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20"/>
          <p:cNvCxnSpPr/>
          <p:nvPr/>
        </p:nvCxnSpPr>
        <p:spPr>
          <a:xfrm>
            <a:off x="7546500" y="2571750"/>
            <a:ext cx="2310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