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79" r:id="rId9"/>
    <p:sldId id="265" r:id="rId10"/>
    <p:sldId id="280" r:id="rId11"/>
    <p:sldId id="267" r:id="rId12"/>
    <p:sldId id="270" r:id="rId13"/>
    <p:sldId id="271" r:id="rId14"/>
    <p:sldId id="272" r:id="rId15"/>
    <p:sldId id="273" r:id="rId16"/>
    <p:sldId id="275" r:id="rId17"/>
    <p:sldId id="276" r:id="rId18"/>
    <p:sldId id="278" r:id="rId19"/>
    <p:sldId id="277" r:id="rId20"/>
    <p:sldId id="274" r:id="rId21"/>
    <p:sldId id="268" r:id="rId22"/>
    <p:sldId id="269" r:id="rId23"/>
    <p:sldId id="266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400" d="100"/>
          <a:sy n="400" d="100"/>
        </p:scale>
        <p:origin x="-5213" y="-65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wnetid-my.sharepoint.com/personal/bsalmi_uw_edu/Documents/MARS/MARS2-Current_Sens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wnetid-my.sharepoint.com/personal/bsalmi_uw_edu/Documents/MARS/MARS2-Current_Sens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RC</a:t>
            </a:r>
            <a:r>
              <a:rPr lang="en-US" baseline="0"/>
              <a:t> Charge Capacitor Voltage Vs.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'rc time'!$B$7</c:f>
              <c:strCache>
                <c:ptCount val="1"/>
                <c:pt idx="0">
                  <c:v>Vc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'rc time'!$A$8:$A$35</c:f>
              <c:numCache>
                <c:formatCode>General</c:formatCode>
                <c:ptCount val="28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20</c:v>
                </c:pt>
                <c:pt idx="5">
                  <c:v>30</c:v>
                </c:pt>
                <c:pt idx="6">
                  <c:v>40</c:v>
                </c:pt>
                <c:pt idx="7">
                  <c:v>50</c:v>
                </c:pt>
                <c:pt idx="8">
                  <c:v>60</c:v>
                </c:pt>
                <c:pt idx="9">
                  <c:v>70</c:v>
                </c:pt>
                <c:pt idx="10">
                  <c:v>80</c:v>
                </c:pt>
                <c:pt idx="11">
                  <c:v>90</c:v>
                </c:pt>
                <c:pt idx="12">
                  <c:v>100</c:v>
                </c:pt>
                <c:pt idx="13">
                  <c:v>110</c:v>
                </c:pt>
                <c:pt idx="14">
                  <c:v>120</c:v>
                </c:pt>
                <c:pt idx="15">
                  <c:v>130</c:v>
                </c:pt>
                <c:pt idx="16">
                  <c:v>140</c:v>
                </c:pt>
                <c:pt idx="17">
                  <c:v>150</c:v>
                </c:pt>
                <c:pt idx="18">
                  <c:v>160</c:v>
                </c:pt>
                <c:pt idx="19">
                  <c:v>170</c:v>
                </c:pt>
                <c:pt idx="20">
                  <c:v>180</c:v>
                </c:pt>
                <c:pt idx="21">
                  <c:v>190</c:v>
                </c:pt>
                <c:pt idx="22">
                  <c:v>200</c:v>
                </c:pt>
                <c:pt idx="23">
                  <c:v>210</c:v>
                </c:pt>
                <c:pt idx="24">
                  <c:v>220</c:v>
                </c:pt>
                <c:pt idx="25">
                  <c:v>230</c:v>
                </c:pt>
                <c:pt idx="26">
                  <c:v>240</c:v>
                </c:pt>
                <c:pt idx="27">
                  <c:v>250</c:v>
                </c:pt>
              </c:numCache>
            </c:numRef>
          </c:xVal>
          <c:yVal>
            <c:numRef>
              <c:f>'rc time'!$B$8:$B$35</c:f>
              <c:numCache>
                <c:formatCode>General</c:formatCode>
                <c:ptCount val="28"/>
                <c:pt idx="0">
                  <c:v>0</c:v>
                </c:pt>
                <c:pt idx="1">
                  <c:v>3.2133565135220588E-2</c:v>
                </c:pt>
                <c:pt idx="2">
                  <c:v>0.15861592307745365</c:v>
                </c:pt>
                <c:pt idx="3">
                  <c:v>0.31220004394416412</c:v>
                </c:pt>
                <c:pt idx="4">
                  <c:v>0.60490631440058118</c:v>
                </c:pt>
                <c:pt idx="5">
                  <c:v>0.87933600275715229</c:v>
                </c:pt>
                <c:pt idx="6">
                  <c:v>1.136630298960823</c:v>
                </c:pt>
                <c:pt idx="7">
                  <c:v>1.3778591370482203</c:v>
                </c:pt>
                <c:pt idx="8">
                  <c:v>1.6040256443653194</c:v>
                </c:pt>
                <c:pt idx="9">
                  <c:v>1.8160703129778004</c:v>
                </c:pt>
                <c:pt idx="10">
                  <c:v>2.014874910618492</c:v>
                </c:pt>
                <c:pt idx="11">
                  <c:v>2.2012661474352391</c:v>
                </c:pt>
                <c:pt idx="12">
                  <c:v>2.3760191137869868</c:v>
                </c:pt>
                <c:pt idx="13">
                  <c:v>2.5398605033838568</c:v>
                </c:pt>
                <c:pt idx="14">
                  <c:v>2.6934716351743235</c:v>
                </c:pt>
                <c:pt idx="15">
                  <c:v>2.8374912865457311</c:v>
                </c:pt>
                <c:pt idx="16">
                  <c:v>2.9725183496197438</c:v>
                </c:pt>
                <c:pt idx="17">
                  <c:v>3.0991143216886838</c:v>
                </c:pt>
                <c:pt idx="18">
                  <c:v>3.2178056401490092</c:v>
                </c:pt>
                <c:pt idx="19">
                  <c:v>3.3290858716415133</c:v>
                </c:pt>
                <c:pt idx="20">
                  <c:v>3.4334177645016024</c:v>
                </c:pt>
                <c:pt idx="21">
                  <c:v>3.5312351730545517</c:v>
                </c:pt>
                <c:pt idx="22">
                  <c:v>3.6229448617577544</c:v>
                </c:pt>
                <c:pt idx="23">
                  <c:v>3.7089281966923071</c:v>
                </c:pt>
                <c:pt idx="24">
                  <c:v>3.7895427314378538</c:v>
                </c:pt>
                <c:pt idx="25">
                  <c:v>3.8651236939253808</c:v>
                </c:pt>
                <c:pt idx="26">
                  <c:v>3.9359853804509184</c:v>
                </c:pt>
                <c:pt idx="27">
                  <c:v>4.0024224626470097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6A8-46DD-A2A6-BE7A3C88C0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9236576"/>
        <c:axId val="849236992"/>
      </c:scatterChart>
      <c:valAx>
        <c:axId val="849236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9236992"/>
        <c:crosses val="autoZero"/>
        <c:crossBetween val="midCat"/>
      </c:valAx>
      <c:valAx>
        <c:axId val="849236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V(capacitor)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9236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Slew Rate Controled Trigger Voltage</a:t>
            </a:r>
            <a:r>
              <a:rPr lang="en-US" baseline="0"/>
              <a:t> Vs. Time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'Slew Rate Controlled'!$B$9</c:f>
              <c:strCache>
                <c:ptCount val="1"/>
                <c:pt idx="0">
                  <c:v>5 V/s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'Slew Rate Controlled'!$A$11:$A$37</c:f>
              <c:numCache>
                <c:formatCode>General</c:formatCode>
                <c:ptCount val="2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  <c:pt idx="12">
                  <c:v>110</c:v>
                </c:pt>
                <c:pt idx="13">
                  <c:v>120</c:v>
                </c:pt>
                <c:pt idx="14">
                  <c:v>130</c:v>
                </c:pt>
                <c:pt idx="15">
                  <c:v>140</c:v>
                </c:pt>
                <c:pt idx="16">
                  <c:v>150</c:v>
                </c:pt>
                <c:pt idx="17">
                  <c:v>160</c:v>
                </c:pt>
                <c:pt idx="18">
                  <c:v>170</c:v>
                </c:pt>
                <c:pt idx="19">
                  <c:v>180</c:v>
                </c:pt>
                <c:pt idx="20">
                  <c:v>190</c:v>
                </c:pt>
                <c:pt idx="21">
                  <c:v>200</c:v>
                </c:pt>
                <c:pt idx="22">
                  <c:v>210</c:v>
                </c:pt>
                <c:pt idx="23">
                  <c:v>220</c:v>
                </c:pt>
                <c:pt idx="24">
                  <c:v>230</c:v>
                </c:pt>
                <c:pt idx="25">
                  <c:v>240</c:v>
                </c:pt>
                <c:pt idx="26">
                  <c:v>250</c:v>
                </c:pt>
              </c:numCache>
            </c:numRef>
          </c:xVal>
          <c:yVal>
            <c:numRef>
              <c:f>'Slew Rate Controlled'!$B$11:$B$37</c:f>
              <c:numCache>
                <c:formatCode>General</c:formatCode>
                <c:ptCount val="27"/>
                <c:pt idx="0">
                  <c:v>0</c:v>
                </c:pt>
                <c:pt idx="1">
                  <c:v>2.5000000000000001E-2</c:v>
                </c:pt>
                <c:pt idx="2">
                  <c:v>0.05</c:v>
                </c:pt>
                <c:pt idx="3">
                  <c:v>0.1</c:v>
                </c:pt>
                <c:pt idx="4">
                  <c:v>0.15</c:v>
                </c:pt>
                <c:pt idx="5">
                  <c:v>0.2</c:v>
                </c:pt>
                <c:pt idx="6">
                  <c:v>0.25</c:v>
                </c:pt>
                <c:pt idx="7">
                  <c:v>0.3</c:v>
                </c:pt>
                <c:pt idx="8">
                  <c:v>0.35000000000000003</c:v>
                </c:pt>
                <c:pt idx="9">
                  <c:v>0.4</c:v>
                </c:pt>
                <c:pt idx="10">
                  <c:v>0.44999999999999996</c:v>
                </c:pt>
                <c:pt idx="11">
                  <c:v>0.5</c:v>
                </c:pt>
                <c:pt idx="12">
                  <c:v>0.55000000000000004</c:v>
                </c:pt>
                <c:pt idx="13">
                  <c:v>0.6</c:v>
                </c:pt>
                <c:pt idx="14">
                  <c:v>0.65</c:v>
                </c:pt>
                <c:pt idx="15">
                  <c:v>0.70000000000000007</c:v>
                </c:pt>
                <c:pt idx="16">
                  <c:v>0.75</c:v>
                </c:pt>
                <c:pt idx="17">
                  <c:v>0.8</c:v>
                </c:pt>
                <c:pt idx="18">
                  <c:v>0.85000000000000009</c:v>
                </c:pt>
                <c:pt idx="19">
                  <c:v>0.89999999999999991</c:v>
                </c:pt>
                <c:pt idx="20">
                  <c:v>0.95</c:v>
                </c:pt>
                <c:pt idx="21">
                  <c:v>1</c:v>
                </c:pt>
                <c:pt idx="22">
                  <c:v>1.05</c:v>
                </c:pt>
                <c:pt idx="23">
                  <c:v>1.1000000000000001</c:v>
                </c:pt>
                <c:pt idx="24">
                  <c:v>1.1500000000000001</c:v>
                </c:pt>
                <c:pt idx="25">
                  <c:v>1.2</c:v>
                </c:pt>
                <c:pt idx="26">
                  <c:v>1.25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8B7-49EB-9493-482B1EEB1E75}"/>
            </c:ext>
          </c:extLst>
        </c:ser>
        <c:ser>
          <c:idx val="1"/>
          <c:order val="1"/>
          <c:tx>
            <c:strRef>
              <c:f>'Slew Rate Controlled'!$C$9</c:f>
              <c:strCache>
                <c:ptCount val="1"/>
                <c:pt idx="0">
                  <c:v>10 V/s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'Slew Rate Controlled'!$A$11:$A$37</c:f>
              <c:numCache>
                <c:formatCode>General</c:formatCode>
                <c:ptCount val="2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  <c:pt idx="12">
                  <c:v>110</c:v>
                </c:pt>
                <c:pt idx="13">
                  <c:v>120</c:v>
                </c:pt>
                <c:pt idx="14">
                  <c:v>130</c:v>
                </c:pt>
                <c:pt idx="15">
                  <c:v>140</c:v>
                </c:pt>
                <c:pt idx="16">
                  <c:v>150</c:v>
                </c:pt>
                <c:pt idx="17">
                  <c:v>160</c:v>
                </c:pt>
                <c:pt idx="18">
                  <c:v>170</c:v>
                </c:pt>
                <c:pt idx="19">
                  <c:v>180</c:v>
                </c:pt>
                <c:pt idx="20">
                  <c:v>190</c:v>
                </c:pt>
                <c:pt idx="21">
                  <c:v>200</c:v>
                </c:pt>
                <c:pt idx="22">
                  <c:v>210</c:v>
                </c:pt>
                <c:pt idx="23">
                  <c:v>220</c:v>
                </c:pt>
                <c:pt idx="24">
                  <c:v>230</c:v>
                </c:pt>
                <c:pt idx="25">
                  <c:v>240</c:v>
                </c:pt>
                <c:pt idx="26">
                  <c:v>250</c:v>
                </c:pt>
              </c:numCache>
            </c:numRef>
          </c:xVal>
          <c:yVal>
            <c:numRef>
              <c:f>'Slew Rate Controlled'!$C$11:$C$37</c:f>
              <c:numCache>
                <c:formatCode>General</c:formatCode>
                <c:ptCount val="2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0.2</c:v>
                </c:pt>
                <c:pt idx="4">
                  <c:v>0.3</c:v>
                </c:pt>
                <c:pt idx="5">
                  <c:v>0.4</c:v>
                </c:pt>
                <c:pt idx="6">
                  <c:v>0.5</c:v>
                </c:pt>
                <c:pt idx="7">
                  <c:v>0.6</c:v>
                </c:pt>
                <c:pt idx="8">
                  <c:v>0.70000000000000007</c:v>
                </c:pt>
                <c:pt idx="9">
                  <c:v>0.8</c:v>
                </c:pt>
                <c:pt idx="10">
                  <c:v>0.89999999999999991</c:v>
                </c:pt>
                <c:pt idx="11">
                  <c:v>1</c:v>
                </c:pt>
                <c:pt idx="12">
                  <c:v>1.1000000000000001</c:v>
                </c:pt>
                <c:pt idx="13">
                  <c:v>1.2</c:v>
                </c:pt>
                <c:pt idx="14">
                  <c:v>1.3</c:v>
                </c:pt>
                <c:pt idx="15">
                  <c:v>1.4000000000000001</c:v>
                </c:pt>
                <c:pt idx="16">
                  <c:v>1.5</c:v>
                </c:pt>
                <c:pt idx="17">
                  <c:v>1.6</c:v>
                </c:pt>
                <c:pt idx="18">
                  <c:v>1.7000000000000002</c:v>
                </c:pt>
                <c:pt idx="19">
                  <c:v>1.7999999999999998</c:v>
                </c:pt>
                <c:pt idx="20">
                  <c:v>1.9</c:v>
                </c:pt>
                <c:pt idx="21">
                  <c:v>2</c:v>
                </c:pt>
                <c:pt idx="22">
                  <c:v>2.1</c:v>
                </c:pt>
                <c:pt idx="23">
                  <c:v>2.2000000000000002</c:v>
                </c:pt>
                <c:pt idx="24">
                  <c:v>2.3000000000000003</c:v>
                </c:pt>
                <c:pt idx="25">
                  <c:v>2.4</c:v>
                </c:pt>
                <c:pt idx="26">
                  <c:v>2.5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18B7-49EB-9493-482B1EEB1E75}"/>
            </c:ext>
          </c:extLst>
        </c:ser>
        <c:ser>
          <c:idx val="2"/>
          <c:order val="2"/>
          <c:tx>
            <c:strRef>
              <c:f>'Slew Rate Controlled'!$D$9</c:f>
              <c:strCache>
                <c:ptCount val="1"/>
                <c:pt idx="0">
                  <c:v>15 V/s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'Slew Rate Controlled'!$A$11:$A$37</c:f>
              <c:numCache>
                <c:formatCode>General</c:formatCode>
                <c:ptCount val="2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  <c:pt idx="12">
                  <c:v>110</c:v>
                </c:pt>
                <c:pt idx="13">
                  <c:v>120</c:v>
                </c:pt>
                <c:pt idx="14">
                  <c:v>130</c:v>
                </c:pt>
                <c:pt idx="15">
                  <c:v>140</c:v>
                </c:pt>
                <c:pt idx="16">
                  <c:v>150</c:v>
                </c:pt>
                <c:pt idx="17">
                  <c:v>160</c:v>
                </c:pt>
                <c:pt idx="18">
                  <c:v>170</c:v>
                </c:pt>
                <c:pt idx="19">
                  <c:v>180</c:v>
                </c:pt>
                <c:pt idx="20">
                  <c:v>190</c:v>
                </c:pt>
                <c:pt idx="21">
                  <c:v>200</c:v>
                </c:pt>
                <c:pt idx="22">
                  <c:v>210</c:v>
                </c:pt>
                <c:pt idx="23">
                  <c:v>220</c:v>
                </c:pt>
                <c:pt idx="24">
                  <c:v>230</c:v>
                </c:pt>
                <c:pt idx="25">
                  <c:v>240</c:v>
                </c:pt>
                <c:pt idx="26">
                  <c:v>250</c:v>
                </c:pt>
              </c:numCache>
            </c:numRef>
          </c:xVal>
          <c:yVal>
            <c:numRef>
              <c:f>'Slew Rate Controlled'!$D$11:$D$37</c:f>
              <c:numCache>
                <c:formatCode>General</c:formatCode>
                <c:ptCount val="27"/>
                <c:pt idx="0">
                  <c:v>0</c:v>
                </c:pt>
                <c:pt idx="1">
                  <c:v>7.4999999999999997E-2</c:v>
                </c:pt>
                <c:pt idx="2">
                  <c:v>0.15</c:v>
                </c:pt>
                <c:pt idx="3">
                  <c:v>0.3</c:v>
                </c:pt>
                <c:pt idx="4">
                  <c:v>0.44999999999999996</c:v>
                </c:pt>
                <c:pt idx="5">
                  <c:v>0.6</c:v>
                </c:pt>
                <c:pt idx="6">
                  <c:v>0.75</c:v>
                </c:pt>
                <c:pt idx="7">
                  <c:v>0.89999999999999991</c:v>
                </c:pt>
                <c:pt idx="8">
                  <c:v>1.05</c:v>
                </c:pt>
                <c:pt idx="9">
                  <c:v>1.2</c:v>
                </c:pt>
                <c:pt idx="10">
                  <c:v>1.3499999999999999</c:v>
                </c:pt>
                <c:pt idx="11">
                  <c:v>1.5</c:v>
                </c:pt>
                <c:pt idx="12">
                  <c:v>1.65</c:v>
                </c:pt>
                <c:pt idx="13">
                  <c:v>1.7999999999999998</c:v>
                </c:pt>
                <c:pt idx="14">
                  <c:v>1.9500000000000002</c:v>
                </c:pt>
                <c:pt idx="15">
                  <c:v>2.1</c:v>
                </c:pt>
                <c:pt idx="16">
                  <c:v>2.25</c:v>
                </c:pt>
                <c:pt idx="17">
                  <c:v>2.4</c:v>
                </c:pt>
                <c:pt idx="18">
                  <c:v>2.5500000000000003</c:v>
                </c:pt>
                <c:pt idx="19">
                  <c:v>2.6999999999999997</c:v>
                </c:pt>
                <c:pt idx="20">
                  <c:v>2.85</c:v>
                </c:pt>
                <c:pt idx="21">
                  <c:v>3</c:v>
                </c:pt>
                <c:pt idx="22">
                  <c:v>3.15</c:v>
                </c:pt>
                <c:pt idx="23">
                  <c:v>3.3</c:v>
                </c:pt>
                <c:pt idx="24">
                  <c:v>3.45</c:v>
                </c:pt>
                <c:pt idx="25">
                  <c:v>3.5999999999999996</c:v>
                </c:pt>
                <c:pt idx="26">
                  <c:v>3.75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18B7-49EB-9493-482B1EEB1E75}"/>
            </c:ext>
          </c:extLst>
        </c:ser>
        <c:ser>
          <c:idx val="3"/>
          <c:order val="3"/>
          <c:tx>
            <c:strRef>
              <c:f>'Slew Rate Controlled'!$E$9</c:f>
              <c:strCache>
                <c:ptCount val="1"/>
                <c:pt idx="0">
                  <c:v>20 V/s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'Slew Rate Controlled'!$A$11:$A$37</c:f>
              <c:numCache>
                <c:formatCode>General</c:formatCode>
                <c:ptCount val="2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  <c:pt idx="11">
                  <c:v>100</c:v>
                </c:pt>
                <c:pt idx="12">
                  <c:v>110</c:v>
                </c:pt>
                <c:pt idx="13">
                  <c:v>120</c:v>
                </c:pt>
                <c:pt idx="14">
                  <c:v>130</c:v>
                </c:pt>
                <c:pt idx="15">
                  <c:v>140</c:v>
                </c:pt>
                <c:pt idx="16">
                  <c:v>150</c:v>
                </c:pt>
                <c:pt idx="17">
                  <c:v>160</c:v>
                </c:pt>
                <c:pt idx="18">
                  <c:v>170</c:v>
                </c:pt>
                <c:pt idx="19">
                  <c:v>180</c:v>
                </c:pt>
                <c:pt idx="20">
                  <c:v>190</c:v>
                </c:pt>
                <c:pt idx="21">
                  <c:v>200</c:v>
                </c:pt>
                <c:pt idx="22">
                  <c:v>210</c:v>
                </c:pt>
                <c:pt idx="23">
                  <c:v>220</c:v>
                </c:pt>
                <c:pt idx="24">
                  <c:v>230</c:v>
                </c:pt>
                <c:pt idx="25">
                  <c:v>240</c:v>
                </c:pt>
                <c:pt idx="26">
                  <c:v>250</c:v>
                </c:pt>
              </c:numCache>
            </c:numRef>
          </c:xVal>
          <c:yVal>
            <c:numRef>
              <c:f>'Slew Rate Controlled'!$E$11:$E$37</c:f>
              <c:numCache>
                <c:formatCode>General</c:formatCode>
                <c:ptCount val="27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0.4</c:v>
                </c:pt>
                <c:pt idx="4">
                  <c:v>0.6</c:v>
                </c:pt>
                <c:pt idx="5">
                  <c:v>0.8</c:v>
                </c:pt>
                <c:pt idx="6">
                  <c:v>1</c:v>
                </c:pt>
                <c:pt idx="7">
                  <c:v>1.2</c:v>
                </c:pt>
                <c:pt idx="8">
                  <c:v>1.4000000000000001</c:v>
                </c:pt>
                <c:pt idx="9">
                  <c:v>1.6</c:v>
                </c:pt>
                <c:pt idx="10">
                  <c:v>1.7999999999999998</c:v>
                </c:pt>
                <c:pt idx="11">
                  <c:v>2</c:v>
                </c:pt>
                <c:pt idx="12">
                  <c:v>2.2000000000000002</c:v>
                </c:pt>
                <c:pt idx="13">
                  <c:v>2.4</c:v>
                </c:pt>
                <c:pt idx="14">
                  <c:v>2.6</c:v>
                </c:pt>
                <c:pt idx="15">
                  <c:v>2.8000000000000003</c:v>
                </c:pt>
                <c:pt idx="16">
                  <c:v>3</c:v>
                </c:pt>
                <c:pt idx="17">
                  <c:v>3.2</c:v>
                </c:pt>
                <c:pt idx="18">
                  <c:v>3.4000000000000004</c:v>
                </c:pt>
                <c:pt idx="19">
                  <c:v>3.5999999999999996</c:v>
                </c:pt>
                <c:pt idx="20">
                  <c:v>3.8</c:v>
                </c:pt>
                <c:pt idx="21">
                  <c:v>4</c:v>
                </c:pt>
                <c:pt idx="22">
                  <c:v>4.2</c:v>
                </c:pt>
                <c:pt idx="23">
                  <c:v>4.4000000000000004</c:v>
                </c:pt>
                <c:pt idx="24">
                  <c:v>4.6000000000000005</c:v>
                </c:pt>
                <c:pt idx="25">
                  <c:v>4.8</c:v>
                </c:pt>
                <c:pt idx="26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18B7-49EB-9493-482B1EEB1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8729984"/>
        <c:axId val="848728736"/>
      </c:scatterChart>
      <c:valAx>
        <c:axId val="848729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8728736"/>
        <c:crosses val="autoZero"/>
        <c:crossBetween val="midCat"/>
      </c:valAx>
      <c:valAx>
        <c:axId val="84872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Voltage(Ramp)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87299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5D5A2-116B-4A8F-59B5-F541F4F77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BB6E1-08CB-15F6-E2A8-F8683822A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242A6-988C-758B-B4F6-77F316F8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DAFD2-07B6-4F7D-0012-34CD9572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BBE75-6BB4-BCA1-E803-D8001607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9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81524-0EEC-EE5C-B555-21FEBC847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7D479-DD6D-DC99-2059-BC7648EFF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02215-4181-A74D-332A-F0490384C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1BF41-4BA4-534E-CF2F-1AB4EF05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8F027-EC31-22AA-A743-C30E3D51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2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7890FB-3354-5D83-EFE3-410D189E2A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31B167-0178-A375-60CA-4A25EB3AC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0A4EB-6E52-FAB0-DD04-765918C0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42036-0BDA-336A-0670-91E4D5AA9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8D41F-3A41-C73E-F077-185119038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3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420D-7A64-3A53-8E65-921D06F18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DDE14-1285-C377-D5F1-DC6EA783C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B2E60-07BD-7249-A45F-7DC3E536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FBD49-4C5F-F4D3-F652-0F44DC87B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3EB3B-E3F4-10AB-E4B7-0ECC6A0F6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9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ADF79-F85D-4E32-50BA-87090A50B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B97E7-0F8D-7A48-FF67-66EB3F3EC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A1C7A-D35C-4D72-7E7B-BC0B466D9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298CE5-D411-300A-5F23-13BB41052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838BD-EBDC-C38B-9672-60D34F7E5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9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BAD87-4470-6FF9-ED72-C1D790A33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91F4E-B3B6-7F20-51BF-934F483B1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B26F55-D862-4E69-9D58-B1522C675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CDBAC-1CDE-29E4-0A3E-B51A76BE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0D215-26C4-5550-1D8A-7DA9C5AB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4FD4D-68F8-9047-5C56-819C2565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24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0780-326E-21EF-6B8B-A1B384AA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81133-7806-CFBE-338D-ED1540943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224A3-579F-4753-7F72-1B23719FF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1F4CB0-B6BA-3CC0-AB49-A92E34574B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DF99C5-FA46-FC82-44A4-4B8794E808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CBFBBC-D524-7C55-2F2C-73F7BD76D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623325-7219-D706-451E-75C6C54E5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92323F-44C4-4DED-F9AF-04A5D7BE8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470B-6688-B517-FD08-24A27901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B6F1FC-365E-8FD1-D8F8-735DBB5BE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7B5EF-635D-BB5E-07DC-1B3AC9BC4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59E863-D035-30B6-DC55-CDBC8617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3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A17F9E-3FD9-B787-07B4-776A4724A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F55E75-9978-48AA-26C0-58810ED2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C7379F-A78B-51A5-1D7A-97A72E82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7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D4613-0B4C-06D4-B938-E94BA65C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34462-F0DF-6217-4E1C-B8BFE81C3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B4E9EE-6A20-E0D7-7AD8-47DB4D951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4634B-9D71-5E35-5B88-518FA05B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01A21-F527-2E9B-5162-163819B55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CAA10-EE53-5939-CA2E-17E19C839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13646-1EE6-8518-A71C-D5E5DBBF4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AECB3-6F77-6EAE-A68A-B1881261D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DA698-E2D5-AF7F-0FF9-ACB0CB8A7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F8063-1242-5054-BC2E-C9A8E9F6B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8C0D1A-773A-A2A5-6FB7-F4ECE286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94572-6BB4-451B-79EB-4FDF29616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C0E6A7-6EF9-B3C7-BA72-077459DED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5B9E7-120E-8101-3398-C974B660B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28A8B-DFA7-FD51-DAD3-B42B42CA0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7B721-E4BB-4D71-A82D-3DEE3DDCA62C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644FA-ADF8-1FA1-CF84-E4CECEE7E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4A209-71F0-0E42-819B-19083BB8A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EE6D4-661D-49D9-A9FD-827F27A0C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7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FCD27-55CA-C6FA-4B74-C4A388134F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MARS2 IPB Current Sense /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0AEDD-3912-B896-D440-F10ED5CA1F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Brenton Salmi, Sep 2022</a:t>
            </a:r>
          </a:p>
        </p:txBody>
      </p:sp>
    </p:spTree>
    <p:extLst>
      <p:ext uri="{BB962C8B-B14F-4D97-AF65-F5344CB8AC3E}">
        <p14:creationId xmlns:p14="http://schemas.microsoft.com/office/powerpoint/2010/main" val="919096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FBE75-5AFE-1AF9-7552-511C6D3C1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 Alias as built 9/27/22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529864-62DD-73A8-62D8-6E17534C6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813" y="4502121"/>
            <a:ext cx="6479569" cy="21361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3B8017-4E9A-3AA6-B0D4-402756713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1865"/>
            <a:ext cx="12192000" cy="315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11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DCEAA-A8FB-E63E-F942-0096E09A9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Vlimit</a:t>
            </a:r>
            <a:r>
              <a:rPr lang="en-US" dirty="0"/>
              <a:t> Control (Analog)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7B3C2-B408-3605-CA8E-BA6EDEFF2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199"/>
            <a:ext cx="4335780" cy="4195763"/>
          </a:xfrm>
        </p:spPr>
        <p:txBody>
          <a:bodyPr/>
          <a:lstStyle/>
          <a:p>
            <a:r>
              <a:rPr lang="en-US" dirty="0" err="1"/>
              <a:t>Vref</a:t>
            </a:r>
            <a:endParaRPr lang="en-US" dirty="0"/>
          </a:p>
          <a:p>
            <a:pPr lvl="1"/>
            <a:r>
              <a:rPr lang="en-US" dirty="0"/>
              <a:t>2.5V = 0A</a:t>
            </a:r>
          </a:p>
          <a:p>
            <a:pPr lvl="1"/>
            <a:r>
              <a:rPr lang="en-US" dirty="0"/>
              <a:t>4.1V = 4A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70F1FA-F194-3312-248A-554CDCDB5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9151" y="2506980"/>
            <a:ext cx="5564649" cy="324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24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F0377-7947-B069-25A0-D5F8D673B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Debouncing Vs. Persistence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0B733-9FF0-0BF8-F31D-4105B3DE0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Fault Persistence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338F24-ED88-A2E6-F8AE-B91F0C5D82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Meaning</a:t>
            </a:r>
          </a:p>
          <a:p>
            <a:pPr lvl="1"/>
            <a:r>
              <a:rPr lang="en-US" dirty="0"/>
              <a:t>Trigger fault after x duration of fault occurrence</a:t>
            </a:r>
          </a:p>
          <a:p>
            <a:r>
              <a:rPr lang="en-US" b="1" dirty="0"/>
              <a:t>Inrush susceptible?</a:t>
            </a:r>
          </a:p>
          <a:p>
            <a:pPr lvl="1"/>
            <a:r>
              <a:rPr lang="en-US" dirty="0"/>
              <a:t>No</a:t>
            </a:r>
          </a:p>
          <a:p>
            <a:r>
              <a:rPr lang="en-US" b="1" dirty="0"/>
              <a:t>Implementation</a:t>
            </a:r>
          </a:p>
          <a:p>
            <a:pPr lvl="1"/>
            <a:r>
              <a:rPr lang="en-US" dirty="0"/>
              <a:t>Software = Easy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Hardware = Hard</a:t>
            </a:r>
          </a:p>
          <a:p>
            <a:pPr lvl="2"/>
            <a:r>
              <a:rPr lang="en-US" dirty="0"/>
              <a:t>Clock counter…</a:t>
            </a:r>
          </a:p>
          <a:p>
            <a:pPr lvl="2"/>
            <a:r>
              <a:rPr lang="en-US" dirty="0"/>
              <a:t>Analog slew rate charge timer…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07267B-371B-33F7-8137-7A7AAAD29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Simple Debounce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B0ACAA-C5D7-B356-3DB9-306DB5120DA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Meaning</a:t>
            </a:r>
          </a:p>
          <a:p>
            <a:pPr lvl="1"/>
            <a:r>
              <a:rPr lang="en-US" dirty="0"/>
              <a:t>Trigger fault and latch for x duration</a:t>
            </a:r>
          </a:p>
          <a:p>
            <a:r>
              <a:rPr lang="en-US" b="1" dirty="0"/>
              <a:t>Inrush susceptible?</a:t>
            </a:r>
          </a:p>
          <a:p>
            <a:pPr lvl="1"/>
            <a:r>
              <a:rPr lang="en-US" dirty="0"/>
              <a:t>Yes</a:t>
            </a:r>
          </a:p>
          <a:p>
            <a:r>
              <a:rPr lang="en-US" b="1" dirty="0"/>
              <a:t>Implementation</a:t>
            </a:r>
          </a:p>
          <a:p>
            <a:pPr lvl="1"/>
            <a:r>
              <a:rPr lang="en-US" dirty="0"/>
              <a:t>Schmitt Trigger + LPF (input)</a:t>
            </a:r>
          </a:p>
        </p:txBody>
      </p:sp>
    </p:spTree>
    <p:extLst>
      <p:ext uri="{BB962C8B-B14F-4D97-AF65-F5344CB8AC3E}">
        <p14:creationId xmlns:p14="http://schemas.microsoft.com/office/powerpoint/2010/main" val="71354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F0377-7947-B069-25A0-D5F8D673B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Debouncing Vs. Persistence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0B733-9FF0-0BF8-F31D-4105B3DE0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Fault Persistence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07267B-371B-33F7-8137-7A7AAAD290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Simple Debounce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582EAC-AA3A-FC0B-6FCF-6DBEC871B11D}"/>
              </a:ext>
            </a:extLst>
          </p:cNvPr>
          <p:cNvCxnSpPr/>
          <p:nvPr/>
        </p:nvCxnSpPr>
        <p:spPr>
          <a:xfrm>
            <a:off x="1341120" y="3070860"/>
            <a:ext cx="0" cy="24765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ABFD61-1713-D112-A329-3AE53E19C243}"/>
              </a:ext>
            </a:extLst>
          </p:cNvPr>
          <p:cNvCxnSpPr>
            <a:cxnSpLocks/>
          </p:cNvCxnSpPr>
          <p:nvPr/>
        </p:nvCxnSpPr>
        <p:spPr>
          <a:xfrm flipH="1">
            <a:off x="1341120" y="5547360"/>
            <a:ext cx="33909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0571BAF-69B3-4529-A840-8A42444203F9}"/>
              </a:ext>
            </a:extLst>
          </p:cNvPr>
          <p:cNvCxnSpPr>
            <a:cxnSpLocks/>
          </p:cNvCxnSpPr>
          <p:nvPr/>
        </p:nvCxnSpPr>
        <p:spPr>
          <a:xfrm flipH="1">
            <a:off x="1463040" y="4036695"/>
            <a:ext cx="1066800" cy="10001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09A26A-72B6-0D03-B228-BFABA4CF697D}"/>
              </a:ext>
            </a:extLst>
          </p:cNvPr>
          <p:cNvCxnSpPr>
            <a:cxnSpLocks/>
          </p:cNvCxnSpPr>
          <p:nvPr/>
        </p:nvCxnSpPr>
        <p:spPr>
          <a:xfrm flipH="1">
            <a:off x="1341120" y="4244340"/>
            <a:ext cx="33909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A4C9EF-7FE2-9E65-3E09-7E3FAA59D7BB}"/>
              </a:ext>
            </a:extLst>
          </p:cNvPr>
          <p:cNvCxnSpPr>
            <a:cxnSpLocks/>
          </p:cNvCxnSpPr>
          <p:nvPr/>
        </p:nvCxnSpPr>
        <p:spPr>
          <a:xfrm flipH="1">
            <a:off x="2651758" y="3726180"/>
            <a:ext cx="552705" cy="89154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482265-DF8E-56E3-4F47-839FD8FBE689}"/>
              </a:ext>
            </a:extLst>
          </p:cNvPr>
          <p:cNvCxnSpPr>
            <a:cxnSpLocks/>
          </p:cNvCxnSpPr>
          <p:nvPr/>
        </p:nvCxnSpPr>
        <p:spPr>
          <a:xfrm flipH="1">
            <a:off x="3204463" y="3726180"/>
            <a:ext cx="13106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29B889-22EB-EE16-979F-02655F0CAD76}"/>
              </a:ext>
            </a:extLst>
          </p:cNvPr>
          <p:cNvCxnSpPr>
            <a:cxnSpLocks/>
          </p:cNvCxnSpPr>
          <p:nvPr/>
        </p:nvCxnSpPr>
        <p:spPr>
          <a:xfrm>
            <a:off x="2529840" y="4036695"/>
            <a:ext cx="121918" cy="5810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4A3B6B0-63A9-1D27-2736-BF7C852B5199}"/>
              </a:ext>
            </a:extLst>
          </p:cNvPr>
          <p:cNvCxnSpPr>
            <a:cxnSpLocks/>
          </p:cNvCxnSpPr>
          <p:nvPr/>
        </p:nvCxnSpPr>
        <p:spPr>
          <a:xfrm flipH="1">
            <a:off x="1341120" y="5478780"/>
            <a:ext cx="207756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8D9DF8-5137-8871-18EF-4A0C5910EAA9}"/>
              </a:ext>
            </a:extLst>
          </p:cNvPr>
          <p:cNvCxnSpPr>
            <a:cxnSpLocks/>
          </p:cNvCxnSpPr>
          <p:nvPr/>
        </p:nvCxnSpPr>
        <p:spPr>
          <a:xfrm flipV="1">
            <a:off x="3418681" y="4064318"/>
            <a:ext cx="0" cy="14144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86A3AC-3283-4DCC-F37F-9A2E277B4C16}"/>
              </a:ext>
            </a:extLst>
          </p:cNvPr>
          <p:cNvCxnSpPr>
            <a:cxnSpLocks/>
          </p:cNvCxnSpPr>
          <p:nvPr/>
        </p:nvCxnSpPr>
        <p:spPr>
          <a:xfrm flipH="1">
            <a:off x="3418681" y="4064318"/>
            <a:ext cx="10964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6C0F67E-E357-B802-1A5A-C115D8432598}"/>
              </a:ext>
            </a:extLst>
          </p:cNvPr>
          <p:cNvCxnSpPr/>
          <p:nvPr/>
        </p:nvCxnSpPr>
        <p:spPr>
          <a:xfrm>
            <a:off x="7223760" y="3070860"/>
            <a:ext cx="0" cy="24765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426099-6B9B-10F2-8DB7-C01EA4C6778B}"/>
              </a:ext>
            </a:extLst>
          </p:cNvPr>
          <p:cNvCxnSpPr>
            <a:cxnSpLocks/>
          </p:cNvCxnSpPr>
          <p:nvPr/>
        </p:nvCxnSpPr>
        <p:spPr>
          <a:xfrm flipH="1">
            <a:off x="7223760" y="5547360"/>
            <a:ext cx="33909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DBFDE5C-8573-EA23-87DD-7043945F3EDB}"/>
              </a:ext>
            </a:extLst>
          </p:cNvPr>
          <p:cNvCxnSpPr>
            <a:cxnSpLocks/>
          </p:cNvCxnSpPr>
          <p:nvPr/>
        </p:nvCxnSpPr>
        <p:spPr>
          <a:xfrm flipH="1">
            <a:off x="7345680" y="4036695"/>
            <a:ext cx="1066800" cy="10001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3D15787-5AE7-1AF8-7FA2-9C3E287786A2}"/>
              </a:ext>
            </a:extLst>
          </p:cNvPr>
          <p:cNvCxnSpPr>
            <a:cxnSpLocks/>
          </p:cNvCxnSpPr>
          <p:nvPr/>
        </p:nvCxnSpPr>
        <p:spPr>
          <a:xfrm flipH="1">
            <a:off x="7223760" y="4244340"/>
            <a:ext cx="33909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3E6CDD9-D9B7-0029-6394-7F9B116C8139}"/>
              </a:ext>
            </a:extLst>
          </p:cNvPr>
          <p:cNvCxnSpPr>
            <a:cxnSpLocks/>
          </p:cNvCxnSpPr>
          <p:nvPr/>
        </p:nvCxnSpPr>
        <p:spPr>
          <a:xfrm flipH="1">
            <a:off x="8534398" y="3726180"/>
            <a:ext cx="552705" cy="89154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4FA6CE2-40DC-F538-DE9A-02D508147B22}"/>
              </a:ext>
            </a:extLst>
          </p:cNvPr>
          <p:cNvCxnSpPr>
            <a:cxnSpLocks/>
          </p:cNvCxnSpPr>
          <p:nvPr/>
        </p:nvCxnSpPr>
        <p:spPr>
          <a:xfrm flipH="1">
            <a:off x="9087103" y="3726180"/>
            <a:ext cx="131063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4FEF3B3-7C6A-003F-5B79-CECBC703041F}"/>
              </a:ext>
            </a:extLst>
          </p:cNvPr>
          <p:cNvCxnSpPr>
            <a:cxnSpLocks/>
          </p:cNvCxnSpPr>
          <p:nvPr/>
        </p:nvCxnSpPr>
        <p:spPr>
          <a:xfrm>
            <a:off x="8412480" y="4036695"/>
            <a:ext cx="121918" cy="58102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9F4A47C-0C4E-2169-AE38-8B58F20ABD51}"/>
              </a:ext>
            </a:extLst>
          </p:cNvPr>
          <p:cNvCxnSpPr>
            <a:cxnSpLocks/>
          </p:cNvCxnSpPr>
          <p:nvPr/>
        </p:nvCxnSpPr>
        <p:spPr>
          <a:xfrm flipH="1">
            <a:off x="7223760" y="5478780"/>
            <a:ext cx="11887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F227BC9-B024-5A4B-4437-9C302F3BF1DE}"/>
              </a:ext>
            </a:extLst>
          </p:cNvPr>
          <p:cNvCxnSpPr>
            <a:cxnSpLocks/>
          </p:cNvCxnSpPr>
          <p:nvPr/>
        </p:nvCxnSpPr>
        <p:spPr>
          <a:xfrm flipV="1">
            <a:off x="8412480" y="4064318"/>
            <a:ext cx="0" cy="14144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D3E65CF-98B4-3DA8-EFCA-14A3B194F57A}"/>
              </a:ext>
            </a:extLst>
          </p:cNvPr>
          <p:cNvCxnSpPr>
            <a:cxnSpLocks/>
          </p:cNvCxnSpPr>
          <p:nvPr/>
        </p:nvCxnSpPr>
        <p:spPr>
          <a:xfrm flipH="1">
            <a:off x="8412480" y="4064318"/>
            <a:ext cx="198526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2103E05-8890-88CF-88B9-9A83563826DB}"/>
              </a:ext>
            </a:extLst>
          </p:cNvPr>
          <p:cNvCxnSpPr>
            <a:cxnSpLocks/>
          </p:cNvCxnSpPr>
          <p:nvPr/>
        </p:nvCxnSpPr>
        <p:spPr>
          <a:xfrm flipH="1">
            <a:off x="7223760" y="4716780"/>
            <a:ext cx="33909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99C5382-123B-FFE5-D6D4-0B2DC4CFCA77}"/>
              </a:ext>
            </a:extLst>
          </p:cNvPr>
          <p:cNvCxnSpPr>
            <a:cxnSpLocks/>
          </p:cNvCxnSpPr>
          <p:nvPr/>
        </p:nvCxnSpPr>
        <p:spPr>
          <a:xfrm flipH="1">
            <a:off x="1287780" y="4716780"/>
            <a:ext cx="33909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Left Brace 55">
            <a:extLst>
              <a:ext uri="{FF2B5EF4-FFF2-40B4-BE49-F238E27FC236}">
                <a16:creationId xmlns:a16="http://schemas.microsoft.com/office/drawing/2014/main" id="{184A6961-A3D1-4EFE-6243-B4715C1654F4}"/>
              </a:ext>
            </a:extLst>
          </p:cNvPr>
          <p:cNvSpPr/>
          <p:nvPr/>
        </p:nvSpPr>
        <p:spPr>
          <a:xfrm rot="5400000">
            <a:off x="2897546" y="3515562"/>
            <a:ext cx="566935" cy="4753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3D5AFF-0D29-41CD-2B4A-ACB1616F167C}"/>
              </a:ext>
            </a:extLst>
          </p:cNvPr>
          <p:cNvSpPr txBox="1"/>
          <p:nvPr/>
        </p:nvSpPr>
        <p:spPr>
          <a:xfrm>
            <a:off x="2379900" y="3190101"/>
            <a:ext cx="1836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FAULT PERSISTANCE DELAY</a:t>
            </a:r>
          </a:p>
        </p:txBody>
      </p:sp>
    </p:spTree>
    <p:extLst>
      <p:ext uri="{BB962C8B-B14F-4D97-AF65-F5344CB8AC3E}">
        <p14:creationId xmlns:p14="http://schemas.microsoft.com/office/powerpoint/2010/main" val="2865857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56682-F10C-6263-BBC2-DD09812D2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RSN do it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CE2132-0904-403C-E5F0-EE5DB009E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07545"/>
            <a:ext cx="11049000" cy="1685330"/>
          </a:xfrm>
        </p:spPr>
        <p:txBody>
          <a:bodyPr/>
          <a:lstStyle/>
          <a:p>
            <a:r>
              <a:rPr lang="en-US" dirty="0"/>
              <a:t>Simple RC filter to charge/discharge a capacitor</a:t>
            </a:r>
          </a:p>
          <a:p>
            <a:pPr lvl="1"/>
            <a:r>
              <a:rPr lang="en-US" dirty="0"/>
              <a:t>Using time constant of the filter</a:t>
            </a:r>
          </a:p>
          <a:p>
            <a:pPr lvl="1"/>
            <a:r>
              <a:rPr lang="en-US" dirty="0"/>
              <a:t>Adjustable voltage control of time duration</a:t>
            </a:r>
          </a:p>
          <a:p>
            <a:pPr lvl="2"/>
            <a:r>
              <a:rPr lang="en-US"/>
              <a:t>Could be just a fixed duration for us</a:t>
            </a:r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9F6F90-71AB-BECE-479F-623DEDB15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940" y="1441698"/>
            <a:ext cx="8386504" cy="336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13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756012-A575-AACE-C07A-419256CE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 Timing Methods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7B194-81BD-6CF8-CCD2-F2838979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28842"/>
            <a:ext cx="5157787" cy="545202"/>
          </a:xfrm>
        </p:spPr>
        <p:txBody>
          <a:bodyPr/>
          <a:lstStyle/>
          <a:p>
            <a:pPr algn="ctr"/>
            <a:r>
              <a:rPr lang="en-US" dirty="0"/>
              <a:t>RC Charge (RSN Method)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3D64B-A588-9DEF-3C13-DA783D1F0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5359178"/>
            <a:ext cx="5157787" cy="1325563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Extremely Simple</a:t>
            </a:r>
          </a:p>
          <a:p>
            <a:r>
              <a:rPr lang="en-US" dirty="0"/>
              <a:t>Non-Linear</a:t>
            </a:r>
          </a:p>
          <a:p>
            <a:r>
              <a:rPr lang="en-US" dirty="0" err="1"/>
              <a:t>Vcompare</a:t>
            </a:r>
            <a:r>
              <a:rPr lang="en-US" dirty="0"/>
              <a:t> susceptible to op-amp input bias current</a:t>
            </a:r>
          </a:p>
          <a:p>
            <a:pPr lvl="1"/>
            <a:r>
              <a:rPr lang="en-US" dirty="0"/>
              <a:t>4uA produces nearly a volt of error with RC magnitude needed</a:t>
            </a:r>
          </a:p>
          <a:p>
            <a:pPr lvl="1"/>
            <a:r>
              <a:rPr lang="en-US" dirty="0"/>
              <a:t>Very low </a:t>
            </a:r>
            <a:r>
              <a:rPr lang="en-US" dirty="0" err="1"/>
              <a:t>Ib</a:t>
            </a:r>
            <a:r>
              <a:rPr lang="en-US" dirty="0"/>
              <a:t> op-amps needed</a:t>
            </a:r>
          </a:p>
          <a:p>
            <a:pPr lvl="1"/>
            <a:r>
              <a:rPr lang="en-US" dirty="0"/>
              <a:t>Temperature effects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014F75-1604-DEC2-5527-6933332E0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328842"/>
            <a:ext cx="5183188" cy="545202"/>
          </a:xfrm>
        </p:spPr>
        <p:txBody>
          <a:bodyPr/>
          <a:lstStyle/>
          <a:p>
            <a:pPr algn="ctr"/>
            <a:r>
              <a:rPr lang="en-US" dirty="0"/>
              <a:t>Controlled Slew Rate Charge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ADB16C-5C89-467F-345C-96F9AC906F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5510253"/>
            <a:ext cx="5183188" cy="679409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2 Op-amps + some R/C’s</a:t>
            </a:r>
          </a:p>
          <a:p>
            <a:r>
              <a:rPr lang="en-US" dirty="0"/>
              <a:t>Linear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08C1E1-2169-F2DA-F892-7888F2CA9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214" y="1874044"/>
            <a:ext cx="2856582" cy="887220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8C57418-BF1C-D34B-FBFF-D49A2C2A30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808335"/>
              </p:ext>
            </p:extLst>
          </p:nvPr>
        </p:nvGraphicFramePr>
        <p:xfrm>
          <a:off x="1003190" y="27859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3AF1A31-0D2F-8120-00C7-3DA6A4E255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82489"/>
              </p:ext>
            </p:extLst>
          </p:nvPr>
        </p:nvGraphicFramePr>
        <p:xfrm>
          <a:off x="6489901" y="2091194"/>
          <a:ext cx="4608254" cy="3153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404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756012-A575-AACE-C07A-419256CE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7B194-81BD-6CF8-CCD2-F2838979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28842"/>
            <a:ext cx="5157787" cy="545202"/>
          </a:xfrm>
        </p:spPr>
        <p:txBody>
          <a:bodyPr/>
          <a:lstStyle/>
          <a:p>
            <a:pPr algn="ctr"/>
            <a:r>
              <a:rPr lang="en-US" dirty="0"/>
              <a:t>RC Charge (RSN Method)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014F75-1604-DEC2-5527-6933332E0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328842"/>
            <a:ext cx="5183188" cy="545202"/>
          </a:xfrm>
        </p:spPr>
        <p:txBody>
          <a:bodyPr/>
          <a:lstStyle/>
          <a:p>
            <a:pPr algn="ctr"/>
            <a:r>
              <a:rPr lang="en-US" dirty="0"/>
              <a:t>Controlled Slew Rate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DB968-DD24-AD3B-2B0B-3E8C14E2F4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4983957"/>
            <a:ext cx="5183188" cy="1205706"/>
          </a:xfrm>
        </p:spPr>
        <p:txBody>
          <a:bodyPr/>
          <a:lstStyle/>
          <a:p>
            <a:r>
              <a:rPr lang="en-US" dirty="0"/>
              <a:t>Expected =100ms</a:t>
            </a:r>
          </a:p>
          <a:p>
            <a:r>
              <a:rPr lang="en-US" dirty="0"/>
              <a:t>Got = 100ms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CDD638-09CA-6A19-222C-726C42A24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4983957"/>
            <a:ext cx="5157787" cy="1205706"/>
          </a:xfrm>
        </p:spPr>
        <p:txBody>
          <a:bodyPr/>
          <a:lstStyle/>
          <a:p>
            <a:r>
              <a:rPr lang="en-US" dirty="0"/>
              <a:t>Expected = 80ms</a:t>
            </a:r>
          </a:p>
          <a:p>
            <a:r>
              <a:rPr lang="en-US" dirty="0"/>
              <a:t>Got = 62ms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3D67018-CA4D-F7AC-44BD-BE9E20DC4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" y="1874043"/>
            <a:ext cx="5242560" cy="28281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4DF74DD-4914-DD2C-537A-1135E906B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754" y="2017766"/>
            <a:ext cx="5488317" cy="263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0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756012-A575-AACE-C07A-419256CE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Both methods act as an “Accumulator”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7B194-81BD-6CF8-CCD2-F2838979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28842"/>
            <a:ext cx="5157787" cy="545202"/>
          </a:xfrm>
        </p:spPr>
        <p:txBody>
          <a:bodyPr/>
          <a:lstStyle/>
          <a:p>
            <a:pPr algn="ctr"/>
            <a:r>
              <a:rPr lang="en-US" dirty="0"/>
              <a:t>RC Charge (RSN Method)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014F75-1604-DEC2-5527-6933332E0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328842"/>
            <a:ext cx="5183188" cy="545202"/>
          </a:xfrm>
        </p:spPr>
        <p:txBody>
          <a:bodyPr/>
          <a:lstStyle/>
          <a:p>
            <a:pPr algn="ctr"/>
            <a:r>
              <a:rPr lang="en-US" dirty="0"/>
              <a:t>Controlled Slew Rate Charge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8A09AC-5111-68BF-4923-ED1F8874F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55" y="2051027"/>
            <a:ext cx="4682100" cy="45052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708A73-B664-9816-33C7-B774D07A1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447" y="2051027"/>
            <a:ext cx="4765629" cy="4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4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756012-A575-AACE-C07A-419256CE7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Challenges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7B194-81BD-6CF8-CCD2-F2838979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328842"/>
            <a:ext cx="5157787" cy="545202"/>
          </a:xfrm>
        </p:spPr>
        <p:txBody>
          <a:bodyPr/>
          <a:lstStyle/>
          <a:p>
            <a:pPr algn="ctr"/>
            <a:r>
              <a:rPr lang="en-US" dirty="0"/>
              <a:t>RC Charge (RSN Method)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014F75-1604-DEC2-5527-6933332E0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328842"/>
            <a:ext cx="5183188" cy="545202"/>
          </a:xfrm>
        </p:spPr>
        <p:txBody>
          <a:bodyPr/>
          <a:lstStyle/>
          <a:p>
            <a:pPr algn="ctr"/>
            <a:r>
              <a:rPr lang="en-US" dirty="0"/>
              <a:t>Controlled Slew Rate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E6896-591A-13B3-3C3D-1AA6A0885A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Making sure RC time constant is sufficiently accurate over temp/tolerance</a:t>
            </a:r>
          </a:p>
          <a:p>
            <a:r>
              <a:rPr lang="en-US" dirty="0"/>
              <a:t>Timing “chart” from bench data</a:t>
            </a:r>
          </a:p>
          <a:p>
            <a:pPr lvl="1"/>
            <a:r>
              <a:rPr lang="en-US" sz="2000" dirty="0"/>
              <a:t>Inaccuracies (</a:t>
            </a:r>
            <a:r>
              <a:rPr lang="en-US" sz="2000" dirty="0" err="1"/>
              <a:t>tol</a:t>
            </a:r>
            <a:r>
              <a:rPr lang="en-US" sz="2000" dirty="0"/>
              <a:t>, input bias, </a:t>
            </a:r>
            <a:r>
              <a:rPr lang="en-US" sz="2000" dirty="0" err="1"/>
              <a:t>etc</a:t>
            </a:r>
            <a:r>
              <a:rPr lang="en-US" sz="2000" dirty="0"/>
              <a:t>…)</a:t>
            </a:r>
          </a:p>
          <a:p>
            <a:pPr lvl="1"/>
            <a:r>
              <a:rPr lang="en-US" sz="2000" dirty="0"/>
              <a:t>20% capacitor driving – use precision?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4598150-6783-036B-C381-40CBAE2707B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Performing stability analysis per the datasheet to ensure rock solid</a:t>
            </a:r>
          </a:p>
          <a:p>
            <a:pPr lvl="1"/>
            <a:r>
              <a:rPr lang="en-US" sz="2000" dirty="0"/>
              <a:t>Should be just “follow app-note”</a:t>
            </a:r>
          </a:p>
          <a:p>
            <a:r>
              <a:rPr lang="en-US" dirty="0"/>
              <a:t>Single supply operation shown in app-note</a:t>
            </a:r>
          </a:p>
          <a:p>
            <a:pPr lvl="1"/>
            <a:r>
              <a:rPr lang="en-US" sz="2000" dirty="0"/>
              <a:t>Just need to redo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52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301E9-0FBB-591B-FD48-27E18763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DC9AE-BDC2-C217-F7CF-4F9ED4BFA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140C4-2C2F-3AE1-E0E7-E1220755893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08A564-77BE-0C16-8E68-6718463F5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9F7BAC-63A4-7293-771D-D00EA808537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10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5987B-6467-4864-367D-0EB4B481D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need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8EBA0-4274-8774-2780-1E631191B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4A Maximum load</a:t>
            </a:r>
          </a:p>
          <a:p>
            <a:r>
              <a:rPr lang="en-US" dirty="0"/>
              <a:t>12 bit ADC measurement (</a:t>
            </a:r>
            <a:r>
              <a:rPr lang="en-US" dirty="0" err="1"/>
              <a:t>Vref</a:t>
            </a:r>
            <a:r>
              <a:rPr lang="en-US" dirty="0"/>
              <a:t>? Assumed 4.096V)</a:t>
            </a:r>
          </a:p>
          <a:p>
            <a:r>
              <a:rPr lang="en-US" dirty="0"/>
              <a:t>Goal 10’s </a:t>
            </a:r>
            <a:r>
              <a:rPr lang="en-US" dirty="0" err="1"/>
              <a:t>ms</a:t>
            </a:r>
            <a:r>
              <a:rPr lang="en-US" dirty="0"/>
              <a:t> acceptable rise time detection</a:t>
            </a:r>
          </a:p>
          <a:p>
            <a:pPr lvl="1"/>
            <a:r>
              <a:rPr lang="en-US" dirty="0" err="1"/>
              <a:t>eFuse</a:t>
            </a:r>
            <a:r>
              <a:rPr lang="en-US" dirty="0"/>
              <a:t> protection of wire/load simulating a thermal fuse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027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1F8B8-9EAB-8FCA-1316-536A14B90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03BE5-CFC6-8BF4-F589-BFAEA5708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D33B1-3CD6-C9BB-5D5C-B5969C40F2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7D4248-A0D6-D509-B640-E8079588A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7E8AA-9811-BF0C-3483-042210AFFA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57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1D057-6AF1-7C9E-8979-33EACFABB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Vlimit</a:t>
            </a:r>
            <a:r>
              <a:rPr lang="en-US" dirty="0"/>
              <a:t> Control Signal </a:t>
            </a:r>
            <a:r>
              <a:rPr lang="en-US" dirty="0" err="1"/>
              <a:t>Debouncer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3A125-D559-58DA-00C6-69F23BA1D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493521"/>
            <a:ext cx="8572500" cy="4480559"/>
          </a:xfrm>
        </p:spPr>
        <p:txBody>
          <a:bodyPr/>
          <a:lstStyle/>
          <a:p>
            <a:r>
              <a:rPr lang="en-US" dirty="0"/>
              <a:t>Desire to remove false trips</a:t>
            </a:r>
          </a:p>
          <a:p>
            <a:pPr lvl="1"/>
            <a:r>
              <a:rPr lang="en-US" dirty="0"/>
              <a:t>Fast Inrush current</a:t>
            </a:r>
          </a:p>
          <a:p>
            <a:pPr lvl="1"/>
            <a:r>
              <a:rPr lang="en-US" dirty="0"/>
              <a:t>Noise on a slowly rising signal 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F20D5A7-4352-1A24-DB97-26E5E0A74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492220"/>
              </p:ext>
            </p:extLst>
          </p:nvPr>
        </p:nvGraphicFramePr>
        <p:xfrm>
          <a:off x="708660" y="2903220"/>
          <a:ext cx="11049000" cy="3279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3000">
                  <a:extLst>
                    <a:ext uri="{9D8B030D-6E8A-4147-A177-3AD203B41FA5}">
                      <a16:colId xmlns:a16="http://schemas.microsoft.com/office/drawing/2014/main" val="3078552185"/>
                    </a:ext>
                  </a:extLst>
                </a:gridCol>
                <a:gridCol w="3068320">
                  <a:extLst>
                    <a:ext uri="{9D8B030D-6E8A-4147-A177-3AD203B41FA5}">
                      <a16:colId xmlns:a16="http://schemas.microsoft.com/office/drawing/2014/main" val="2626690135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763120193"/>
                    </a:ext>
                  </a:extLst>
                </a:gridCol>
              </a:tblGrid>
              <a:tr h="977899">
                <a:tc>
                  <a:txBody>
                    <a:bodyPr/>
                    <a:lstStyle/>
                    <a:p>
                      <a:r>
                        <a:rPr lang="en-US" dirty="0"/>
                        <a:t>Circuit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43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Schmidt Trigger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inrush current protection triggering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861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RESET Supervisor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Schmitt trigger + output timer delay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Same as Schmidt trigger since once trigger the timer is causing the output to hold for duration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221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206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180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189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C32B4-A9C3-8D03-AB81-A2037A44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RESET Delay Timers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714B2-1678-47B4-248D-7F9F30131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373489" cy="4351338"/>
          </a:xfrm>
        </p:spPr>
        <p:txBody>
          <a:bodyPr>
            <a:normAutofit/>
          </a:bodyPr>
          <a:lstStyle/>
          <a:p>
            <a:r>
              <a:rPr lang="en-US" sz="2000" dirty="0"/>
              <a:t>Contains internal hysteresis</a:t>
            </a:r>
          </a:p>
          <a:p>
            <a:r>
              <a:rPr lang="en-US" sz="2000" dirty="0"/>
              <a:t>Triggers for a MIN time set by CT pin</a:t>
            </a:r>
          </a:p>
          <a:p>
            <a:pPr lvl="1"/>
            <a:r>
              <a:rPr lang="en-US" sz="1800" dirty="0"/>
              <a:t>Does not “accumulate” fault time</a:t>
            </a:r>
          </a:p>
          <a:p>
            <a:pPr lvl="1"/>
            <a:r>
              <a:rPr lang="en-US" sz="1800" dirty="0"/>
              <a:t>Will not stop fast transients from triggering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139FAF-730C-B447-D76B-B4788D480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689" y="2239328"/>
            <a:ext cx="5398828" cy="33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258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AF1A65-087C-8114-BC18-4857A2306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56ABFD-6DAD-3D44-4021-20F09DFA4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50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1ABA-9178-40DA-8FA2-7DD8E950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02"/>
            <a:ext cx="10515600" cy="651547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Sensor LPF Path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7E6FF-3070-4CD7-CBD0-FB7F9E9C6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803" y="1526121"/>
            <a:ext cx="7506051" cy="281268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C4044A-A79D-3CC6-5F98-4B89E5DFF01B}"/>
              </a:ext>
            </a:extLst>
          </p:cNvPr>
          <p:cNvCxnSpPr>
            <a:cxnSpLocks/>
          </p:cNvCxnSpPr>
          <p:nvPr/>
        </p:nvCxnSpPr>
        <p:spPr>
          <a:xfrm flipV="1">
            <a:off x="3812778" y="1690688"/>
            <a:ext cx="0" cy="2133889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740A7EC-FEA3-D5DC-68AB-CAF3E1BBB7CA}"/>
              </a:ext>
            </a:extLst>
          </p:cNvPr>
          <p:cNvCxnSpPr>
            <a:cxnSpLocks/>
          </p:cNvCxnSpPr>
          <p:nvPr/>
        </p:nvCxnSpPr>
        <p:spPr>
          <a:xfrm flipV="1">
            <a:off x="4418402" y="1690688"/>
            <a:ext cx="0" cy="213388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B4DBAE-5414-AD72-082C-C27950511AD8}"/>
              </a:ext>
            </a:extLst>
          </p:cNvPr>
          <p:cNvCxnSpPr>
            <a:cxnSpLocks/>
          </p:cNvCxnSpPr>
          <p:nvPr/>
        </p:nvCxnSpPr>
        <p:spPr>
          <a:xfrm flipV="1">
            <a:off x="4205042" y="1690688"/>
            <a:ext cx="0" cy="21338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2B7BA11-5488-E33E-9616-C39B60DEA7AA}"/>
              </a:ext>
            </a:extLst>
          </p:cNvPr>
          <p:cNvSpPr txBox="1"/>
          <p:nvPr/>
        </p:nvSpPr>
        <p:spPr>
          <a:xfrm rot="3444377">
            <a:off x="4378722" y="3801748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-100dB/Dec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E5D6C4-D830-EDE9-B1A3-411C512DEE64}"/>
              </a:ext>
            </a:extLst>
          </p:cNvPr>
          <p:cNvSpPr txBox="1"/>
          <p:nvPr/>
        </p:nvSpPr>
        <p:spPr>
          <a:xfrm rot="16200000">
            <a:off x="3301348" y="4062659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00B050"/>
                </a:solidFill>
              </a:rPr>
              <a:t>SIGNAL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F3B754-E5F2-3D60-31A1-54232DC4720F}"/>
              </a:ext>
            </a:extLst>
          </p:cNvPr>
          <p:cNvSpPr txBox="1"/>
          <p:nvPr/>
        </p:nvSpPr>
        <p:spPr>
          <a:xfrm rot="16200000">
            <a:off x="3682242" y="4083822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NYQUIST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F610DF-7FAC-C116-31FA-B2368F7D2F39}"/>
              </a:ext>
            </a:extLst>
          </p:cNvPr>
          <p:cNvSpPr txBox="1"/>
          <p:nvPr/>
        </p:nvSpPr>
        <p:spPr>
          <a:xfrm rot="16200000">
            <a:off x="3834292" y="4130275"/>
            <a:ext cx="118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F(sample)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9D193E-58EB-7E2D-372A-ADEB0443382E}"/>
              </a:ext>
            </a:extLst>
          </p:cNvPr>
          <p:cNvSpPr txBox="1"/>
          <p:nvPr/>
        </p:nvSpPr>
        <p:spPr>
          <a:xfrm rot="16200000">
            <a:off x="2991785" y="917793"/>
            <a:ext cx="162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00B050"/>
                </a:solidFill>
              </a:rPr>
              <a:t>35Hz (10ms)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AEB617-737E-C793-3846-437484F41BB1}"/>
              </a:ext>
            </a:extLst>
          </p:cNvPr>
          <p:cNvSpPr txBox="1"/>
          <p:nvPr/>
        </p:nvSpPr>
        <p:spPr>
          <a:xfrm rot="16200000">
            <a:off x="3673851" y="1218968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150Hz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40EBBE-881C-5ADF-6E39-7C59B4A704DA}"/>
              </a:ext>
            </a:extLst>
          </p:cNvPr>
          <p:cNvSpPr txBox="1"/>
          <p:nvPr/>
        </p:nvSpPr>
        <p:spPr>
          <a:xfrm rot="16200000">
            <a:off x="3854845" y="1236477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300SPS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E439A2-4CA1-88CF-32F4-20C3D3C69A84}"/>
              </a:ext>
            </a:extLst>
          </p:cNvPr>
          <p:cNvSpPr txBox="1">
            <a:spLocks/>
          </p:cNvSpPr>
          <p:nvPr/>
        </p:nvSpPr>
        <p:spPr>
          <a:xfrm>
            <a:off x="990600" y="4870558"/>
            <a:ext cx="10515600" cy="182694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ADC is used for telemetry only</a:t>
            </a:r>
          </a:p>
          <a:p>
            <a:pPr lvl="1"/>
            <a:r>
              <a:rPr lang="en-US" dirty="0"/>
              <a:t>Non-critical – information only</a:t>
            </a:r>
          </a:p>
          <a:p>
            <a:pPr lvl="1"/>
            <a:r>
              <a:rPr lang="en-US" dirty="0"/>
              <a:t>Ideal for situational awareness</a:t>
            </a:r>
          </a:p>
          <a:p>
            <a:r>
              <a:rPr lang="en-US" b="1" dirty="0"/>
              <a:t>Sampling Slower?</a:t>
            </a:r>
          </a:p>
          <a:p>
            <a:pPr lvl="1"/>
            <a:r>
              <a:rPr lang="en-US" dirty="0"/>
              <a:t>To avoid aliasing in 1SPS data I recommend sampling at 300SPS and just averaging the data to 1SPS prior to sending upstream</a:t>
            </a:r>
          </a:p>
          <a:p>
            <a:pPr lvl="1"/>
            <a:r>
              <a:rPr lang="en-US" dirty="0"/>
              <a:t>Move f(-3dB) appropriately and sample even slower.</a:t>
            </a:r>
          </a:p>
          <a:p>
            <a:pPr lvl="1"/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54C36E1-FCBF-BDE4-4799-CFAA5D3FB1C2}"/>
              </a:ext>
            </a:extLst>
          </p:cNvPr>
          <p:cNvSpPr/>
          <p:nvPr/>
        </p:nvSpPr>
        <p:spPr>
          <a:xfrm>
            <a:off x="4179758" y="3171364"/>
            <a:ext cx="155017" cy="257635"/>
          </a:xfrm>
          <a:prstGeom prst="triangle">
            <a:avLst>
              <a:gd name="adj" fmla="val 0"/>
            </a:avLst>
          </a:prstGeom>
          <a:solidFill>
            <a:srgbClr val="FF0000">
              <a:alpha val="54902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D3F78E-9565-3CAC-65BA-8E2DCC8D1650}"/>
              </a:ext>
            </a:extLst>
          </p:cNvPr>
          <p:cNvCxnSpPr>
            <a:cxnSpLocks/>
          </p:cNvCxnSpPr>
          <p:nvPr/>
        </p:nvCxnSpPr>
        <p:spPr>
          <a:xfrm flipV="1">
            <a:off x="5994086" y="1690688"/>
            <a:ext cx="0" cy="21338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D39C5D-6821-4A1D-4FCA-2861F5183578}"/>
              </a:ext>
            </a:extLst>
          </p:cNvPr>
          <p:cNvSpPr txBox="1"/>
          <p:nvPr/>
        </p:nvSpPr>
        <p:spPr>
          <a:xfrm rot="16200000">
            <a:off x="5430528" y="4108549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7030A0"/>
                </a:solidFill>
              </a:rPr>
              <a:t>Sensor BW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3A995-512C-E045-1BF9-7DB0AEDB83E2}"/>
              </a:ext>
            </a:extLst>
          </p:cNvPr>
          <p:cNvSpPr txBox="1"/>
          <p:nvPr/>
        </p:nvSpPr>
        <p:spPr>
          <a:xfrm rot="16200000">
            <a:off x="5443314" y="1217371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7030A0"/>
                </a:solidFill>
              </a:rPr>
              <a:t>80KHz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40479FB-0369-2831-F80F-B3EF5A778902}"/>
              </a:ext>
            </a:extLst>
          </p:cNvPr>
          <p:cNvSpPr/>
          <p:nvPr/>
        </p:nvSpPr>
        <p:spPr>
          <a:xfrm rot="3871795">
            <a:off x="6128951" y="151103"/>
            <a:ext cx="292301" cy="4471776"/>
          </a:xfrm>
          <a:prstGeom prst="downArrow">
            <a:avLst/>
          </a:prstGeom>
          <a:solidFill>
            <a:srgbClr val="FF0000">
              <a:alpha val="3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089EC0-4922-0B91-D68E-D98A1957019C}"/>
              </a:ext>
            </a:extLst>
          </p:cNvPr>
          <p:cNvSpPr txBox="1"/>
          <p:nvPr/>
        </p:nvSpPr>
        <p:spPr>
          <a:xfrm>
            <a:off x="7233490" y="818829"/>
            <a:ext cx="427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rgbClr val="FF0000"/>
                </a:solidFill>
              </a:rPr>
              <a:t>Signals in red shade will be observed in sampled data (~50LSB) worst case 5Ap-p noise @150Hz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2527CB3-35FA-C826-5418-A2A72DC972D1}"/>
              </a:ext>
            </a:extLst>
          </p:cNvPr>
          <p:cNvSpPr/>
          <p:nvPr/>
        </p:nvSpPr>
        <p:spPr>
          <a:xfrm>
            <a:off x="3926871" y="2738812"/>
            <a:ext cx="262347" cy="444364"/>
          </a:xfrm>
          <a:prstGeom prst="triangle">
            <a:avLst>
              <a:gd name="adj" fmla="val 0"/>
            </a:avLst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483A10-6ACF-2FA4-3784-BA9D6B9C33C0}"/>
              </a:ext>
            </a:extLst>
          </p:cNvPr>
          <p:cNvSpPr/>
          <p:nvPr/>
        </p:nvSpPr>
        <p:spPr>
          <a:xfrm>
            <a:off x="2832665" y="2744121"/>
            <a:ext cx="1094207" cy="1089836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A2DF4C-5AFF-C852-9ACA-CE17AEF85F78}"/>
              </a:ext>
            </a:extLst>
          </p:cNvPr>
          <p:cNvSpPr/>
          <p:nvPr/>
        </p:nvSpPr>
        <p:spPr>
          <a:xfrm>
            <a:off x="3923205" y="3171364"/>
            <a:ext cx="257681" cy="662593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BC7F61-19D0-1567-2509-8AA050138DDA}"/>
              </a:ext>
            </a:extLst>
          </p:cNvPr>
          <p:cNvSpPr/>
          <p:nvPr/>
        </p:nvSpPr>
        <p:spPr>
          <a:xfrm>
            <a:off x="4184009" y="3428999"/>
            <a:ext cx="175503" cy="410267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A7954398-C263-976C-FCD8-B08F7146E7DE}"/>
              </a:ext>
            </a:extLst>
          </p:cNvPr>
          <p:cNvSpPr/>
          <p:nvPr/>
        </p:nvSpPr>
        <p:spPr>
          <a:xfrm>
            <a:off x="4343430" y="3428999"/>
            <a:ext cx="288374" cy="404958"/>
          </a:xfrm>
          <a:prstGeom prst="triangle">
            <a:avLst>
              <a:gd name="adj" fmla="val 0"/>
            </a:avLst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F1528F-908B-341C-4B84-F63AA4DEC432}"/>
              </a:ext>
            </a:extLst>
          </p:cNvPr>
          <p:cNvCxnSpPr>
            <a:cxnSpLocks/>
          </p:cNvCxnSpPr>
          <p:nvPr/>
        </p:nvCxnSpPr>
        <p:spPr>
          <a:xfrm flipH="1" flipV="1">
            <a:off x="3938825" y="2727310"/>
            <a:ext cx="1000001" cy="164887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54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6B548-EE7D-F139-BD8B-355975735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ADC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E8E7A-A63F-E8BA-D638-5E8A72121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79665"/>
            <a:ext cx="10515600" cy="89729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 have 16 bits but this is way </a:t>
            </a:r>
            <a:r>
              <a:rPr lang="en-US" dirty="0" err="1"/>
              <a:t>way</a:t>
            </a:r>
            <a:r>
              <a:rPr lang="en-US" dirty="0"/>
              <a:t> </a:t>
            </a:r>
            <a:r>
              <a:rPr lang="en-US" dirty="0" err="1"/>
              <a:t>way</a:t>
            </a:r>
            <a:r>
              <a:rPr lang="en-US" dirty="0"/>
              <a:t> more accurate than we should be needing</a:t>
            </a:r>
          </a:p>
          <a:p>
            <a:r>
              <a:rPr lang="en-US" dirty="0"/>
              <a:t>Each channel capable of 100KSPS?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802C2-8211-3B44-EA73-2472D0D9E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948" y="1690688"/>
            <a:ext cx="6573167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50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182D-E9F1-1A0F-90BC-8A0DB24FE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IGB PCB = TMCS1101A4BQDR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7B595-9237-5302-9DF2-2DDA1A70F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78042" cy="4351338"/>
          </a:xfrm>
        </p:spPr>
        <p:txBody>
          <a:bodyPr>
            <a:normAutofit/>
          </a:bodyPr>
          <a:lstStyle/>
          <a:p>
            <a:r>
              <a:rPr lang="en-US" sz="1800" dirty="0"/>
              <a:t>400mV/A</a:t>
            </a:r>
          </a:p>
          <a:p>
            <a:pPr lvl="1"/>
            <a:r>
              <a:rPr lang="en-US" sz="1400" dirty="0"/>
              <a:t>4A = 1.6A</a:t>
            </a:r>
          </a:p>
          <a:p>
            <a:r>
              <a:rPr lang="en-US" sz="1800" dirty="0"/>
              <a:t>+/- 1.5% Maximum Error (</a:t>
            </a:r>
            <a:r>
              <a:rPr lang="en-US" sz="1800" dirty="0" err="1"/>
              <a:t>Full-Scale+Drift</a:t>
            </a:r>
            <a:r>
              <a:rPr lang="en-US" sz="1800" dirty="0"/>
              <a:t>)</a:t>
            </a:r>
          </a:p>
          <a:p>
            <a:r>
              <a:rPr lang="en-US" sz="1800" dirty="0"/>
              <a:t>Sampled Integrator Output</a:t>
            </a:r>
          </a:p>
          <a:p>
            <a:pPr lvl="1"/>
            <a:r>
              <a:rPr lang="en-US" sz="1400" dirty="0"/>
              <a:t>The VOUT of the sensor is actually a discrete analog sampled integrator!</a:t>
            </a:r>
          </a:p>
          <a:p>
            <a:pPr lvl="1"/>
            <a:r>
              <a:rPr lang="en-US" sz="1400" dirty="0"/>
              <a:t>This requires a reconstruction filter on the output to smooth</a:t>
            </a:r>
          </a:p>
          <a:p>
            <a:pPr lvl="2"/>
            <a:r>
              <a:rPr lang="en-US" sz="1000" dirty="0"/>
              <a:t>Figure 51 shows a 100KHz LPF output in RED</a:t>
            </a:r>
          </a:p>
          <a:p>
            <a:r>
              <a:rPr lang="en-US" sz="1800" dirty="0"/>
              <a:t>Voltage Reference</a:t>
            </a:r>
          </a:p>
          <a:p>
            <a:pPr lvl="1"/>
            <a:r>
              <a:rPr lang="en-US" sz="1400" dirty="0"/>
              <a:t>Vs*0.5 is the zero reference</a:t>
            </a:r>
          </a:p>
          <a:p>
            <a:endParaRPr lang="en-US" sz="1800" dirty="0"/>
          </a:p>
          <a:p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7F22C8-F80B-5B3A-90E3-88501AF41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023" y="8003"/>
            <a:ext cx="4311977" cy="25796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00FC5F-A1BE-7499-D4C5-A1FF66B8B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522" y="2944779"/>
            <a:ext cx="2809566" cy="2029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8301EA-B92A-417F-2EF3-88C923982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459" y="5171069"/>
            <a:ext cx="5547623" cy="15024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5041F3-C9C6-A6E2-D5B0-84ED1685C3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921" y="5081610"/>
            <a:ext cx="2538767" cy="168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62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B7404-E5EC-E60A-8FA4-67DC53B9D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Voutput</a:t>
            </a:r>
            <a:r>
              <a:rPr lang="en-US" dirty="0"/>
              <a:t> – Sampled Integrator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5CAE4-BDCC-92AA-B6FF-7967E43EE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228" y="1690688"/>
            <a:ext cx="7440997" cy="39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8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F00D2-3F85-9406-056E-963971C2B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Sensor Output Error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BB9629-0F94-7C72-4EA3-D3174B253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0" y="4192308"/>
            <a:ext cx="5585024" cy="2300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1706BB-BCE7-E2DD-6EF0-0EEC6598D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80368"/>
            <a:ext cx="5791010" cy="17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9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1ABA-9178-40DA-8FA2-7DD8E950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9879"/>
          </a:xfrm>
        </p:spPr>
        <p:txBody>
          <a:bodyPr/>
          <a:lstStyle/>
          <a:p>
            <a:r>
              <a:rPr lang="en-US" dirty="0"/>
              <a:t>Required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56E99-DD56-8180-70DE-381AEE5BF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699"/>
            <a:ext cx="10452652" cy="4974176"/>
          </a:xfrm>
        </p:spPr>
        <p:txBody>
          <a:bodyPr>
            <a:normAutofit/>
          </a:bodyPr>
          <a:lstStyle/>
          <a:p>
            <a:r>
              <a:rPr lang="en-US" sz="1800" b="1" dirty="0"/>
              <a:t>Goal = Set Aliasing signals below 1 LSB</a:t>
            </a:r>
          </a:p>
          <a:p>
            <a:pPr lvl="1"/>
            <a:r>
              <a:rPr lang="en-US" sz="1400" dirty="0"/>
              <a:t>10ms rise time observation ability assumed (arbitrary per IP6.2)</a:t>
            </a:r>
          </a:p>
          <a:p>
            <a:pPr lvl="2"/>
            <a:r>
              <a:rPr lang="en-US" sz="1200" dirty="0"/>
              <a:t>BW = 0.35/Tr = 35Hz effective bandwidth needed</a:t>
            </a:r>
          </a:p>
          <a:p>
            <a:pPr lvl="1"/>
            <a:r>
              <a:rPr lang="en-US" sz="1400" dirty="0"/>
              <a:t>Minimum Nyquist = 70Hz</a:t>
            </a:r>
          </a:p>
          <a:p>
            <a:pPr lvl="1"/>
            <a:r>
              <a:rPr lang="en-US" sz="1400" dirty="0"/>
              <a:t>ADC LSB = (0-5V Range Setting) 5V/4096 = 1.22mV</a:t>
            </a:r>
          </a:p>
          <a:p>
            <a:pPr lvl="1"/>
            <a:r>
              <a:rPr lang="en-US" sz="1400" b="1" dirty="0"/>
              <a:t>Per Kevin = We are sampling at 300SPS</a:t>
            </a:r>
          </a:p>
          <a:p>
            <a:pPr lvl="2"/>
            <a:r>
              <a:rPr lang="en-US" sz="1000" dirty="0"/>
              <a:t>Nyquist Freq = 150Hz</a:t>
            </a:r>
          </a:p>
          <a:p>
            <a:pPr lvl="1"/>
            <a:r>
              <a:rPr lang="en-US" sz="1400" b="1" dirty="0"/>
              <a:t>&lt;1.22mV (LSB) aliased noise requires -64dB attenuation</a:t>
            </a:r>
          </a:p>
          <a:p>
            <a:pPr lvl="2"/>
            <a:r>
              <a:rPr lang="en-US" sz="1000" dirty="0"/>
              <a:t>Assumes 2Vp-p noise (0 to 5A)</a:t>
            </a:r>
          </a:p>
          <a:p>
            <a:endParaRPr lang="en-US" sz="1800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4A9AD9AB-866D-89D0-6E35-F23C70182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840" y="1139707"/>
            <a:ext cx="3395577" cy="109665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75C57FEA-4D9E-E804-AAF1-FB5D4E659034}"/>
              </a:ext>
            </a:extLst>
          </p:cNvPr>
          <p:cNvSpPr txBox="1"/>
          <p:nvPr/>
        </p:nvSpPr>
        <p:spPr>
          <a:xfrm>
            <a:off x="388620" y="4802373"/>
            <a:ext cx="62636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Place a 4</a:t>
            </a:r>
            <a:r>
              <a:rPr lang="en-US" sz="1400" b="1" baseline="30000" dirty="0"/>
              <a:t>th</a:t>
            </a:r>
            <a:r>
              <a:rPr lang="en-US" sz="1400" b="1" dirty="0"/>
              <a:t> order </a:t>
            </a:r>
            <a:r>
              <a:rPr lang="en-US" sz="1400" b="1" dirty="0" err="1"/>
              <a:t>Sallen</a:t>
            </a:r>
            <a:r>
              <a:rPr lang="en-US" sz="1400" b="1" dirty="0"/>
              <a:t>-Key at 50Hz and call it good enough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-30dB aliased signals which would be only ~60mV (150mA) error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i="1" dirty="0"/>
              <a:t>0-5A noise at the aliasing frequency (crazy noise)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Placing at 50Hz allows some passband </a:t>
            </a:r>
            <a:r>
              <a:rPr lang="en-US" sz="1400" dirty="0" err="1"/>
              <a:t>rolloff</a:t>
            </a:r>
            <a:r>
              <a:rPr lang="en-US" sz="1400" dirty="0"/>
              <a:t> margin from 35 Hz signal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i="1" dirty="0"/>
              <a:t>35hz signal (10ms rise time) -0.5dB attenuation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i="1" dirty="0"/>
              <a:t>At the expense of allowing aliased noise to be sampled (at -30dB)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5A385C8-DE30-5571-30F2-1E3DBCE99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820" y="3842984"/>
            <a:ext cx="5848168" cy="363303"/>
          </a:xfrm>
          <a:prstGeom prst="rect">
            <a:avLst/>
          </a:prstGeom>
        </p:spPr>
      </p:pic>
      <p:sp>
        <p:nvSpPr>
          <p:cNvPr id="64" name="Arrow: Down 63">
            <a:extLst>
              <a:ext uri="{FF2B5EF4-FFF2-40B4-BE49-F238E27FC236}">
                <a16:creationId xmlns:a16="http://schemas.microsoft.com/office/drawing/2014/main" id="{EA46BD7D-81B0-11E1-561A-517AD9011D50}"/>
              </a:ext>
            </a:extLst>
          </p:cNvPr>
          <p:cNvSpPr/>
          <p:nvPr/>
        </p:nvSpPr>
        <p:spPr>
          <a:xfrm rot="19877907">
            <a:off x="6415030" y="2050991"/>
            <a:ext cx="259080" cy="191695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0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11ABA-9178-40DA-8FA2-7DD8E950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302"/>
            <a:ext cx="10515600" cy="651547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Sensor LPF Path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7E6FF-3070-4CD7-CBD0-FB7F9E9C6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803" y="1526121"/>
            <a:ext cx="7506051" cy="281268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C4044A-A79D-3CC6-5F98-4B89E5DFF01B}"/>
              </a:ext>
            </a:extLst>
          </p:cNvPr>
          <p:cNvCxnSpPr>
            <a:cxnSpLocks/>
          </p:cNvCxnSpPr>
          <p:nvPr/>
        </p:nvCxnSpPr>
        <p:spPr>
          <a:xfrm flipV="1">
            <a:off x="3812778" y="1690688"/>
            <a:ext cx="0" cy="2133889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740A7EC-FEA3-D5DC-68AB-CAF3E1BBB7CA}"/>
              </a:ext>
            </a:extLst>
          </p:cNvPr>
          <p:cNvCxnSpPr>
            <a:cxnSpLocks/>
          </p:cNvCxnSpPr>
          <p:nvPr/>
        </p:nvCxnSpPr>
        <p:spPr>
          <a:xfrm flipV="1">
            <a:off x="4418402" y="1690688"/>
            <a:ext cx="0" cy="213388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FB4DBAE-5414-AD72-082C-C27950511AD8}"/>
              </a:ext>
            </a:extLst>
          </p:cNvPr>
          <p:cNvCxnSpPr>
            <a:cxnSpLocks/>
          </p:cNvCxnSpPr>
          <p:nvPr/>
        </p:nvCxnSpPr>
        <p:spPr>
          <a:xfrm flipV="1">
            <a:off x="4205042" y="1690688"/>
            <a:ext cx="0" cy="21338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6FAD009-A1CD-D228-74A5-BA7E34E75B4D}"/>
              </a:ext>
            </a:extLst>
          </p:cNvPr>
          <p:cNvCxnSpPr>
            <a:cxnSpLocks/>
          </p:cNvCxnSpPr>
          <p:nvPr/>
        </p:nvCxnSpPr>
        <p:spPr>
          <a:xfrm flipH="1" flipV="1">
            <a:off x="3908252" y="2734741"/>
            <a:ext cx="3951542" cy="1354999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4643FF-D002-4D73-3F74-0EECADF2E581}"/>
              </a:ext>
            </a:extLst>
          </p:cNvPr>
          <p:cNvCxnSpPr>
            <a:cxnSpLocks/>
          </p:cNvCxnSpPr>
          <p:nvPr/>
        </p:nvCxnSpPr>
        <p:spPr>
          <a:xfrm flipH="1" flipV="1">
            <a:off x="3908252" y="2734741"/>
            <a:ext cx="3291584" cy="217398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55406E-4AA5-19B8-FE6C-E21F88317E18}"/>
              </a:ext>
            </a:extLst>
          </p:cNvPr>
          <p:cNvCxnSpPr>
            <a:cxnSpLocks/>
          </p:cNvCxnSpPr>
          <p:nvPr/>
        </p:nvCxnSpPr>
        <p:spPr>
          <a:xfrm flipH="1" flipV="1">
            <a:off x="3908252" y="2734741"/>
            <a:ext cx="2250891" cy="221190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DD38C21-C75A-C86F-F13A-977A2E4C71A2}"/>
              </a:ext>
            </a:extLst>
          </p:cNvPr>
          <p:cNvSpPr txBox="1"/>
          <p:nvPr/>
        </p:nvSpPr>
        <p:spPr>
          <a:xfrm rot="1104857">
            <a:off x="5361732" y="3102090"/>
            <a:ext cx="788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-20dB/Dec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12CB0B-6E7D-BEA8-70CA-710C77EBE5A0}"/>
              </a:ext>
            </a:extLst>
          </p:cNvPr>
          <p:cNvSpPr txBox="1"/>
          <p:nvPr/>
        </p:nvSpPr>
        <p:spPr>
          <a:xfrm rot="1987582">
            <a:off x="5221265" y="3559634"/>
            <a:ext cx="788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-40dB/Dec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583F60-54CD-FFED-65E3-51715B15D346}"/>
              </a:ext>
            </a:extLst>
          </p:cNvPr>
          <p:cNvSpPr txBox="1"/>
          <p:nvPr/>
        </p:nvSpPr>
        <p:spPr>
          <a:xfrm rot="2676618">
            <a:off x="5040730" y="3895733"/>
            <a:ext cx="788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-60dB/Dec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6143B35-764A-C688-4055-7DC7E8180D0A}"/>
              </a:ext>
            </a:extLst>
          </p:cNvPr>
          <p:cNvCxnSpPr>
            <a:cxnSpLocks/>
          </p:cNvCxnSpPr>
          <p:nvPr/>
        </p:nvCxnSpPr>
        <p:spPr>
          <a:xfrm flipH="1" flipV="1">
            <a:off x="3908252" y="2744121"/>
            <a:ext cx="1748192" cy="227520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2B7BA11-5488-E33E-9616-C39B60DEA7AA}"/>
              </a:ext>
            </a:extLst>
          </p:cNvPr>
          <p:cNvSpPr txBox="1"/>
          <p:nvPr/>
        </p:nvSpPr>
        <p:spPr>
          <a:xfrm rot="3109040">
            <a:off x="4915258" y="4205385"/>
            <a:ext cx="788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-80dB/Dec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E5D6C4-D830-EDE9-B1A3-411C512DEE64}"/>
              </a:ext>
            </a:extLst>
          </p:cNvPr>
          <p:cNvSpPr txBox="1"/>
          <p:nvPr/>
        </p:nvSpPr>
        <p:spPr>
          <a:xfrm rot="16200000">
            <a:off x="3301348" y="4062659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00B050"/>
                </a:solidFill>
              </a:rPr>
              <a:t>SIGNAL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F3B754-E5F2-3D60-31A1-54232DC4720F}"/>
              </a:ext>
            </a:extLst>
          </p:cNvPr>
          <p:cNvSpPr txBox="1"/>
          <p:nvPr/>
        </p:nvSpPr>
        <p:spPr>
          <a:xfrm rot="16200000">
            <a:off x="3682242" y="4083822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NYQUIST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F610DF-7FAC-C116-31FA-B2368F7D2F39}"/>
              </a:ext>
            </a:extLst>
          </p:cNvPr>
          <p:cNvSpPr txBox="1"/>
          <p:nvPr/>
        </p:nvSpPr>
        <p:spPr>
          <a:xfrm rot="16200000">
            <a:off x="3834292" y="4130275"/>
            <a:ext cx="1185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F(sample)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9D193E-58EB-7E2D-372A-ADEB0443382E}"/>
              </a:ext>
            </a:extLst>
          </p:cNvPr>
          <p:cNvSpPr txBox="1"/>
          <p:nvPr/>
        </p:nvSpPr>
        <p:spPr>
          <a:xfrm rot="16200000">
            <a:off x="2991785" y="917793"/>
            <a:ext cx="1625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00B050"/>
                </a:solidFill>
              </a:rPr>
              <a:t>35Hz (10ms)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AEB617-737E-C793-3846-437484F41BB1}"/>
              </a:ext>
            </a:extLst>
          </p:cNvPr>
          <p:cNvSpPr txBox="1"/>
          <p:nvPr/>
        </p:nvSpPr>
        <p:spPr>
          <a:xfrm rot="16200000">
            <a:off x="3673851" y="1218968"/>
            <a:ext cx="102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FF0000"/>
                </a:solidFill>
              </a:rPr>
              <a:t>150Hz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40EBBE-881C-5ADF-6E39-7C59B4A704DA}"/>
              </a:ext>
            </a:extLst>
          </p:cNvPr>
          <p:cNvSpPr txBox="1"/>
          <p:nvPr/>
        </p:nvSpPr>
        <p:spPr>
          <a:xfrm rot="16200000">
            <a:off x="3854845" y="1236477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1"/>
                </a:solidFill>
              </a:rPr>
              <a:t>300SPS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E439A2-4CA1-88CF-32F4-20C3D3C69A84}"/>
              </a:ext>
            </a:extLst>
          </p:cNvPr>
          <p:cNvSpPr txBox="1">
            <a:spLocks/>
          </p:cNvSpPr>
          <p:nvPr/>
        </p:nvSpPr>
        <p:spPr>
          <a:xfrm>
            <a:off x="990600" y="4870558"/>
            <a:ext cx="10515600" cy="18269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ADC is used for telemetry only</a:t>
            </a:r>
          </a:p>
          <a:p>
            <a:pPr lvl="1"/>
            <a:r>
              <a:rPr lang="en-US" dirty="0"/>
              <a:t>Non-critical – information only</a:t>
            </a:r>
          </a:p>
          <a:p>
            <a:pPr lvl="1"/>
            <a:r>
              <a:rPr lang="en-US" dirty="0"/>
              <a:t>Ideal for situational awareness</a:t>
            </a:r>
          </a:p>
          <a:p>
            <a:r>
              <a:rPr lang="en-US" b="1" dirty="0"/>
              <a:t>Sampling Slower?</a:t>
            </a:r>
          </a:p>
          <a:p>
            <a:pPr lvl="1"/>
            <a:r>
              <a:rPr lang="en-US" dirty="0"/>
              <a:t>To avoid aliasing in 1SPS data I recommend sampling at 300SPS and just averaging the data to 1SPS prior to sending upstream</a:t>
            </a:r>
          </a:p>
          <a:p>
            <a:pPr lvl="1"/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54C36E1-FCBF-BDE4-4799-CFAA5D3FB1C2}"/>
              </a:ext>
            </a:extLst>
          </p:cNvPr>
          <p:cNvSpPr/>
          <p:nvPr/>
        </p:nvSpPr>
        <p:spPr>
          <a:xfrm>
            <a:off x="4205043" y="3148717"/>
            <a:ext cx="296790" cy="332903"/>
          </a:xfrm>
          <a:prstGeom prst="triangle">
            <a:avLst>
              <a:gd name="adj" fmla="val 1301"/>
            </a:avLst>
          </a:prstGeom>
          <a:solidFill>
            <a:srgbClr val="FF0000">
              <a:alpha val="54902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D3F78E-9565-3CAC-65BA-8E2DCC8D1650}"/>
              </a:ext>
            </a:extLst>
          </p:cNvPr>
          <p:cNvCxnSpPr>
            <a:cxnSpLocks/>
          </p:cNvCxnSpPr>
          <p:nvPr/>
        </p:nvCxnSpPr>
        <p:spPr>
          <a:xfrm flipV="1">
            <a:off x="5994086" y="1690688"/>
            <a:ext cx="0" cy="2133889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CD39C5D-6821-4A1D-4FCA-2861F5183578}"/>
              </a:ext>
            </a:extLst>
          </p:cNvPr>
          <p:cNvSpPr txBox="1"/>
          <p:nvPr/>
        </p:nvSpPr>
        <p:spPr>
          <a:xfrm rot="16200000">
            <a:off x="5430528" y="4108549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7030A0"/>
                </a:solidFill>
              </a:rPr>
              <a:t>Sensor BW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3A995-512C-E045-1BF9-7DB0AEDB83E2}"/>
              </a:ext>
            </a:extLst>
          </p:cNvPr>
          <p:cNvSpPr txBox="1"/>
          <p:nvPr/>
        </p:nvSpPr>
        <p:spPr>
          <a:xfrm rot="16200000">
            <a:off x="5443314" y="1217371"/>
            <a:ext cx="1127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rgbClr val="7030A0"/>
                </a:solidFill>
              </a:rPr>
              <a:t>80KHz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440479FB-0369-2831-F80F-B3EF5A778902}"/>
              </a:ext>
            </a:extLst>
          </p:cNvPr>
          <p:cNvSpPr/>
          <p:nvPr/>
        </p:nvSpPr>
        <p:spPr>
          <a:xfrm rot="3871795">
            <a:off x="6274451" y="149199"/>
            <a:ext cx="292301" cy="4471776"/>
          </a:xfrm>
          <a:prstGeom prst="downArrow">
            <a:avLst/>
          </a:prstGeom>
          <a:solidFill>
            <a:srgbClr val="FF0000">
              <a:alpha val="3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089EC0-4922-0B91-D68E-D98A1957019C}"/>
              </a:ext>
            </a:extLst>
          </p:cNvPr>
          <p:cNvSpPr txBox="1"/>
          <p:nvPr/>
        </p:nvSpPr>
        <p:spPr>
          <a:xfrm>
            <a:off x="7233490" y="818829"/>
            <a:ext cx="427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>
                <a:solidFill>
                  <a:srgbClr val="FF0000"/>
                </a:solidFill>
              </a:rPr>
              <a:t>Signals in red shade will be observed in sampled data (~50LSB) worst case 5Ap-p noise @150Hz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2527CB3-35FA-C826-5418-A2A72DC972D1}"/>
              </a:ext>
            </a:extLst>
          </p:cNvPr>
          <p:cNvSpPr/>
          <p:nvPr/>
        </p:nvSpPr>
        <p:spPr>
          <a:xfrm>
            <a:off x="3926872" y="2788004"/>
            <a:ext cx="307778" cy="360713"/>
          </a:xfrm>
          <a:prstGeom prst="triangle">
            <a:avLst>
              <a:gd name="adj" fmla="val 0"/>
            </a:avLst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483A10-6ACF-2FA4-3784-BA9D6B9C33C0}"/>
              </a:ext>
            </a:extLst>
          </p:cNvPr>
          <p:cNvSpPr/>
          <p:nvPr/>
        </p:nvSpPr>
        <p:spPr>
          <a:xfrm>
            <a:off x="2832665" y="2744121"/>
            <a:ext cx="1094207" cy="1089836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A2DF4C-5AFF-C852-9ACA-CE17AEF85F78}"/>
              </a:ext>
            </a:extLst>
          </p:cNvPr>
          <p:cNvSpPr/>
          <p:nvPr/>
        </p:nvSpPr>
        <p:spPr>
          <a:xfrm>
            <a:off x="3923204" y="3142054"/>
            <a:ext cx="285619" cy="691903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BC7F61-19D0-1567-2509-8AA050138DDA}"/>
              </a:ext>
            </a:extLst>
          </p:cNvPr>
          <p:cNvSpPr/>
          <p:nvPr/>
        </p:nvSpPr>
        <p:spPr>
          <a:xfrm>
            <a:off x="4184009" y="3489955"/>
            <a:ext cx="288981" cy="349312"/>
          </a:xfrm>
          <a:prstGeom prst="rect">
            <a:avLst/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A7954398-C263-976C-FCD8-B08F7146E7DE}"/>
              </a:ext>
            </a:extLst>
          </p:cNvPr>
          <p:cNvSpPr/>
          <p:nvPr/>
        </p:nvSpPr>
        <p:spPr>
          <a:xfrm>
            <a:off x="4467047" y="3501054"/>
            <a:ext cx="296790" cy="332903"/>
          </a:xfrm>
          <a:prstGeom prst="triangle">
            <a:avLst>
              <a:gd name="adj" fmla="val 1301"/>
            </a:avLst>
          </a:prstGeom>
          <a:solidFill>
            <a:schemeClr val="accent6"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42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5D66C-AF01-881C-F710-419E8F54D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4-th Order Butterworth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FEEF09-9D23-F830-B1EC-1C6BABA8C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37" y="4529547"/>
            <a:ext cx="3077155" cy="1833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26BD05-8AE7-4435-E48D-B5E5738E3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935" y="4632769"/>
            <a:ext cx="4850295" cy="18629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7FC181-5664-FF9C-78FA-70362640601B}"/>
              </a:ext>
            </a:extLst>
          </p:cNvPr>
          <p:cNvSpPr txBox="1"/>
          <p:nvPr/>
        </p:nvSpPr>
        <p:spPr>
          <a:xfrm>
            <a:off x="1248355" y="4264077"/>
            <a:ext cx="190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-0.5dB @ 35Hz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004295-5E48-4B36-D51F-23A429A40708}"/>
              </a:ext>
            </a:extLst>
          </p:cNvPr>
          <p:cNvSpPr txBox="1"/>
          <p:nvPr/>
        </p:nvSpPr>
        <p:spPr>
          <a:xfrm>
            <a:off x="1464365" y="1493985"/>
            <a:ext cx="756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a rough ideal design – Update with real components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D13CD3C-ACB2-B2CE-B0FB-6EF3FD835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279" y="1892830"/>
            <a:ext cx="7395973" cy="250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29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6614</TotalTime>
  <Words>903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MARS2 IPB Current Sense / Control</vt:lpstr>
      <vt:lpstr>What does it need to do?</vt:lpstr>
      <vt:lpstr>ADC Information</vt:lpstr>
      <vt:lpstr>IGB PCB = TMCS1101A4BQDR</vt:lpstr>
      <vt:lpstr>Voutput – Sampled Integrator</vt:lpstr>
      <vt:lpstr>Current Sensor Output Error</vt:lpstr>
      <vt:lpstr>Required Bandwidth</vt:lpstr>
      <vt:lpstr>Current Sensor LPF Path</vt:lpstr>
      <vt:lpstr>Ideal 4-th Order Butterworth</vt:lpstr>
      <vt:lpstr>Anti Alias as built 9/27/22</vt:lpstr>
      <vt:lpstr>Vlimit Control (Analog)</vt:lpstr>
      <vt:lpstr>Fault Debouncing Vs. Persistence</vt:lpstr>
      <vt:lpstr>Fault Debouncing Vs. Persistence</vt:lpstr>
      <vt:lpstr>How does RSN do it</vt:lpstr>
      <vt:lpstr>Trigger Timing Methods</vt:lpstr>
      <vt:lpstr>Simulation</vt:lpstr>
      <vt:lpstr>Both methods act as an “Accumulator”</vt:lpstr>
      <vt:lpstr>Method Challenges</vt:lpstr>
      <vt:lpstr>PowerPoint Presentation</vt:lpstr>
      <vt:lpstr>PowerPoint Presentation</vt:lpstr>
      <vt:lpstr>Vlimit Control Signal Debouncer</vt:lpstr>
      <vt:lpstr>RESET Delay Timers</vt:lpstr>
      <vt:lpstr>Backup</vt:lpstr>
      <vt:lpstr>Current Sensor LPF Path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Salmi</dc:creator>
  <cp:lastModifiedBy>Brent Salmi</cp:lastModifiedBy>
  <cp:revision>42</cp:revision>
  <dcterms:created xsi:type="dcterms:W3CDTF">2022-09-22T16:59:54Z</dcterms:created>
  <dcterms:modified xsi:type="dcterms:W3CDTF">2022-09-27T23:56:17Z</dcterms:modified>
</cp:coreProperties>
</file>