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2" r:id="rId6"/>
    <p:sldId id="281" r:id="rId7"/>
    <p:sldId id="283" r:id="rId8"/>
    <p:sldId id="282" r:id="rId9"/>
    <p:sldId id="285" r:id="rId10"/>
    <p:sldId id="284" r:id="rId11"/>
    <p:sldId id="286" r:id="rId12"/>
    <p:sldId id="287" r:id="rId13"/>
    <p:sldId id="288" r:id="rId14"/>
    <p:sldId id="289" r:id="rId15"/>
    <p:sldId id="267" r:id="rId16"/>
    <p:sldId id="290" r:id="rId17"/>
    <p:sldId id="291" r:id="rId18"/>
    <p:sldId id="292" r:id="rId19"/>
    <p:sldId id="295" r:id="rId20"/>
    <p:sldId id="294" r:id="rId21"/>
    <p:sldId id="296" r:id="rId22"/>
    <p:sldId id="293" r:id="rId23"/>
    <p:sldId id="297" r:id="rId24"/>
    <p:sldId id="298" r:id="rId25"/>
    <p:sldId id="302" r:id="rId26"/>
    <p:sldId id="303" r:id="rId27"/>
    <p:sldId id="305" r:id="rId28"/>
    <p:sldId id="306" r:id="rId29"/>
    <p:sldId id="307" r:id="rId30"/>
    <p:sldId id="304" r:id="rId31"/>
    <p:sldId id="300" r:id="rId32"/>
    <p:sldId id="301" r:id="rId33"/>
    <p:sldId id="308" r:id="rId34"/>
    <p:sldId id="310" r:id="rId35"/>
    <p:sldId id="309" r:id="rId36"/>
    <p:sldId id="280" r:id="rId37"/>
    <p:sldId id="264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2" autoAdjust="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1509" y="7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14" y="6143958"/>
            <a:ext cx="2251142" cy="5756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MARS 2 IPB Short Circuit Protection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Update, Brenton Salmi, May 2024</a:t>
            </a:r>
          </a:p>
          <a:p>
            <a:r>
              <a:rPr lang="en-US" b="1" i="1" u="sng" dirty="0"/>
              <a:t>LAST UPDATE = 5/14/2024</a:t>
            </a:r>
          </a:p>
        </p:txBody>
      </p:sp>
    </p:spTree>
    <p:extLst>
      <p:ext uri="{BB962C8B-B14F-4D97-AF65-F5344CB8AC3E}">
        <p14:creationId xmlns:p14="http://schemas.microsoft.com/office/powerpoint/2010/main" val="435904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575A2-DF4D-4CD1-AC3E-76D6E4382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IGB OVP/Reverse Protection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92CD49-3EC6-4FBE-BAC9-09F69E7C4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37" y="1611397"/>
            <a:ext cx="8594725" cy="1963709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473641CE-C51A-4563-AE13-DE14DF065287}"/>
              </a:ext>
            </a:extLst>
          </p:cNvPr>
          <p:cNvSpPr/>
          <p:nvPr/>
        </p:nvSpPr>
        <p:spPr>
          <a:xfrm rot="15550896">
            <a:off x="479340" y="2864061"/>
            <a:ext cx="174456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9E5F39-872C-423C-B4EC-08F693485E22}"/>
              </a:ext>
            </a:extLst>
          </p:cNvPr>
          <p:cNvSpPr txBox="1"/>
          <p:nvPr/>
        </p:nvSpPr>
        <p:spPr>
          <a:xfrm>
            <a:off x="2807154" y="3896945"/>
            <a:ext cx="333891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MOSFETS same as IPB. During operation dropping &lt;10V so same SOA applies as IPB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D06E0307-F02B-4809-A0D6-0E2B28ECFBF6}"/>
              </a:ext>
            </a:extLst>
          </p:cNvPr>
          <p:cNvSpPr/>
          <p:nvPr/>
        </p:nvSpPr>
        <p:spPr>
          <a:xfrm rot="15550896">
            <a:off x="2593890" y="2864063"/>
            <a:ext cx="174456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72FC74F-93D6-46C3-8D7B-16982F56B76B}"/>
              </a:ext>
            </a:extLst>
          </p:cNvPr>
          <p:cNvSpPr/>
          <p:nvPr/>
        </p:nvSpPr>
        <p:spPr>
          <a:xfrm rot="19151393">
            <a:off x="4293726" y="2777375"/>
            <a:ext cx="2710450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AEF0A7-A12D-49EE-A1B9-E6C07EDACE57}"/>
              </a:ext>
            </a:extLst>
          </p:cNvPr>
          <p:cNvSpPr txBox="1"/>
          <p:nvPr/>
        </p:nvSpPr>
        <p:spPr>
          <a:xfrm>
            <a:off x="44904" y="4197027"/>
            <a:ext cx="333891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220uH inductor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D151C0-462C-48D8-8D39-89B60EB26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637" y="4500854"/>
            <a:ext cx="2519936" cy="14288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43BA79-CF14-4325-94D7-DFA6ADFF8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352" y="3701942"/>
            <a:ext cx="658801" cy="75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15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1176C-E5A2-4768-A152-52E669FB0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51274"/>
          </a:xfrm>
        </p:spPr>
        <p:txBody>
          <a:bodyPr/>
          <a:lstStyle/>
          <a:p>
            <a:r>
              <a:rPr lang="en-US" dirty="0"/>
              <a:t>IGB Inductor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E472A-8C43-4989-964E-5CF1B3FFE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4222979"/>
            <a:ext cx="8042276" cy="2135453"/>
          </a:xfrm>
        </p:spPr>
        <p:txBody>
          <a:bodyPr>
            <a:normAutofit fontScale="47500" lnSpcReduction="20000"/>
          </a:bodyPr>
          <a:lstStyle/>
          <a:p>
            <a:r>
              <a:rPr lang="en-US" b="1" dirty="0"/>
              <a:t>MAX current is 8A</a:t>
            </a:r>
          </a:p>
          <a:p>
            <a:pPr lvl="1"/>
            <a:r>
              <a:rPr lang="en-US" dirty="0"/>
              <a:t>Not a pulse rating – Giant wire so likely &gt;&gt;8A ABSMAX</a:t>
            </a:r>
          </a:p>
          <a:p>
            <a:r>
              <a:rPr lang="en-US" b="1" dirty="0"/>
              <a:t>Lowest system current rating is 30A pulsed (Relay)</a:t>
            </a:r>
          </a:p>
          <a:p>
            <a:pPr lvl="1"/>
            <a:r>
              <a:rPr lang="en-US" dirty="0"/>
              <a:t>The determines the maximum time the short can persist safely in the system before limiting</a:t>
            </a:r>
          </a:p>
          <a:p>
            <a:pPr lvl="1"/>
            <a:r>
              <a:rPr lang="en-US" dirty="0"/>
              <a:t>Sets the system response time needs</a:t>
            </a:r>
          </a:p>
          <a:p>
            <a:r>
              <a:rPr lang="en-US" b="1" dirty="0"/>
              <a:t>Limits A/sec rise a bit</a:t>
            </a:r>
          </a:p>
          <a:p>
            <a:pPr lvl="1"/>
            <a:r>
              <a:rPr lang="en-US" dirty="0"/>
              <a:t>Will saturate quite low current (~5A)</a:t>
            </a:r>
          </a:p>
          <a:p>
            <a:pPr lvl="1"/>
            <a:r>
              <a:rPr lang="en-US" dirty="0"/>
              <a:t>Less effective inductance above 5A so ensure a pretty wide margin!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83D0F9-AFC5-43C3-92E3-65184E28F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968" y="1158552"/>
            <a:ext cx="5622063" cy="306442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C85B87-3109-4863-87D8-8E23A70A82FD}"/>
              </a:ext>
            </a:extLst>
          </p:cNvPr>
          <p:cNvCxnSpPr>
            <a:cxnSpLocks/>
          </p:cNvCxnSpPr>
          <p:nvPr/>
        </p:nvCxnSpPr>
        <p:spPr>
          <a:xfrm>
            <a:off x="2120901" y="3193002"/>
            <a:ext cx="3689350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4E1CC69-3634-4C46-97DB-2EF8F7360CA5}"/>
              </a:ext>
            </a:extLst>
          </p:cNvPr>
          <p:cNvSpPr txBox="1"/>
          <p:nvPr/>
        </p:nvSpPr>
        <p:spPr>
          <a:xfrm rot="19212641">
            <a:off x="90522" y="3732752"/>
            <a:ext cx="2095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>
                <a:solidFill>
                  <a:srgbClr val="FF0000"/>
                </a:solidFill>
              </a:rPr>
              <a:t>30A @ ~17us</a:t>
            </a:r>
          </a:p>
        </p:txBody>
      </p:sp>
    </p:spTree>
    <p:extLst>
      <p:ext uri="{BB962C8B-B14F-4D97-AF65-F5344CB8AC3E}">
        <p14:creationId xmlns:p14="http://schemas.microsoft.com/office/powerpoint/2010/main" val="2606240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Requirements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are we going to do this?</a:t>
            </a:r>
          </a:p>
        </p:txBody>
      </p:sp>
    </p:spTree>
    <p:extLst>
      <p:ext uri="{BB962C8B-B14F-4D97-AF65-F5344CB8AC3E}">
        <p14:creationId xmlns:p14="http://schemas.microsoft.com/office/powerpoint/2010/main" val="2992555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E1A8DB-230D-4C45-8B73-0BBD6BB62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65574"/>
          </a:xfrm>
        </p:spPr>
        <p:txBody>
          <a:bodyPr/>
          <a:lstStyle/>
          <a:p>
            <a:r>
              <a:rPr lang="en-US" sz="4000" dirty="0"/>
              <a:t>Minimum System Requirements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86AF1C6-8F62-4FE8-864A-8B160E35B7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975669"/>
              </p:ext>
            </p:extLst>
          </p:nvPr>
        </p:nvGraphicFramePr>
        <p:xfrm>
          <a:off x="295275" y="1720850"/>
          <a:ext cx="855345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7294">
                  <a:extLst>
                    <a:ext uri="{9D8B030D-6E8A-4147-A177-3AD203B41FA5}">
                      <a16:colId xmlns:a16="http://schemas.microsoft.com/office/drawing/2014/main" val="796192231"/>
                    </a:ext>
                  </a:extLst>
                </a:gridCol>
                <a:gridCol w="2010058">
                  <a:extLst>
                    <a:ext uri="{9D8B030D-6E8A-4147-A177-3AD203B41FA5}">
                      <a16:colId xmlns:a16="http://schemas.microsoft.com/office/drawing/2014/main" val="3380936917"/>
                    </a:ext>
                  </a:extLst>
                </a:gridCol>
                <a:gridCol w="4306098">
                  <a:extLst>
                    <a:ext uri="{9D8B030D-6E8A-4147-A177-3AD203B41FA5}">
                      <a16:colId xmlns:a16="http://schemas.microsoft.com/office/drawing/2014/main" val="1261477467"/>
                    </a:ext>
                  </a:extLst>
                </a:gridCol>
              </a:tblGrid>
              <a:tr h="18573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Driver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433802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Absolute Maximum Current I(max)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30A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Relay welding current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4285588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Minimum time to reach I(max)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17us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Limited by di/dt from IGB input protection inductor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0047374"/>
                  </a:ext>
                </a:extLst>
              </a:tr>
              <a:tr h="185738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Minimum time to reach 4A</a:t>
                      </a:r>
                      <a:br>
                        <a:rPr lang="en-US" sz="1000" b="1" dirty="0"/>
                      </a:br>
                      <a:r>
                        <a:rPr lang="en-US" sz="1000" b="1" dirty="0"/>
                        <a:t>(from 0A)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2.4us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Due to IGB inductors the minimum time needed to get above the system nominal current maximum (anomalous region).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9514008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2470D7-5062-4F27-8CDA-02252FD07233}"/>
              </a:ext>
            </a:extLst>
          </p:cNvPr>
          <p:cNvCxnSpPr/>
          <p:nvPr/>
        </p:nvCxnSpPr>
        <p:spPr>
          <a:xfrm>
            <a:off x="2184400" y="3956050"/>
            <a:ext cx="0" cy="15748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81282A-2E07-4150-8040-0CB806D15B52}"/>
              </a:ext>
            </a:extLst>
          </p:cNvPr>
          <p:cNvCxnSpPr>
            <a:cxnSpLocks/>
          </p:cNvCxnSpPr>
          <p:nvPr/>
        </p:nvCxnSpPr>
        <p:spPr>
          <a:xfrm flipH="1">
            <a:off x="2184400" y="5530850"/>
            <a:ext cx="44196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1FBD886-F744-400E-BD9E-DA107BE035E8}"/>
              </a:ext>
            </a:extLst>
          </p:cNvPr>
          <p:cNvCxnSpPr>
            <a:cxnSpLocks/>
          </p:cNvCxnSpPr>
          <p:nvPr/>
        </p:nvCxnSpPr>
        <p:spPr>
          <a:xfrm flipH="1">
            <a:off x="2730500" y="4565650"/>
            <a:ext cx="1092200" cy="965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BAADF95-3EAF-45E1-A8E6-12E1AFCEC454}"/>
              </a:ext>
            </a:extLst>
          </p:cNvPr>
          <p:cNvCxnSpPr>
            <a:cxnSpLocks/>
          </p:cNvCxnSpPr>
          <p:nvPr/>
        </p:nvCxnSpPr>
        <p:spPr>
          <a:xfrm flipH="1">
            <a:off x="3822700" y="4565650"/>
            <a:ext cx="90805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D98A1E0-0843-4490-BD80-D25336562F93}"/>
              </a:ext>
            </a:extLst>
          </p:cNvPr>
          <p:cNvCxnSpPr>
            <a:cxnSpLocks/>
          </p:cNvCxnSpPr>
          <p:nvPr/>
        </p:nvCxnSpPr>
        <p:spPr>
          <a:xfrm flipH="1" flipV="1">
            <a:off x="4730750" y="4565650"/>
            <a:ext cx="393700" cy="965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1EA0283-01F1-493C-904A-FD2A10CF8E5E}"/>
              </a:ext>
            </a:extLst>
          </p:cNvPr>
          <p:cNvSpPr txBox="1"/>
          <p:nvPr/>
        </p:nvSpPr>
        <p:spPr>
          <a:xfrm>
            <a:off x="2638425" y="5759452"/>
            <a:ext cx="1276350" cy="38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17us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DED3A1F-76AD-409B-AADC-F37B459B02AE}"/>
              </a:ext>
            </a:extLst>
          </p:cNvPr>
          <p:cNvCxnSpPr/>
          <p:nvPr/>
        </p:nvCxnSpPr>
        <p:spPr>
          <a:xfrm>
            <a:off x="2730500" y="4343399"/>
            <a:ext cx="0" cy="160655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C1D826D-EBF3-4130-B7E9-2EF6F403098C}"/>
              </a:ext>
            </a:extLst>
          </p:cNvPr>
          <p:cNvCxnSpPr/>
          <p:nvPr/>
        </p:nvCxnSpPr>
        <p:spPr>
          <a:xfrm>
            <a:off x="3810000" y="4343399"/>
            <a:ext cx="0" cy="160655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FEF1C52-C743-496F-809B-A342C1D48941}"/>
              </a:ext>
            </a:extLst>
          </p:cNvPr>
          <p:cNvSpPr txBox="1"/>
          <p:nvPr/>
        </p:nvSpPr>
        <p:spPr>
          <a:xfrm rot="19139985">
            <a:off x="2556750" y="4815846"/>
            <a:ext cx="1276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1.7MA/sec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4124EF-9378-4370-BDB1-7828FBBF54D1}"/>
              </a:ext>
            </a:extLst>
          </p:cNvPr>
          <p:cNvSpPr txBox="1"/>
          <p:nvPr/>
        </p:nvSpPr>
        <p:spPr>
          <a:xfrm>
            <a:off x="491412" y="4381500"/>
            <a:ext cx="1276350" cy="38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30A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E095FF3-BF83-4C7C-891E-3432CD145BEF}"/>
              </a:ext>
            </a:extLst>
          </p:cNvPr>
          <p:cNvCxnSpPr>
            <a:cxnSpLocks/>
          </p:cNvCxnSpPr>
          <p:nvPr/>
        </p:nvCxnSpPr>
        <p:spPr>
          <a:xfrm>
            <a:off x="1501773" y="4571999"/>
            <a:ext cx="5457827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58B83D9-0A03-4E3F-8F78-E296D81B49FE}"/>
              </a:ext>
            </a:extLst>
          </p:cNvPr>
          <p:cNvCxnSpPr/>
          <p:nvPr/>
        </p:nvCxnSpPr>
        <p:spPr>
          <a:xfrm>
            <a:off x="6470650" y="4575174"/>
            <a:ext cx="0" cy="160655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3FA866A-1C75-4F64-9291-7E923C86D55A}"/>
              </a:ext>
            </a:extLst>
          </p:cNvPr>
          <p:cNvSpPr txBox="1"/>
          <p:nvPr/>
        </p:nvSpPr>
        <p:spPr>
          <a:xfrm>
            <a:off x="4927600" y="6181726"/>
            <a:ext cx="2965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&gt;100us  @ 30A to stop </a:t>
            </a:r>
            <a:r>
              <a:rPr lang="en-US" dirty="0" err="1"/>
              <a:t>curret</a:t>
            </a:r>
            <a:r>
              <a:rPr lang="en-US" dirty="0"/>
              <a:t> if 30A regulated</a:t>
            </a:r>
          </a:p>
        </p:txBody>
      </p:sp>
    </p:spTree>
    <p:extLst>
      <p:ext uri="{BB962C8B-B14F-4D97-AF65-F5344CB8AC3E}">
        <p14:creationId xmlns:p14="http://schemas.microsoft.com/office/powerpoint/2010/main" val="2119280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34A77-D293-48AC-989F-75F99C53A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Circuit Detection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5F612-0E01-4206-B3C7-DF9032C2E5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4188595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262B2-F565-4B7A-9657-8C70E8D36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Sense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1D5B3-F82C-49FB-A6E0-22E24243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There are 3 ways to detect short circuit current:</a:t>
            </a:r>
          </a:p>
          <a:p>
            <a:r>
              <a:rPr lang="en-US" b="1" dirty="0"/>
              <a:t>High side resistive current sense</a:t>
            </a:r>
          </a:p>
          <a:p>
            <a:pPr lvl="1"/>
            <a:r>
              <a:rPr lang="en-US" dirty="0"/>
              <a:t>Standard configuration</a:t>
            </a:r>
          </a:p>
          <a:p>
            <a:r>
              <a:rPr lang="en-US" b="1" strike="sngStrike" dirty="0"/>
              <a:t>Low side resistive current sense</a:t>
            </a:r>
          </a:p>
          <a:p>
            <a:pPr lvl="1"/>
            <a:r>
              <a:rPr lang="en-US" strike="sngStrike" dirty="0"/>
              <a:t>Low common mode voltages</a:t>
            </a:r>
          </a:p>
          <a:p>
            <a:pPr lvl="1"/>
            <a:r>
              <a:rPr lang="en-US" strike="sngStrike" dirty="0"/>
              <a:t>Technically could short to another RTN path</a:t>
            </a:r>
          </a:p>
          <a:p>
            <a:r>
              <a:rPr lang="en-US" b="1" dirty="0"/>
              <a:t>High/Low side MOSFET V(</a:t>
            </a:r>
            <a:r>
              <a:rPr lang="en-US" b="1" dirty="0" err="1"/>
              <a:t>Rds</a:t>
            </a:r>
            <a:r>
              <a:rPr lang="en-US" b="1" dirty="0"/>
              <a:t>)</a:t>
            </a:r>
          </a:p>
          <a:p>
            <a:pPr lvl="1"/>
            <a:r>
              <a:rPr lang="en-US" dirty="0"/>
              <a:t>Using MOSFET as the </a:t>
            </a:r>
            <a:r>
              <a:rPr lang="en-US" dirty="0" err="1"/>
              <a:t>Rsense</a:t>
            </a:r>
            <a:endParaRPr lang="en-US" dirty="0"/>
          </a:p>
          <a:p>
            <a:pPr lvl="1"/>
            <a:r>
              <a:rPr lang="en-US" dirty="0"/>
              <a:t>Less reliable over many channels without </a:t>
            </a:r>
            <a:r>
              <a:rPr lang="en-US" dirty="0" err="1"/>
              <a:t>cal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DEBE9C0-774F-4C4B-A18E-B05F9CA7BC3A}"/>
              </a:ext>
            </a:extLst>
          </p:cNvPr>
          <p:cNvSpPr/>
          <p:nvPr/>
        </p:nvSpPr>
        <p:spPr>
          <a:xfrm>
            <a:off x="492189" y="2019630"/>
            <a:ext cx="6989987" cy="1144989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A81E53B-FAD1-41E0-96B9-357A70C0DC56}"/>
              </a:ext>
            </a:extLst>
          </p:cNvPr>
          <p:cNvSpPr/>
          <p:nvPr/>
        </p:nvSpPr>
        <p:spPr>
          <a:xfrm>
            <a:off x="392797" y="4456706"/>
            <a:ext cx="6989987" cy="1411357"/>
          </a:xfrm>
          <a:prstGeom prst="roundRect">
            <a:avLst/>
          </a:prstGeom>
          <a:noFill/>
          <a:ln w="381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24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4E7C7-7014-452C-ACCC-E65385871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Inrush Current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E3C5A4-8AD8-46F7-9961-B4304C2C7E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Problem</a:t>
                </a:r>
              </a:p>
              <a:p>
                <a:r>
                  <a:rPr lang="en-US" dirty="0"/>
                  <a:t>Normal inrush current allows 15A for 3ms</a:t>
                </a:r>
              </a:p>
              <a:p>
                <a:pPr lvl="1"/>
                <a:r>
                  <a:rPr lang="en-US" dirty="0"/>
                  <a:t>Normal operation = </a:t>
                </a:r>
                <a:r>
                  <a:rPr lang="en-US" dirty="0" err="1"/>
                  <a:t>Vds</a:t>
                </a:r>
                <a:r>
                  <a:rPr lang="en-US" dirty="0"/>
                  <a:t> &lt; 10V </a:t>
                </a:r>
                <a:r>
                  <a:rPr lang="en-US" i="1" dirty="0">
                    <a:solidFill>
                      <a:srgbClr val="00B050"/>
                    </a:solidFill>
                  </a:rPr>
                  <a:t>(SOA Maintained)</a:t>
                </a:r>
              </a:p>
              <a:p>
                <a:pPr lvl="1"/>
                <a:r>
                  <a:rPr lang="en-US" dirty="0"/>
                  <a:t>Short Circuit = </a:t>
                </a:r>
                <a:r>
                  <a:rPr lang="en-US" dirty="0" err="1"/>
                  <a:t>Vds</a:t>
                </a:r>
                <a:r>
                  <a:rPr lang="en-US" dirty="0"/>
                  <a:t> &gt; 10V </a:t>
                </a:r>
                <a:r>
                  <a:rPr lang="en-US" i="1" dirty="0">
                    <a:solidFill>
                      <a:srgbClr val="FF0000"/>
                    </a:solidFill>
                  </a:rPr>
                  <a:t>(SOA Threatened)</a:t>
                </a:r>
              </a:p>
              <a:p>
                <a:pPr marL="12700" indent="0">
                  <a:buNone/>
                </a:pPr>
                <a:r>
                  <a:rPr lang="en-US" b="1" dirty="0"/>
                  <a:t>Solution</a:t>
                </a:r>
              </a:p>
              <a:p>
                <a:pPr marL="1270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Short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must be set ABOVE the inrush current limit.</a:t>
                </a:r>
              </a:p>
              <a:p>
                <a:pPr marL="12700" indent="0">
                  <a:buNone/>
                </a:pPr>
                <a:endParaRPr lang="en-US" dirty="0"/>
              </a:p>
              <a:p>
                <a:pPr marL="12700" indent="0">
                  <a:buNone/>
                </a:pPr>
                <a:r>
                  <a:rPr lang="en-US" dirty="0"/>
                  <a:t>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Short</m:t>
                        </m:r>
                      </m:sub>
                    </m:sSub>
                  </m:oMath>
                </a14:m>
                <a:r>
                  <a:rPr lang="en-US" dirty="0"/>
                  <a:t> threshold at ~18A? Regulate at 20A?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E3C5A4-8AD8-46F7-9961-B4304C2C7E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37" t="-1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970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row: Right 26">
            <a:extLst>
              <a:ext uri="{FF2B5EF4-FFF2-40B4-BE49-F238E27FC236}">
                <a16:creationId xmlns:a16="http://schemas.microsoft.com/office/drawing/2014/main" id="{B4BF4785-2C78-42D1-83EB-977B63327A3D}"/>
              </a:ext>
            </a:extLst>
          </p:cNvPr>
          <p:cNvSpPr/>
          <p:nvPr/>
        </p:nvSpPr>
        <p:spPr>
          <a:xfrm rot="8394364">
            <a:off x="4711587" y="4260456"/>
            <a:ext cx="793285" cy="266218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2E3A3C2-4C92-4E97-ACD6-8608DD60E70B}"/>
              </a:ext>
            </a:extLst>
          </p:cNvPr>
          <p:cNvCxnSpPr>
            <a:cxnSpLocks/>
          </p:cNvCxnSpPr>
          <p:nvPr/>
        </p:nvCxnSpPr>
        <p:spPr>
          <a:xfrm flipH="1">
            <a:off x="4223468" y="3747549"/>
            <a:ext cx="1092200" cy="96520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9E9532F-19B0-410D-91AE-B567BD7FD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06823"/>
          </a:xfrm>
        </p:spPr>
        <p:txBody>
          <a:bodyPr anchor="t"/>
          <a:lstStyle/>
          <a:p>
            <a:r>
              <a:rPr lang="en-US" sz="3200" dirty="0"/>
              <a:t>Regulating Short Circuit Current?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88F19-AEE0-452E-A4CA-20E9E2DB4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714" y="841956"/>
            <a:ext cx="4488655" cy="2566945"/>
          </a:xfrm>
        </p:spPr>
        <p:txBody>
          <a:bodyPr>
            <a:normAutofit fontScale="85000" lnSpcReduction="20000"/>
          </a:bodyPr>
          <a:lstStyle/>
          <a:p>
            <a:r>
              <a:rPr lang="en-US" sz="1000" dirty="0"/>
              <a:t>Regulating short circuit current would be useful to limit the energy buildup in the </a:t>
            </a:r>
            <a:r>
              <a:rPr lang="en-US" sz="1000" dirty="0" err="1"/>
              <a:t>the</a:t>
            </a:r>
            <a:r>
              <a:rPr lang="en-US" sz="1000" dirty="0"/>
              <a:t> system</a:t>
            </a:r>
          </a:p>
          <a:p>
            <a:pPr lvl="1"/>
            <a:r>
              <a:rPr lang="en-US" sz="1000" dirty="0"/>
              <a:t>Limit inductive flyback energy</a:t>
            </a:r>
          </a:p>
          <a:p>
            <a:pPr lvl="1"/>
            <a:r>
              <a:rPr lang="en-US" sz="1000" dirty="0"/>
              <a:t>Increase duration of fault survivability</a:t>
            </a:r>
          </a:p>
          <a:p>
            <a:pPr lvl="1"/>
            <a:r>
              <a:rPr lang="en-US" sz="1000" dirty="0"/>
              <a:t>Giving time for system to react, shutdown</a:t>
            </a:r>
          </a:p>
          <a:p>
            <a:r>
              <a:rPr lang="en-US" sz="1100" dirty="0"/>
              <a:t>May allow “softer” turn off energies</a:t>
            </a:r>
          </a:p>
          <a:p>
            <a:r>
              <a:rPr lang="en-US" sz="1100" dirty="0"/>
              <a:t>Current di/dt limits maximum current</a:t>
            </a:r>
          </a:p>
          <a:p>
            <a:pPr lvl="1"/>
            <a:r>
              <a:rPr lang="en-US" sz="1000" dirty="0"/>
              <a:t>1.7MA/s per IGB inductors (</a:t>
            </a:r>
            <a:r>
              <a:rPr lang="en-US" sz="1000" i="1" u="sng" dirty="0">
                <a:solidFill>
                  <a:srgbClr val="FF0000"/>
                </a:solidFill>
              </a:rPr>
              <a:t>may be faster due to L saturation</a:t>
            </a:r>
            <a:r>
              <a:rPr lang="en-US" sz="1000" dirty="0"/>
              <a:t>)</a:t>
            </a:r>
          </a:p>
          <a:p>
            <a:pPr lvl="2"/>
            <a:r>
              <a:rPr lang="en-US" sz="800" dirty="0"/>
              <a:t>~5us shutoff time = +8.5A</a:t>
            </a:r>
          </a:p>
          <a:p>
            <a:pPr lvl="2"/>
            <a:r>
              <a:rPr lang="en-US" sz="800" dirty="0"/>
              <a:t>~10us shutoff time = +17A</a:t>
            </a:r>
          </a:p>
          <a:p>
            <a:pPr lvl="2"/>
            <a:r>
              <a:rPr lang="en-US" sz="800" dirty="0"/>
              <a:t>~20us shutoff time = +34A (exceeds relay Imax)</a:t>
            </a:r>
          </a:p>
          <a:p>
            <a:pPr lvl="1"/>
            <a:r>
              <a:rPr lang="en-US" sz="1000" dirty="0"/>
              <a:t>MOSFET off must shutdown within ~10-15us regardless of current regulation to avoid relay damage</a:t>
            </a:r>
          </a:p>
          <a:p>
            <a:pPr lvl="1"/>
            <a:endParaRPr lang="en-US" sz="1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CEEEA9-604A-4FDB-B76F-DA35A0588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172" y="722936"/>
            <a:ext cx="4023360" cy="260471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C3D625-DCBB-4360-996C-BD899F0200EE}"/>
              </a:ext>
            </a:extLst>
          </p:cNvPr>
          <p:cNvCxnSpPr/>
          <p:nvPr/>
        </p:nvCxnSpPr>
        <p:spPr>
          <a:xfrm>
            <a:off x="2597868" y="4103149"/>
            <a:ext cx="0" cy="15748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CC6C1B-33B0-4E0C-9F69-4FAEFEAA5D33}"/>
              </a:ext>
            </a:extLst>
          </p:cNvPr>
          <p:cNvCxnSpPr>
            <a:cxnSpLocks/>
          </p:cNvCxnSpPr>
          <p:nvPr/>
        </p:nvCxnSpPr>
        <p:spPr>
          <a:xfrm flipH="1">
            <a:off x="2597868" y="5677949"/>
            <a:ext cx="44196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1F38D7-4590-425D-8830-4C46E23FFFDE}"/>
              </a:ext>
            </a:extLst>
          </p:cNvPr>
          <p:cNvCxnSpPr>
            <a:cxnSpLocks/>
          </p:cNvCxnSpPr>
          <p:nvPr/>
        </p:nvCxnSpPr>
        <p:spPr>
          <a:xfrm flipH="1">
            <a:off x="3143968" y="4712749"/>
            <a:ext cx="1092200" cy="965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E2DCF8-79A6-4A64-A27D-0AB43A35AA98}"/>
              </a:ext>
            </a:extLst>
          </p:cNvPr>
          <p:cNvCxnSpPr>
            <a:cxnSpLocks/>
          </p:cNvCxnSpPr>
          <p:nvPr/>
        </p:nvCxnSpPr>
        <p:spPr>
          <a:xfrm flipH="1">
            <a:off x="4236168" y="4712749"/>
            <a:ext cx="90805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1FD167-4157-4E7C-86E4-BFF8C3035041}"/>
              </a:ext>
            </a:extLst>
          </p:cNvPr>
          <p:cNvCxnSpPr>
            <a:cxnSpLocks/>
          </p:cNvCxnSpPr>
          <p:nvPr/>
        </p:nvCxnSpPr>
        <p:spPr>
          <a:xfrm flipH="1" flipV="1">
            <a:off x="5144218" y="4712749"/>
            <a:ext cx="393700" cy="965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001205C-0C77-4F1C-87A7-B7FBED5E8997}"/>
              </a:ext>
            </a:extLst>
          </p:cNvPr>
          <p:cNvSpPr txBox="1"/>
          <p:nvPr/>
        </p:nvSpPr>
        <p:spPr>
          <a:xfrm rot="19505757">
            <a:off x="2578714" y="6104396"/>
            <a:ext cx="16740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B050"/>
                </a:solidFill>
              </a:rPr>
              <a:t>Short Circuit Detected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53D8E69-CAC5-4E2B-99BB-EE359A89E38A}"/>
              </a:ext>
            </a:extLst>
          </p:cNvPr>
          <p:cNvCxnSpPr>
            <a:cxnSpLocks/>
          </p:cNvCxnSpPr>
          <p:nvPr/>
        </p:nvCxnSpPr>
        <p:spPr>
          <a:xfrm>
            <a:off x="3943071" y="4981711"/>
            <a:ext cx="0" cy="882376"/>
          </a:xfrm>
          <a:prstGeom prst="line">
            <a:avLst/>
          </a:prstGeom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9B62C88-17D8-466C-AD11-E70C905EE6B6}"/>
              </a:ext>
            </a:extLst>
          </p:cNvPr>
          <p:cNvCxnSpPr>
            <a:cxnSpLocks/>
          </p:cNvCxnSpPr>
          <p:nvPr/>
        </p:nvCxnSpPr>
        <p:spPr>
          <a:xfrm>
            <a:off x="4223468" y="4712749"/>
            <a:ext cx="0" cy="1302516"/>
          </a:xfrm>
          <a:prstGeom prst="line">
            <a:avLst/>
          </a:prstGeom>
          <a:ln w="12700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DFEF88A-468B-4157-BE7F-33AF9E2873AE}"/>
                  </a:ext>
                </a:extLst>
              </p:cNvPr>
              <p:cNvSpPr txBox="1"/>
              <p:nvPr/>
            </p:nvSpPr>
            <p:spPr>
              <a:xfrm>
                <a:off x="648418" y="4148596"/>
                <a:ext cx="1276350" cy="25391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05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10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𝑀𝑎𝑥</m:t>
                        </m:r>
                      </m:sub>
                    </m:sSub>
                    <m:r>
                      <a:rPr lang="en-US" sz="105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1050" dirty="0">
                    <a:solidFill>
                      <a:srgbClr val="FF0000"/>
                    </a:solidFill>
                  </a:rPr>
                  <a:t>30A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DFEF88A-468B-4157-BE7F-33AF9E2873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418" y="4148596"/>
                <a:ext cx="1276350" cy="253916"/>
              </a:xfrm>
              <a:prstGeom prst="rect">
                <a:avLst/>
              </a:prstGeom>
              <a:blipFill>
                <a:blip r:embed="rId3"/>
                <a:stretch>
                  <a:fillRect b="-1162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ED8D25A-C25F-4E4D-891E-1FD4DFE83015}"/>
              </a:ext>
            </a:extLst>
          </p:cNvPr>
          <p:cNvCxnSpPr>
            <a:cxnSpLocks/>
          </p:cNvCxnSpPr>
          <p:nvPr/>
        </p:nvCxnSpPr>
        <p:spPr>
          <a:xfrm>
            <a:off x="1915241" y="4285750"/>
            <a:ext cx="5457827" cy="0"/>
          </a:xfrm>
          <a:prstGeom prst="line">
            <a:avLst/>
          </a:prstGeom>
          <a:ln w="127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FFFF690-F29D-47FB-9B57-CAE66ECDFC58}"/>
              </a:ext>
            </a:extLst>
          </p:cNvPr>
          <p:cNvCxnSpPr>
            <a:cxnSpLocks/>
          </p:cNvCxnSpPr>
          <p:nvPr/>
        </p:nvCxnSpPr>
        <p:spPr>
          <a:xfrm>
            <a:off x="5144218" y="4712749"/>
            <a:ext cx="0" cy="1384301"/>
          </a:xfrm>
          <a:prstGeom prst="line">
            <a:avLst/>
          </a:prstGeom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A81D932-7C61-4543-9756-FE68964A8FCC}"/>
                  </a:ext>
                </a:extLst>
              </p:cNvPr>
              <p:cNvSpPr txBox="1"/>
              <p:nvPr/>
            </p:nvSpPr>
            <p:spPr>
              <a:xfrm>
                <a:off x="638891" y="4583000"/>
                <a:ext cx="1276350" cy="267061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05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5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105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𝑅𝑒𝑔𝑢𝑙𝑎𝑡𝑖𝑜𝑛</m:t>
                        </m:r>
                      </m:sub>
                    </m:sSub>
                  </m:oMath>
                </a14:m>
                <a:r>
                  <a:rPr lang="en-US" sz="1050" dirty="0">
                    <a:solidFill>
                      <a:srgbClr val="0070C0"/>
                    </a:solidFill>
                  </a:rPr>
                  <a:t>= ~20A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A81D932-7C61-4543-9756-FE68964A8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891" y="4583000"/>
                <a:ext cx="1276350" cy="267061"/>
              </a:xfrm>
              <a:prstGeom prst="rect">
                <a:avLst/>
              </a:prstGeom>
              <a:blipFill>
                <a:blip r:embed="rId4"/>
                <a:stretch>
                  <a:fillRect b="-4348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AA7629A-0ACE-472D-A051-D342CA6C61AF}"/>
                  </a:ext>
                </a:extLst>
              </p:cNvPr>
              <p:cNvSpPr txBox="1"/>
              <p:nvPr/>
            </p:nvSpPr>
            <p:spPr>
              <a:xfrm>
                <a:off x="334508" y="4854753"/>
                <a:ext cx="1590260" cy="253916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solidFill>
                      <a:srgbClr val="00B050"/>
                    </a:solidFill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5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5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𝑆h𝑜𝑟𝑡</m:t>
                        </m:r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𝐶𝑖𝑟𝑐𝑢𝑖𝑡</m:t>
                        </m:r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𝐷𝑒𝑡𝑒𝑐𝑡</m:t>
                        </m:r>
                      </m:sub>
                    </m:sSub>
                  </m:oMath>
                </a14:m>
                <a:r>
                  <a:rPr lang="en-US" sz="1050" dirty="0">
                    <a:solidFill>
                      <a:srgbClr val="00B050"/>
                    </a:solidFill>
                  </a:rPr>
                  <a:t> 18A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AA7629A-0ACE-472D-A051-D342CA6C6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08" y="4854753"/>
                <a:ext cx="1590260" cy="253916"/>
              </a:xfrm>
              <a:prstGeom prst="rect">
                <a:avLst/>
              </a:prstGeom>
              <a:blipFill>
                <a:blip r:embed="rId5"/>
                <a:stretch>
                  <a:fillRect b="-9091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04AC5DB-A05C-41BC-8998-A9092A9FDD38}"/>
              </a:ext>
            </a:extLst>
          </p:cNvPr>
          <p:cNvCxnSpPr>
            <a:cxnSpLocks/>
          </p:cNvCxnSpPr>
          <p:nvPr/>
        </p:nvCxnSpPr>
        <p:spPr>
          <a:xfrm>
            <a:off x="1915240" y="4712749"/>
            <a:ext cx="5457827" cy="0"/>
          </a:xfrm>
          <a:prstGeom prst="line">
            <a:avLst/>
          </a:prstGeom>
          <a:ln w="12700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CFB1225-E471-4B43-A184-4E25C8D9D016}"/>
              </a:ext>
            </a:extLst>
          </p:cNvPr>
          <p:cNvCxnSpPr>
            <a:cxnSpLocks/>
          </p:cNvCxnSpPr>
          <p:nvPr/>
        </p:nvCxnSpPr>
        <p:spPr>
          <a:xfrm>
            <a:off x="1924768" y="4981711"/>
            <a:ext cx="5457827" cy="0"/>
          </a:xfrm>
          <a:prstGeom prst="line">
            <a:avLst/>
          </a:prstGeom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246DCDD-8063-4766-8A4B-7D928A24383E}"/>
              </a:ext>
            </a:extLst>
          </p:cNvPr>
          <p:cNvSpPr txBox="1"/>
          <p:nvPr/>
        </p:nvSpPr>
        <p:spPr>
          <a:xfrm rot="19505757">
            <a:off x="3312001" y="6232854"/>
            <a:ext cx="1276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70C0"/>
                </a:solidFill>
              </a:rPr>
              <a:t>Current Regulation</a:t>
            </a:r>
          </a:p>
          <a:p>
            <a:pPr algn="ctr"/>
            <a:r>
              <a:rPr lang="en-US" sz="800" b="1" dirty="0">
                <a:solidFill>
                  <a:srgbClr val="0070C0"/>
                </a:solidFill>
              </a:rPr>
              <a:t>Starts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EF8AE6-04A5-43E9-9148-093C28F8BE5F}"/>
              </a:ext>
            </a:extLst>
          </p:cNvPr>
          <p:cNvSpPr txBox="1"/>
          <p:nvPr/>
        </p:nvSpPr>
        <p:spPr>
          <a:xfrm rot="19505757">
            <a:off x="4594530" y="6037868"/>
            <a:ext cx="127635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B050"/>
                </a:solidFill>
              </a:rPr>
              <a:t>Slow Short Circuit Shutdown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865198-C845-4E23-BD31-1C47F3BFF7E0}"/>
              </a:ext>
            </a:extLst>
          </p:cNvPr>
          <p:cNvSpPr txBox="1"/>
          <p:nvPr/>
        </p:nvSpPr>
        <p:spPr>
          <a:xfrm>
            <a:off x="5367310" y="3962489"/>
            <a:ext cx="26003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~100us maximum allowed duration (SOA)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09FE33F-C167-40A9-90E3-F9709D0A6749}"/>
              </a:ext>
            </a:extLst>
          </p:cNvPr>
          <p:cNvCxnSpPr>
            <a:cxnSpLocks/>
          </p:cNvCxnSpPr>
          <p:nvPr/>
        </p:nvCxnSpPr>
        <p:spPr>
          <a:xfrm>
            <a:off x="3272705" y="5211850"/>
            <a:ext cx="4062373" cy="0"/>
          </a:xfrm>
          <a:prstGeom prst="line">
            <a:avLst/>
          </a:prstGeom>
          <a:ln w="1270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C32754B-6E65-4B29-98A4-C5B64337B27D}"/>
              </a:ext>
            </a:extLst>
          </p:cNvPr>
          <p:cNvSpPr txBox="1"/>
          <p:nvPr/>
        </p:nvSpPr>
        <p:spPr>
          <a:xfrm>
            <a:off x="5575446" y="5036894"/>
            <a:ext cx="17596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FFC000"/>
                </a:solidFill>
              </a:rPr>
              <a:t>15A Inrush Current Allowed</a:t>
            </a: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05063E15-6630-4D3A-A9D4-F47FA182D0F2}"/>
              </a:ext>
            </a:extLst>
          </p:cNvPr>
          <p:cNvSpPr/>
          <p:nvPr/>
        </p:nvSpPr>
        <p:spPr>
          <a:xfrm rot="17074901">
            <a:off x="6399271" y="2741926"/>
            <a:ext cx="2287670" cy="266218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A5BB2F0-5D2F-4CF5-8CD9-F0E88F307B45}"/>
              </a:ext>
            </a:extLst>
          </p:cNvPr>
          <p:cNvSpPr txBox="1"/>
          <p:nvPr/>
        </p:nvSpPr>
        <p:spPr>
          <a:xfrm rot="19112509">
            <a:off x="4403505" y="3791462"/>
            <a:ext cx="10775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 di/dt trajectory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B5C62CC-CD99-442C-A096-96CBB2F93D15}"/>
              </a:ext>
            </a:extLst>
          </p:cNvPr>
          <p:cNvSpPr txBox="1"/>
          <p:nvPr/>
        </p:nvSpPr>
        <p:spPr>
          <a:xfrm rot="19505757">
            <a:off x="3733974" y="3644161"/>
            <a:ext cx="1276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B050"/>
                </a:solidFill>
              </a:rPr>
              <a:t>No Regulation Fast  Shutoff (5us)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975E220-F3DA-4B43-9AEE-5727DF1C7898}"/>
              </a:ext>
            </a:extLst>
          </p:cNvPr>
          <p:cNvCxnSpPr/>
          <p:nvPr/>
        </p:nvCxnSpPr>
        <p:spPr>
          <a:xfrm>
            <a:off x="4454818" y="4071397"/>
            <a:ext cx="0" cy="1606552"/>
          </a:xfrm>
          <a:prstGeom prst="line">
            <a:avLst/>
          </a:prstGeom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B059FE2-11E2-426B-8E45-4860C8BFEEB4}"/>
              </a:ext>
            </a:extLst>
          </p:cNvPr>
          <p:cNvCxnSpPr>
            <a:cxnSpLocks/>
          </p:cNvCxnSpPr>
          <p:nvPr/>
        </p:nvCxnSpPr>
        <p:spPr>
          <a:xfrm>
            <a:off x="3943071" y="4490498"/>
            <a:ext cx="513920" cy="0"/>
          </a:xfrm>
          <a:prstGeom prst="line">
            <a:avLst/>
          </a:prstGeom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433B89EE-A5BF-4D2B-8BE2-44A3EE1657F9}"/>
              </a:ext>
            </a:extLst>
          </p:cNvPr>
          <p:cNvSpPr txBox="1"/>
          <p:nvPr/>
        </p:nvSpPr>
        <p:spPr>
          <a:xfrm>
            <a:off x="2843391" y="4367689"/>
            <a:ext cx="12763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B050"/>
                </a:solidFill>
              </a:rPr>
              <a:t>~28A Best Case!</a:t>
            </a:r>
          </a:p>
        </p:txBody>
      </p:sp>
    </p:spTree>
    <p:extLst>
      <p:ext uri="{BB962C8B-B14F-4D97-AF65-F5344CB8AC3E}">
        <p14:creationId xmlns:p14="http://schemas.microsoft.com/office/powerpoint/2010/main" val="1294887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BC08-8050-438E-8E33-360887B7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Current Regulation</a:t>
            </a:r>
            <a:br>
              <a:rPr lang="en-US" dirty="0"/>
            </a:br>
            <a:r>
              <a:rPr lang="en-US" sz="2400" dirty="0"/>
              <a:t>TL;DR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345CD-2722-43F0-B20D-A59867FDC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5204128"/>
            <a:ext cx="8042276" cy="1013791"/>
          </a:xfrm>
        </p:spPr>
        <p:txBody>
          <a:bodyPr anchor="ctr"/>
          <a:lstStyle/>
          <a:p>
            <a:pPr marL="0" indent="0">
              <a:buNone/>
            </a:pPr>
            <a:r>
              <a:rPr lang="en-US" b="1" i="1" dirty="0"/>
              <a:t>BASELINE PATH: </a:t>
            </a:r>
            <a:r>
              <a:rPr lang="en-US" i="1" dirty="0"/>
              <a:t>No Current Regulation</a:t>
            </a:r>
          </a:p>
          <a:p>
            <a:pPr marL="0" indent="0">
              <a:buNone/>
            </a:pPr>
            <a:r>
              <a:rPr lang="en-US" sz="1100" i="1" dirty="0"/>
              <a:t>This will be much faster and easier to implement and test – Backup is to add in a current regulation loop if too slow.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A005A9DD-7F8D-4724-9429-D9C3DC618BE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8210956"/>
                  </p:ext>
                </p:extLst>
              </p:nvPr>
            </p:nvGraphicFramePr>
            <p:xfrm>
              <a:off x="465151" y="2030951"/>
              <a:ext cx="8213697" cy="309896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79864">
                      <a:extLst>
                        <a:ext uri="{9D8B030D-6E8A-4147-A177-3AD203B41FA5}">
                          <a16:colId xmlns:a16="http://schemas.microsoft.com/office/drawing/2014/main" val="796192231"/>
                        </a:ext>
                      </a:extLst>
                    </a:gridCol>
                    <a:gridCol w="2862487">
                      <a:extLst>
                        <a:ext uri="{9D8B030D-6E8A-4147-A177-3AD203B41FA5}">
                          <a16:colId xmlns:a16="http://schemas.microsoft.com/office/drawing/2014/main" val="309771252"/>
                        </a:ext>
                      </a:extLst>
                    </a:gridCol>
                    <a:gridCol w="1935673">
                      <a:extLst>
                        <a:ext uri="{9D8B030D-6E8A-4147-A177-3AD203B41FA5}">
                          <a16:colId xmlns:a16="http://schemas.microsoft.com/office/drawing/2014/main" val="3380936917"/>
                        </a:ext>
                      </a:extLst>
                    </a:gridCol>
                    <a:gridCol w="1935673">
                      <a:extLst>
                        <a:ext uri="{9D8B030D-6E8A-4147-A177-3AD203B41FA5}">
                          <a16:colId xmlns:a16="http://schemas.microsoft.com/office/drawing/2014/main" val="928519316"/>
                        </a:ext>
                      </a:extLst>
                    </a:gridCol>
                  </a:tblGrid>
                  <a:tr h="38624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Condition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Details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Circuit Impacts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Risks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35433802"/>
                      </a:ext>
                    </a:extLst>
                  </a:tr>
                  <a:tr h="4760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/>
                            <a:t>No short circuit current regulation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Output is immediately shut off when short circuit current threshold exceeded</a:t>
                          </a:r>
                        </a:p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di/dt trajectory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Detection + Action delay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Could allow 8+ Amps above threshold level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Requires extremely fast action – high inductive flyback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5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50" b="0" i="1" dirty="0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sz="1050" b="0" i="1" dirty="0" smtClean="0">
                                      <a:latin typeface="Cambria Math" panose="02040503050406030204" pitchFamily="18" charset="0"/>
                                    </a:rPr>
                                    <m:t>𝐷𝑆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050" b="0" dirty="0"/>
                            <a:t> Snubber may allow di/dt</a:t>
                          </a:r>
                          <a:r>
                            <a:rPr lang="en-US" sz="1050" b="0" baseline="0" dirty="0"/>
                            <a:t> to increase slightly more</a:t>
                          </a:r>
                          <a:r>
                            <a:rPr lang="en-US" sz="1050" b="0" dirty="0"/>
                            <a:t> after MOSFET OFF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171450" marR="0" lvl="0" indent="-1714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8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800" b="0" i="1" dirty="0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sz="800" b="0" i="1" dirty="0" smtClean="0">
                                      <a:latin typeface="Cambria Math" panose="02040503050406030204" pitchFamily="18" charset="0"/>
                                    </a:rPr>
                                    <m:t>𝑆𝐶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800" b="0" dirty="0"/>
                            <a:t> di/dt continues above 30A before MOSFET is</a:t>
                          </a:r>
                          <a:r>
                            <a:rPr lang="en-US" sz="800" b="0" baseline="0" dirty="0"/>
                            <a:t> OFF</a:t>
                          </a:r>
                        </a:p>
                        <a:p>
                          <a:pPr marL="171450" marR="0" lvl="0" indent="-1714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800" b="0" baseline="0" dirty="0"/>
                            <a:t>Fast MOSFET action</a:t>
                          </a:r>
                        </a:p>
                        <a:p>
                          <a:pPr marL="628650" marR="0" lvl="1" indent="-1714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800" b="0" dirty="0"/>
                            <a:t>Fast detection</a:t>
                          </a:r>
                        </a:p>
                        <a:p>
                          <a:pPr marL="628650" marR="0" lvl="1" indent="-1714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800" b="0" dirty="0"/>
                            <a:t>Fast driver</a:t>
                          </a:r>
                        </a:p>
                        <a:p>
                          <a:pPr marL="171450" marR="0" lvl="0" indent="-1714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800" b="0" dirty="0"/>
                            <a:t>Inductive flyback</a:t>
                          </a:r>
                        </a:p>
                        <a:p>
                          <a:pPr marL="628650" marR="0" lvl="1" indent="-1714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:r>
                            <a:rPr lang="en-US" sz="800" b="0" dirty="0"/>
                            <a:t>Snubber needed</a:t>
                          </a:r>
                        </a:p>
                        <a:p>
                          <a:pPr marL="0" indent="0" algn="l">
                            <a:buFont typeface="Arial" panose="020B0604020202020204" pitchFamily="34" charset="0"/>
                            <a:buNone/>
                          </a:pPr>
                          <a:endParaRPr lang="en-US" sz="8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4285588"/>
                      </a:ext>
                    </a:extLst>
                  </a:tr>
                  <a:tr h="4760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/>
                            <a:t>Short circuit current is regulated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Current is limited to a set amount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MOSFET active load – modulate gate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00" b="0" dirty="0"/>
                            <a:t>Stops di/dt from threatening SOA of Relays downstream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00" b="0" dirty="0"/>
                            <a:t>Allows “Soft” turn off to limit inductive flyback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Parallel circuits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5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50" b="0" i="1" dirty="0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sz="1050" b="0" i="1" dirty="0" smtClean="0">
                                      <a:latin typeface="Cambria Math" panose="02040503050406030204" pitchFamily="18" charset="0"/>
                                    </a:rPr>
                                    <m:t>𝑆𝐶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050" b="0" dirty="0"/>
                            <a:t> comparator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Current regulation</a:t>
                          </a:r>
                        </a:p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endParaRPr lang="en-US" sz="105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Current regulation bandwidth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FAST! us response times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Dual MOSFET controls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Getting them to play nice together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800473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A005A9DD-7F8D-4724-9429-D9C3DC618BE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8210956"/>
                  </p:ext>
                </p:extLst>
              </p:nvPr>
            </p:nvGraphicFramePr>
            <p:xfrm>
              <a:off x="465151" y="2030951"/>
              <a:ext cx="8213697" cy="309896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79864">
                      <a:extLst>
                        <a:ext uri="{9D8B030D-6E8A-4147-A177-3AD203B41FA5}">
                          <a16:colId xmlns:a16="http://schemas.microsoft.com/office/drawing/2014/main" val="796192231"/>
                        </a:ext>
                      </a:extLst>
                    </a:gridCol>
                    <a:gridCol w="2862487">
                      <a:extLst>
                        <a:ext uri="{9D8B030D-6E8A-4147-A177-3AD203B41FA5}">
                          <a16:colId xmlns:a16="http://schemas.microsoft.com/office/drawing/2014/main" val="309771252"/>
                        </a:ext>
                      </a:extLst>
                    </a:gridCol>
                    <a:gridCol w="1935673">
                      <a:extLst>
                        <a:ext uri="{9D8B030D-6E8A-4147-A177-3AD203B41FA5}">
                          <a16:colId xmlns:a16="http://schemas.microsoft.com/office/drawing/2014/main" val="3380936917"/>
                        </a:ext>
                      </a:extLst>
                    </a:gridCol>
                    <a:gridCol w="1935673">
                      <a:extLst>
                        <a:ext uri="{9D8B030D-6E8A-4147-A177-3AD203B41FA5}">
                          <a16:colId xmlns:a16="http://schemas.microsoft.com/office/drawing/2014/main" val="928519316"/>
                        </a:ext>
                      </a:extLst>
                    </a:gridCol>
                  </a:tblGrid>
                  <a:tr h="38624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Condition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Details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Circuit Impacts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Risks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35433802"/>
                      </a:ext>
                    </a:extLst>
                  </a:tr>
                  <a:tr h="15316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/>
                            <a:t>No short circuit current regulation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Output is immediately shut off when short circuit current threshold exceeded</a:t>
                          </a:r>
                        </a:p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di/dt trajectory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Detection + Action delay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Could allow 8+ Amps above threshold level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Requires extremely fast action – high inductive flyback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25237" t="-26984" r="-101577" b="-789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24214" t="-26984" r="-1258" b="-7896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94285588"/>
                      </a:ext>
                    </a:extLst>
                  </a:tr>
                  <a:tr h="11811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/>
                            <a:t>Short circuit current is regulated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Current is limited to a set amount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50" b="0" dirty="0"/>
                            <a:t>MOSFET active load – modulate gate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00" b="0" dirty="0"/>
                            <a:t>Stops di/dt from threatening SOA of Relays downstream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1000" b="0" dirty="0"/>
                            <a:t>Allows “Soft” turn off to limit inductive flyback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25237" t="-164948" r="-101577" b="-25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17145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Current regulation bandwidth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FAST! us response times</a:t>
                          </a:r>
                        </a:p>
                        <a:p>
                          <a:pPr marL="171450" lvl="0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Dual MOSFET controls</a:t>
                          </a:r>
                        </a:p>
                        <a:p>
                          <a:pPr marL="628650" lvl="1" indent="-171450" algn="l">
                            <a:buFont typeface="Arial" panose="020B0604020202020204" pitchFamily="34" charset="0"/>
                            <a:buChar char="•"/>
                          </a:pPr>
                          <a:r>
                            <a:rPr lang="en-US" sz="800" b="0" dirty="0"/>
                            <a:t>Getting them to play nice together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800473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FE08278-F03A-4F44-96E6-48B31FA8B479}"/>
              </a:ext>
            </a:extLst>
          </p:cNvPr>
          <p:cNvSpPr/>
          <p:nvPr/>
        </p:nvSpPr>
        <p:spPr>
          <a:xfrm>
            <a:off x="492189" y="2019630"/>
            <a:ext cx="8186659" cy="1940120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43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F768A-E22F-461B-9E7B-5BC0D1813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73801"/>
          </a:xfrm>
        </p:spPr>
        <p:txBody>
          <a:bodyPr anchor="t"/>
          <a:lstStyle/>
          <a:p>
            <a:r>
              <a:rPr lang="en-US" sz="4000" dirty="0"/>
              <a:t>Short Circuit Protection</a:t>
            </a:r>
            <a:br>
              <a:rPr lang="en-US" sz="3200" dirty="0"/>
            </a:br>
            <a:r>
              <a:rPr lang="en-US" sz="2400" i="1" dirty="0"/>
              <a:t>Minimum Viable (Test) Solution</a:t>
            </a:r>
            <a:endParaRPr lang="en-US" sz="32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113B37-29C3-420E-BD99-5CF571484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238" y="1383526"/>
            <a:ext cx="5195535" cy="44202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7F528E-6991-4F75-89FD-E1E077C9F05A}"/>
              </a:ext>
            </a:extLst>
          </p:cNvPr>
          <p:cNvSpPr txBox="1"/>
          <p:nvPr/>
        </p:nvSpPr>
        <p:spPr>
          <a:xfrm>
            <a:off x="5812403" y="1594237"/>
            <a:ext cx="2953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Goals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048F78-D91E-40A3-91E7-E2E100B1BD8D}"/>
              </a:ext>
            </a:extLst>
          </p:cNvPr>
          <p:cNvSpPr txBox="1"/>
          <p:nvPr/>
        </p:nvSpPr>
        <p:spPr>
          <a:xfrm>
            <a:off x="5812402" y="2108423"/>
            <a:ext cx="3283889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Develop short circuit detection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Accurate threshold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Fast enough action (us speeds)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Modify Existing MOSFET driver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Requirement: Turn-off less than ~5us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RC Snubber 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Tuning for size and </a:t>
            </a:r>
            <a:r>
              <a:rPr lang="en-US" sz="1050" i="1" dirty="0" err="1"/>
              <a:t>Vds</a:t>
            </a:r>
            <a:endParaRPr lang="en-US" sz="105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Short Simulation 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Safely create 375V short circuit in the lab!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0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0AF851-F406-4BA8-8CED-1967F8E98F50}"/>
              </a:ext>
            </a:extLst>
          </p:cNvPr>
          <p:cNvSpPr txBox="1"/>
          <p:nvPr/>
        </p:nvSpPr>
        <p:spPr>
          <a:xfrm>
            <a:off x="5860112" y="3945900"/>
            <a:ext cx="2953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Notes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586839-9904-4D55-B13B-DD1802ADE3C9}"/>
              </a:ext>
            </a:extLst>
          </p:cNvPr>
          <p:cNvSpPr txBox="1"/>
          <p:nvPr/>
        </p:nvSpPr>
        <p:spPr>
          <a:xfrm>
            <a:off x="5860111" y="4460086"/>
            <a:ext cx="328388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IPB Overcurrent Protection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This remains in the system!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Protects against minor overcurrent issues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E.g. Power limited shorts/faults in load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4283011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F0F11-AABC-4565-8E7F-F9334809C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Overview of Project Goal</a:t>
            </a:r>
            <a:br>
              <a:rPr lang="en-US" dirty="0"/>
            </a:br>
            <a:r>
              <a:rPr lang="en-US" sz="1600" i="1" dirty="0"/>
              <a:t>Add Short Circuit Protection to IPB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524218-7377-4C93-AB79-DBCEF89BD2B1}"/>
              </a:ext>
            </a:extLst>
          </p:cNvPr>
          <p:cNvSpPr txBox="1">
            <a:spLocks/>
          </p:cNvSpPr>
          <p:nvPr/>
        </p:nvSpPr>
        <p:spPr>
          <a:xfrm>
            <a:off x="506835" y="1217271"/>
            <a:ext cx="8042276" cy="1610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Problem</a:t>
            </a:r>
          </a:p>
          <a:p>
            <a:pPr marL="0" indent="0">
              <a:buNone/>
            </a:pPr>
            <a:r>
              <a:rPr lang="en-US" sz="1400" i="1" dirty="0"/>
              <a:t>IPB V1.0 testing and bring up analysis found that if a short circuit was applied to the IPB channel outputs the IPB/System would likely be damaged. Existing IPB Protection is </a:t>
            </a:r>
            <a:r>
              <a:rPr lang="en-US" sz="1400" i="1" u="sng" dirty="0"/>
              <a:t>overcurrent limit</a:t>
            </a:r>
            <a:r>
              <a:rPr lang="en-US" sz="1400" i="1" dirty="0"/>
              <a:t> but not short circuit protection.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11F3481-50CF-4346-9979-841FFF9336B5}"/>
              </a:ext>
            </a:extLst>
          </p:cNvPr>
          <p:cNvSpPr txBox="1">
            <a:spLocks/>
          </p:cNvSpPr>
          <p:nvPr/>
        </p:nvSpPr>
        <p:spPr>
          <a:xfrm>
            <a:off x="506835" y="2734516"/>
            <a:ext cx="8042276" cy="1610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Short Circuit Uniqueness</a:t>
            </a:r>
          </a:p>
          <a:p>
            <a:pPr marL="0" indent="0">
              <a:buNone/>
            </a:pPr>
            <a:r>
              <a:rPr lang="en-US" sz="1400" dirty="0"/>
              <a:t>Protecting from a short circuit requires significant differences than overcurrent protection – largely due to the speed of detection and extremely fast action needed to avoid damage. Short circuit protection is a </a:t>
            </a:r>
            <a:r>
              <a:rPr lang="en-US" sz="1400" i="1" u="sng" dirty="0"/>
              <a:t>self-preserving function</a:t>
            </a:r>
            <a:r>
              <a:rPr lang="en-US" sz="1400" dirty="0"/>
              <a:t> of the IPB to maintain safe-operating-area semiconductor operation.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87CBA72-3A34-4EA3-AA4F-8FD658DC6838}"/>
              </a:ext>
            </a:extLst>
          </p:cNvPr>
          <p:cNvSpPr txBox="1">
            <a:spLocks/>
          </p:cNvSpPr>
          <p:nvPr/>
        </p:nvSpPr>
        <p:spPr>
          <a:xfrm>
            <a:off x="506835" y="4471686"/>
            <a:ext cx="8042276" cy="139088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Why Is This a Problem?</a:t>
            </a:r>
          </a:p>
          <a:p>
            <a:pPr marL="0" indent="0">
              <a:buNone/>
            </a:pPr>
            <a:r>
              <a:rPr lang="en-US" sz="1400" dirty="0"/>
              <a:t>MARS MVC system contains system capacitance (output of Schafer and bulk capacitance applied to MVC system externally) provides low impedance charge. A SHORT would allow this charge to develop EXTREME currents (&gt;&gt;50A) for short durations that exceed SOA of components.</a:t>
            </a:r>
          </a:p>
          <a:p>
            <a:pPr marL="0" indent="0">
              <a:buNone/>
            </a:pPr>
            <a:r>
              <a:rPr lang="en-US" sz="1400" dirty="0"/>
              <a:t>A strategy is needed to ensure all components being stress due to high current are protected by either limiting current and/or removing the current fast.</a:t>
            </a:r>
          </a:p>
        </p:txBody>
      </p:sp>
    </p:spTree>
    <p:extLst>
      <p:ext uri="{BB962C8B-B14F-4D97-AF65-F5344CB8AC3E}">
        <p14:creationId xmlns:p14="http://schemas.microsoft.com/office/powerpoint/2010/main" val="3663282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BFF1D-9D66-46B8-B8D7-F51BC5C93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4000" dirty="0"/>
              <a:t>Short Circuit Simulation</a:t>
            </a:r>
            <a:br>
              <a:rPr lang="en-US" sz="4000" dirty="0"/>
            </a:br>
            <a:r>
              <a:rPr lang="en-US" sz="2000" i="1" dirty="0"/>
              <a:t>In The Lab! (Part 2)</a:t>
            </a:r>
            <a:endParaRPr lang="en-US" sz="4000" i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019D9E-0DF2-4019-A61F-6ABA45E5A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Contactors</a:t>
            </a:r>
          </a:p>
          <a:p>
            <a:pPr lvl="1"/>
            <a:r>
              <a:rPr lang="en-US" dirty="0"/>
              <a:t>(NO) TE LEV200 (from old project)</a:t>
            </a:r>
          </a:p>
          <a:p>
            <a:pPr lvl="2"/>
            <a:r>
              <a:rPr lang="en-US" dirty="0"/>
              <a:t>&gt;&gt;1000 cycles at 100A make/break current</a:t>
            </a:r>
          </a:p>
          <a:p>
            <a:pPr lvl="1"/>
            <a:r>
              <a:rPr lang="en-US" dirty="0"/>
              <a:t>(NC) TE </a:t>
            </a:r>
            <a:r>
              <a:rPr lang="en-US" dirty="0" err="1"/>
              <a:t>LEVxxx</a:t>
            </a:r>
            <a:r>
              <a:rPr lang="en-US" dirty="0"/>
              <a:t> variant also from old project</a:t>
            </a:r>
          </a:p>
          <a:p>
            <a:pPr lvl="2"/>
            <a:r>
              <a:rPr lang="en-US" dirty="0"/>
              <a:t>Used to ensure capacitor is discharged</a:t>
            </a:r>
          </a:p>
          <a:p>
            <a:r>
              <a:rPr lang="en-US" dirty="0"/>
              <a:t>Resistors</a:t>
            </a:r>
          </a:p>
          <a:p>
            <a:pPr lvl="1"/>
            <a:r>
              <a:rPr lang="en-US" dirty="0"/>
              <a:t>TE 2KW 10 Ohm resistors from old project</a:t>
            </a:r>
          </a:p>
          <a:p>
            <a:pPr lvl="1"/>
            <a:r>
              <a:rPr lang="en-US" dirty="0"/>
              <a:t>Used to limit max current during initial testing</a:t>
            </a:r>
          </a:p>
          <a:p>
            <a:r>
              <a:rPr lang="en-US" dirty="0"/>
              <a:t>Capacitor</a:t>
            </a:r>
          </a:p>
          <a:p>
            <a:pPr lvl="1"/>
            <a:r>
              <a:rPr lang="en-US" dirty="0"/>
              <a:t>~4800uF each from old project 450V rating</a:t>
            </a:r>
          </a:p>
        </p:txBody>
      </p:sp>
    </p:spTree>
    <p:extLst>
      <p:ext uri="{BB962C8B-B14F-4D97-AF65-F5344CB8AC3E}">
        <p14:creationId xmlns:p14="http://schemas.microsoft.com/office/powerpoint/2010/main" val="2401629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43CB7-4601-480B-A663-CC87B5411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IPB MOSFETS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0A3081-2304-4F1F-9347-1023CA130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Existing IPB MOSFETS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E6384-342A-4953-B570-1C05F6789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9274" y="2347416"/>
            <a:ext cx="3840480" cy="1807142"/>
          </a:xfrm>
        </p:spPr>
        <p:txBody>
          <a:bodyPr>
            <a:normAutofit/>
          </a:bodyPr>
          <a:lstStyle/>
          <a:p>
            <a:r>
              <a:rPr lang="en-US" sz="1100" dirty="0"/>
              <a:t>IXFN66N85X (</a:t>
            </a:r>
            <a:r>
              <a:rPr lang="en-US" sz="1100" dirty="0" err="1"/>
              <a:t>Littlefuse</a:t>
            </a:r>
            <a:r>
              <a:rPr lang="en-US" sz="1100" dirty="0"/>
              <a:t>) ($40/</a:t>
            </a:r>
            <a:r>
              <a:rPr lang="en-US" sz="1100" dirty="0" err="1"/>
              <a:t>ea</a:t>
            </a:r>
            <a:r>
              <a:rPr lang="en-US" sz="1100" dirty="0"/>
              <a:t>)</a:t>
            </a:r>
          </a:p>
          <a:p>
            <a:pPr lvl="1"/>
            <a:r>
              <a:rPr lang="en-US" sz="1050" dirty="0"/>
              <a:t>SOT-227 Package</a:t>
            </a:r>
          </a:p>
          <a:p>
            <a:pPr lvl="1"/>
            <a:r>
              <a:rPr lang="en-US" sz="1050" dirty="0" err="1"/>
              <a:t>Vds</a:t>
            </a:r>
            <a:r>
              <a:rPr lang="en-US" sz="1050" dirty="0"/>
              <a:t> = 850V</a:t>
            </a:r>
          </a:p>
          <a:p>
            <a:pPr lvl="1"/>
            <a:r>
              <a:rPr lang="en-US" sz="1050" dirty="0" err="1"/>
              <a:t>Rds</a:t>
            </a:r>
            <a:r>
              <a:rPr lang="en-US" sz="1050" dirty="0"/>
              <a:t>(on) = 65mOhms</a:t>
            </a:r>
          </a:p>
          <a:p>
            <a:pPr lvl="2"/>
            <a:r>
              <a:rPr lang="en-US" sz="1050" dirty="0"/>
              <a:t>1.04W @ 4A</a:t>
            </a:r>
          </a:p>
          <a:p>
            <a:pPr lvl="1"/>
            <a:r>
              <a:rPr lang="en-US" sz="1050" dirty="0"/>
              <a:t>Gate Charge = 230nC</a:t>
            </a:r>
          </a:p>
          <a:p>
            <a:pPr lvl="1"/>
            <a:r>
              <a:rPr lang="en-US" sz="1050" dirty="0"/>
              <a:t>Id(max </a:t>
            </a:r>
            <a:r>
              <a:rPr lang="en-US" sz="1050" dirty="0" err="1"/>
              <a:t>cont</a:t>
            </a:r>
            <a:r>
              <a:rPr lang="en-US" sz="1050" dirty="0"/>
              <a:t>) = 65A</a:t>
            </a:r>
          </a:p>
          <a:p>
            <a:endParaRPr lang="en-US" sz="11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F7124A-F58F-4F26-8E47-7E04302100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New MOSFET?</a:t>
            </a:r>
            <a:br>
              <a:rPr lang="en-US" dirty="0"/>
            </a:br>
            <a:r>
              <a:rPr lang="en-US" sz="1000" i="1" dirty="0"/>
              <a:t>Same X-Class Family as IXFN66N85X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AF1167E-26C5-4897-B0DF-77C6F6517F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1070" y="2347416"/>
            <a:ext cx="3840480" cy="180714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100" dirty="0"/>
              <a:t>IXFT50N85XHV (</a:t>
            </a:r>
            <a:r>
              <a:rPr lang="en-US" sz="1100" dirty="0" err="1"/>
              <a:t>Littlefuse</a:t>
            </a:r>
            <a:r>
              <a:rPr lang="en-US" sz="1100" dirty="0"/>
              <a:t>) ($18/</a:t>
            </a:r>
            <a:r>
              <a:rPr lang="en-US" sz="1100" dirty="0" err="1"/>
              <a:t>ea</a:t>
            </a:r>
            <a:r>
              <a:rPr lang="en-US" sz="1100" dirty="0"/>
              <a:t>)</a:t>
            </a:r>
          </a:p>
          <a:p>
            <a:pPr lvl="1"/>
            <a:r>
              <a:rPr lang="en-US" sz="1050" dirty="0"/>
              <a:t>TO-268HV Package  (SMT!)</a:t>
            </a:r>
          </a:p>
          <a:p>
            <a:pPr lvl="1"/>
            <a:r>
              <a:rPr lang="en-US" sz="1050" dirty="0" err="1"/>
              <a:t>Vds</a:t>
            </a:r>
            <a:r>
              <a:rPr lang="en-US" sz="1050" dirty="0"/>
              <a:t> = 850V</a:t>
            </a:r>
          </a:p>
          <a:p>
            <a:pPr lvl="1"/>
            <a:r>
              <a:rPr lang="en-US" sz="1050" dirty="0" err="1"/>
              <a:t>Rds</a:t>
            </a:r>
            <a:r>
              <a:rPr lang="en-US" sz="1050" dirty="0"/>
              <a:t>(on) = 105mOhms</a:t>
            </a:r>
          </a:p>
          <a:p>
            <a:pPr lvl="2"/>
            <a:r>
              <a:rPr lang="en-US" sz="1050" dirty="0"/>
              <a:t>~1.68W @ 4A</a:t>
            </a:r>
          </a:p>
          <a:p>
            <a:pPr lvl="1"/>
            <a:r>
              <a:rPr lang="en-US" sz="1050" dirty="0"/>
              <a:t>Gate Charge = 152nC</a:t>
            </a:r>
          </a:p>
          <a:p>
            <a:pPr lvl="1"/>
            <a:r>
              <a:rPr lang="en-US" sz="1050" dirty="0"/>
              <a:t>Id(max </a:t>
            </a:r>
            <a:r>
              <a:rPr lang="en-US" sz="1050" dirty="0" err="1"/>
              <a:t>cont</a:t>
            </a:r>
            <a:r>
              <a:rPr lang="en-US" sz="1050" dirty="0"/>
              <a:t>) = 50A</a:t>
            </a:r>
          </a:p>
          <a:p>
            <a:pPr marL="0" indent="0">
              <a:buNone/>
            </a:pPr>
            <a:endParaRPr lang="en-US" sz="105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0DC288-1723-44AC-B9DF-E4D60CD7C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721" y="4564100"/>
            <a:ext cx="2670089" cy="1005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F018D0-0B30-4B36-A1AF-19496E529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403" y="4444779"/>
            <a:ext cx="1242833" cy="11548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C18F1A8-7B47-4CA7-B549-239D978C5DDA}"/>
              </a:ext>
            </a:extLst>
          </p:cNvPr>
          <p:cNvSpPr txBox="1"/>
          <p:nvPr/>
        </p:nvSpPr>
        <p:spPr>
          <a:xfrm>
            <a:off x="3629771" y="5752769"/>
            <a:ext cx="55142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i="1" dirty="0"/>
              <a:t>We should seriously consider a NEW MOSFET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Labor $ to install SOT-227 is &gt; New MOSFETS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Large, screws = FOD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Heating is not much of a concern at 4A cont. max…</a:t>
            </a:r>
            <a:br>
              <a:rPr lang="en-US" sz="1400" i="1" dirty="0"/>
            </a:b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586660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64EAA-D8D6-4DF0-9A30-29399FA51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INA310x IC (</a:t>
            </a:r>
            <a:r>
              <a:rPr lang="en-US" dirty="0" err="1"/>
              <a:t>Isns</a:t>
            </a:r>
            <a:r>
              <a:rPr lang="en-US" dirty="0"/>
              <a:t> + Comp)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B1E39-183C-4ABF-B26F-13694E306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1600201"/>
            <a:ext cx="3283254" cy="4343400"/>
          </a:xfrm>
        </p:spPr>
        <p:txBody>
          <a:bodyPr>
            <a:normAutofit/>
          </a:bodyPr>
          <a:lstStyle/>
          <a:p>
            <a:r>
              <a:rPr lang="en-US" sz="1200" dirty="0"/>
              <a:t>Integrated current sense &amp; comparator</a:t>
            </a:r>
          </a:p>
          <a:p>
            <a:r>
              <a:rPr lang="en-US" sz="1200" dirty="0"/>
              <a:t>Low propagation delay (1us)</a:t>
            </a:r>
          </a:p>
          <a:p>
            <a:pPr lvl="1"/>
            <a:r>
              <a:rPr lang="en-US" sz="1200" dirty="0"/>
              <a:t>Designed for overcurrent protection!</a:t>
            </a:r>
          </a:p>
          <a:p>
            <a:r>
              <a:rPr lang="en-US" sz="1200" dirty="0"/>
              <a:t>Many gain options and available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13691C-7F7A-4B5F-83AA-20D1F2E51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075" y="4454934"/>
            <a:ext cx="3479689" cy="19269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1F4EC7-5B5D-45CA-86E6-78FA38919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271" y="1600201"/>
            <a:ext cx="3752693" cy="261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93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AD72E-7F8D-43D9-9A96-A020C6C6A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Estimated Gate Current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8B8E1-2299-47D2-ACF1-1245715DE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152nC gate charge &amp; </a:t>
            </a:r>
            <a:r>
              <a:rPr lang="en-US" dirty="0" err="1"/>
              <a:t>Ciss</a:t>
            </a:r>
            <a:r>
              <a:rPr lang="en-US" dirty="0"/>
              <a:t> = 4.48nF</a:t>
            </a:r>
          </a:p>
          <a:p>
            <a:pPr lvl="1"/>
            <a:r>
              <a:rPr lang="en-US" dirty="0"/>
              <a:t>Estimated gate current needed at 100ns turn off</a:t>
            </a:r>
          </a:p>
          <a:p>
            <a:pPr lvl="2"/>
            <a:r>
              <a:rPr lang="en-US" dirty="0"/>
              <a:t>~500mA per DS00786A application note</a:t>
            </a:r>
          </a:p>
          <a:p>
            <a:r>
              <a:rPr lang="en-US" dirty="0"/>
              <a:t>Existing UCC23511 more than needed (2A)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320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281A7-E854-4CF8-ADA3-A51B5C18E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84302"/>
          </a:xfrm>
        </p:spPr>
        <p:txBody>
          <a:bodyPr anchor="t"/>
          <a:lstStyle/>
          <a:p>
            <a:r>
              <a:rPr lang="en-US" dirty="0"/>
              <a:t>Integrating SC Protection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D2F76B-4090-46D4-A6BC-E246DD87F41D}"/>
              </a:ext>
            </a:extLst>
          </p:cNvPr>
          <p:cNvSpPr txBox="1"/>
          <p:nvPr/>
        </p:nvSpPr>
        <p:spPr>
          <a:xfrm>
            <a:off x="2515564" y="5112152"/>
            <a:ext cx="66284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MOSFETS removed from existing IPB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Only HIGH side MOSFET will be used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MOSFET must be mounted on new adapter 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Relay is on normal IPB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FLT and </a:t>
            </a:r>
            <a:r>
              <a:rPr lang="en-US" dirty="0" err="1"/>
              <a:t>RSTn</a:t>
            </a:r>
            <a:r>
              <a:rPr lang="en-US" dirty="0"/>
              <a:t> need to come back into LV domain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78C772-619A-4CE2-AE5B-772A5C5D1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807" y="1091878"/>
            <a:ext cx="4470385" cy="367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660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422B7-C187-4589-8546-035E839C7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Integrating Fault and Reset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FF3CA5-915B-44C7-879B-52A58A6B088D}"/>
              </a:ext>
            </a:extLst>
          </p:cNvPr>
          <p:cNvSpPr txBox="1"/>
          <p:nvPr/>
        </p:nvSpPr>
        <p:spPr>
          <a:xfrm>
            <a:off x="5802775" y="1759352"/>
            <a:ext cx="339909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Fault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MOSFET Control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Open collector eliminates MOSFET driver current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Fast!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FAULT Channel Sig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Open collector (PNP) pulls CLK input high to fault channel when SC fault occurs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Replace 0 ohm with ~5K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Reset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Use existing channel fault reset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Use open collector to keep </a:t>
            </a:r>
            <a:r>
              <a:rPr lang="en-US" sz="1200" dirty="0" err="1"/>
              <a:t>RSTn</a:t>
            </a:r>
            <a:r>
              <a:rPr lang="en-US" sz="1200" dirty="0"/>
              <a:t> HIGH until fault occurs and RESET signal sent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Maintains SC protection fault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Use AND gate to make logic compatible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6A03B5-43B3-48D0-86B1-2AEECF4AB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03" y="2098876"/>
            <a:ext cx="4896773" cy="364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5492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C6688-7EBE-4C50-B065-C581D7198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Adapter Board Mounting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F828CC-970C-4BD2-A102-88131F2AD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3851" y="2204948"/>
            <a:ext cx="5442669" cy="28640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DA9750-DEE8-4254-874C-47F7B86142AD}"/>
              </a:ext>
            </a:extLst>
          </p:cNvPr>
          <p:cNvSpPr txBox="1"/>
          <p:nvPr/>
        </p:nvSpPr>
        <p:spPr>
          <a:xfrm>
            <a:off x="3769489" y="5513408"/>
            <a:ext cx="5058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ONLY the HIGH side MOSFET will remain in the system.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66310D-3058-47EF-90CC-8D04DACC1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58" y="2066209"/>
            <a:ext cx="2521010" cy="307593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FAF7FF-F877-4C1D-B335-9AFE945C0DEA}"/>
              </a:ext>
            </a:extLst>
          </p:cNvPr>
          <p:cNvSpPr txBox="1"/>
          <p:nvPr/>
        </p:nvSpPr>
        <p:spPr>
          <a:xfrm>
            <a:off x="0" y="16030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u="sng" dirty="0"/>
              <a:t>VIEW FROM TOP SIDE PCB</a:t>
            </a:r>
          </a:p>
        </p:txBody>
      </p:sp>
    </p:spTree>
    <p:extLst>
      <p:ext uri="{BB962C8B-B14F-4D97-AF65-F5344CB8AC3E}">
        <p14:creationId xmlns:p14="http://schemas.microsoft.com/office/powerpoint/2010/main" val="42438809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08EEE-C368-424B-BA81-F650C7797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Drive Channel?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848C5-15B7-4824-A537-12E5EB0CD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Existing external control provides SN74LVC1G11MDCKREP AND gate output to drive MOSFET Driver E-Diode input</a:t>
            </a:r>
          </a:p>
          <a:p>
            <a:r>
              <a:rPr lang="en-US" dirty="0"/>
              <a:t>Lets not worry to hard about this right now</a:t>
            </a:r>
          </a:p>
          <a:p>
            <a:pPr lvl="1"/>
            <a:r>
              <a:rPr lang="en-US" dirty="0"/>
              <a:t>Lets get a short circuit protection implementation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541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14548-37CA-46EC-9182-42E7852CD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Sense Amplifier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8B2A33-FDAF-4EEF-B877-3B912CF49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LT1999-20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F55A50-D8D7-41D8-9E50-147C84878B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9273" y="2347415"/>
            <a:ext cx="5179641" cy="3596185"/>
          </a:xfrm>
        </p:spPr>
        <p:txBody>
          <a:bodyPr>
            <a:normAutofit/>
          </a:bodyPr>
          <a:lstStyle/>
          <a:p>
            <a:r>
              <a:rPr lang="en-US" dirty="0"/>
              <a:t>80V Input </a:t>
            </a:r>
            <a:r>
              <a:rPr lang="en-US" dirty="0" err="1"/>
              <a:t>Vcm</a:t>
            </a:r>
            <a:endParaRPr lang="en-US" dirty="0"/>
          </a:p>
          <a:p>
            <a:pPr lvl="1"/>
            <a:r>
              <a:rPr lang="en-US" dirty="0"/>
              <a:t>Floating on top 375V</a:t>
            </a:r>
          </a:p>
          <a:p>
            <a:r>
              <a:rPr lang="en-US" dirty="0"/>
              <a:t>BW = 2Mhz</a:t>
            </a:r>
          </a:p>
          <a:p>
            <a:r>
              <a:rPr lang="en-US" dirty="0"/>
              <a:t>Slew Rate = 3V/us</a:t>
            </a:r>
          </a:p>
          <a:p>
            <a:r>
              <a:rPr lang="en-US" dirty="0"/>
              <a:t>Gain = 20 V/V</a:t>
            </a:r>
          </a:p>
          <a:p>
            <a:pPr lvl="1"/>
            <a:r>
              <a:rPr lang="en-US" dirty="0"/>
              <a:t>5mOhm </a:t>
            </a:r>
            <a:r>
              <a:rPr lang="en-US" dirty="0" err="1"/>
              <a:t>Rsns</a:t>
            </a:r>
            <a:endParaRPr lang="en-US" dirty="0"/>
          </a:p>
          <a:p>
            <a:pPr lvl="2"/>
            <a:r>
              <a:rPr lang="en-US" dirty="0"/>
              <a:t>20A = 2V (~700ns slew)</a:t>
            </a:r>
          </a:p>
          <a:p>
            <a:pPr lvl="2"/>
            <a:r>
              <a:rPr lang="en-US" dirty="0"/>
              <a:t>25A = 2.5V (~850ns slew)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5B2C0C-05E0-49BE-8A67-AB4FD8B32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014" y="1772073"/>
            <a:ext cx="3695659" cy="23734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FD5D55F-A708-4CFC-BEC2-E03BF9EA9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340" y="4541867"/>
            <a:ext cx="2985005" cy="15094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6129A9-508E-44DE-8067-F264043A4CF6}"/>
              </a:ext>
            </a:extLst>
          </p:cNvPr>
          <p:cNvSpPr txBox="1"/>
          <p:nvPr/>
        </p:nvSpPr>
        <p:spPr>
          <a:xfrm rot="19487622">
            <a:off x="1908313" y="2666905"/>
            <a:ext cx="48582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NOT TO BE IMPLEMENTED</a:t>
            </a:r>
          </a:p>
        </p:txBody>
      </p:sp>
    </p:spTree>
    <p:extLst>
      <p:ext uri="{BB962C8B-B14F-4D97-AF65-F5344CB8AC3E}">
        <p14:creationId xmlns:p14="http://schemas.microsoft.com/office/powerpoint/2010/main" val="40319575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14548-37CA-46EC-9182-42E7852CD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Sense Amplifier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8B2A33-FDAF-4EEF-B877-3B912CF49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AD8410A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F55A50-D8D7-41D8-9E50-147C84878BA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70V Input </a:t>
            </a:r>
            <a:r>
              <a:rPr lang="en-US" dirty="0" err="1"/>
              <a:t>Vcm</a:t>
            </a:r>
            <a:endParaRPr lang="en-US" dirty="0"/>
          </a:p>
          <a:p>
            <a:pPr lvl="1"/>
            <a:r>
              <a:rPr lang="en-US" dirty="0"/>
              <a:t>Floating on top 375V</a:t>
            </a:r>
          </a:p>
          <a:p>
            <a:r>
              <a:rPr lang="en-US" dirty="0"/>
              <a:t>BW = 2.2Mhz</a:t>
            </a:r>
          </a:p>
          <a:p>
            <a:r>
              <a:rPr lang="en-US" dirty="0"/>
              <a:t>Slew Rate = 10V/us</a:t>
            </a:r>
          </a:p>
          <a:p>
            <a:r>
              <a:rPr lang="en-US" dirty="0"/>
              <a:t>Gain = 20 V/V</a:t>
            </a:r>
          </a:p>
          <a:p>
            <a:pPr lvl="1"/>
            <a:r>
              <a:rPr lang="en-US" dirty="0"/>
              <a:t>5mOhm </a:t>
            </a:r>
            <a:r>
              <a:rPr lang="en-US" dirty="0" err="1"/>
              <a:t>Rsns</a:t>
            </a:r>
            <a:endParaRPr lang="en-US" dirty="0"/>
          </a:p>
          <a:p>
            <a:pPr lvl="2"/>
            <a:r>
              <a:rPr lang="en-US" dirty="0"/>
              <a:t>4A = 0.4V</a:t>
            </a:r>
          </a:p>
          <a:p>
            <a:pPr lvl="2"/>
            <a:r>
              <a:rPr lang="en-US" dirty="0"/>
              <a:t>10A = 1V</a:t>
            </a:r>
          </a:p>
          <a:p>
            <a:pPr lvl="2"/>
            <a:r>
              <a:rPr lang="en-US" dirty="0"/>
              <a:t>20A = 2V (100ns slew)</a:t>
            </a:r>
          </a:p>
          <a:p>
            <a:pPr lvl="2"/>
            <a:r>
              <a:rPr lang="en-US" dirty="0"/>
              <a:t>25A = 2.5V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D62909-4753-4F48-88ED-AE7E2B880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5359" y="2997642"/>
            <a:ext cx="4724077" cy="20377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1B2145-AD55-4B7F-968D-08ACCC9CBF5F}"/>
              </a:ext>
            </a:extLst>
          </p:cNvPr>
          <p:cNvSpPr txBox="1"/>
          <p:nvPr/>
        </p:nvSpPr>
        <p:spPr>
          <a:xfrm rot="19487622">
            <a:off x="1908313" y="2882348"/>
            <a:ext cx="4858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NOT IN LTSPICE</a:t>
            </a:r>
          </a:p>
        </p:txBody>
      </p:sp>
    </p:spTree>
    <p:extLst>
      <p:ext uri="{BB962C8B-B14F-4D97-AF65-F5344CB8AC3E}">
        <p14:creationId xmlns:p14="http://schemas.microsoft.com/office/powerpoint/2010/main" val="405829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381DE-D21B-49B9-8299-3B3E27629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06823"/>
          </a:xfrm>
        </p:spPr>
        <p:txBody>
          <a:bodyPr/>
          <a:lstStyle/>
          <a:p>
            <a:r>
              <a:rPr lang="en-US" sz="3600" dirty="0"/>
              <a:t>Short Circuit Protection Needs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7811364-251E-4471-B6FB-CC85C771FF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811663"/>
              </p:ext>
            </p:extLst>
          </p:nvPr>
        </p:nvGraphicFramePr>
        <p:xfrm>
          <a:off x="401255" y="1397000"/>
          <a:ext cx="8283615" cy="2405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1205">
                  <a:extLst>
                    <a:ext uri="{9D8B030D-6E8A-4147-A177-3AD203B41FA5}">
                      <a16:colId xmlns:a16="http://schemas.microsoft.com/office/drawing/2014/main" val="3380936917"/>
                    </a:ext>
                  </a:extLst>
                </a:gridCol>
                <a:gridCol w="2761205">
                  <a:extLst>
                    <a:ext uri="{9D8B030D-6E8A-4147-A177-3AD203B41FA5}">
                      <a16:colId xmlns:a16="http://schemas.microsoft.com/office/drawing/2014/main" val="802993032"/>
                    </a:ext>
                  </a:extLst>
                </a:gridCol>
                <a:gridCol w="2761205">
                  <a:extLst>
                    <a:ext uri="{9D8B030D-6E8A-4147-A177-3AD203B41FA5}">
                      <a16:colId xmlns:a16="http://schemas.microsoft.com/office/drawing/2014/main" val="35653010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Driving Need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Direction(s)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433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Detect short circuit event fast enough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Detection must be significantly faster than maximum SOA operation to allow detection AND 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Purpose built high speed high current detection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Likely analog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285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Limit/Remove short circuit fast enough to maintain SOA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Maintain margin from limits of SOA current/duration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Update existing MOSFET driver for fast OFF time (&lt;&lt;10us)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Add current limit functionality?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047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Safely handle resulting input / output harnessing inductive flyback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Avoid overvoltage of IPB MOSFET </a:t>
                      </a:r>
                      <a:r>
                        <a:rPr lang="en-US" sz="1050" dirty="0" err="1"/>
                        <a:t>Vds</a:t>
                      </a:r>
                      <a:r>
                        <a:rPr lang="en-US" sz="1050" dirty="0"/>
                        <a:t> limits.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Output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Flyback diode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Input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MOSFET snubber design across drain/source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45426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E1D7C53-D142-43A4-ABE9-67CB044F7BCB}"/>
              </a:ext>
            </a:extLst>
          </p:cNvPr>
          <p:cNvSpPr txBox="1"/>
          <p:nvPr/>
        </p:nvSpPr>
        <p:spPr>
          <a:xfrm>
            <a:off x="401255" y="4031848"/>
            <a:ext cx="82836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Overcurrent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Minimal / Moderate current level exceedance that doesn’t risk safe-operating-area of components on short time scales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Short Circuit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Excessive current level exceedance that risks damage to components on very short time scales (&lt;10ms)</a:t>
            </a:r>
          </a:p>
        </p:txBody>
      </p:sp>
    </p:spTree>
    <p:extLst>
      <p:ext uri="{BB962C8B-B14F-4D97-AF65-F5344CB8AC3E}">
        <p14:creationId xmlns:p14="http://schemas.microsoft.com/office/powerpoint/2010/main" val="33106861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023B304-409B-4141-A65C-739CBB11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633204"/>
          </a:xfrm>
        </p:spPr>
        <p:txBody>
          <a:bodyPr anchor="t"/>
          <a:lstStyle/>
          <a:p>
            <a:r>
              <a:rPr lang="en-US" sz="2000" dirty="0"/>
              <a:t>PROBLEM: High Side ISNS needs Dedicated Isolated PSU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789296D-5C24-4DD9-BF1E-D4586D1AF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3981691"/>
            <a:ext cx="8042276" cy="1961909"/>
          </a:xfrm>
        </p:spPr>
        <p:txBody>
          <a:bodyPr>
            <a:normAutofit fontScale="47500" lnSpcReduction="20000"/>
          </a:bodyPr>
          <a:lstStyle/>
          <a:p>
            <a:r>
              <a:rPr lang="en-US" dirty="0"/>
              <a:t>Current implementation shown above would expose +375V common mode voltage to the current sense!</a:t>
            </a:r>
          </a:p>
          <a:p>
            <a:pPr lvl="1"/>
            <a:r>
              <a:rPr lang="en-US" dirty="0"/>
              <a:t>Absolute crater!</a:t>
            </a:r>
          </a:p>
          <a:p>
            <a:r>
              <a:rPr lang="en-US" dirty="0"/>
              <a:t>Low side sense possible </a:t>
            </a:r>
          </a:p>
          <a:p>
            <a:pPr lvl="1"/>
            <a:r>
              <a:rPr lang="en-US" dirty="0"/>
              <a:t>Possible to miss high current returns to other channel…</a:t>
            </a:r>
          </a:p>
          <a:p>
            <a:pPr lvl="1"/>
            <a:r>
              <a:rPr lang="en-US" dirty="0"/>
              <a:t>Unlikely and simpler but High Side sense is the “Right” way to do this</a:t>
            </a:r>
          </a:p>
          <a:p>
            <a:r>
              <a:rPr lang="en-US" dirty="0"/>
              <a:t>High side sense</a:t>
            </a:r>
          </a:p>
          <a:p>
            <a:pPr lvl="1"/>
            <a:r>
              <a:rPr lang="en-US" dirty="0"/>
              <a:t>Requires +5V with GND referenced to MOSFET Drain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D1FA84-2BBB-4BA9-9CF8-F8909139D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884" y="823274"/>
            <a:ext cx="4263340" cy="296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3451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3E48C-8442-4267-A1B9-BBC188E88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693304"/>
          </a:xfrm>
        </p:spPr>
        <p:txBody>
          <a:bodyPr/>
          <a:lstStyle/>
          <a:p>
            <a:r>
              <a:rPr lang="en-US" dirty="0"/>
              <a:t>Adapter PCB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C8FD6-6BD5-4D94-868E-E15B16C70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698" y="2009479"/>
            <a:ext cx="3629135" cy="3951799"/>
          </a:xfrm>
        </p:spPr>
        <p:txBody>
          <a:bodyPr>
            <a:normAutofit/>
          </a:bodyPr>
          <a:lstStyle/>
          <a:p>
            <a:r>
              <a:rPr lang="en-US" sz="1400" dirty="0"/>
              <a:t>Mounts using standoffs to the SOT-227 IPB PCB pads</a:t>
            </a:r>
          </a:p>
          <a:p>
            <a:pPr lvl="1"/>
            <a:r>
              <a:rPr lang="en-US" sz="1400" dirty="0"/>
              <a:t>Brings out</a:t>
            </a:r>
          </a:p>
          <a:p>
            <a:pPr lvl="2"/>
            <a:r>
              <a:rPr lang="en-US" sz="1200" dirty="0"/>
              <a:t>+375V</a:t>
            </a:r>
          </a:p>
          <a:p>
            <a:pPr lvl="2"/>
            <a:r>
              <a:rPr lang="en-US" sz="1200" dirty="0"/>
              <a:t>MOSFET Gate Control</a:t>
            </a:r>
          </a:p>
          <a:p>
            <a:pPr lvl="2"/>
            <a:r>
              <a:rPr lang="en-US" sz="1200" dirty="0"/>
              <a:t>MOSFET Driver GND</a:t>
            </a:r>
          </a:p>
          <a:p>
            <a:r>
              <a:rPr lang="en-US" sz="1400" dirty="0"/>
              <a:t>Solder pad configurability</a:t>
            </a:r>
          </a:p>
          <a:p>
            <a:pPr lvl="1"/>
            <a:r>
              <a:rPr lang="en-US" sz="1400" dirty="0"/>
              <a:t>Supports 2 configurations desired</a:t>
            </a:r>
          </a:p>
          <a:p>
            <a:pPr lvl="2"/>
            <a:r>
              <a:rPr lang="en-US" sz="1200" dirty="0"/>
              <a:t>Single +12V supply</a:t>
            </a:r>
          </a:p>
          <a:p>
            <a:pPr lvl="3"/>
            <a:r>
              <a:rPr lang="en-US" sz="1000" dirty="0"/>
              <a:t>Adapter PCB +12V DC/DC </a:t>
            </a:r>
            <a:r>
              <a:rPr lang="en-US" sz="1000" dirty="0" err="1"/>
              <a:t>DNP’d</a:t>
            </a:r>
            <a:endParaRPr lang="en-US" sz="1000" dirty="0"/>
          </a:p>
          <a:p>
            <a:pPr lvl="2"/>
            <a:r>
              <a:rPr lang="en-US" sz="1200" dirty="0"/>
              <a:t>Dual +12V supply</a:t>
            </a:r>
          </a:p>
          <a:p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3186F1-19C6-4B0C-9513-1B0ECCAA2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075" y="1607626"/>
            <a:ext cx="4050672" cy="4502951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F6BB9079-F838-4920-898E-0BE3ABA9ACAD}"/>
              </a:ext>
            </a:extLst>
          </p:cNvPr>
          <p:cNvSpPr/>
          <p:nvPr/>
        </p:nvSpPr>
        <p:spPr>
          <a:xfrm rot="4928087">
            <a:off x="6731217" y="1392969"/>
            <a:ext cx="793285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97ABD92-51E6-4327-8249-FE69DC8106DD}"/>
              </a:ext>
            </a:extLst>
          </p:cNvPr>
          <p:cNvSpPr/>
          <p:nvPr/>
        </p:nvSpPr>
        <p:spPr>
          <a:xfrm rot="6445201">
            <a:off x="7707766" y="1400142"/>
            <a:ext cx="793285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179D4F8-9B7B-4CFC-AF82-4275A171D754}"/>
              </a:ext>
            </a:extLst>
          </p:cNvPr>
          <p:cNvSpPr/>
          <p:nvPr/>
        </p:nvSpPr>
        <p:spPr>
          <a:xfrm rot="9834959">
            <a:off x="7328187" y="2360661"/>
            <a:ext cx="1158920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0DFAE5F-F815-4FB2-8896-739C980D501C}"/>
              </a:ext>
            </a:extLst>
          </p:cNvPr>
          <p:cNvSpPr/>
          <p:nvPr/>
        </p:nvSpPr>
        <p:spPr>
          <a:xfrm rot="14707864">
            <a:off x="7105002" y="4785204"/>
            <a:ext cx="196496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BB7D28C-7B8A-4095-95C4-1AA7AFF24413}"/>
              </a:ext>
            </a:extLst>
          </p:cNvPr>
          <p:cNvSpPr/>
          <p:nvPr/>
        </p:nvSpPr>
        <p:spPr>
          <a:xfrm rot="13701944">
            <a:off x="8323915" y="3725992"/>
            <a:ext cx="36528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67FC03E-0542-444F-97DD-B380A7FDC881}"/>
              </a:ext>
            </a:extLst>
          </p:cNvPr>
          <p:cNvSpPr/>
          <p:nvPr/>
        </p:nvSpPr>
        <p:spPr>
          <a:xfrm rot="13701944">
            <a:off x="6701368" y="5693180"/>
            <a:ext cx="36528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C12FD579-0913-474E-8EE5-EBDB683F1CB3}"/>
              </a:ext>
            </a:extLst>
          </p:cNvPr>
          <p:cNvSpPr/>
          <p:nvPr/>
        </p:nvSpPr>
        <p:spPr>
          <a:xfrm rot="18545414">
            <a:off x="5191823" y="5834132"/>
            <a:ext cx="36528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3FF32553-9A38-4FCF-A8D5-BA49E9250EA1}"/>
              </a:ext>
            </a:extLst>
          </p:cNvPr>
          <p:cNvSpPr/>
          <p:nvPr/>
        </p:nvSpPr>
        <p:spPr>
          <a:xfrm rot="3228028">
            <a:off x="4416615" y="1955774"/>
            <a:ext cx="786969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20531300-1719-4188-862D-89372C5DC242}"/>
              </a:ext>
            </a:extLst>
          </p:cNvPr>
          <p:cNvSpPr/>
          <p:nvPr/>
        </p:nvSpPr>
        <p:spPr>
          <a:xfrm rot="20423850">
            <a:off x="4540433" y="4386345"/>
            <a:ext cx="36528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3A99C8-8D1F-4012-96F2-B05F1A5F9048}"/>
              </a:ext>
            </a:extLst>
          </p:cNvPr>
          <p:cNvSpPr txBox="1"/>
          <p:nvPr/>
        </p:nvSpPr>
        <p:spPr>
          <a:xfrm>
            <a:off x="6700834" y="468620"/>
            <a:ext cx="671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+375V</a:t>
            </a:r>
          </a:p>
          <a:p>
            <a:pPr algn="ctr"/>
            <a:r>
              <a:rPr lang="en-US" sz="1200" b="1" dirty="0"/>
              <a:t>POST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5DD0F6-D8F4-44CD-93F7-329F36177739}"/>
              </a:ext>
            </a:extLst>
          </p:cNvPr>
          <p:cNvSpPr txBox="1"/>
          <p:nvPr/>
        </p:nvSpPr>
        <p:spPr>
          <a:xfrm>
            <a:off x="7688128" y="620333"/>
            <a:ext cx="1258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GATE DRIVER </a:t>
            </a:r>
          </a:p>
          <a:p>
            <a:pPr algn="ctr"/>
            <a:r>
              <a:rPr lang="en-US" sz="1200" b="1" dirty="0"/>
              <a:t>GND POST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33FAD2-2C39-4C19-A917-57C380B65E7D}"/>
              </a:ext>
            </a:extLst>
          </p:cNvPr>
          <p:cNvSpPr txBox="1"/>
          <p:nvPr/>
        </p:nvSpPr>
        <p:spPr>
          <a:xfrm>
            <a:off x="8393675" y="1937205"/>
            <a:ext cx="760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GATE </a:t>
            </a:r>
            <a:br>
              <a:rPr lang="en-US" sz="1200" b="1" dirty="0"/>
            </a:br>
            <a:r>
              <a:rPr lang="en-US" sz="1200" b="1" dirty="0"/>
              <a:t>DRIVER</a:t>
            </a:r>
          </a:p>
          <a:p>
            <a:pPr algn="ctr"/>
            <a:r>
              <a:rPr lang="en-US" sz="1200" b="1" dirty="0"/>
              <a:t>POST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400FCB-36ED-46D2-B134-1420DB21DEE7}"/>
              </a:ext>
            </a:extLst>
          </p:cNvPr>
          <p:cNvSpPr txBox="1"/>
          <p:nvPr/>
        </p:nvSpPr>
        <p:spPr>
          <a:xfrm>
            <a:off x="7640062" y="5859282"/>
            <a:ext cx="1503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LATCHING </a:t>
            </a:r>
          </a:p>
          <a:p>
            <a:pPr algn="ctr"/>
            <a:r>
              <a:rPr lang="en-US" sz="1200" b="1" dirty="0"/>
              <a:t>CURRENT SENSE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7A0A95-E985-481E-BFB9-6ADB053F4824}"/>
              </a:ext>
            </a:extLst>
          </p:cNvPr>
          <p:cNvSpPr txBox="1"/>
          <p:nvPr/>
        </p:nvSpPr>
        <p:spPr>
          <a:xfrm>
            <a:off x="8426617" y="4080414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SW OUT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A33F93-DB73-4ED5-B5DA-C27857DF2F73}"/>
              </a:ext>
            </a:extLst>
          </p:cNvPr>
          <p:cNvSpPr txBox="1"/>
          <p:nvPr/>
        </p:nvSpPr>
        <p:spPr>
          <a:xfrm>
            <a:off x="2587455" y="1046410"/>
            <a:ext cx="2648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ALT MOSFET</a:t>
            </a:r>
            <a:br>
              <a:rPr lang="en-US" sz="1200" b="1" dirty="0"/>
            </a:br>
            <a:r>
              <a:rPr lang="en-US" sz="1200" b="1" dirty="0"/>
              <a:t>OR</a:t>
            </a:r>
          </a:p>
          <a:p>
            <a:pPr algn="ctr"/>
            <a:r>
              <a:rPr lang="en-US" sz="1200" b="1" dirty="0"/>
              <a:t>SOLDER PADS TO EXISTING FET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6A1EC4-9546-473C-B756-E8041CDD8553}"/>
              </a:ext>
            </a:extLst>
          </p:cNvPr>
          <p:cNvSpPr txBox="1"/>
          <p:nvPr/>
        </p:nvSpPr>
        <p:spPr>
          <a:xfrm>
            <a:off x="3373223" y="4584745"/>
            <a:ext cx="1610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LOW VOLTAGE</a:t>
            </a:r>
            <a:br>
              <a:rPr lang="en-US" sz="1200" b="1" dirty="0"/>
            </a:br>
            <a:r>
              <a:rPr lang="en-US" sz="1200" b="1" dirty="0"/>
              <a:t>SOLDER FLYWIRES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48E899-FDB1-4BB9-BAD8-D91AE9B30317}"/>
              </a:ext>
            </a:extLst>
          </p:cNvPr>
          <p:cNvSpPr txBox="1"/>
          <p:nvPr/>
        </p:nvSpPr>
        <p:spPr>
          <a:xfrm>
            <a:off x="4258763" y="6166396"/>
            <a:ext cx="1996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LV LOGIC INTEGRATION</a:t>
            </a:r>
          </a:p>
          <a:p>
            <a:pPr algn="ctr"/>
            <a:r>
              <a:rPr lang="en-US" sz="1200" b="1" dirty="0"/>
              <a:t>CIRCUITS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872F0C-B4FE-4D8E-9AD7-F965D23ADC83}"/>
              </a:ext>
            </a:extLst>
          </p:cNvPr>
          <p:cNvSpPr txBox="1"/>
          <p:nvPr/>
        </p:nvSpPr>
        <p:spPr>
          <a:xfrm>
            <a:off x="6007285" y="6027003"/>
            <a:ext cx="1900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HIGH SPEED</a:t>
            </a:r>
          </a:p>
          <a:p>
            <a:pPr algn="ctr"/>
            <a:r>
              <a:rPr lang="en-US" sz="1200" b="1" dirty="0"/>
              <a:t>DIGITAL IO</a:t>
            </a:r>
          </a:p>
          <a:p>
            <a:pPr algn="ctr"/>
            <a:r>
              <a:rPr lang="en-US" sz="1200" b="1" dirty="0"/>
              <a:t>ISOLATOR</a:t>
            </a:r>
            <a:br>
              <a:rPr lang="en-US" sz="1200" b="1" dirty="0"/>
            </a:br>
            <a:r>
              <a:rPr lang="en-US" sz="1200" b="1" dirty="0"/>
              <a:t>(FAULT/RESET)</a:t>
            </a:r>
          </a:p>
        </p:txBody>
      </p:sp>
    </p:spTree>
    <p:extLst>
      <p:ext uri="{BB962C8B-B14F-4D97-AF65-F5344CB8AC3E}">
        <p14:creationId xmlns:p14="http://schemas.microsoft.com/office/powerpoint/2010/main" val="29232683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62872-97D3-4396-8352-677D459CA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Adapater</a:t>
            </a:r>
            <a:r>
              <a:rPr lang="en-US" dirty="0"/>
              <a:t> PCB FIT 3D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FA34D6-62CE-4502-98FC-7C5E49BFD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9947" y="1685676"/>
            <a:ext cx="3722512" cy="2534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56F2F5-876D-49AC-AB8D-3086FE7EA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593" y="1743911"/>
            <a:ext cx="3609892" cy="24766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FF4007-48EC-4D2E-83E5-C79CA408C803}"/>
              </a:ext>
            </a:extLst>
          </p:cNvPr>
          <p:cNvSpPr txBox="1"/>
          <p:nvPr/>
        </p:nvSpPr>
        <p:spPr>
          <a:xfrm>
            <a:off x="719593" y="4536219"/>
            <a:ext cx="7692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Fits over a single channel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Uses 0.5 to 0.75 inch standoffs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handful of solder </a:t>
            </a:r>
            <a:r>
              <a:rPr lang="en-US" dirty="0" err="1"/>
              <a:t>flywires</a:t>
            </a:r>
            <a:r>
              <a:rPr lang="en-US" dirty="0"/>
              <a:t> to the IPB PCB</a:t>
            </a:r>
          </a:p>
        </p:txBody>
      </p:sp>
    </p:spTree>
    <p:extLst>
      <p:ext uri="{BB962C8B-B14F-4D97-AF65-F5344CB8AC3E}">
        <p14:creationId xmlns:p14="http://schemas.microsoft.com/office/powerpoint/2010/main" val="41356301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MVP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Minimum Viable Product Incremental Design Plan</a:t>
            </a:r>
          </a:p>
        </p:txBody>
      </p:sp>
    </p:spTree>
    <p:extLst>
      <p:ext uri="{BB962C8B-B14F-4D97-AF65-F5344CB8AC3E}">
        <p14:creationId xmlns:p14="http://schemas.microsoft.com/office/powerpoint/2010/main" val="11080682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89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35D7A-51BE-4393-B486-D59D639BE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Configuration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C3C9FD9-0FFC-44D8-B739-70B5F395B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69" y="2150031"/>
            <a:ext cx="7338350" cy="307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4E5D24F5-FE51-49B8-A7AA-85CE52513C2C}"/>
              </a:ext>
            </a:extLst>
          </p:cNvPr>
          <p:cNvSpPr/>
          <p:nvPr/>
        </p:nvSpPr>
        <p:spPr>
          <a:xfrm rot="4982764">
            <a:off x="1763210" y="3244769"/>
            <a:ext cx="1034005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5C2269A-C4B1-4CEC-90F3-DE30DB2B37AD}"/>
              </a:ext>
            </a:extLst>
          </p:cNvPr>
          <p:cNvSpPr/>
          <p:nvPr/>
        </p:nvSpPr>
        <p:spPr>
          <a:xfrm rot="17054688">
            <a:off x="3208794" y="4471950"/>
            <a:ext cx="1034005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E4311E6F-13CD-41FB-9FEA-2E4570D65F7E}"/>
              </a:ext>
            </a:extLst>
          </p:cNvPr>
          <p:cNvSpPr/>
          <p:nvPr/>
        </p:nvSpPr>
        <p:spPr>
          <a:xfrm rot="13701652">
            <a:off x="4480929" y="4628390"/>
            <a:ext cx="1705298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D735FCF-073F-48C5-87D5-95B86198F887}"/>
              </a:ext>
            </a:extLst>
          </p:cNvPr>
          <p:cNvSpPr/>
          <p:nvPr/>
        </p:nvSpPr>
        <p:spPr>
          <a:xfrm rot="7610222">
            <a:off x="5683981" y="3046880"/>
            <a:ext cx="1617806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0971B17B-89D3-4974-BE1D-6EDCFE5EEA60}"/>
              </a:ext>
            </a:extLst>
          </p:cNvPr>
          <p:cNvSpPr/>
          <p:nvPr/>
        </p:nvSpPr>
        <p:spPr>
          <a:xfrm rot="7610222">
            <a:off x="2812369" y="2855858"/>
            <a:ext cx="2076078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9ECC0C74-C5E4-426A-B64C-930799CB4E01}"/>
              </a:ext>
            </a:extLst>
          </p:cNvPr>
          <p:cNvSpPr/>
          <p:nvPr/>
        </p:nvSpPr>
        <p:spPr>
          <a:xfrm rot="13976999">
            <a:off x="6564639" y="4390462"/>
            <a:ext cx="1140784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66AEF3-E832-4E58-9D80-0F55F023F499}"/>
              </a:ext>
            </a:extLst>
          </p:cNvPr>
          <p:cNvSpPr txBox="1"/>
          <p:nvPr/>
        </p:nvSpPr>
        <p:spPr>
          <a:xfrm>
            <a:off x="1026288" y="2524226"/>
            <a:ext cx="2318795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PSU OUTPUT CAPACITANCE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8B29E0-C223-492F-A2BC-F487A0E34671}"/>
              </a:ext>
            </a:extLst>
          </p:cNvPr>
          <p:cNvSpPr txBox="1"/>
          <p:nvPr/>
        </p:nvSpPr>
        <p:spPr>
          <a:xfrm>
            <a:off x="3170500" y="1720709"/>
            <a:ext cx="270268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MVC TO IPB HARNESS INDUCTANCE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EF196A-05E0-4EF7-801C-5E97AD9B91B4}"/>
              </a:ext>
            </a:extLst>
          </p:cNvPr>
          <p:cNvSpPr txBox="1"/>
          <p:nvPr/>
        </p:nvSpPr>
        <p:spPr>
          <a:xfrm>
            <a:off x="5688749" y="2223318"/>
            <a:ext cx="2318795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RELAY CONTACT RESISTANCE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F67859-CDBF-45F8-9431-265EDC31606A}"/>
              </a:ext>
            </a:extLst>
          </p:cNvPr>
          <p:cNvSpPr txBox="1"/>
          <p:nvPr/>
        </p:nvSpPr>
        <p:spPr>
          <a:xfrm>
            <a:off x="1057154" y="5311579"/>
            <a:ext cx="4053410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MARS 1.0 PLACE 100uF HERE</a:t>
            </a:r>
          </a:p>
          <a:p>
            <a:pPr algn="ctr"/>
            <a:r>
              <a:rPr lang="en-US" sz="1100" b="1" i="1" dirty="0"/>
              <a:t>MAY BE A GOOD IDEA TO MINIMIZE IPB INRUSH VDROOP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B2F28B-41AF-457F-9F65-7383E638C9EC}"/>
              </a:ext>
            </a:extLst>
          </p:cNvPr>
          <p:cNvSpPr txBox="1"/>
          <p:nvPr/>
        </p:nvSpPr>
        <p:spPr>
          <a:xfrm>
            <a:off x="5005537" y="5480856"/>
            <a:ext cx="2318795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IPB MOSFET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2ACD9E-90C7-4C9B-B2AE-E1058050C3F4}"/>
              </a:ext>
            </a:extLst>
          </p:cNvPr>
          <p:cNvSpPr txBox="1"/>
          <p:nvPr/>
        </p:nvSpPr>
        <p:spPr>
          <a:xfrm>
            <a:off x="6686848" y="4927647"/>
            <a:ext cx="231879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i="1" dirty="0"/>
              <a:t>OUTPUT HARNESS INDUCTANCE (TO SHORT)</a:t>
            </a:r>
          </a:p>
        </p:txBody>
      </p:sp>
    </p:spTree>
    <p:extLst>
      <p:ext uri="{BB962C8B-B14F-4D97-AF65-F5344CB8AC3E}">
        <p14:creationId xmlns:p14="http://schemas.microsoft.com/office/powerpoint/2010/main" val="1317777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2B29F-4DCF-4391-BAB4-4D63BBBB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At Risk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A2EC46-FC5A-415E-B745-556B14B8E7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519744"/>
              </p:ext>
            </p:extLst>
          </p:nvPr>
        </p:nvGraphicFramePr>
        <p:xfrm>
          <a:off x="401255" y="1397000"/>
          <a:ext cx="8283615" cy="564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968">
                  <a:extLst>
                    <a:ext uri="{9D8B030D-6E8A-4147-A177-3AD203B41FA5}">
                      <a16:colId xmlns:a16="http://schemas.microsoft.com/office/drawing/2014/main" val="796192231"/>
                    </a:ext>
                  </a:extLst>
                </a:gridCol>
                <a:gridCol w="1890531">
                  <a:extLst>
                    <a:ext uri="{9D8B030D-6E8A-4147-A177-3AD203B41FA5}">
                      <a16:colId xmlns:a16="http://schemas.microsoft.com/office/drawing/2014/main" val="3380936917"/>
                    </a:ext>
                  </a:extLst>
                </a:gridCol>
                <a:gridCol w="2180670">
                  <a:extLst>
                    <a:ext uri="{9D8B030D-6E8A-4147-A177-3AD203B41FA5}">
                      <a16:colId xmlns:a16="http://schemas.microsoft.com/office/drawing/2014/main" val="802993032"/>
                    </a:ext>
                  </a:extLst>
                </a:gridCol>
                <a:gridCol w="1656723">
                  <a:extLst>
                    <a:ext uri="{9D8B030D-6E8A-4147-A177-3AD203B41FA5}">
                      <a16:colId xmlns:a16="http://schemas.microsoft.com/office/drawing/2014/main" val="203671754"/>
                    </a:ext>
                  </a:extLst>
                </a:gridCol>
                <a:gridCol w="1656723">
                  <a:extLst>
                    <a:ext uri="{9D8B030D-6E8A-4147-A177-3AD203B41FA5}">
                      <a16:colId xmlns:a16="http://schemas.microsoft.com/office/drawing/2014/main" val="35653010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PCB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Limit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Primary Protection Method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433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IPB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HV MOSFET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Exceed SOA current/time duration that damaged die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25us = 105A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100us = 55A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Limit current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Remove current prior to ABSMAX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285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IPB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HV Relay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Overcurrent of CLOSED contacts?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30A ABSMAX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Limit current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Remove current prior to ABSMAX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047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IPB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Current Sense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Overcurrent of the sensor ABSMAX (TMCS1101)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275A pulse (1ms)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Limit current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Remove current prior to ABSMAX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454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IPB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Flyback Diode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Short circuit flyback current when IPB MOSFET is OPENED fast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~80A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Size diode for pulse operation if needed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3239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86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IGB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Overvoltage/Reverse Polarity Semiconductors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Overcurrent through these configuration circuits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Limit current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Remove current prior to ABSMAX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467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err="1"/>
                        <a:t>Harwin</a:t>
                      </a:r>
                      <a:r>
                        <a:rPr lang="en-US" sz="1000" b="1" dirty="0"/>
                        <a:t> Connector Contacts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Generic current 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20A continuous – no pulse 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/>
                        <a:t>I’m not really concerned with this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008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162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425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719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149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FC24D-2275-40AB-A513-923707562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49674"/>
          </a:xfrm>
        </p:spPr>
        <p:txBody>
          <a:bodyPr/>
          <a:lstStyle/>
          <a:p>
            <a:r>
              <a:rPr lang="en-US" dirty="0"/>
              <a:t>MOSFET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1F928CA-09C9-4213-AAA6-CC798D712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473" y="974632"/>
            <a:ext cx="4753053" cy="362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A24DE68-5164-4FE7-A0AB-476F28D07A45}"/>
              </a:ext>
            </a:extLst>
          </p:cNvPr>
          <p:cNvCxnSpPr>
            <a:cxnSpLocks/>
          </p:cNvCxnSpPr>
          <p:nvPr/>
        </p:nvCxnSpPr>
        <p:spPr>
          <a:xfrm>
            <a:off x="5930458" y="2034932"/>
            <a:ext cx="0" cy="212360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BCBC3D8-7956-4913-A2FD-DC3B8DB7E84C}"/>
              </a:ext>
            </a:extLst>
          </p:cNvPr>
          <p:cNvCxnSpPr>
            <a:cxnSpLocks/>
          </p:cNvCxnSpPr>
          <p:nvPr/>
        </p:nvCxnSpPr>
        <p:spPr>
          <a:xfrm>
            <a:off x="2241108" y="2034932"/>
            <a:ext cx="3689350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E72247AA-6B20-404F-9BB7-82038972CEF4}"/>
              </a:ext>
            </a:extLst>
          </p:cNvPr>
          <p:cNvSpPr txBox="1"/>
          <p:nvPr/>
        </p:nvSpPr>
        <p:spPr>
          <a:xfrm rot="19212641">
            <a:off x="96872" y="2437969"/>
            <a:ext cx="2095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>
                <a:solidFill>
                  <a:srgbClr val="FF0000"/>
                </a:solidFill>
              </a:rPr>
              <a:t>~100A @ 25us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9A2E85B-9007-4F55-9220-C6A0229E0BCB}"/>
              </a:ext>
            </a:extLst>
          </p:cNvPr>
          <p:cNvSpPr txBox="1"/>
          <p:nvPr/>
        </p:nvSpPr>
        <p:spPr>
          <a:xfrm>
            <a:off x="723900" y="5121032"/>
            <a:ext cx="7473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a SHORT condition the load resistance is ~0 ohms and therefore the entire 375V is across the MOSFET</a:t>
            </a:r>
          </a:p>
        </p:txBody>
      </p:sp>
    </p:spTree>
    <p:extLst>
      <p:ext uri="{BB962C8B-B14F-4D97-AF65-F5344CB8AC3E}">
        <p14:creationId xmlns:p14="http://schemas.microsoft.com/office/powerpoint/2010/main" val="1680427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3A153-C275-4C62-94F9-2C56D9065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876674"/>
          </a:xfrm>
        </p:spPr>
        <p:txBody>
          <a:bodyPr/>
          <a:lstStyle/>
          <a:p>
            <a:r>
              <a:rPr lang="en-US" dirty="0"/>
              <a:t>TMCS1101 Current Sense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43B0A-FDBF-4784-A667-DECF4B6577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Non-Repetitive</a:t>
            </a:r>
            <a:br>
              <a:rPr lang="en-US" dirty="0"/>
            </a:br>
            <a:r>
              <a:rPr lang="en-US" dirty="0"/>
              <a:t>(Fusing Current!)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F4F55E-8DFC-4788-8EBD-A75C1BDEC0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Repetitive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1153B4-10BD-451C-89AC-39BEA1B26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557" y="2421610"/>
            <a:ext cx="3264227" cy="24330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A097B7-1761-40EE-BEE1-04606B9D1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884" y="2421610"/>
            <a:ext cx="2978559" cy="26269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E670F3-89D7-44BE-9FB1-7206B0590C45}"/>
              </a:ext>
            </a:extLst>
          </p:cNvPr>
          <p:cNvCxnSpPr>
            <a:cxnSpLocks/>
          </p:cNvCxnSpPr>
          <p:nvPr/>
        </p:nvCxnSpPr>
        <p:spPr>
          <a:xfrm>
            <a:off x="2715059" y="3518947"/>
            <a:ext cx="0" cy="1637253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122EEE2-646B-49E9-8596-94412039FB34}"/>
              </a:ext>
            </a:extLst>
          </p:cNvPr>
          <p:cNvCxnSpPr>
            <a:cxnSpLocks/>
          </p:cNvCxnSpPr>
          <p:nvPr/>
        </p:nvCxnSpPr>
        <p:spPr>
          <a:xfrm>
            <a:off x="857250" y="3518947"/>
            <a:ext cx="1857809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C99EFE6-5290-4873-96D6-1E8FA32DBBCF}"/>
              </a:ext>
            </a:extLst>
          </p:cNvPr>
          <p:cNvSpPr txBox="1"/>
          <p:nvPr/>
        </p:nvSpPr>
        <p:spPr>
          <a:xfrm rot="19212641">
            <a:off x="-258730" y="5794649"/>
            <a:ext cx="2095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>
                <a:solidFill>
                  <a:srgbClr val="FF0000"/>
                </a:solidFill>
              </a:rPr>
              <a:t>275A @ 1ms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A90256D-F344-4946-B4A1-3D9F538CCF3D}"/>
              </a:ext>
            </a:extLst>
          </p:cNvPr>
          <p:cNvCxnSpPr>
            <a:cxnSpLocks/>
          </p:cNvCxnSpPr>
          <p:nvPr/>
        </p:nvCxnSpPr>
        <p:spPr>
          <a:xfrm>
            <a:off x="2118159" y="3412044"/>
            <a:ext cx="0" cy="1744156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AE5C030-8317-4A5D-846D-0B1EF38A137A}"/>
              </a:ext>
            </a:extLst>
          </p:cNvPr>
          <p:cNvCxnSpPr>
            <a:cxnSpLocks/>
          </p:cNvCxnSpPr>
          <p:nvPr/>
        </p:nvCxnSpPr>
        <p:spPr>
          <a:xfrm>
            <a:off x="1540309" y="3068097"/>
            <a:ext cx="0" cy="2088103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1F7EE5E-40D0-4AB9-B205-4243BB758029}"/>
              </a:ext>
            </a:extLst>
          </p:cNvPr>
          <p:cNvCxnSpPr>
            <a:cxnSpLocks/>
          </p:cNvCxnSpPr>
          <p:nvPr/>
        </p:nvCxnSpPr>
        <p:spPr>
          <a:xfrm>
            <a:off x="857250" y="3406741"/>
            <a:ext cx="1260909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3C355EA-B778-45BE-8AEE-7A8F49D1386F}"/>
              </a:ext>
            </a:extLst>
          </p:cNvPr>
          <p:cNvCxnSpPr>
            <a:cxnSpLocks/>
          </p:cNvCxnSpPr>
          <p:nvPr/>
        </p:nvCxnSpPr>
        <p:spPr>
          <a:xfrm>
            <a:off x="857250" y="3075494"/>
            <a:ext cx="721159" cy="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4F611A5-5477-4E5C-B76E-7C2589F7BF3E}"/>
              </a:ext>
            </a:extLst>
          </p:cNvPr>
          <p:cNvSpPr txBox="1"/>
          <p:nvPr/>
        </p:nvSpPr>
        <p:spPr>
          <a:xfrm rot="19212641">
            <a:off x="338170" y="5794648"/>
            <a:ext cx="2095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>
                <a:solidFill>
                  <a:srgbClr val="FF0000"/>
                </a:solidFill>
              </a:rPr>
              <a:t>105A @ 10ms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A01BA64-A555-4538-B469-A3110F3FCA1F}"/>
              </a:ext>
            </a:extLst>
          </p:cNvPr>
          <p:cNvSpPr txBox="1"/>
          <p:nvPr/>
        </p:nvSpPr>
        <p:spPr>
          <a:xfrm rot="19212641">
            <a:off x="992220" y="5817787"/>
            <a:ext cx="2095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>
                <a:solidFill>
                  <a:srgbClr val="FF0000"/>
                </a:solidFill>
              </a:rPr>
              <a:t>80A @ 100ms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4F582C-3317-46E2-9754-BFA51DDC71BA}"/>
              </a:ext>
            </a:extLst>
          </p:cNvPr>
          <p:cNvSpPr txBox="1"/>
          <p:nvPr/>
        </p:nvSpPr>
        <p:spPr>
          <a:xfrm>
            <a:off x="4977884" y="5156200"/>
            <a:ext cx="3766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don’t think that repetitive pulses are relevant (duty-cycled)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AF6D151-8A37-475D-BA6E-C66204E77EFB}"/>
              </a:ext>
            </a:extLst>
          </p:cNvPr>
          <p:cNvSpPr/>
          <p:nvPr/>
        </p:nvSpPr>
        <p:spPr>
          <a:xfrm>
            <a:off x="492190" y="1308880"/>
            <a:ext cx="4200460" cy="4914120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74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171D-2509-40C2-930A-7C83C7E28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8E4B18-9438-4A55-9376-188C01F224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ABSMAX DC Current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177975-6707-4074-A623-C6C66836AD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30A for non-switching application</a:t>
            </a:r>
          </a:p>
          <a:p>
            <a:r>
              <a:rPr lang="en-US" dirty="0"/>
              <a:t>During high current pulse testing (40-90A observed) </a:t>
            </a:r>
            <a:r>
              <a:rPr lang="en-US" b="1" i="1" dirty="0">
                <a:solidFill>
                  <a:srgbClr val="FF0000"/>
                </a:solidFill>
              </a:rPr>
              <a:t>several relays are observed welded CLOSED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87B330-520E-413E-B4AB-E76F061D5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113" y="1828667"/>
            <a:ext cx="1682893" cy="440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818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879F-32EF-46C9-80D5-7DAEFF0E5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DIODE</a:t>
            </a:r>
            <a:br>
              <a:rPr lang="en-US" dirty="0"/>
            </a:br>
            <a:r>
              <a:rPr lang="en-US" sz="2400" dirty="0"/>
              <a:t>FFD08S60S-F085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D4AD83-5982-45B7-A08D-F73282E3F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29" y="2111519"/>
            <a:ext cx="5050342" cy="2634961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6345AFD-0EF7-4DEA-A4FB-43BEC1F504A2}"/>
              </a:ext>
            </a:extLst>
          </p:cNvPr>
          <p:cNvSpPr/>
          <p:nvPr/>
        </p:nvSpPr>
        <p:spPr>
          <a:xfrm>
            <a:off x="730250" y="3816350"/>
            <a:ext cx="4813300" cy="565150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2CCAA9-4FB6-4CF1-AEB4-2024C230B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521" y="2350148"/>
            <a:ext cx="2490579" cy="112330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5329AC7-B48E-4A6D-96C9-4A6C1800C04F}"/>
              </a:ext>
            </a:extLst>
          </p:cNvPr>
          <p:cNvSpPr txBox="1"/>
          <p:nvPr/>
        </p:nvSpPr>
        <p:spPr>
          <a:xfrm>
            <a:off x="793750" y="5073650"/>
            <a:ext cx="76933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80A half sine wave 60 Hz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Use this as a rough guide – keep well below 80A</a:t>
            </a:r>
          </a:p>
        </p:txBody>
      </p:sp>
    </p:spTree>
    <p:extLst>
      <p:ext uri="{BB962C8B-B14F-4D97-AF65-F5344CB8AC3E}">
        <p14:creationId xmlns:p14="http://schemas.microsoft.com/office/powerpoint/2010/main" val="23557352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8038680621C44AB39A575708881ECB" ma:contentTypeVersion="15" ma:contentTypeDescription="Create a new document." ma:contentTypeScope="" ma:versionID="504658b718ccb35ba3b2fd51b11e4311">
  <xsd:schema xmlns:xsd="http://www.w3.org/2001/XMLSchema" xmlns:xs="http://www.w3.org/2001/XMLSchema" xmlns:p="http://schemas.microsoft.com/office/2006/metadata/properties" xmlns:ns2="392db118-daf3-4c7d-acf2-c69f0e1eb904" xmlns:ns3="4c88f1ab-84b1-452d-852b-9c334390180b" targetNamespace="http://schemas.microsoft.com/office/2006/metadata/properties" ma:root="true" ma:fieldsID="1ea11ecd29b3c6e173b27a3222cc44aa" ns2:_="" ns3:_="">
    <xsd:import namespace="392db118-daf3-4c7d-acf2-c69f0e1eb904"/>
    <xsd:import namespace="4c88f1ab-84b1-452d-852b-9c33439018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2db118-daf3-4c7d-acf2-c69f0e1eb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8f1ab-84b1-452d-852b-9c334390180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4744e5f-190d-4e26-8d4f-2c740f6715f9}" ma:internalName="TaxCatchAll" ma:showField="CatchAllData" ma:web="4c88f1ab-84b1-452d-852b-9c33439018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88f1ab-84b1-452d-852b-9c334390180b" xsi:nil="true"/>
    <lcf76f155ced4ddcb4097134ff3c332f xmlns="392db118-daf3-4c7d-acf2-c69f0e1eb90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8BA12B1-3F0D-466B-A1FA-5C8ADB0BDB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2db118-daf3-4c7d-acf2-c69f0e1eb904"/>
    <ds:schemaRef ds:uri="4c88f1ab-84b1-452d-852b-9c33439018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5B7C04D-A7CF-4C4F-96D1-B2CFCB7C4240}">
  <ds:schemaRefs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392db118-daf3-4c7d-acf2-c69f0e1eb904"/>
    <ds:schemaRef ds:uri="http://schemas.microsoft.com/office/infopath/2007/PartnerControls"/>
    <ds:schemaRef ds:uri="http://schemas.openxmlformats.org/package/2006/metadata/core-properties"/>
    <ds:schemaRef ds:uri="4c88f1ab-84b1-452d-852b-9c334390180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C25410D-4D71-4EFD-8788-D6CEF706DC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34876</TotalTime>
  <Words>2037</Words>
  <Application>Microsoft Office PowerPoint</Application>
  <PresentationFormat>On-screen Show (4:3)</PresentationFormat>
  <Paragraphs>359</Paragraphs>
  <Slides>34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Cambria Math</vt:lpstr>
      <vt:lpstr>News Gothic MT</vt:lpstr>
      <vt:lpstr>Wingdings 2</vt:lpstr>
      <vt:lpstr>Breeze</vt:lpstr>
      <vt:lpstr>MARS 2 IPB Short Circuit Protection</vt:lpstr>
      <vt:lpstr>Overview of Project Goal Add Short Circuit Protection to IPB</vt:lpstr>
      <vt:lpstr>Short Circuit Protection Needs</vt:lpstr>
      <vt:lpstr>System Configuration</vt:lpstr>
      <vt:lpstr>Components At Risk</vt:lpstr>
      <vt:lpstr>MOSFET</vt:lpstr>
      <vt:lpstr>TMCS1101 Current Sense</vt:lpstr>
      <vt:lpstr>Relay</vt:lpstr>
      <vt:lpstr>DIODE FFD08S60S-F085</vt:lpstr>
      <vt:lpstr>IGB OVP/Reverse Protection</vt:lpstr>
      <vt:lpstr>IGB Inductor</vt:lpstr>
      <vt:lpstr>Key Requirements</vt:lpstr>
      <vt:lpstr>Minimum System Requirements</vt:lpstr>
      <vt:lpstr>Short Circuit Detection</vt:lpstr>
      <vt:lpstr>Current Sense Methods</vt:lpstr>
      <vt:lpstr>Dealing With Inrush Current</vt:lpstr>
      <vt:lpstr>Regulating Short Circuit Current?</vt:lpstr>
      <vt:lpstr>Current Regulation TL;DR</vt:lpstr>
      <vt:lpstr>Short Circuit Protection Minimum Viable (Test) Solution</vt:lpstr>
      <vt:lpstr>Short Circuit Simulation In The Lab! (Part 2)</vt:lpstr>
      <vt:lpstr>Existing IPB MOSFETS</vt:lpstr>
      <vt:lpstr>INA310x IC (Isns + Comp)</vt:lpstr>
      <vt:lpstr>Estimated Gate Current</vt:lpstr>
      <vt:lpstr>Integrating SC Protection</vt:lpstr>
      <vt:lpstr>Integrating Fault and Reset</vt:lpstr>
      <vt:lpstr>Adapter Board Mounting</vt:lpstr>
      <vt:lpstr>How to Drive Channel?</vt:lpstr>
      <vt:lpstr>Current Sense Amplifier</vt:lpstr>
      <vt:lpstr>Current Sense Amplifier</vt:lpstr>
      <vt:lpstr>PROBLEM: High Side ISNS needs Dedicated Isolated PSU</vt:lpstr>
      <vt:lpstr>Adapter PCB</vt:lpstr>
      <vt:lpstr>Adapater PCB FIT 3D</vt:lpstr>
      <vt:lpstr>MVP PLAN</vt:lpstr>
      <vt:lpstr>Extra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Reading</dc:creator>
  <cp:lastModifiedBy>Brent Salmi</cp:lastModifiedBy>
  <cp:revision>90</cp:revision>
  <dcterms:created xsi:type="dcterms:W3CDTF">2014-09-04T18:25:56Z</dcterms:created>
  <dcterms:modified xsi:type="dcterms:W3CDTF">2024-07-06T01:34:16Z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0x010100458038680621C44AB39A575708881ECB</vt:lpwstr>
  </property>
  <property fmtid="{D5CDD505-2E9C-101B-9397-08002B2CF9AE}" pid="3" name="MediaServiceImageTags">
    <vt:lpwstr/>
  </property>
</Properties>
</file>