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2" r:id="rId6"/>
    <p:sldId id="294" r:id="rId7"/>
    <p:sldId id="293" r:id="rId8"/>
    <p:sldId id="310" r:id="rId9"/>
    <p:sldId id="30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2" autoAdjust="0"/>
    <p:restoredTop sz="94660"/>
  </p:normalViewPr>
  <p:slideViewPr>
    <p:cSldViewPr snapToGrid="0" snapToObjects="1">
      <p:cViewPr>
        <p:scale>
          <a:sx n="150" d="100"/>
          <a:sy n="150" d="100"/>
        </p:scale>
        <p:origin x="1131" y="-4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" y="6143958"/>
            <a:ext cx="2251142" cy="5756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MARS 2 IPB Short Circuit Protection</a:t>
            </a:r>
            <a:br>
              <a:rPr lang="en-US" sz="2800" dirty="0"/>
            </a:br>
            <a:r>
              <a:rPr lang="en-US" sz="2800" dirty="0"/>
              <a:t>MBARI Update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Update, Brenton Salmi, June 2024</a:t>
            </a:r>
          </a:p>
        </p:txBody>
      </p:sp>
    </p:spTree>
    <p:extLst>
      <p:ext uri="{BB962C8B-B14F-4D97-AF65-F5344CB8AC3E}">
        <p14:creationId xmlns:p14="http://schemas.microsoft.com/office/powerpoint/2010/main" val="43590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F0F11-AABC-4565-8E7F-F9334809C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Overview of Project Goal</a:t>
            </a:r>
            <a:br>
              <a:rPr lang="en-US" dirty="0"/>
            </a:br>
            <a:r>
              <a:rPr lang="en-US" sz="1600" i="1" dirty="0"/>
              <a:t>Add Short Circuit Protection to IPB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524218-7377-4C93-AB79-DBCEF89BD2B1}"/>
              </a:ext>
            </a:extLst>
          </p:cNvPr>
          <p:cNvSpPr txBox="1">
            <a:spLocks/>
          </p:cNvSpPr>
          <p:nvPr/>
        </p:nvSpPr>
        <p:spPr>
          <a:xfrm>
            <a:off x="506835" y="1042342"/>
            <a:ext cx="8042276" cy="1610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/>
              <a:t>Problem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050" dirty="0"/>
              <a:t>IPB V1.0 circuitry not fast enough for short circuit protection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050" dirty="0"/>
              <a:t>Short circuit survivability is a desired operation after discussions with MBARI.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11F3481-50CF-4346-9979-841FFF9336B5}"/>
              </a:ext>
            </a:extLst>
          </p:cNvPr>
          <p:cNvSpPr txBox="1">
            <a:spLocks/>
          </p:cNvSpPr>
          <p:nvPr/>
        </p:nvSpPr>
        <p:spPr>
          <a:xfrm>
            <a:off x="479005" y="2152342"/>
            <a:ext cx="8042276" cy="210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/>
              <a:t>Short Circuit Uniqueness Vs. Overcurrent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050" dirty="0"/>
              <a:t>Fault current rise times very fast (microseconds)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050" dirty="0"/>
              <a:t>High energy pulses from system capacitances (~90A at 375V observed!)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050" dirty="0"/>
              <a:t>Short circuit protection requires detecting, stopping current flow, and dealing with resulting inductive flyback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1000" dirty="0"/>
              <a:t>This needs to occur while not exceeding any component Safe-Operating-Area (SOA) – </a:t>
            </a:r>
            <a:r>
              <a:rPr lang="en-US" sz="1000" dirty="0" err="1"/>
              <a:t>Typicallys</a:t>
            </a:r>
            <a:r>
              <a:rPr lang="en-US" sz="1000" dirty="0"/>
              <a:t> &lt;&lt;10us</a:t>
            </a:r>
            <a:endParaRPr lang="en-US" sz="1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87CBA72-3A34-4EA3-AA4F-8FD658DC6838}"/>
              </a:ext>
            </a:extLst>
          </p:cNvPr>
          <p:cNvSpPr txBox="1">
            <a:spLocks/>
          </p:cNvSpPr>
          <p:nvPr/>
        </p:nvSpPr>
        <p:spPr>
          <a:xfrm>
            <a:off x="492920" y="3823653"/>
            <a:ext cx="8042276" cy="21756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/>
              <a:t>How To Achieve?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100" dirty="0"/>
              <a:t>Use high-speed analog sensing/comparators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1000" dirty="0"/>
              <a:t>Detect high currents above a threshold (e.g. 18A) that should never be present, even during in-rush current events.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100" dirty="0"/>
              <a:t>When detected, the system automatically removes all port current (disables the port) within ~10us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100" dirty="0"/>
              <a:t>Short circuit protection is integrated into existing channel fault logic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1000" dirty="0"/>
              <a:t>Latch and indicate as a normal channel fault (Short and overcurrent faults will look the same)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1000" dirty="0"/>
              <a:t>Building in overcurrent and short circuit identification would be difficult and require additional computer IO lines not currently present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300" dirty="0"/>
          </a:p>
        </p:txBody>
      </p:sp>
    </p:spTree>
    <p:extLst>
      <p:ext uri="{BB962C8B-B14F-4D97-AF65-F5344CB8AC3E}">
        <p14:creationId xmlns:p14="http://schemas.microsoft.com/office/powerpoint/2010/main" val="3663282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2E3A3C2-4C92-4E97-ACD6-8608DD60E70B}"/>
              </a:ext>
            </a:extLst>
          </p:cNvPr>
          <p:cNvCxnSpPr>
            <a:cxnSpLocks/>
          </p:cNvCxnSpPr>
          <p:nvPr/>
        </p:nvCxnSpPr>
        <p:spPr>
          <a:xfrm flipH="1">
            <a:off x="4223468" y="3747549"/>
            <a:ext cx="1092200" cy="96520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9E9532F-19B0-410D-91AE-B567BD7FD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06823"/>
          </a:xfrm>
        </p:spPr>
        <p:txBody>
          <a:bodyPr anchor="t"/>
          <a:lstStyle/>
          <a:p>
            <a:r>
              <a:rPr lang="en-US" sz="3200" dirty="0"/>
              <a:t>Short Circuit Timing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88F19-AEE0-452E-A4CA-20E9E2DB4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714" y="841956"/>
            <a:ext cx="8443428" cy="2566945"/>
          </a:xfrm>
        </p:spPr>
        <p:txBody>
          <a:bodyPr>
            <a:normAutofit/>
          </a:bodyPr>
          <a:lstStyle/>
          <a:p>
            <a:pPr lvl="1"/>
            <a:r>
              <a:rPr lang="en-US" sz="1100" dirty="0"/>
              <a:t>di/dt will be roughly 1.7MA/s per IGB inductors </a:t>
            </a:r>
          </a:p>
          <a:p>
            <a:pPr lvl="2"/>
            <a:r>
              <a:rPr lang="en-US" sz="1000" dirty="0"/>
              <a:t>(</a:t>
            </a:r>
            <a:r>
              <a:rPr lang="en-US" sz="1000" i="1" u="sng" dirty="0">
                <a:solidFill>
                  <a:srgbClr val="FF0000"/>
                </a:solidFill>
              </a:rPr>
              <a:t>may be faster due to L saturation</a:t>
            </a:r>
            <a:r>
              <a:rPr lang="en-US" sz="1000" dirty="0"/>
              <a:t>)</a:t>
            </a:r>
          </a:p>
          <a:p>
            <a:pPr lvl="1"/>
            <a:r>
              <a:rPr lang="en-US" sz="1100" dirty="0"/>
              <a:t>MOSFET off must shutdown within ~10-15us regardless of current regulation to avoid relay damage</a:t>
            </a:r>
          </a:p>
          <a:p>
            <a:pPr lvl="2"/>
            <a:r>
              <a:rPr lang="en-US" sz="900" dirty="0"/>
              <a:t>The MOSFET itself can handle MUCH more current &lt;100us than 30A – it’s safe!</a:t>
            </a:r>
          </a:p>
          <a:p>
            <a:pPr lvl="1"/>
            <a:r>
              <a:rPr lang="en-US" sz="1100" dirty="0"/>
              <a:t>Setting SHORT threshold at 18A</a:t>
            </a:r>
          </a:p>
          <a:p>
            <a:pPr lvl="2"/>
            <a:r>
              <a:rPr lang="en-US" sz="1000" dirty="0"/>
              <a:t>Above 15A maximum inrush current</a:t>
            </a:r>
          </a:p>
          <a:p>
            <a:pPr lvl="2"/>
            <a:r>
              <a:rPr lang="en-US" sz="1000" dirty="0"/>
              <a:t>Gives ~7us of buffer before 30A relay welding</a:t>
            </a:r>
          </a:p>
          <a:p>
            <a:pPr lvl="1"/>
            <a:r>
              <a:rPr lang="en-US" sz="1000" dirty="0"/>
              <a:t>Expected current profile below in a Short </a:t>
            </a:r>
            <a:r>
              <a:rPr lang="en-US" sz="1000" dirty="0" err="1"/>
              <a:t>Cirucit</a:t>
            </a:r>
            <a:r>
              <a:rPr lang="en-US" sz="1000" dirty="0"/>
              <a:t> FAULT condition</a:t>
            </a:r>
          </a:p>
          <a:p>
            <a:pPr lvl="2"/>
            <a:r>
              <a:rPr lang="en-US" sz="800" dirty="0"/>
              <a:t>MOSFET transitions </a:t>
            </a:r>
            <a:r>
              <a:rPr lang="en-US" sz="800" dirty="0" err="1"/>
              <a:t>thorugh</a:t>
            </a:r>
            <a:r>
              <a:rPr lang="en-US" sz="800" dirty="0"/>
              <a:t> linear region limiting and ramping current down after FAULT is detected</a:t>
            </a:r>
          </a:p>
          <a:p>
            <a:pPr lvl="2"/>
            <a:r>
              <a:rPr lang="en-US" sz="800" dirty="0"/>
              <a:t>MOSFET rated for 100’s nano-second switching speeds</a:t>
            </a:r>
          </a:p>
          <a:p>
            <a:pPr lvl="1"/>
            <a:endParaRPr lang="en-US" sz="10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C3D625-DCBB-4360-996C-BD899F0200EE}"/>
              </a:ext>
            </a:extLst>
          </p:cNvPr>
          <p:cNvCxnSpPr/>
          <p:nvPr/>
        </p:nvCxnSpPr>
        <p:spPr>
          <a:xfrm>
            <a:off x="2597868" y="4103149"/>
            <a:ext cx="0" cy="15748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CC6C1B-33B0-4E0C-9F69-4FAEFEAA5D33}"/>
              </a:ext>
            </a:extLst>
          </p:cNvPr>
          <p:cNvCxnSpPr>
            <a:cxnSpLocks/>
          </p:cNvCxnSpPr>
          <p:nvPr/>
        </p:nvCxnSpPr>
        <p:spPr>
          <a:xfrm flipH="1">
            <a:off x="2597868" y="5677949"/>
            <a:ext cx="44196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1F38D7-4590-425D-8830-4C46E23FFFDE}"/>
              </a:ext>
            </a:extLst>
          </p:cNvPr>
          <p:cNvCxnSpPr>
            <a:cxnSpLocks/>
          </p:cNvCxnSpPr>
          <p:nvPr/>
        </p:nvCxnSpPr>
        <p:spPr>
          <a:xfrm flipH="1">
            <a:off x="3143968" y="4712749"/>
            <a:ext cx="1092200" cy="965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1FD167-4157-4E7C-86E4-BFF8C3035041}"/>
              </a:ext>
            </a:extLst>
          </p:cNvPr>
          <p:cNvCxnSpPr>
            <a:cxnSpLocks/>
          </p:cNvCxnSpPr>
          <p:nvPr/>
        </p:nvCxnSpPr>
        <p:spPr>
          <a:xfrm flipH="1" flipV="1">
            <a:off x="5144218" y="4712749"/>
            <a:ext cx="393700" cy="965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001205C-0C77-4F1C-87A7-B7FBED5E8997}"/>
              </a:ext>
            </a:extLst>
          </p:cNvPr>
          <p:cNvSpPr txBox="1"/>
          <p:nvPr/>
        </p:nvSpPr>
        <p:spPr>
          <a:xfrm rot="19505757">
            <a:off x="2578714" y="6104396"/>
            <a:ext cx="16740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B050"/>
                </a:solidFill>
              </a:rPr>
              <a:t>Short Circuit Detected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53D8E69-CAC5-4E2B-99BB-EE359A89E38A}"/>
              </a:ext>
            </a:extLst>
          </p:cNvPr>
          <p:cNvCxnSpPr>
            <a:cxnSpLocks/>
          </p:cNvCxnSpPr>
          <p:nvPr/>
        </p:nvCxnSpPr>
        <p:spPr>
          <a:xfrm>
            <a:off x="3943071" y="4981711"/>
            <a:ext cx="0" cy="882376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FEF88A-468B-4157-BE7F-33AF9E2873AE}"/>
                  </a:ext>
                </a:extLst>
              </p:cNvPr>
              <p:cNvSpPr txBox="1"/>
              <p:nvPr/>
            </p:nvSpPr>
            <p:spPr>
              <a:xfrm>
                <a:off x="648418" y="4148596"/>
                <a:ext cx="1276350" cy="25391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𝑀𝑎𝑥</m:t>
                        </m:r>
                      </m:sub>
                    </m:sSub>
                    <m:r>
                      <a:rPr lang="en-US" sz="105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1050" dirty="0">
                    <a:solidFill>
                      <a:srgbClr val="FF0000"/>
                    </a:solidFill>
                  </a:rPr>
                  <a:t>30A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FEF88A-468B-4157-BE7F-33AF9E287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418" y="4148596"/>
                <a:ext cx="1276350" cy="253916"/>
              </a:xfrm>
              <a:prstGeom prst="rect">
                <a:avLst/>
              </a:prstGeom>
              <a:blipFill>
                <a:blip r:embed="rId3"/>
                <a:stretch>
                  <a:fillRect b="-1162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D8D25A-C25F-4E4D-891E-1FD4DFE83015}"/>
              </a:ext>
            </a:extLst>
          </p:cNvPr>
          <p:cNvCxnSpPr>
            <a:cxnSpLocks/>
          </p:cNvCxnSpPr>
          <p:nvPr/>
        </p:nvCxnSpPr>
        <p:spPr>
          <a:xfrm>
            <a:off x="1915241" y="4285750"/>
            <a:ext cx="5457827" cy="0"/>
          </a:xfrm>
          <a:prstGeom prst="line">
            <a:avLst/>
          </a:prstGeom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FFFF690-F29D-47FB-9B57-CAE66ECDFC58}"/>
              </a:ext>
            </a:extLst>
          </p:cNvPr>
          <p:cNvCxnSpPr>
            <a:cxnSpLocks/>
          </p:cNvCxnSpPr>
          <p:nvPr/>
        </p:nvCxnSpPr>
        <p:spPr>
          <a:xfrm>
            <a:off x="5144218" y="4712749"/>
            <a:ext cx="0" cy="1384301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AA7629A-0ACE-472D-A051-D342CA6C61AF}"/>
                  </a:ext>
                </a:extLst>
              </p:cNvPr>
              <p:cNvSpPr txBox="1"/>
              <p:nvPr/>
            </p:nvSpPr>
            <p:spPr>
              <a:xfrm>
                <a:off x="334508" y="4854753"/>
                <a:ext cx="1590260" cy="253916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rgbClr val="00B050"/>
                    </a:solidFill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5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𝑆h𝑜𝑟𝑡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𝐶𝑖𝑟𝑐𝑢𝑖𝑡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05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𝐷𝑒𝑡𝑒𝑐𝑡</m:t>
                        </m:r>
                      </m:sub>
                    </m:sSub>
                  </m:oMath>
                </a14:m>
                <a:r>
                  <a:rPr lang="en-US" sz="1050" dirty="0">
                    <a:solidFill>
                      <a:srgbClr val="00B050"/>
                    </a:solidFill>
                  </a:rPr>
                  <a:t> 18A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AA7629A-0ACE-472D-A051-D342CA6C6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08" y="4854753"/>
                <a:ext cx="1590260" cy="253916"/>
              </a:xfrm>
              <a:prstGeom prst="rect">
                <a:avLst/>
              </a:prstGeom>
              <a:blipFill>
                <a:blip r:embed="rId5"/>
                <a:stretch>
                  <a:fillRect b="-9091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CFB1225-E471-4B43-A184-4E25C8D9D016}"/>
              </a:ext>
            </a:extLst>
          </p:cNvPr>
          <p:cNvCxnSpPr>
            <a:cxnSpLocks/>
          </p:cNvCxnSpPr>
          <p:nvPr/>
        </p:nvCxnSpPr>
        <p:spPr>
          <a:xfrm>
            <a:off x="1924768" y="4981711"/>
            <a:ext cx="5457827" cy="0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1EF8AE6-04A5-43E9-9148-093C28F8BE5F}"/>
              </a:ext>
            </a:extLst>
          </p:cNvPr>
          <p:cNvSpPr txBox="1"/>
          <p:nvPr/>
        </p:nvSpPr>
        <p:spPr>
          <a:xfrm rot="19505757">
            <a:off x="4594530" y="6037868"/>
            <a:ext cx="127635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B050"/>
                </a:solidFill>
              </a:rPr>
              <a:t>Slow Short Circuit Shutdown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09FE33F-C167-40A9-90E3-F9709D0A6749}"/>
              </a:ext>
            </a:extLst>
          </p:cNvPr>
          <p:cNvCxnSpPr>
            <a:cxnSpLocks/>
          </p:cNvCxnSpPr>
          <p:nvPr/>
        </p:nvCxnSpPr>
        <p:spPr>
          <a:xfrm>
            <a:off x="3272705" y="5211850"/>
            <a:ext cx="4062373" cy="0"/>
          </a:xfrm>
          <a:prstGeom prst="line">
            <a:avLst/>
          </a:prstGeom>
          <a:ln w="1270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C32754B-6E65-4B29-98A4-C5B64337B27D}"/>
              </a:ext>
            </a:extLst>
          </p:cNvPr>
          <p:cNvSpPr txBox="1"/>
          <p:nvPr/>
        </p:nvSpPr>
        <p:spPr>
          <a:xfrm>
            <a:off x="5575446" y="5036894"/>
            <a:ext cx="17596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FFC000"/>
                </a:solidFill>
              </a:rPr>
              <a:t>15A Inrush Current Allowed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A5BB2F0-5D2F-4CF5-8CD9-F0E88F307B45}"/>
              </a:ext>
            </a:extLst>
          </p:cNvPr>
          <p:cNvSpPr txBox="1"/>
          <p:nvPr/>
        </p:nvSpPr>
        <p:spPr>
          <a:xfrm rot="19112509">
            <a:off x="4403505" y="3791462"/>
            <a:ext cx="10775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 di/dt trajectory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5C62CC-CD99-442C-A096-96CBB2F93D15}"/>
              </a:ext>
            </a:extLst>
          </p:cNvPr>
          <p:cNvSpPr txBox="1"/>
          <p:nvPr/>
        </p:nvSpPr>
        <p:spPr>
          <a:xfrm rot="19505757">
            <a:off x="3733974" y="3644161"/>
            <a:ext cx="1276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B050"/>
                </a:solidFill>
              </a:rPr>
              <a:t>No Regulation Fast  Shutoff (~5us)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975E220-F3DA-4B43-9AEE-5727DF1C7898}"/>
              </a:ext>
            </a:extLst>
          </p:cNvPr>
          <p:cNvCxnSpPr/>
          <p:nvPr/>
        </p:nvCxnSpPr>
        <p:spPr>
          <a:xfrm>
            <a:off x="4454818" y="4071397"/>
            <a:ext cx="0" cy="1606552"/>
          </a:xfrm>
          <a:prstGeom prst="line">
            <a:avLst/>
          </a:prstGeom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BA1BFA9-0CFE-48CD-8475-C5254BC73767}"/>
              </a:ext>
            </a:extLst>
          </p:cNvPr>
          <p:cNvSpPr/>
          <p:nvPr/>
        </p:nvSpPr>
        <p:spPr>
          <a:xfrm>
            <a:off x="4227286" y="4441369"/>
            <a:ext cx="925285" cy="268517"/>
          </a:xfrm>
          <a:custGeom>
            <a:avLst/>
            <a:gdLst>
              <a:gd name="connsiteX0" fmla="*/ 0 w 925285"/>
              <a:gd name="connsiteY0" fmla="*/ 268517 h 268517"/>
              <a:gd name="connsiteX1" fmla="*/ 537028 w 925285"/>
              <a:gd name="connsiteY1" fmla="*/ 2 h 268517"/>
              <a:gd name="connsiteX2" fmla="*/ 925285 w 925285"/>
              <a:gd name="connsiteY2" fmla="*/ 264888 h 268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285" h="268517">
                <a:moveTo>
                  <a:pt x="0" y="268517"/>
                </a:moveTo>
                <a:cubicBezTo>
                  <a:pt x="191407" y="134562"/>
                  <a:pt x="382814" y="607"/>
                  <a:pt x="537028" y="2"/>
                </a:cubicBezTo>
                <a:cubicBezTo>
                  <a:pt x="691242" y="-603"/>
                  <a:pt x="808263" y="132142"/>
                  <a:pt x="925285" y="26488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87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F768A-E22F-461B-9E7B-5BC0D1813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73801"/>
          </a:xfrm>
        </p:spPr>
        <p:txBody>
          <a:bodyPr anchor="t"/>
          <a:lstStyle/>
          <a:p>
            <a:r>
              <a:rPr lang="en-US" sz="4000" dirty="0"/>
              <a:t>Short Circuit Protection</a:t>
            </a:r>
            <a:br>
              <a:rPr lang="en-US" sz="3200" dirty="0"/>
            </a:br>
            <a:r>
              <a:rPr lang="en-US" sz="2400" i="1" dirty="0"/>
              <a:t>Minimum Viable (Test) Solution</a:t>
            </a:r>
            <a:endParaRPr lang="en-US" sz="32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113B37-29C3-420E-BD99-5CF571484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38" y="1383526"/>
            <a:ext cx="5195535" cy="44202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7F528E-6991-4F75-89FD-E1E077C9F05A}"/>
              </a:ext>
            </a:extLst>
          </p:cNvPr>
          <p:cNvSpPr txBox="1"/>
          <p:nvPr/>
        </p:nvSpPr>
        <p:spPr>
          <a:xfrm>
            <a:off x="5812403" y="1594237"/>
            <a:ext cx="2953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Goals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48F78-D91E-40A3-91E7-E2E100B1BD8D}"/>
              </a:ext>
            </a:extLst>
          </p:cNvPr>
          <p:cNvSpPr txBox="1"/>
          <p:nvPr/>
        </p:nvSpPr>
        <p:spPr>
          <a:xfrm>
            <a:off x="5812402" y="2108423"/>
            <a:ext cx="3283889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Develop short circuit detection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Accurate threshold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Fast enough action (us speeds)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Modify Existing MOSFET driver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Requirement: Turn-off less than ~5us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RC Snubber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Tuning for size and </a:t>
            </a:r>
            <a:r>
              <a:rPr lang="en-US" sz="1050" i="1" dirty="0" err="1"/>
              <a:t>Vds</a:t>
            </a:r>
            <a:endParaRPr lang="en-US" sz="105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Short Simulation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Safely create 375V short circuit in the lab!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0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AF851-F406-4BA8-8CED-1967F8E98F50}"/>
              </a:ext>
            </a:extLst>
          </p:cNvPr>
          <p:cNvSpPr txBox="1"/>
          <p:nvPr/>
        </p:nvSpPr>
        <p:spPr>
          <a:xfrm>
            <a:off x="5860112" y="3945900"/>
            <a:ext cx="2953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586839-9904-4D55-B13B-DD1802ADE3C9}"/>
              </a:ext>
            </a:extLst>
          </p:cNvPr>
          <p:cNvSpPr txBox="1"/>
          <p:nvPr/>
        </p:nvSpPr>
        <p:spPr>
          <a:xfrm>
            <a:off x="5673257" y="4460086"/>
            <a:ext cx="347074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b="1" dirty="0"/>
              <a:t>IPB Overcurrent Protection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This remains in the system but is NOT shown on this slide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i="1" dirty="0"/>
              <a:t>Protects against minor overcurrent issues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050" i="1" dirty="0"/>
              <a:t>Many load faults may never produce high currents like a short upstream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050" i="1" dirty="0"/>
              <a:t>E.g. Power limited shorts/faults in load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283011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3E48C-8442-4267-A1B9-BBC188E88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93304"/>
          </a:xfrm>
        </p:spPr>
        <p:txBody>
          <a:bodyPr/>
          <a:lstStyle/>
          <a:p>
            <a:r>
              <a:rPr lang="en-US" dirty="0"/>
              <a:t>Adapter PCB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C8FD6-6BD5-4D94-868E-E15B16C70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698" y="2009479"/>
            <a:ext cx="3629135" cy="3951799"/>
          </a:xfrm>
        </p:spPr>
        <p:txBody>
          <a:bodyPr>
            <a:normAutofit/>
          </a:bodyPr>
          <a:lstStyle/>
          <a:p>
            <a:r>
              <a:rPr lang="en-US" sz="1400" dirty="0"/>
              <a:t>Mounts using standoffs to the SOT-227 IPB PCB pads</a:t>
            </a:r>
          </a:p>
          <a:p>
            <a:pPr lvl="1"/>
            <a:r>
              <a:rPr lang="en-US" sz="1400" dirty="0"/>
              <a:t>Brings out</a:t>
            </a:r>
          </a:p>
          <a:p>
            <a:pPr lvl="2"/>
            <a:r>
              <a:rPr lang="en-US" sz="1200" dirty="0"/>
              <a:t>+375V</a:t>
            </a:r>
          </a:p>
          <a:p>
            <a:pPr lvl="2"/>
            <a:r>
              <a:rPr lang="en-US" sz="1200" dirty="0"/>
              <a:t>MOSFET Gate Control</a:t>
            </a:r>
          </a:p>
          <a:p>
            <a:pPr lvl="2"/>
            <a:r>
              <a:rPr lang="en-US" sz="1200" dirty="0"/>
              <a:t>MOSFET Driver GND</a:t>
            </a:r>
          </a:p>
          <a:p>
            <a:r>
              <a:rPr lang="en-US" sz="1400" dirty="0"/>
              <a:t>Solder pad configurability</a:t>
            </a:r>
          </a:p>
          <a:p>
            <a:pPr lvl="1"/>
            <a:r>
              <a:rPr lang="en-US" sz="1400" dirty="0"/>
              <a:t>Supports 2 configurations desired</a:t>
            </a:r>
          </a:p>
          <a:p>
            <a:pPr lvl="2"/>
            <a:r>
              <a:rPr lang="en-US" sz="1200" dirty="0"/>
              <a:t>Single +12V supply</a:t>
            </a:r>
          </a:p>
          <a:p>
            <a:pPr lvl="3"/>
            <a:r>
              <a:rPr lang="en-US" sz="1000" dirty="0"/>
              <a:t>Adapter PCB +12V DC/DC </a:t>
            </a:r>
            <a:r>
              <a:rPr lang="en-US" sz="1000" dirty="0" err="1"/>
              <a:t>DNP’d</a:t>
            </a:r>
            <a:endParaRPr lang="en-US" sz="1000" dirty="0"/>
          </a:p>
          <a:p>
            <a:pPr lvl="2"/>
            <a:r>
              <a:rPr lang="en-US" sz="1200" dirty="0"/>
              <a:t>Dual +12V supply</a:t>
            </a:r>
          </a:p>
          <a:p>
            <a:r>
              <a:rPr lang="en-US" sz="1600" dirty="0"/>
              <a:t>Will be integrated onto IPB 2.0</a:t>
            </a:r>
          </a:p>
          <a:p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3186F1-19C6-4B0C-9513-1B0ECCAA2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075" y="1607626"/>
            <a:ext cx="4050672" cy="4502951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F6BB9079-F838-4920-898E-0BE3ABA9ACAD}"/>
              </a:ext>
            </a:extLst>
          </p:cNvPr>
          <p:cNvSpPr/>
          <p:nvPr/>
        </p:nvSpPr>
        <p:spPr>
          <a:xfrm rot="4928087">
            <a:off x="6731217" y="1392969"/>
            <a:ext cx="793285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97ABD92-51E6-4327-8249-FE69DC8106DD}"/>
              </a:ext>
            </a:extLst>
          </p:cNvPr>
          <p:cNvSpPr/>
          <p:nvPr/>
        </p:nvSpPr>
        <p:spPr>
          <a:xfrm rot="6445201">
            <a:off x="7707766" y="1400142"/>
            <a:ext cx="793285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179D4F8-9B7B-4CFC-AF82-4275A171D754}"/>
              </a:ext>
            </a:extLst>
          </p:cNvPr>
          <p:cNvSpPr/>
          <p:nvPr/>
        </p:nvSpPr>
        <p:spPr>
          <a:xfrm rot="9834959">
            <a:off x="7328187" y="2360661"/>
            <a:ext cx="1158920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0DFAE5F-F815-4FB2-8896-739C980D501C}"/>
              </a:ext>
            </a:extLst>
          </p:cNvPr>
          <p:cNvSpPr/>
          <p:nvPr/>
        </p:nvSpPr>
        <p:spPr>
          <a:xfrm rot="14707864">
            <a:off x="7105002" y="4785204"/>
            <a:ext cx="196496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BB7D28C-7B8A-4095-95C4-1AA7AFF24413}"/>
              </a:ext>
            </a:extLst>
          </p:cNvPr>
          <p:cNvSpPr/>
          <p:nvPr/>
        </p:nvSpPr>
        <p:spPr>
          <a:xfrm rot="13701944">
            <a:off x="8323915" y="3725992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67FC03E-0542-444F-97DD-B380A7FDC881}"/>
              </a:ext>
            </a:extLst>
          </p:cNvPr>
          <p:cNvSpPr/>
          <p:nvPr/>
        </p:nvSpPr>
        <p:spPr>
          <a:xfrm rot="13701944">
            <a:off x="6701368" y="5693180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12FD579-0913-474E-8EE5-EBDB683F1CB3}"/>
              </a:ext>
            </a:extLst>
          </p:cNvPr>
          <p:cNvSpPr/>
          <p:nvPr/>
        </p:nvSpPr>
        <p:spPr>
          <a:xfrm rot="18545414">
            <a:off x="5191823" y="5834132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FF32553-9A38-4FCF-A8D5-BA49E9250EA1}"/>
              </a:ext>
            </a:extLst>
          </p:cNvPr>
          <p:cNvSpPr/>
          <p:nvPr/>
        </p:nvSpPr>
        <p:spPr>
          <a:xfrm rot="3228028">
            <a:off x="4416615" y="1955774"/>
            <a:ext cx="786969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20531300-1719-4188-862D-89372C5DC242}"/>
              </a:ext>
            </a:extLst>
          </p:cNvPr>
          <p:cNvSpPr/>
          <p:nvPr/>
        </p:nvSpPr>
        <p:spPr>
          <a:xfrm rot="2382484">
            <a:off x="4534448" y="4085804"/>
            <a:ext cx="365282" cy="266218"/>
          </a:xfrm>
          <a:prstGeom prst="rightArrow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3A99C8-8D1F-4012-96F2-B05F1A5F9048}"/>
              </a:ext>
            </a:extLst>
          </p:cNvPr>
          <p:cNvSpPr txBox="1"/>
          <p:nvPr/>
        </p:nvSpPr>
        <p:spPr>
          <a:xfrm>
            <a:off x="6700834" y="468620"/>
            <a:ext cx="671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+375V</a:t>
            </a:r>
          </a:p>
          <a:p>
            <a:pPr algn="ctr"/>
            <a:r>
              <a:rPr lang="en-US" sz="1200" b="1" dirty="0"/>
              <a:t>POST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5DD0F6-D8F4-44CD-93F7-329F36177739}"/>
              </a:ext>
            </a:extLst>
          </p:cNvPr>
          <p:cNvSpPr txBox="1"/>
          <p:nvPr/>
        </p:nvSpPr>
        <p:spPr>
          <a:xfrm>
            <a:off x="7688128" y="620333"/>
            <a:ext cx="1258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GATE DRIVER </a:t>
            </a:r>
          </a:p>
          <a:p>
            <a:pPr algn="ctr"/>
            <a:r>
              <a:rPr lang="en-US" sz="1200" b="1" dirty="0"/>
              <a:t>GND POST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33FAD2-2C39-4C19-A917-57C380B65E7D}"/>
              </a:ext>
            </a:extLst>
          </p:cNvPr>
          <p:cNvSpPr txBox="1"/>
          <p:nvPr/>
        </p:nvSpPr>
        <p:spPr>
          <a:xfrm>
            <a:off x="8393675" y="1937205"/>
            <a:ext cx="760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GATE </a:t>
            </a:r>
            <a:br>
              <a:rPr lang="en-US" sz="1200" b="1" dirty="0"/>
            </a:br>
            <a:r>
              <a:rPr lang="en-US" sz="1200" b="1" dirty="0"/>
              <a:t>DRIVER</a:t>
            </a:r>
          </a:p>
          <a:p>
            <a:pPr algn="ctr"/>
            <a:r>
              <a:rPr lang="en-US" sz="1200" b="1" dirty="0"/>
              <a:t>POST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400FCB-36ED-46D2-B134-1420DB21DEE7}"/>
              </a:ext>
            </a:extLst>
          </p:cNvPr>
          <p:cNvSpPr txBox="1"/>
          <p:nvPr/>
        </p:nvSpPr>
        <p:spPr>
          <a:xfrm>
            <a:off x="7640062" y="5859282"/>
            <a:ext cx="1503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LATCHING </a:t>
            </a:r>
          </a:p>
          <a:p>
            <a:pPr algn="ctr"/>
            <a:r>
              <a:rPr lang="en-US" sz="1200" b="1" dirty="0"/>
              <a:t>CURRENT SENSE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7A0A95-E985-481E-BFB9-6ADB053F4824}"/>
              </a:ext>
            </a:extLst>
          </p:cNvPr>
          <p:cNvSpPr txBox="1"/>
          <p:nvPr/>
        </p:nvSpPr>
        <p:spPr>
          <a:xfrm>
            <a:off x="8426617" y="4080414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SW OUT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A33F93-DB73-4ED5-B5DA-C27857DF2F73}"/>
              </a:ext>
            </a:extLst>
          </p:cNvPr>
          <p:cNvSpPr txBox="1"/>
          <p:nvPr/>
        </p:nvSpPr>
        <p:spPr>
          <a:xfrm>
            <a:off x="2587455" y="1046410"/>
            <a:ext cx="2648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ALT MOSFET</a:t>
            </a:r>
            <a:br>
              <a:rPr lang="en-US" sz="1200" b="1" dirty="0"/>
            </a:br>
            <a:r>
              <a:rPr lang="en-US" sz="1200" b="1" dirty="0"/>
              <a:t>OR</a:t>
            </a:r>
          </a:p>
          <a:p>
            <a:pPr algn="ctr"/>
            <a:r>
              <a:rPr lang="en-US" sz="1200" b="1" dirty="0"/>
              <a:t>SOLDER PADS TO EXISTING FET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6A1EC4-9546-473C-B756-E8041CDD8553}"/>
              </a:ext>
            </a:extLst>
          </p:cNvPr>
          <p:cNvSpPr txBox="1"/>
          <p:nvPr/>
        </p:nvSpPr>
        <p:spPr>
          <a:xfrm>
            <a:off x="3309077" y="3585361"/>
            <a:ext cx="1610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LOW VOLTAGE</a:t>
            </a:r>
            <a:br>
              <a:rPr lang="en-US" sz="1200" b="1" dirty="0"/>
            </a:br>
            <a:r>
              <a:rPr lang="en-US" sz="1200" b="1" dirty="0"/>
              <a:t>SOLDER FLYWIRES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48E899-FDB1-4BB9-BAD8-D91AE9B30317}"/>
              </a:ext>
            </a:extLst>
          </p:cNvPr>
          <p:cNvSpPr txBox="1"/>
          <p:nvPr/>
        </p:nvSpPr>
        <p:spPr>
          <a:xfrm>
            <a:off x="4258763" y="6166396"/>
            <a:ext cx="1996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LV LOGIC INTEGRATION</a:t>
            </a:r>
          </a:p>
          <a:p>
            <a:pPr algn="ctr"/>
            <a:r>
              <a:rPr lang="en-US" sz="1200" b="1" dirty="0"/>
              <a:t>CIRCUITS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872F0C-B4FE-4D8E-9AD7-F965D23ADC83}"/>
              </a:ext>
            </a:extLst>
          </p:cNvPr>
          <p:cNvSpPr txBox="1"/>
          <p:nvPr/>
        </p:nvSpPr>
        <p:spPr>
          <a:xfrm>
            <a:off x="6007285" y="6027003"/>
            <a:ext cx="190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HIGH SPEED</a:t>
            </a:r>
          </a:p>
          <a:p>
            <a:pPr algn="ctr"/>
            <a:r>
              <a:rPr lang="en-US" sz="1200" b="1" dirty="0"/>
              <a:t>DIGITAL IO</a:t>
            </a:r>
          </a:p>
          <a:p>
            <a:pPr algn="ctr"/>
            <a:r>
              <a:rPr lang="en-US" sz="1200" b="1" dirty="0"/>
              <a:t>ISOLATOR</a:t>
            </a:r>
            <a:br>
              <a:rPr lang="en-US" sz="1200" b="1" dirty="0"/>
            </a:br>
            <a:r>
              <a:rPr lang="en-US" sz="1200" b="1" dirty="0"/>
              <a:t>(FAULT/RESET)</a:t>
            </a:r>
          </a:p>
        </p:txBody>
      </p:sp>
    </p:spTree>
    <p:extLst>
      <p:ext uri="{BB962C8B-B14F-4D97-AF65-F5344CB8AC3E}">
        <p14:creationId xmlns:p14="http://schemas.microsoft.com/office/powerpoint/2010/main" val="2923268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62872-97D3-4396-8352-677D459CA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Adapater</a:t>
            </a:r>
            <a:r>
              <a:rPr lang="en-US" dirty="0"/>
              <a:t> PCB FIT 3D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FA34D6-62CE-4502-98FC-7C5E49BFD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947" y="1685676"/>
            <a:ext cx="3722512" cy="2534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56F2F5-876D-49AC-AB8D-3086FE7EA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93" y="1743911"/>
            <a:ext cx="3609892" cy="24766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FF4007-48EC-4D2E-83E5-C79CA408C803}"/>
              </a:ext>
            </a:extLst>
          </p:cNvPr>
          <p:cNvSpPr txBox="1"/>
          <p:nvPr/>
        </p:nvSpPr>
        <p:spPr>
          <a:xfrm>
            <a:off x="719593" y="4536219"/>
            <a:ext cx="769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Fits over a single channel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Uses 0.5 to 0.75 inch standoffs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handful of solder </a:t>
            </a:r>
            <a:r>
              <a:rPr lang="en-US" dirty="0" err="1"/>
              <a:t>flywires</a:t>
            </a:r>
            <a:r>
              <a:rPr lang="en-US" dirty="0"/>
              <a:t> to the IPB PCB</a:t>
            </a:r>
          </a:p>
        </p:txBody>
      </p:sp>
    </p:spTree>
    <p:extLst>
      <p:ext uri="{BB962C8B-B14F-4D97-AF65-F5344CB8AC3E}">
        <p14:creationId xmlns:p14="http://schemas.microsoft.com/office/powerpoint/2010/main" val="4135630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88f1ab-84b1-452d-852b-9c334390180b" xsi:nil="true"/>
    <lcf76f155ced4ddcb4097134ff3c332f xmlns="392db118-daf3-4c7d-acf2-c69f0e1eb90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8038680621C44AB39A575708881ECB" ma:contentTypeVersion="15" ma:contentTypeDescription="Create a new document." ma:contentTypeScope="" ma:versionID="504658b718ccb35ba3b2fd51b11e4311">
  <xsd:schema xmlns:xsd="http://www.w3.org/2001/XMLSchema" xmlns:xs="http://www.w3.org/2001/XMLSchema" xmlns:p="http://schemas.microsoft.com/office/2006/metadata/properties" xmlns:ns2="392db118-daf3-4c7d-acf2-c69f0e1eb904" xmlns:ns3="4c88f1ab-84b1-452d-852b-9c334390180b" targetNamespace="http://schemas.microsoft.com/office/2006/metadata/properties" ma:root="true" ma:fieldsID="1ea11ecd29b3c6e173b27a3222cc44aa" ns2:_="" ns3:_="">
    <xsd:import namespace="392db118-daf3-4c7d-acf2-c69f0e1eb904"/>
    <xsd:import namespace="4c88f1ab-84b1-452d-852b-9c33439018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db118-daf3-4c7d-acf2-c69f0e1eb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8f1ab-84b1-452d-852b-9c334390180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4744e5f-190d-4e26-8d4f-2c740f6715f9}" ma:internalName="TaxCatchAll" ma:showField="CatchAllData" ma:web="4c88f1ab-84b1-452d-852b-9c33439018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B7C04D-A7CF-4C4F-96D1-B2CFCB7C4240}">
  <ds:schemaRefs>
    <ds:schemaRef ds:uri="http://purl.org/dc/dcmitype/"/>
    <ds:schemaRef ds:uri="http://www.w3.org/XML/1998/namespace"/>
    <ds:schemaRef ds:uri="http://schemas.microsoft.com/office/infopath/2007/PartnerControls"/>
    <ds:schemaRef ds:uri="392db118-daf3-4c7d-acf2-c69f0e1eb904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4c88f1ab-84b1-452d-852b-9c334390180b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C25410D-4D71-4EFD-8788-D6CEF706DC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BA12B1-3F0D-466B-A1FA-5C8ADB0BD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2db118-daf3-4c7d-acf2-c69f0e1eb904"/>
    <ds:schemaRef ds:uri="4c88f1ab-84b1-452d-852b-9c33439018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39290</TotalTime>
  <Words>563</Words>
  <Application>Microsoft Office PowerPoint</Application>
  <PresentationFormat>On-screen Show (4:3)</PresentationFormat>
  <Paragraphs>86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Cambria Math</vt:lpstr>
      <vt:lpstr>News Gothic MT</vt:lpstr>
      <vt:lpstr>Wingdings 2</vt:lpstr>
      <vt:lpstr>Breeze</vt:lpstr>
      <vt:lpstr>MARS 2 IPB Short Circuit Protection MBARI Update</vt:lpstr>
      <vt:lpstr>Overview of Project Goal Add Short Circuit Protection to IPB</vt:lpstr>
      <vt:lpstr>Short Circuit Timing Needs</vt:lpstr>
      <vt:lpstr>Short Circuit Protection Minimum Viable (Test) Solution</vt:lpstr>
      <vt:lpstr>Adapter PCB</vt:lpstr>
      <vt:lpstr>Adapater PCB FIT 3D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Reading</dc:creator>
  <cp:lastModifiedBy>Brent Salmi</cp:lastModifiedBy>
  <cp:revision>90</cp:revision>
  <dcterms:created xsi:type="dcterms:W3CDTF">2014-09-04T18:25:56Z</dcterms:created>
  <dcterms:modified xsi:type="dcterms:W3CDTF">2024-06-06T21:22:10Z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0x010100458038680621C44AB39A575708881ECB</vt:lpwstr>
  </property>
  <property fmtid="{D5CDD505-2E9C-101B-9397-08002B2CF9AE}" pid="3" name="MediaServiceImageTags">
    <vt:lpwstr/>
  </property>
</Properties>
</file>