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7" r:id="rId2"/>
    <p:sldId id="268" r:id="rId3"/>
    <p:sldId id="269" r:id="rId4"/>
    <p:sldId id="270" r:id="rId5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608" y="-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154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76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63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29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86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84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85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86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71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33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95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35B2-3615-472F-9DE5-7BA32D5955BE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65403-F360-4B06-8232-891A1C6358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BB58D2-332B-41C6-8049-97F83F4D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703255"/>
            <a:ext cx="6972300" cy="7391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3579D4-6E9F-439C-B18D-4F7CC68D4BC4}"/>
              </a:ext>
            </a:extLst>
          </p:cNvPr>
          <p:cNvSpPr txBox="1"/>
          <p:nvPr/>
        </p:nvSpPr>
        <p:spPr>
          <a:xfrm>
            <a:off x="457200" y="377259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FF00"/>
                </a:highlight>
              </a:rPr>
              <a:t>Labor </a:t>
            </a:r>
            <a:r>
              <a:rPr lang="en-US" sz="2000" b="1" dirty="0" err="1">
                <a:highlight>
                  <a:srgbClr val="FFFF00"/>
                </a:highlight>
              </a:rPr>
              <a:t>Opt</a:t>
            </a:r>
            <a:r>
              <a:rPr lang="en-US" sz="2000" b="1" dirty="0">
                <a:highlight>
                  <a:srgbClr val="FFFF00"/>
                </a:highlight>
              </a:rPr>
              <a:t> 1:   </a:t>
            </a:r>
            <a:r>
              <a:rPr lang="en-US" sz="2000" dirty="0">
                <a:highlight>
                  <a:srgbClr val="FFFF00"/>
                </a:highlight>
              </a:rPr>
              <a:t>Fabricate/assemble chassis at APL</a:t>
            </a:r>
          </a:p>
          <a:p>
            <a:endParaRPr lang="en-US" sz="2000" dirty="0">
              <a:highlight>
                <a:srgbClr val="FFFF00"/>
              </a:highlight>
            </a:endParaRPr>
          </a:p>
          <a:p>
            <a:r>
              <a:rPr lang="en-US" sz="2000" b="1" dirty="0">
                <a:highlight>
                  <a:srgbClr val="00FFFF"/>
                </a:highlight>
              </a:rPr>
              <a:t>Design </a:t>
            </a:r>
            <a:r>
              <a:rPr lang="en-US" sz="2000" b="1" dirty="0" err="1">
                <a:highlight>
                  <a:srgbClr val="00FFFF"/>
                </a:highlight>
              </a:rPr>
              <a:t>Opt</a:t>
            </a:r>
            <a:r>
              <a:rPr lang="en-US" sz="2000" b="1" dirty="0">
                <a:highlight>
                  <a:srgbClr val="00FFFF"/>
                </a:highlight>
              </a:rPr>
              <a:t> 1:</a:t>
            </a:r>
            <a:r>
              <a:rPr lang="en-US" sz="2000" dirty="0">
                <a:highlight>
                  <a:srgbClr val="00FFFF"/>
                </a:highlight>
              </a:rPr>
              <a:t> Use mostly custom parts, minimal COTS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3148D-15F1-4CDF-B22D-297A97150CE0}"/>
              </a:ext>
            </a:extLst>
          </p:cNvPr>
          <p:cNvSpPr txBox="1"/>
          <p:nvPr/>
        </p:nvSpPr>
        <p:spPr>
          <a:xfrm>
            <a:off x="2488118" y="1482104"/>
            <a:ext cx="446259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A. Salaries = 1 Cal Month total</a:t>
            </a:r>
          </a:p>
          <a:p>
            <a:r>
              <a:rPr lang="en-US" sz="1200" dirty="0"/>
              <a:t>	0.5 Cal Months for design, 0.5 Cal months for fab/assembly</a:t>
            </a:r>
          </a:p>
          <a:p>
            <a:endParaRPr lang="en-US" sz="1200" dirty="0"/>
          </a:p>
          <a:p>
            <a:r>
              <a:rPr lang="en-US" sz="1200" dirty="0"/>
              <a:t>	2 weeks to complete design, do design review</a:t>
            </a:r>
          </a:p>
          <a:p>
            <a:r>
              <a:rPr lang="en-US" sz="1200" dirty="0"/>
              <a:t>	1 week to go from models to orders/drawings</a:t>
            </a:r>
          </a:p>
          <a:p>
            <a:r>
              <a:rPr lang="en-US" sz="1200" dirty="0"/>
              <a:t>	1 week to check/assemble/iterate completed parts, shipping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5FD742-7EE4-42D5-AB21-C00355988019}"/>
              </a:ext>
            </a:extLst>
          </p:cNvPr>
          <p:cNvSpPr txBox="1"/>
          <p:nvPr/>
        </p:nvSpPr>
        <p:spPr>
          <a:xfrm>
            <a:off x="2021252" y="8669475"/>
            <a:ext cx="3729896" cy="646331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E. Other Direct Costs</a:t>
            </a:r>
          </a:p>
          <a:p>
            <a:r>
              <a:rPr lang="en-US" sz="1200" dirty="0"/>
              <a:t>	APL Machine Shop	96	$86	$8,256</a:t>
            </a:r>
          </a:p>
          <a:p>
            <a:r>
              <a:rPr lang="en-US" sz="1200" dirty="0"/>
              <a:t>	Chassis Parts				$2,000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B1DFA5-5FB3-4DB8-A6B7-DA17DD5949BD}"/>
              </a:ext>
            </a:extLst>
          </p:cNvPr>
          <p:cNvSpPr/>
          <p:nvPr/>
        </p:nvSpPr>
        <p:spPr>
          <a:xfrm>
            <a:off x="3413760" y="304038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843831-DD92-424A-A59D-3E84E6B218C3}"/>
              </a:ext>
            </a:extLst>
          </p:cNvPr>
          <p:cNvSpPr/>
          <p:nvPr/>
        </p:nvSpPr>
        <p:spPr>
          <a:xfrm>
            <a:off x="3413760" y="633222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1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BB58D2-332B-41C6-8049-97F83F4D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703255"/>
            <a:ext cx="6972300" cy="7391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3579D4-6E9F-439C-B18D-4F7CC68D4BC4}"/>
              </a:ext>
            </a:extLst>
          </p:cNvPr>
          <p:cNvSpPr txBox="1"/>
          <p:nvPr/>
        </p:nvSpPr>
        <p:spPr>
          <a:xfrm>
            <a:off x="457200" y="377259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00FF"/>
                </a:highlight>
              </a:rPr>
              <a:t>Labor </a:t>
            </a:r>
            <a:r>
              <a:rPr lang="en-US" sz="2000" b="1" dirty="0" err="1">
                <a:highlight>
                  <a:srgbClr val="FF00FF"/>
                </a:highlight>
              </a:rPr>
              <a:t>Opt</a:t>
            </a:r>
            <a:r>
              <a:rPr lang="en-US" sz="2000" b="1" dirty="0">
                <a:highlight>
                  <a:srgbClr val="FF00FF"/>
                </a:highlight>
              </a:rPr>
              <a:t> 2:   </a:t>
            </a:r>
            <a:r>
              <a:rPr lang="en-US" sz="2000" dirty="0">
                <a:highlight>
                  <a:srgbClr val="FF00FF"/>
                </a:highlight>
              </a:rPr>
              <a:t>Fabricate mostly at MBARI</a:t>
            </a:r>
          </a:p>
          <a:p>
            <a:endParaRPr lang="en-US" sz="2000" dirty="0">
              <a:highlight>
                <a:srgbClr val="FFFF00"/>
              </a:highlight>
            </a:endParaRPr>
          </a:p>
          <a:p>
            <a:r>
              <a:rPr lang="en-US" sz="2000" b="1" dirty="0">
                <a:highlight>
                  <a:srgbClr val="00FFFF"/>
                </a:highlight>
              </a:rPr>
              <a:t>Design </a:t>
            </a:r>
            <a:r>
              <a:rPr lang="en-US" sz="2000" b="1" dirty="0" err="1">
                <a:highlight>
                  <a:srgbClr val="00FFFF"/>
                </a:highlight>
              </a:rPr>
              <a:t>Opt</a:t>
            </a:r>
            <a:r>
              <a:rPr lang="en-US" sz="2000" b="1" dirty="0">
                <a:highlight>
                  <a:srgbClr val="00FFFF"/>
                </a:highlight>
              </a:rPr>
              <a:t> 1:</a:t>
            </a:r>
            <a:r>
              <a:rPr lang="en-US" sz="2000" dirty="0">
                <a:highlight>
                  <a:srgbClr val="00FFFF"/>
                </a:highlight>
              </a:rPr>
              <a:t> Use mostly custom parts, minimal COTS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3148D-15F1-4CDF-B22D-297A97150CE0}"/>
              </a:ext>
            </a:extLst>
          </p:cNvPr>
          <p:cNvSpPr txBox="1"/>
          <p:nvPr/>
        </p:nvSpPr>
        <p:spPr>
          <a:xfrm>
            <a:off x="2488118" y="1482104"/>
            <a:ext cx="4507042" cy="1200329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A. Salaries = 0.75 Cal Month total</a:t>
            </a:r>
          </a:p>
          <a:p>
            <a:r>
              <a:rPr lang="en-US" sz="1200" dirty="0"/>
              <a:t>	0.5 Cal Months for design, 0.25 Cal months for fab/assembly</a:t>
            </a:r>
          </a:p>
          <a:p>
            <a:endParaRPr lang="en-US" sz="1200" dirty="0"/>
          </a:p>
          <a:p>
            <a:r>
              <a:rPr lang="en-US" sz="1200" dirty="0"/>
              <a:t>	2 weeks to complete design, do design review</a:t>
            </a:r>
          </a:p>
          <a:p>
            <a:r>
              <a:rPr lang="en-US" sz="1200" dirty="0"/>
              <a:t>	1 week to go from models to orders/drawings</a:t>
            </a:r>
          </a:p>
          <a:p>
            <a:r>
              <a:rPr lang="en-US" sz="1200" dirty="0"/>
              <a:t>	</a:t>
            </a:r>
            <a:r>
              <a:rPr lang="en-US" sz="1200" strike="sngStrike" dirty="0"/>
              <a:t>1 week to check/assemble/iterate completed parts, shipping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5FD742-7EE4-42D5-AB21-C00355988019}"/>
              </a:ext>
            </a:extLst>
          </p:cNvPr>
          <p:cNvSpPr txBox="1"/>
          <p:nvPr/>
        </p:nvSpPr>
        <p:spPr>
          <a:xfrm>
            <a:off x="1257300" y="8725166"/>
            <a:ext cx="5257800" cy="1200329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E. Other Direct Costs</a:t>
            </a:r>
          </a:p>
          <a:p>
            <a:r>
              <a:rPr lang="en-US" sz="1200" dirty="0"/>
              <a:t>	(1) APL Machine Shop		32	$86	$2,752</a:t>
            </a:r>
          </a:p>
          <a:p>
            <a:r>
              <a:rPr lang="en-US" sz="1200" dirty="0"/>
              <a:t>	(2) Chassis Parts				$2,000</a:t>
            </a:r>
          </a:p>
          <a:p>
            <a:r>
              <a:rPr lang="en-US" sz="1200" dirty="0"/>
              <a:t>Assumptions:  </a:t>
            </a:r>
          </a:p>
          <a:p>
            <a:r>
              <a:rPr lang="en-US" sz="1200" dirty="0"/>
              <a:t>(1) 96 hours total, APL shop does 1/3 (32 of 96), MBARI does 2/3 (64 of 96)</a:t>
            </a:r>
          </a:p>
          <a:p>
            <a:r>
              <a:rPr lang="en-US" sz="1200" dirty="0"/>
              <a:t>(2) APL buys material and has it shipped directly to MBARI, so this remains $2,000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E43272-7E32-4E87-B6A9-F9FE4D3147F5}"/>
              </a:ext>
            </a:extLst>
          </p:cNvPr>
          <p:cNvSpPr/>
          <p:nvPr/>
        </p:nvSpPr>
        <p:spPr>
          <a:xfrm>
            <a:off x="3413760" y="304038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061C1E-61E2-4CEC-AAE7-EB3647228A1D}"/>
              </a:ext>
            </a:extLst>
          </p:cNvPr>
          <p:cNvSpPr/>
          <p:nvPr/>
        </p:nvSpPr>
        <p:spPr>
          <a:xfrm>
            <a:off x="3413760" y="633222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77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BB58D2-332B-41C6-8049-97F83F4D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703255"/>
            <a:ext cx="6972300" cy="7391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3579D4-6E9F-439C-B18D-4F7CC68D4BC4}"/>
              </a:ext>
            </a:extLst>
          </p:cNvPr>
          <p:cNvSpPr txBox="1"/>
          <p:nvPr/>
        </p:nvSpPr>
        <p:spPr>
          <a:xfrm>
            <a:off x="457200" y="377259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FF00"/>
                </a:highlight>
              </a:rPr>
              <a:t>Labor </a:t>
            </a:r>
            <a:r>
              <a:rPr lang="en-US" sz="2000" b="1" dirty="0" err="1">
                <a:highlight>
                  <a:srgbClr val="FFFF00"/>
                </a:highlight>
              </a:rPr>
              <a:t>Opt</a:t>
            </a:r>
            <a:r>
              <a:rPr lang="en-US" sz="2000" b="1" dirty="0">
                <a:highlight>
                  <a:srgbClr val="FFFF00"/>
                </a:highlight>
              </a:rPr>
              <a:t> 1:   </a:t>
            </a:r>
            <a:r>
              <a:rPr lang="en-US" sz="2000" dirty="0">
                <a:highlight>
                  <a:srgbClr val="FFFF00"/>
                </a:highlight>
              </a:rPr>
              <a:t>Fabricate/assemble chassis at APL</a:t>
            </a:r>
          </a:p>
          <a:p>
            <a:endParaRPr lang="en-US" sz="2000" dirty="0">
              <a:highlight>
                <a:srgbClr val="FFFF00"/>
              </a:highlight>
            </a:endParaRPr>
          </a:p>
          <a:p>
            <a:r>
              <a:rPr lang="en-US" sz="2000" b="1" dirty="0">
                <a:highlight>
                  <a:srgbClr val="00FF00"/>
                </a:highlight>
              </a:rPr>
              <a:t>Design </a:t>
            </a:r>
            <a:r>
              <a:rPr lang="en-US" sz="2000" b="1" dirty="0" err="1">
                <a:highlight>
                  <a:srgbClr val="00FF00"/>
                </a:highlight>
              </a:rPr>
              <a:t>Opt</a:t>
            </a:r>
            <a:r>
              <a:rPr lang="en-US" sz="2000" b="1" dirty="0">
                <a:highlight>
                  <a:srgbClr val="00FF00"/>
                </a:highlight>
              </a:rPr>
              <a:t> 2:</a:t>
            </a:r>
            <a:r>
              <a:rPr lang="en-US" sz="2000" dirty="0">
                <a:highlight>
                  <a:srgbClr val="00FF00"/>
                </a:highlight>
              </a:rPr>
              <a:t> Use mostly COTS parts, anodized aluminum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3148D-15F1-4CDF-B22D-297A97150CE0}"/>
              </a:ext>
            </a:extLst>
          </p:cNvPr>
          <p:cNvSpPr txBox="1"/>
          <p:nvPr/>
        </p:nvSpPr>
        <p:spPr>
          <a:xfrm>
            <a:off x="2488118" y="1482104"/>
            <a:ext cx="4462592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A. Salaries = 1 Cal Month total</a:t>
            </a:r>
          </a:p>
          <a:p>
            <a:r>
              <a:rPr lang="en-US" sz="1200" dirty="0"/>
              <a:t>	0.5 Cal Months for design, 0.5 Cal months for fab/assembly</a:t>
            </a:r>
          </a:p>
          <a:p>
            <a:endParaRPr lang="en-US" sz="1200" dirty="0"/>
          </a:p>
          <a:p>
            <a:r>
              <a:rPr lang="en-US" sz="1200" dirty="0"/>
              <a:t>	2 weeks to complete design, do design review</a:t>
            </a:r>
          </a:p>
          <a:p>
            <a:r>
              <a:rPr lang="en-US" sz="1200" dirty="0"/>
              <a:t>	1 week to go from models to orders/drawings</a:t>
            </a:r>
          </a:p>
          <a:p>
            <a:r>
              <a:rPr lang="en-US" sz="1200" dirty="0"/>
              <a:t>	1 week to check/assemble/iterate completed parts, shipping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5FD742-7EE4-42D5-AB21-C00355988019}"/>
              </a:ext>
            </a:extLst>
          </p:cNvPr>
          <p:cNvSpPr txBox="1"/>
          <p:nvPr/>
        </p:nvSpPr>
        <p:spPr>
          <a:xfrm>
            <a:off x="2021252" y="8669475"/>
            <a:ext cx="3729896" cy="646331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E. Other Direct Costs</a:t>
            </a:r>
          </a:p>
          <a:p>
            <a:r>
              <a:rPr lang="en-US" sz="1200" dirty="0"/>
              <a:t>	APL Machine Shop	76	$86	$6,536</a:t>
            </a:r>
          </a:p>
          <a:p>
            <a:r>
              <a:rPr lang="en-US" sz="1200" dirty="0"/>
              <a:t>	Chassis Parts				$1,500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C08397-C2F7-45B9-ABBD-0CEADAEE7011}"/>
              </a:ext>
            </a:extLst>
          </p:cNvPr>
          <p:cNvSpPr/>
          <p:nvPr/>
        </p:nvSpPr>
        <p:spPr>
          <a:xfrm>
            <a:off x="3413760" y="304038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2B541-3EE8-49FC-9E13-5AB02A624450}"/>
              </a:ext>
            </a:extLst>
          </p:cNvPr>
          <p:cNvSpPr/>
          <p:nvPr/>
        </p:nvSpPr>
        <p:spPr>
          <a:xfrm>
            <a:off x="3413760" y="633222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566A6D-9EE1-4CC5-8287-08FEC8DDE1D1}"/>
              </a:ext>
            </a:extLst>
          </p:cNvPr>
          <p:cNvSpPr/>
          <p:nvPr/>
        </p:nvSpPr>
        <p:spPr>
          <a:xfrm>
            <a:off x="3413760" y="6732271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17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BB58D2-332B-41C6-8049-97F83F4D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1703255"/>
            <a:ext cx="6972300" cy="7391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3579D4-6E9F-439C-B18D-4F7CC68D4BC4}"/>
              </a:ext>
            </a:extLst>
          </p:cNvPr>
          <p:cNvSpPr txBox="1"/>
          <p:nvPr/>
        </p:nvSpPr>
        <p:spPr>
          <a:xfrm>
            <a:off x="457200" y="377259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00FF"/>
                </a:highlight>
              </a:rPr>
              <a:t>Labor </a:t>
            </a:r>
            <a:r>
              <a:rPr lang="en-US" sz="2000" b="1" dirty="0" err="1">
                <a:highlight>
                  <a:srgbClr val="FF00FF"/>
                </a:highlight>
              </a:rPr>
              <a:t>Opt</a:t>
            </a:r>
            <a:r>
              <a:rPr lang="en-US" sz="2000" b="1" dirty="0">
                <a:highlight>
                  <a:srgbClr val="FF00FF"/>
                </a:highlight>
              </a:rPr>
              <a:t> 2:   </a:t>
            </a:r>
            <a:r>
              <a:rPr lang="en-US" sz="2000" dirty="0">
                <a:highlight>
                  <a:srgbClr val="FF00FF"/>
                </a:highlight>
              </a:rPr>
              <a:t>Fabricate mostly at MBARI</a:t>
            </a:r>
          </a:p>
          <a:p>
            <a:endParaRPr lang="en-US" sz="2000" dirty="0">
              <a:highlight>
                <a:srgbClr val="FFFF00"/>
              </a:highlight>
            </a:endParaRPr>
          </a:p>
          <a:p>
            <a:r>
              <a:rPr lang="en-US" sz="2000" b="1" dirty="0">
                <a:highlight>
                  <a:srgbClr val="00FF00"/>
                </a:highlight>
              </a:rPr>
              <a:t>Design </a:t>
            </a:r>
            <a:r>
              <a:rPr lang="en-US" sz="2000" b="1" dirty="0" err="1">
                <a:highlight>
                  <a:srgbClr val="00FF00"/>
                </a:highlight>
              </a:rPr>
              <a:t>Opt</a:t>
            </a:r>
            <a:r>
              <a:rPr lang="en-US" sz="2000" b="1" dirty="0">
                <a:highlight>
                  <a:srgbClr val="00FF00"/>
                </a:highlight>
              </a:rPr>
              <a:t> 2:</a:t>
            </a:r>
            <a:r>
              <a:rPr lang="en-US" sz="2000" dirty="0">
                <a:highlight>
                  <a:srgbClr val="00FF00"/>
                </a:highlight>
              </a:rPr>
              <a:t> Use mostly COTS parts, anodized aluminum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5FD742-7EE4-42D5-AB21-C00355988019}"/>
              </a:ext>
            </a:extLst>
          </p:cNvPr>
          <p:cNvSpPr txBox="1"/>
          <p:nvPr/>
        </p:nvSpPr>
        <p:spPr>
          <a:xfrm>
            <a:off x="1097327" y="8639091"/>
            <a:ext cx="5293948" cy="1200329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E. Other Direct Costs</a:t>
            </a:r>
          </a:p>
          <a:p>
            <a:r>
              <a:rPr lang="en-US" sz="1200" dirty="0"/>
              <a:t>	(1) APL Machine Shop		25	$86	$2,150</a:t>
            </a:r>
          </a:p>
          <a:p>
            <a:r>
              <a:rPr lang="en-US" sz="1200" dirty="0"/>
              <a:t>	(2) Chassis Parts				$1,500</a:t>
            </a:r>
          </a:p>
          <a:p>
            <a:r>
              <a:rPr lang="en-US" sz="1200" dirty="0"/>
              <a:t>Assumptions:  </a:t>
            </a:r>
          </a:p>
          <a:p>
            <a:r>
              <a:rPr lang="en-US" sz="1200" dirty="0"/>
              <a:t>(1) 76 hours total, APL shop does 1/3 ( 25 of 76), MBARI does 2/3 (51 of 76)</a:t>
            </a:r>
          </a:p>
          <a:p>
            <a:r>
              <a:rPr lang="en-US" sz="1200" dirty="0"/>
              <a:t>(2) APL buys material and has it shipped directly to MBARI, so this remains $1,500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C08397-C2F7-45B9-ABBD-0CEADAEE7011}"/>
              </a:ext>
            </a:extLst>
          </p:cNvPr>
          <p:cNvSpPr/>
          <p:nvPr/>
        </p:nvSpPr>
        <p:spPr>
          <a:xfrm>
            <a:off x="3413760" y="304038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2B541-3EE8-49FC-9E13-5AB02A624450}"/>
              </a:ext>
            </a:extLst>
          </p:cNvPr>
          <p:cNvSpPr/>
          <p:nvPr/>
        </p:nvSpPr>
        <p:spPr>
          <a:xfrm>
            <a:off x="3413760" y="6332220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566A6D-9EE1-4CC5-8287-08FEC8DDE1D1}"/>
              </a:ext>
            </a:extLst>
          </p:cNvPr>
          <p:cNvSpPr/>
          <p:nvPr/>
        </p:nvSpPr>
        <p:spPr>
          <a:xfrm>
            <a:off x="3413760" y="6732271"/>
            <a:ext cx="3383280" cy="19050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6B632-9B90-4ACA-9286-CBF7037A4C75}"/>
              </a:ext>
            </a:extLst>
          </p:cNvPr>
          <p:cNvSpPr txBox="1"/>
          <p:nvPr/>
        </p:nvSpPr>
        <p:spPr>
          <a:xfrm>
            <a:off x="2488118" y="1482104"/>
            <a:ext cx="4507042" cy="1200329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A. Salaries = 0.75 Cal Month total</a:t>
            </a:r>
          </a:p>
          <a:p>
            <a:r>
              <a:rPr lang="en-US" sz="1200" dirty="0"/>
              <a:t>	0.5 Cal Months for design, 0.25 Cal months for fab/assembly</a:t>
            </a:r>
          </a:p>
          <a:p>
            <a:endParaRPr lang="en-US" sz="1200" dirty="0"/>
          </a:p>
          <a:p>
            <a:r>
              <a:rPr lang="en-US" sz="1200" dirty="0"/>
              <a:t>	2 weeks to complete design, do design review</a:t>
            </a:r>
          </a:p>
          <a:p>
            <a:r>
              <a:rPr lang="en-US" sz="1200" dirty="0"/>
              <a:t>	1 week to go from models to orders/drawings</a:t>
            </a:r>
          </a:p>
          <a:p>
            <a:r>
              <a:rPr lang="en-US" sz="1200" dirty="0"/>
              <a:t>	</a:t>
            </a:r>
            <a:r>
              <a:rPr lang="en-US" sz="1200" strike="sngStrike" dirty="0"/>
              <a:t>1 week to check/assemble/iterate completed parts, shipping</a:t>
            </a:r>
          </a:p>
        </p:txBody>
      </p:sp>
    </p:spTree>
    <p:extLst>
      <p:ext uri="{BB962C8B-B14F-4D97-AF65-F5344CB8AC3E}">
        <p14:creationId xmlns:p14="http://schemas.microsoft.com/office/powerpoint/2010/main" val="330916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3860</TotalTime>
  <Words>512</Words>
  <Application>Microsoft Office PowerPoint</Application>
  <PresentationFormat>Custom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Noe</dc:creator>
  <cp:lastModifiedBy>Jessica Noe</cp:lastModifiedBy>
  <cp:revision>39</cp:revision>
  <cp:lastPrinted>2023-02-09T21:02:06Z</cp:lastPrinted>
  <dcterms:created xsi:type="dcterms:W3CDTF">2021-03-10T18:41:51Z</dcterms:created>
  <dcterms:modified xsi:type="dcterms:W3CDTF">2023-07-18T19:14:49Z</dcterms:modified>
</cp:coreProperties>
</file>