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57" d="100"/>
          <a:sy n="157" d="100"/>
        </p:scale>
        <p:origin x="-294" y="3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4631053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WPDX Medium Power Easy Swap For MARS 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2016 v3a</a:t>
            </a:r>
          </a:p>
        </p:txBody>
      </p:sp>
      <p:sp>
        <p:nvSpPr>
          <p:cNvPr id="55" name="Shape 5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1183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Thom Maughan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20 Mat 2016</a:t>
            </a:r>
          </a:p>
        </p:txBody>
      </p:sp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311700" y="135425"/>
            <a:ext cx="8520600" cy="882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/>
              <a:t>Block Diagram of What we want to build for MARS </a:t>
            </a:r>
            <a:r>
              <a:rPr lang="en" sz="2300"/>
              <a:t>Toast goes in the Toaster</a:t>
            </a:r>
          </a:p>
        </p:txBody>
      </p:sp>
      <p:sp>
        <p:nvSpPr>
          <p:cNvPr id="61" name="Shape 61"/>
          <p:cNvSpPr/>
          <p:nvPr/>
        </p:nvSpPr>
        <p:spPr>
          <a:xfrm>
            <a:off x="2529600" y="1180475"/>
            <a:ext cx="3359700" cy="1770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2" name="Shape 62"/>
          <p:cNvSpPr/>
          <p:nvPr/>
        </p:nvSpPr>
        <p:spPr>
          <a:xfrm>
            <a:off x="2840950" y="1579450"/>
            <a:ext cx="317700" cy="12387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3" name="Shape 63"/>
          <p:cNvSpPr/>
          <p:nvPr/>
        </p:nvSpPr>
        <p:spPr>
          <a:xfrm>
            <a:off x="4822150" y="1579450"/>
            <a:ext cx="317700" cy="12387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4" name="Shape 64"/>
          <p:cNvSpPr/>
          <p:nvPr/>
        </p:nvSpPr>
        <p:spPr>
          <a:xfrm>
            <a:off x="3831550" y="1579450"/>
            <a:ext cx="317700" cy="12387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5" name="Shape 65"/>
          <p:cNvSpPr/>
          <p:nvPr/>
        </p:nvSpPr>
        <p:spPr>
          <a:xfrm>
            <a:off x="5347675" y="1249975"/>
            <a:ext cx="223800" cy="3324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6" name="Shape 66"/>
          <p:cNvSpPr/>
          <p:nvPr/>
        </p:nvSpPr>
        <p:spPr>
          <a:xfrm>
            <a:off x="5445075" y="1323175"/>
            <a:ext cx="2461500" cy="186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7" name="Shape 67"/>
          <p:cNvSpPr/>
          <p:nvPr/>
        </p:nvSpPr>
        <p:spPr>
          <a:xfrm>
            <a:off x="2594450" y="1249975"/>
            <a:ext cx="157500" cy="3324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68" name="Shape 68"/>
          <p:cNvGrpSpPr/>
          <p:nvPr/>
        </p:nvGrpSpPr>
        <p:grpSpPr>
          <a:xfrm>
            <a:off x="253016" y="1135075"/>
            <a:ext cx="1737835" cy="1982912"/>
            <a:chOff x="311741" y="2192300"/>
            <a:chExt cx="1737835" cy="1982912"/>
          </a:xfrm>
        </p:grpSpPr>
        <p:sp>
          <p:nvSpPr>
            <p:cNvPr id="69" name="Shape 69"/>
            <p:cNvSpPr/>
            <p:nvPr/>
          </p:nvSpPr>
          <p:spPr>
            <a:xfrm>
              <a:off x="1108777" y="2748412"/>
              <a:ext cx="940800" cy="14268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" name="Shape 70"/>
            <p:cNvSpPr/>
            <p:nvPr/>
          </p:nvSpPr>
          <p:spPr>
            <a:xfrm>
              <a:off x="1461114" y="3519790"/>
              <a:ext cx="526058" cy="577154"/>
            </a:xfrm>
            <a:prstGeom prst="ellipse">
              <a:avLst/>
            </a:prstGeom>
            <a:solidFill>
              <a:srgbClr val="274E1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71" name="Shape 71"/>
            <p:cNvGrpSpPr/>
            <p:nvPr/>
          </p:nvGrpSpPr>
          <p:grpSpPr>
            <a:xfrm>
              <a:off x="1223820" y="3260848"/>
              <a:ext cx="98635" cy="836096"/>
              <a:chOff x="609700" y="1829025"/>
              <a:chExt cx="155700" cy="1193400"/>
            </a:xfrm>
          </p:grpSpPr>
          <p:sp>
            <p:nvSpPr>
              <p:cNvPr id="72" name="Shape 72"/>
              <p:cNvSpPr/>
              <p:nvPr/>
            </p:nvSpPr>
            <p:spPr>
              <a:xfrm>
                <a:off x="609700" y="2328525"/>
                <a:ext cx="155700" cy="693900"/>
              </a:xfrm>
              <a:prstGeom prst="rect">
                <a:avLst/>
              </a:prstGeom>
              <a:solidFill>
                <a:srgbClr val="6D9EEB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73" name="Shape 73"/>
              <p:cNvSpPr/>
              <p:nvPr/>
            </p:nvSpPr>
            <p:spPr>
              <a:xfrm flipH="1">
                <a:off x="648675" y="1829025"/>
                <a:ext cx="64800" cy="499500"/>
              </a:xfrm>
              <a:prstGeom prst="rect">
                <a:avLst/>
              </a:prstGeom>
              <a:solidFill>
                <a:srgbClr val="0000FF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sp>
          <p:nvSpPr>
            <p:cNvPr id="74" name="Shape 74"/>
            <p:cNvSpPr/>
            <p:nvPr/>
          </p:nvSpPr>
          <p:spPr>
            <a:xfrm rot="5400000">
              <a:off x="1686409" y="3163756"/>
              <a:ext cx="290889" cy="184918"/>
            </a:xfrm>
            <a:prstGeom prst="rect">
              <a:avLst/>
            </a:prstGeom>
            <a:solidFill>
              <a:srgbClr val="93C47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5" name="Shape 75"/>
            <p:cNvSpPr/>
            <p:nvPr/>
          </p:nvSpPr>
          <p:spPr>
            <a:xfrm rot="5400000">
              <a:off x="1762599" y="2853645"/>
              <a:ext cx="138508" cy="184918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cxnSp>
          <p:nvCxnSpPr>
            <p:cNvPr id="76" name="Shape 76"/>
            <p:cNvCxnSpPr/>
            <p:nvPr/>
          </p:nvCxnSpPr>
          <p:spPr>
            <a:xfrm flipH="1">
              <a:off x="311741" y="2830207"/>
              <a:ext cx="797399" cy="209100"/>
            </a:xfrm>
            <a:prstGeom prst="curvedConnector3">
              <a:avLst>
                <a:gd name="adj1" fmla="val 50000"/>
              </a:avLst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lg" len="lg"/>
              <a:tailEnd type="none" w="lg" len="lg"/>
            </a:ln>
          </p:spPr>
        </p:cxnSp>
        <p:sp>
          <p:nvSpPr>
            <p:cNvPr id="77" name="Shape 77"/>
            <p:cNvSpPr/>
            <p:nvPr/>
          </p:nvSpPr>
          <p:spPr>
            <a:xfrm>
              <a:off x="1277775" y="2416025"/>
              <a:ext cx="603300" cy="332400"/>
            </a:xfrm>
            <a:prstGeom prst="trapezoid">
              <a:avLst>
                <a:gd name="adj" fmla="val 25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" name="Shape 78"/>
            <p:cNvSpPr/>
            <p:nvPr/>
          </p:nvSpPr>
          <p:spPr>
            <a:xfrm>
              <a:off x="1355600" y="2192300"/>
              <a:ext cx="441000" cy="223500"/>
            </a:xfrm>
            <a:prstGeom prst="frame">
              <a:avLst>
                <a:gd name="adj1" fmla="val 125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79" name="Shape 79"/>
          <p:cNvSpPr/>
          <p:nvPr/>
        </p:nvSpPr>
        <p:spPr>
          <a:xfrm>
            <a:off x="3247650" y="1579450"/>
            <a:ext cx="317700" cy="1238700"/>
          </a:xfrm>
          <a:prstGeom prst="rect">
            <a:avLst/>
          </a:prstGeom>
          <a:solidFill>
            <a:srgbClr val="D9D9D9"/>
          </a:solidFill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0" name="Shape 80"/>
          <p:cNvSpPr/>
          <p:nvPr/>
        </p:nvSpPr>
        <p:spPr>
          <a:xfrm>
            <a:off x="4238250" y="1579450"/>
            <a:ext cx="317700" cy="1238700"/>
          </a:xfrm>
          <a:prstGeom prst="rect">
            <a:avLst/>
          </a:prstGeom>
          <a:solidFill>
            <a:srgbClr val="D9D9D9"/>
          </a:solidFill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1" name="Shape 81"/>
          <p:cNvSpPr/>
          <p:nvPr/>
        </p:nvSpPr>
        <p:spPr>
          <a:xfrm>
            <a:off x="5228850" y="1579450"/>
            <a:ext cx="317700" cy="1238700"/>
          </a:xfrm>
          <a:prstGeom prst="rect">
            <a:avLst/>
          </a:prstGeom>
          <a:solidFill>
            <a:srgbClr val="D9D9D9"/>
          </a:solidFill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82" name="Shape 82"/>
          <p:cNvCxnSpPr/>
          <p:nvPr/>
        </p:nvCxnSpPr>
        <p:spPr>
          <a:xfrm>
            <a:off x="5902375" y="2639850"/>
            <a:ext cx="1355700" cy="259500"/>
          </a:xfrm>
          <a:prstGeom prst="curvedConnector3">
            <a:avLst>
              <a:gd name="adj1" fmla="val 50000"/>
            </a:avLst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grpSp>
        <p:nvGrpSpPr>
          <p:cNvPr id="83" name="Shape 83"/>
          <p:cNvGrpSpPr/>
          <p:nvPr/>
        </p:nvGrpSpPr>
        <p:grpSpPr>
          <a:xfrm>
            <a:off x="3022977" y="3379862"/>
            <a:ext cx="940937" cy="1426912"/>
            <a:chOff x="4605602" y="3349987"/>
            <a:chExt cx="940937" cy="1426912"/>
          </a:xfrm>
        </p:grpSpPr>
        <p:sp>
          <p:nvSpPr>
            <p:cNvPr id="84" name="Shape 84"/>
            <p:cNvSpPr/>
            <p:nvPr/>
          </p:nvSpPr>
          <p:spPr>
            <a:xfrm>
              <a:off x="4605602" y="3349987"/>
              <a:ext cx="940937" cy="1426912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5" name="Shape 85"/>
            <p:cNvSpPr/>
            <p:nvPr/>
          </p:nvSpPr>
          <p:spPr>
            <a:xfrm>
              <a:off x="4957939" y="4121365"/>
              <a:ext cx="526058" cy="577154"/>
            </a:xfrm>
            <a:prstGeom prst="ellipse">
              <a:avLst/>
            </a:prstGeom>
            <a:solidFill>
              <a:srgbClr val="274E1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86" name="Shape 86"/>
            <p:cNvGrpSpPr/>
            <p:nvPr/>
          </p:nvGrpSpPr>
          <p:grpSpPr>
            <a:xfrm>
              <a:off x="4720645" y="3862423"/>
              <a:ext cx="98635" cy="836096"/>
              <a:chOff x="609700" y="1829025"/>
              <a:chExt cx="155700" cy="1193400"/>
            </a:xfrm>
          </p:grpSpPr>
          <p:sp>
            <p:nvSpPr>
              <p:cNvPr id="87" name="Shape 87"/>
              <p:cNvSpPr/>
              <p:nvPr/>
            </p:nvSpPr>
            <p:spPr>
              <a:xfrm>
                <a:off x="609700" y="2328525"/>
                <a:ext cx="155700" cy="693900"/>
              </a:xfrm>
              <a:prstGeom prst="rect">
                <a:avLst/>
              </a:prstGeom>
              <a:solidFill>
                <a:srgbClr val="6D9EEB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88" name="Shape 88"/>
              <p:cNvSpPr/>
              <p:nvPr/>
            </p:nvSpPr>
            <p:spPr>
              <a:xfrm flipH="1">
                <a:off x="648675" y="1829025"/>
                <a:ext cx="64800" cy="499500"/>
              </a:xfrm>
              <a:prstGeom prst="rect">
                <a:avLst/>
              </a:prstGeom>
              <a:solidFill>
                <a:srgbClr val="0000FF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  <p:sp>
        <p:nvSpPr>
          <p:cNvPr id="89" name="Shape 89"/>
          <p:cNvSpPr/>
          <p:nvPr/>
        </p:nvSpPr>
        <p:spPr>
          <a:xfrm>
            <a:off x="5635541" y="2080705"/>
            <a:ext cx="184800" cy="291000"/>
          </a:xfrm>
          <a:prstGeom prst="rect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0" name="Shape 90"/>
          <p:cNvSpPr/>
          <p:nvPr/>
        </p:nvSpPr>
        <p:spPr>
          <a:xfrm>
            <a:off x="5635541" y="2457430"/>
            <a:ext cx="184800" cy="291000"/>
          </a:xfrm>
          <a:prstGeom prst="rect">
            <a:avLst/>
          </a:prstGeom>
          <a:solidFill>
            <a:srgbClr val="FF9900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1" name="Shape 91"/>
          <p:cNvSpPr txBox="1"/>
          <p:nvPr/>
        </p:nvSpPr>
        <p:spPr>
          <a:xfrm>
            <a:off x="7340100" y="2244025"/>
            <a:ext cx="1492200" cy="110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Input: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375v @ 2 amps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               or</a:t>
            </a:r>
          </a:p>
          <a:p>
            <a:pPr lvl="0">
              <a:spcBef>
                <a:spcPts val="0"/>
              </a:spcBef>
              <a:buNone/>
            </a:pPr>
            <a:r>
              <a:rPr lang="en" sz="1200"/>
              <a:t> 24v @ 30 amps</a:t>
            </a:r>
          </a:p>
        </p:txBody>
      </p:sp>
      <p:sp>
        <p:nvSpPr>
          <p:cNvPr id="92" name="Shape 92"/>
          <p:cNvSpPr/>
          <p:nvPr/>
        </p:nvSpPr>
        <p:spPr>
          <a:xfrm>
            <a:off x="6663575" y="3350002"/>
            <a:ext cx="184800" cy="146700"/>
          </a:xfrm>
          <a:prstGeom prst="rect">
            <a:avLst/>
          </a:prstGeom>
          <a:solidFill>
            <a:srgbClr val="FF9900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3" name="Shape 93"/>
          <p:cNvSpPr/>
          <p:nvPr/>
        </p:nvSpPr>
        <p:spPr>
          <a:xfrm>
            <a:off x="6663575" y="4180077"/>
            <a:ext cx="184800" cy="1467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4" name="Shape 94"/>
          <p:cNvSpPr/>
          <p:nvPr/>
        </p:nvSpPr>
        <p:spPr>
          <a:xfrm>
            <a:off x="6663575" y="3887827"/>
            <a:ext cx="184800" cy="1467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5" name="Shape 95"/>
          <p:cNvSpPr/>
          <p:nvPr/>
        </p:nvSpPr>
        <p:spPr>
          <a:xfrm>
            <a:off x="6663575" y="4764577"/>
            <a:ext cx="184800" cy="1467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6" name="Shape 96"/>
          <p:cNvSpPr/>
          <p:nvPr/>
        </p:nvSpPr>
        <p:spPr>
          <a:xfrm>
            <a:off x="6663575" y="4472327"/>
            <a:ext cx="184800" cy="146700"/>
          </a:xfrm>
          <a:prstGeom prst="rect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/>
          <p:nvPr/>
        </p:nvSpPr>
        <p:spPr>
          <a:xfrm>
            <a:off x="6663575" y="3618913"/>
            <a:ext cx="184800" cy="146700"/>
          </a:xfrm>
          <a:prstGeom prst="rect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8" name="Shape 98"/>
          <p:cNvSpPr txBox="1"/>
          <p:nvPr/>
        </p:nvSpPr>
        <p:spPr>
          <a:xfrm>
            <a:off x="6985575" y="4651775"/>
            <a:ext cx="1161000" cy="259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200"/>
              <a:t>Load Light</a:t>
            </a:r>
          </a:p>
        </p:txBody>
      </p:sp>
      <p:sp>
        <p:nvSpPr>
          <p:cNvPr id="99" name="Shape 99"/>
          <p:cNvSpPr txBox="1"/>
          <p:nvPr/>
        </p:nvSpPr>
        <p:spPr>
          <a:xfrm>
            <a:off x="6985575" y="4346975"/>
            <a:ext cx="1323000" cy="259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Resonant Power</a:t>
            </a:r>
          </a:p>
        </p:txBody>
      </p:sp>
      <p:sp>
        <p:nvSpPr>
          <p:cNvPr id="100" name="Shape 100"/>
          <p:cNvSpPr txBox="1"/>
          <p:nvPr/>
        </p:nvSpPr>
        <p:spPr>
          <a:xfrm>
            <a:off x="6985575" y="4080275"/>
            <a:ext cx="1803000" cy="259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Load Control / Mon</a:t>
            </a:r>
          </a:p>
        </p:txBody>
      </p:sp>
      <p:sp>
        <p:nvSpPr>
          <p:cNvPr id="101" name="Shape 101"/>
          <p:cNvSpPr txBox="1"/>
          <p:nvPr/>
        </p:nvSpPr>
        <p:spPr>
          <a:xfrm>
            <a:off x="6985575" y="3768275"/>
            <a:ext cx="1589100" cy="259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802.11 PtP Radio</a:t>
            </a:r>
          </a:p>
        </p:txBody>
      </p:sp>
      <p:sp>
        <p:nvSpPr>
          <p:cNvPr id="102" name="Shape 102"/>
          <p:cNvSpPr txBox="1"/>
          <p:nvPr/>
        </p:nvSpPr>
        <p:spPr>
          <a:xfrm>
            <a:off x="6985575" y="3508775"/>
            <a:ext cx="2158500" cy="259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Ethernet Switch / Status Mon</a:t>
            </a:r>
          </a:p>
        </p:txBody>
      </p:sp>
      <p:sp>
        <p:nvSpPr>
          <p:cNvPr id="103" name="Shape 103"/>
          <p:cNvSpPr txBox="1"/>
          <p:nvPr/>
        </p:nvSpPr>
        <p:spPr>
          <a:xfrm>
            <a:off x="6985575" y="3280175"/>
            <a:ext cx="1965300" cy="259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Inrush Lim / 375 to 24v </a:t>
            </a:r>
          </a:p>
        </p:txBody>
      </p:sp>
      <p:cxnSp>
        <p:nvCxnSpPr>
          <p:cNvPr id="104" name="Shape 104"/>
          <p:cNvCxnSpPr>
            <a:stCxn id="84" idx="0"/>
          </p:cNvCxnSpPr>
          <p:nvPr/>
        </p:nvCxnSpPr>
        <p:spPr>
          <a:xfrm rot="10800000">
            <a:off x="3418146" y="2574962"/>
            <a:ext cx="75300" cy="804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105" name="Shape 105"/>
          <p:cNvCxnSpPr/>
          <p:nvPr/>
        </p:nvCxnSpPr>
        <p:spPr>
          <a:xfrm rot="10800000" flipH="1">
            <a:off x="1991250" y="2244025"/>
            <a:ext cx="1025100" cy="882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106" name="Shape 106"/>
          <p:cNvSpPr/>
          <p:nvPr/>
        </p:nvSpPr>
        <p:spPr>
          <a:xfrm>
            <a:off x="5635550" y="1701823"/>
            <a:ext cx="184800" cy="2595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7" name="Shape 107"/>
          <p:cNvSpPr txBox="1"/>
          <p:nvPr/>
        </p:nvSpPr>
        <p:spPr>
          <a:xfrm>
            <a:off x="569975" y="3235350"/>
            <a:ext cx="1803000" cy="594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150W continuous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240W peak</a:t>
            </a:r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title"/>
          </p:nvPr>
        </p:nvSpPr>
        <p:spPr>
          <a:xfrm>
            <a:off x="311700" y="135425"/>
            <a:ext cx="8520600" cy="882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200"/>
              <a:t>First, Demonstrate 150 Watt Power and 100Mbps data transfer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52380"/>
              <a:buFont typeface="Arial"/>
              <a:buNone/>
            </a:pPr>
            <a:r>
              <a:rPr lang="en" sz="2100"/>
              <a:t>“Single slot toaster with a piece of toast” on ROV at 1000 meters</a:t>
            </a:r>
          </a:p>
        </p:txBody>
      </p:sp>
      <p:sp>
        <p:nvSpPr>
          <p:cNvPr id="113" name="Shape 113"/>
          <p:cNvSpPr/>
          <p:nvPr/>
        </p:nvSpPr>
        <p:spPr>
          <a:xfrm>
            <a:off x="2529600" y="1180475"/>
            <a:ext cx="1492200" cy="1770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4" name="Shape 114"/>
          <p:cNvSpPr/>
          <p:nvPr/>
        </p:nvSpPr>
        <p:spPr>
          <a:xfrm>
            <a:off x="2840950" y="1579450"/>
            <a:ext cx="317700" cy="12387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115" name="Shape 115"/>
          <p:cNvGrpSpPr/>
          <p:nvPr/>
        </p:nvGrpSpPr>
        <p:grpSpPr>
          <a:xfrm>
            <a:off x="3596425" y="1249975"/>
            <a:ext cx="1183700" cy="332400"/>
            <a:chOff x="5347675" y="1249975"/>
            <a:chExt cx="1183700" cy="332400"/>
          </a:xfrm>
        </p:grpSpPr>
        <p:sp>
          <p:nvSpPr>
            <p:cNvPr id="116" name="Shape 116"/>
            <p:cNvSpPr/>
            <p:nvPr/>
          </p:nvSpPr>
          <p:spPr>
            <a:xfrm>
              <a:off x="5347675" y="1249975"/>
              <a:ext cx="223800" cy="3324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5445075" y="1323175"/>
              <a:ext cx="1086300" cy="1860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18" name="Shape 118"/>
          <p:cNvSpPr/>
          <p:nvPr/>
        </p:nvSpPr>
        <p:spPr>
          <a:xfrm>
            <a:off x="2594450" y="1249975"/>
            <a:ext cx="157500" cy="3324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119" name="Shape 119"/>
          <p:cNvGrpSpPr/>
          <p:nvPr/>
        </p:nvGrpSpPr>
        <p:grpSpPr>
          <a:xfrm>
            <a:off x="739616" y="1135075"/>
            <a:ext cx="1251235" cy="1982912"/>
            <a:chOff x="798341" y="2192300"/>
            <a:chExt cx="1251235" cy="1982912"/>
          </a:xfrm>
        </p:grpSpPr>
        <p:sp>
          <p:nvSpPr>
            <p:cNvPr id="120" name="Shape 120"/>
            <p:cNvSpPr/>
            <p:nvPr/>
          </p:nvSpPr>
          <p:spPr>
            <a:xfrm>
              <a:off x="1108777" y="2748412"/>
              <a:ext cx="940800" cy="14268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1" name="Shape 121"/>
            <p:cNvSpPr/>
            <p:nvPr/>
          </p:nvSpPr>
          <p:spPr>
            <a:xfrm>
              <a:off x="1461114" y="3519790"/>
              <a:ext cx="526199" cy="577200"/>
            </a:xfrm>
            <a:prstGeom prst="ellipse">
              <a:avLst/>
            </a:prstGeom>
            <a:solidFill>
              <a:srgbClr val="274E1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122" name="Shape 122"/>
            <p:cNvGrpSpPr/>
            <p:nvPr/>
          </p:nvGrpSpPr>
          <p:grpSpPr>
            <a:xfrm>
              <a:off x="1223820" y="3260848"/>
              <a:ext cx="98635" cy="836096"/>
              <a:chOff x="609700" y="1829025"/>
              <a:chExt cx="155700" cy="1193400"/>
            </a:xfrm>
          </p:grpSpPr>
          <p:sp>
            <p:nvSpPr>
              <p:cNvPr id="123" name="Shape 123"/>
              <p:cNvSpPr/>
              <p:nvPr/>
            </p:nvSpPr>
            <p:spPr>
              <a:xfrm>
                <a:off x="609700" y="2328525"/>
                <a:ext cx="155700" cy="693900"/>
              </a:xfrm>
              <a:prstGeom prst="rect">
                <a:avLst/>
              </a:prstGeom>
              <a:solidFill>
                <a:srgbClr val="6D9EEB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24" name="Shape 124"/>
              <p:cNvSpPr/>
              <p:nvPr/>
            </p:nvSpPr>
            <p:spPr>
              <a:xfrm flipH="1">
                <a:off x="648675" y="1829025"/>
                <a:ext cx="64800" cy="499500"/>
              </a:xfrm>
              <a:prstGeom prst="rect">
                <a:avLst/>
              </a:prstGeom>
              <a:solidFill>
                <a:srgbClr val="0000FF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sp>
          <p:nvSpPr>
            <p:cNvPr id="125" name="Shape 125"/>
            <p:cNvSpPr/>
            <p:nvPr/>
          </p:nvSpPr>
          <p:spPr>
            <a:xfrm rot="5400000">
              <a:off x="1686413" y="3163871"/>
              <a:ext cx="291000" cy="184800"/>
            </a:xfrm>
            <a:prstGeom prst="rect">
              <a:avLst/>
            </a:prstGeom>
            <a:solidFill>
              <a:srgbClr val="93C47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6" name="Shape 126"/>
            <p:cNvSpPr/>
            <p:nvPr/>
          </p:nvSpPr>
          <p:spPr>
            <a:xfrm rot="5400000">
              <a:off x="1762613" y="2853750"/>
              <a:ext cx="138600" cy="184800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cxnSp>
          <p:nvCxnSpPr>
            <p:cNvPr id="127" name="Shape 127"/>
            <p:cNvCxnSpPr/>
            <p:nvPr/>
          </p:nvCxnSpPr>
          <p:spPr>
            <a:xfrm flipH="1">
              <a:off x="798341" y="2830207"/>
              <a:ext cx="310800" cy="96900"/>
            </a:xfrm>
            <a:prstGeom prst="curvedConnector3">
              <a:avLst>
                <a:gd name="adj1" fmla="val 50000"/>
              </a:avLst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lg" len="lg"/>
              <a:tailEnd type="none" w="lg" len="lg"/>
            </a:ln>
          </p:spPr>
        </p:cxnSp>
        <p:sp>
          <p:nvSpPr>
            <p:cNvPr id="128" name="Shape 128"/>
            <p:cNvSpPr/>
            <p:nvPr/>
          </p:nvSpPr>
          <p:spPr>
            <a:xfrm>
              <a:off x="1277775" y="2416025"/>
              <a:ext cx="603300" cy="332400"/>
            </a:xfrm>
            <a:prstGeom prst="trapezoid">
              <a:avLst>
                <a:gd name="adj" fmla="val 25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9" name="Shape 129"/>
            <p:cNvSpPr/>
            <p:nvPr/>
          </p:nvSpPr>
          <p:spPr>
            <a:xfrm>
              <a:off x="1355600" y="2192300"/>
              <a:ext cx="441000" cy="223500"/>
            </a:xfrm>
            <a:prstGeom prst="frame">
              <a:avLst>
                <a:gd name="adj1" fmla="val 125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30" name="Shape 130"/>
          <p:cNvSpPr/>
          <p:nvPr/>
        </p:nvSpPr>
        <p:spPr>
          <a:xfrm>
            <a:off x="3247650" y="1579450"/>
            <a:ext cx="317700" cy="1238700"/>
          </a:xfrm>
          <a:prstGeom prst="rect">
            <a:avLst/>
          </a:prstGeom>
          <a:solidFill>
            <a:srgbClr val="D9D9D9"/>
          </a:solidFill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131" name="Shape 131"/>
          <p:cNvCxnSpPr/>
          <p:nvPr/>
        </p:nvCxnSpPr>
        <p:spPr>
          <a:xfrm>
            <a:off x="4008750" y="2555425"/>
            <a:ext cx="641700" cy="143100"/>
          </a:xfrm>
          <a:prstGeom prst="curvedConnector3">
            <a:avLst>
              <a:gd name="adj1" fmla="val 50000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grpSp>
        <p:nvGrpSpPr>
          <p:cNvPr id="132" name="Shape 132"/>
          <p:cNvGrpSpPr/>
          <p:nvPr/>
        </p:nvGrpSpPr>
        <p:grpSpPr>
          <a:xfrm>
            <a:off x="3022977" y="3379862"/>
            <a:ext cx="940800" cy="1426800"/>
            <a:chOff x="4605602" y="3349987"/>
            <a:chExt cx="940800" cy="1426800"/>
          </a:xfrm>
        </p:grpSpPr>
        <p:sp>
          <p:nvSpPr>
            <p:cNvPr id="133" name="Shape 133"/>
            <p:cNvSpPr/>
            <p:nvPr/>
          </p:nvSpPr>
          <p:spPr>
            <a:xfrm>
              <a:off x="4605602" y="3349987"/>
              <a:ext cx="940800" cy="14268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4" name="Shape 134"/>
            <p:cNvSpPr/>
            <p:nvPr/>
          </p:nvSpPr>
          <p:spPr>
            <a:xfrm>
              <a:off x="4957939" y="4121365"/>
              <a:ext cx="526200" cy="577200"/>
            </a:xfrm>
            <a:prstGeom prst="ellipse">
              <a:avLst/>
            </a:prstGeom>
            <a:solidFill>
              <a:srgbClr val="274E1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135" name="Shape 135"/>
            <p:cNvGrpSpPr/>
            <p:nvPr/>
          </p:nvGrpSpPr>
          <p:grpSpPr>
            <a:xfrm>
              <a:off x="4720645" y="3862423"/>
              <a:ext cx="98635" cy="836096"/>
              <a:chOff x="609700" y="1829025"/>
              <a:chExt cx="155700" cy="1193400"/>
            </a:xfrm>
          </p:grpSpPr>
          <p:sp>
            <p:nvSpPr>
              <p:cNvPr id="136" name="Shape 136"/>
              <p:cNvSpPr/>
              <p:nvPr/>
            </p:nvSpPr>
            <p:spPr>
              <a:xfrm>
                <a:off x="609700" y="2328525"/>
                <a:ext cx="155700" cy="693900"/>
              </a:xfrm>
              <a:prstGeom prst="rect">
                <a:avLst/>
              </a:prstGeom>
              <a:solidFill>
                <a:srgbClr val="6D9EEB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37" name="Shape 137"/>
              <p:cNvSpPr/>
              <p:nvPr/>
            </p:nvSpPr>
            <p:spPr>
              <a:xfrm flipH="1">
                <a:off x="648675" y="1829025"/>
                <a:ext cx="64800" cy="499500"/>
              </a:xfrm>
              <a:prstGeom prst="rect">
                <a:avLst/>
              </a:prstGeom>
              <a:solidFill>
                <a:srgbClr val="0000FF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  <p:sp>
        <p:nvSpPr>
          <p:cNvPr id="138" name="Shape 138"/>
          <p:cNvSpPr/>
          <p:nvPr/>
        </p:nvSpPr>
        <p:spPr>
          <a:xfrm>
            <a:off x="3728616" y="2126105"/>
            <a:ext cx="184800" cy="291000"/>
          </a:xfrm>
          <a:prstGeom prst="rect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9" name="Shape 139"/>
          <p:cNvSpPr txBox="1"/>
          <p:nvPr/>
        </p:nvSpPr>
        <p:spPr>
          <a:xfrm>
            <a:off x="5790675" y="2603675"/>
            <a:ext cx="1589100" cy="676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Input:</a:t>
            </a:r>
          </a:p>
          <a:p>
            <a:pPr lvl="0">
              <a:spcBef>
                <a:spcPts val="0"/>
              </a:spcBef>
              <a:buNone/>
            </a:pPr>
            <a:r>
              <a:rPr lang="en" sz="1000"/>
              <a:t>120vac @ 2.5 amps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000"/>
              <a:t>100Mbps ethernet</a:t>
            </a:r>
          </a:p>
        </p:txBody>
      </p:sp>
      <p:cxnSp>
        <p:nvCxnSpPr>
          <p:cNvPr id="140" name="Shape 140"/>
          <p:cNvCxnSpPr>
            <a:stCxn id="133" idx="0"/>
            <a:endCxn id="130" idx="2"/>
          </p:cNvCxnSpPr>
          <p:nvPr/>
        </p:nvCxnSpPr>
        <p:spPr>
          <a:xfrm rot="10800000">
            <a:off x="3406377" y="2818262"/>
            <a:ext cx="87000" cy="561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141" name="Shape 141"/>
          <p:cNvCxnSpPr/>
          <p:nvPr/>
        </p:nvCxnSpPr>
        <p:spPr>
          <a:xfrm rot="10800000" flipH="1">
            <a:off x="1991250" y="2244025"/>
            <a:ext cx="1025100" cy="882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142" name="Shape 142"/>
          <p:cNvSpPr txBox="1"/>
          <p:nvPr/>
        </p:nvSpPr>
        <p:spPr>
          <a:xfrm>
            <a:off x="4097775" y="1797775"/>
            <a:ext cx="1492200" cy="417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Toaster Top View</a:t>
            </a:r>
          </a:p>
        </p:txBody>
      </p:sp>
      <p:sp>
        <p:nvSpPr>
          <p:cNvPr id="143" name="Shape 143"/>
          <p:cNvSpPr txBox="1"/>
          <p:nvPr/>
        </p:nvSpPr>
        <p:spPr>
          <a:xfrm>
            <a:off x="1277825" y="4049300"/>
            <a:ext cx="1639800" cy="571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“Toaster” Side View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Slot Components</a:t>
            </a:r>
          </a:p>
        </p:txBody>
      </p:sp>
      <p:sp>
        <p:nvSpPr>
          <p:cNvPr id="144" name="Shape 144"/>
          <p:cNvSpPr txBox="1"/>
          <p:nvPr/>
        </p:nvSpPr>
        <p:spPr>
          <a:xfrm>
            <a:off x="763850" y="3235350"/>
            <a:ext cx="1492200" cy="571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“Toast” Side View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Components</a:t>
            </a:r>
          </a:p>
        </p:txBody>
      </p:sp>
      <p:sp>
        <p:nvSpPr>
          <p:cNvPr id="145" name="Shape 145"/>
          <p:cNvSpPr/>
          <p:nvPr/>
        </p:nvSpPr>
        <p:spPr>
          <a:xfrm>
            <a:off x="3314100" y="2126090"/>
            <a:ext cx="184800" cy="632400"/>
          </a:xfrm>
          <a:prstGeom prst="rect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146" name="Shape 146"/>
          <p:cNvGrpSpPr/>
          <p:nvPr/>
        </p:nvGrpSpPr>
        <p:grpSpPr>
          <a:xfrm>
            <a:off x="3299550" y="1705825"/>
            <a:ext cx="213900" cy="201000"/>
            <a:chOff x="6142375" y="2088525"/>
            <a:chExt cx="213900" cy="201000"/>
          </a:xfrm>
        </p:grpSpPr>
        <p:sp>
          <p:nvSpPr>
            <p:cNvPr id="147" name="Shape 147"/>
            <p:cNvSpPr/>
            <p:nvPr/>
          </p:nvSpPr>
          <p:spPr>
            <a:xfrm>
              <a:off x="6142375" y="2088525"/>
              <a:ext cx="213900" cy="201000"/>
            </a:xfrm>
            <a:prstGeom prst="ellipse">
              <a:avLst/>
            </a:prstGeom>
            <a:solidFill>
              <a:srgbClr val="6D9EEB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8" name="Shape 148"/>
            <p:cNvSpPr/>
            <p:nvPr/>
          </p:nvSpPr>
          <p:spPr>
            <a:xfrm>
              <a:off x="6188850" y="2147475"/>
              <a:ext cx="87000" cy="83100"/>
            </a:xfrm>
            <a:prstGeom prst="ellipse">
              <a:avLst/>
            </a:prstGeom>
            <a:solidFill>
              <a:srgbClr val="1155CC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49" name="Shape 149"/>
          <p:cNvSpPr/>
          <p:nvPr/>
        </p:nvSpPr>
        <p:spPr>
          <a:xfrm>
            <a:off x="3739162" y="1753698"/>
            <a:ext cx="184800" cy="2595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150" name="Shape 150"/>
          <p:cNvGrpSpPr/>
          <p:nvPr/>
        </p:nvGrpSpPr>
        <p:grpSpPr>
          <a:xfrm>
            <a:off x="6305825" y="3379875"/>
            <a:ext cx="2480500" cy="1631102"/>
            <a:chOff x="6663575" y="3280175"/>
            <a:chExt cx="2480500" cy="1631102"/>
          </a:xfrm>
        </p:grpSpPr>
        <p:sp>
          <p:nvSpPr>
            <p:cNvPr id="151" name="Shape 151"/>
            <p:cNvSpPr/>
            <p:nvPr/>
          </p:nvSpPr>
          <p:spPr>
            <a:xfrm>
              <a:off x="6663575" y="4180077"/>
              <a:ext cx="184800" cy="146700"/>
            </a:xfrm>
            <a:prstGeom prst="rect">
              <a:avLst/>
            </a:prstGeom>
            <a:solidFill>
              <a:srgbClr val="93C47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2" name="Shape 152"/>
            <p:cNvSpPr/>
            <p:nvPr/>
          </p:nvSpPr>
          <p:spPr>
            <a:xfrm>
              <a:off x="6663575" y="3887827"/>
              <a:ext cx="184800" cy="146700"/>
            </a:xfrm>
            <a:prstGeom prst="rect">
              <a:avLst/>
            </a:prstGeom>
            <a:solidFill>
              <a:srgbClr val="6D9EEB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3" name="Shape 153"/>
            <p:cNvSpPr/>
            <p:nvPr/>
          </p:nvSpPr>
          <p:spPr>
            <a:xfrm>
              <a:off x="6663575" y="4764577"/>
              <a:ext cx="184800" cy="146700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4" name="Shape 154"/>
            <p:cNvSpPr/>
            <p:nvPr/>
          </p:nvSpPr>
          <p:spPr>
            <a:xfrm>
              <a:off x="6663575" y="4472327"/>
              <a:ext cx="184800" cy="146700"/>
            </a:xfrm>
            <a:prstGeom prst="rect">
              <a:avLst/>
            </a:prstGeom>
            <a:solidFill>
              <a:srgbClr val="38761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5" name="Shape 155"/>
            <p:cNvSpPr/>
            <p:nvPr/>
          </p:nvSpPr>
          <p:spPr>
            <a:xfrm>
              <a:off x="6663575" y="3618913"/>
              <a:ext cx="184800" cy="146700"/>
            </a:xfrm>
            <a:prstGeom prst="rect">
              <a:avLst/>
            </a:prstGeom>
            <a:solidFill>
              <a:srgbClr val="0000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6" name="Shape 156"/>
            <p:cNvSpPr txBox="1"/>
            <p:nvPr/>
          </p:nvSpPr>
          <p:spPr>
            <a:xfrm>
              <a:off x="6985575" y="4651775"/>
              <a:ext cx="1161000" cy="2595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sz="1200"/>
                <a:t>Load Light</a:t>
              </a:r>
            </a:p>
          </p:txBody>
        </p:sp>
        <p:sp>
          <p:nvSpPr>
            <p:cNvPr id="157" name="Shape 157"/>
            <p:cNvSpPr txBox="1"/>
            <p:nvPr/>
          </p:nvSpPr>
          <p:spPr>
            <a:xfrm>
              <a:off x="6985575" y="4346975"/>
              <a:ext cx="1323000" cy="2595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sz="1200"/>
                <a:t>Resonant Power</a:t>
              </a:r>
            </a:p>
          </p:txBody>
        </p:sp>
        <p:sp>
          <p:nvSpPr>
            <p:cNvPr id="158" name="Shape 158"/>
            <p:cNvSpPr txBox="1"/>
            <p:nvPr/>
          </p:nvSpPr>
          <p:spPr>
            <a:xfrm>
              <a:off x="6985575" y="4080275"/>
              <a:ext cx="1803000" cy="2595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sz="1200"/>
                <a:t>Load Control / Mon</a:t>
              </a:r>
            </a:p>
          </p:txBody>
        </p:sp>
        <p:sp>
          <p:nvSpPr>
            <p:cNvPr id="159" name="Shape 159"/>
            <p:cNvSpPr txBox="1"/>
            <p:nvPr/>
          </p:nvSpPr>
          <p:spPr>
            <a:xfrm>
              <a:off x="6985575" y="3768275"/>
              <a:ext cx="1589100" cy="2595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sz="1200"/>
                <a:t>802.11 PtP Radio</a:t>
              </a:r>
            </a:p>
          </p:txBody>
        </p:sp>
        <p:sp>
          <p:nvSpPr>
            <p:cNvPr id="160" name="Shape 160"/>
            <p:cNvSpPr txBox="1"/>
            <p:nvPr/>
          </p:nvSpPr>
          <p:spPr>
            <a:xfrm>
              <a:off x="6985575" y="3492212"/>
              <a:ext cx="2158500" cy="2595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sz="1200"/>
                <a:t>Ethernet Switch / Status Mon</a:t>
              </a:r>
            </a:p>
          </p:txBody>
        </p:sp>
        <p:sp>
          <p:nvSpPr>
            <p:cNvPr id="161" name="Shape 161"/>
            <p:cNvSpPr/>
            <p:nvPr/>
          </p:nvSpPr>
          <p:spPr>
            <a:xfrm>
              <a:off x="6663575" y="3350002"/>
              <a:ext cx="184800" cy="146700"/>
            </a:xfrm>
            <a:prstGeom prst="rect">
              <a:avLst/>
            </a:prstGeom>
            <a:solidFill>
              <a:srgbClr val="FF99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2" name="Shape 162"/>
            <p:cNvSpPr txBox="1"/>
            <p:nvPr/>
          </p:nvSpPr>
          <p:spPr>
            <a:xfrm>
              <a:off x="6985575" y="3280175"/>
              <a:ext cx="1965300" cy="2595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sz="1200"/>
                <a:t>120v AC to 24v DC </a:t>
              </a:r>
            </a:p>
          </p:txBody>
        </p:sp>
      </p:grpSp>
      <p:sp>
        <p:nvSpPr>
          <p:cNvPr id="163" name="Shape 163"/>
          <p:cNvSpPr/>
          <p:nvPr/>
        </p:nvSpPr>
        <p:spPr>
          <a:xfrm>
            <a:off x="4650450" y="2507050"/>
            <a:ext cx="684900" cy="417300"/>
          </a:xfrm>
          <a:prstGeom prst="roundRect">
            <a:avLst>
              <a:gd name="adj" fmla="val 16667"/>
            </a:avLst>
          </a:prstGeom>
          <a:solidFill>
            <a:srgbClr val="FF9900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164" name="Shape 164"/>
          <p:cNvCxnSpPr/>
          <p:nvPr/>
        </p:nvCxnSpPr>
        <p:spPr>
          <a:xfrm>
            <a:off x="5310750" y="2723912"/>
            <a:ext cx="548400" cy="77400"/>
          </a:xfrm>
          <a:prstGeom prst="curvedConnector3">
            <a:avLst>
              <a:gd name="adj1" fmla="val 50000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65" name="Shape 165"/>
          <p:cNvSpPr/>
          <p:nvPr/>
        </p:nvSpPr>
        <p:spPr>
          <a:xfrm>
            <a:off x="64250" y="1420525"/>
            <a:ext cx="730200" cy="4863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000"/>
              <a:t>150W Lights</a:t>
            </a:r>
          </a:p>
        </p:txBody>
      </p:sp>
      <p:sp>
        <p:nvSpPr>
          <p:cNvPr id="166" name="Shape 166"/>
          <p:cNvSpPr/>
          <p:nvPr/>
        </p:nvSpPr>
        <p:spPr>
          <a:xfrm>
            <a:off x="64250" y="1906825"/>
            <a:ext cx="730200" cy="486300"/>
          </a:xfrm>
          <a:prstGeom prst="roundRect">
            <a:avLst>
              <a:gd name="adj" fmla="val 16667"/>
            </a:avLst>
          </a:prstGeom>
          <a:solidFill>
            <a:srgbClr val="E6B8A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000"/>
              <a:t>1080p EthernetCamera</a:t>
            </a:r>
          </a:p>
        </p:txBody>
      </p:sp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Status 17 May 2016</a:t>
            </a:r>
          </a:p>
        </p:txBody>
      </p:sp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"/>
              <a:t>Power transmit and receiver sub-assembly potted and tested for 150W continuous, 200W peak power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100 Mbps wifi radios tuned and potted antennas tested on: 1) bench in air, 2) double salinity saltwater, 3) test tank.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Load controller PCB designed, fabricated and firmware is written and tested.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Electrical loads and LED lights for connection status and load test at insert are designed, fabricated and tested.  Two are built, ten more are in progress for ROV test</a:t>
            </a:r>
          </a:p>
          <a:p>
            <a:pPr marL="457200" lvl="0" indent="-228600">
              <a:spcBef>
                <a:spcPts val="0"/>
              </a:spcBef>
            </a:pPr>
            <a:r>
              <a:rPr lang="en"/>
              <a:t>Electrical review by Paul McGill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3" name="Shape 17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In progress:</a:t>
            </a:r>
          </a:p>
          <a:p>
            <a:pPr marL="457200" lvl="0" indent="-228600">
              <a:spcBef>
                <a:spcPts val="0"/>
              </a:spcBef>
            </a:pPr>
            <a:r>
              <a:rPr lang="en"/>
              <a:t>120vac to 24v DC 10 amp converter is designed thermally characterized and tested, not yet potted.</a:t>
            </a:r>
          </a:p>
          <a:p>
            <a:pPr marL="457200" lvl="0" indent="-228600">
              <a:spcBef>
                <a:spcPts val="0"/>
              </a:spcBef>
            </a:pPr>
            <a:r>
              <a:rPr lang="en"/>
              <a:t>Wire harness for ROV connection is in progress planned for testing last week in May.</a:t>
            </a:r>
          </a:p>
          <a:p>
            <a:pPr marL="457200" lvl="0" indent="-228600">
              <a:spcBef>
                <a:spcPts val="0"/>
              </a:spcBef>
            </a:pPr>
            <a:r>
              <a:rPr lang="en"/>
              <a:t>PoE IP Camera (substitute for PHOBOS) has been purchased and tested.  Potting and pressure testing in progress.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Final assembly potting is planned for end of May after wire harness and converter sub-assembly. </a:t>
            </a:r>
          </a:p>
          <a:p>
            <a:pPr marL="457200" lvl="0" indent="-228600">
              <a:spcBef>
                <a:spcPts val="0"/>
              </a:spcBef>
            </a:pPr>
            <a:r>
              <a:rPr lang="en"/>
              <a:t>ROV dive planned for June 15th</a:t>
            </a:r>
          </a:p>
        </p:txBody>
      </p:sp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319</Words>
  <Application>Microsoft Office PowerPoint</Application>
  <PresentationFormat>On-screen Show (16:9)</PresentationFormat>
  <Paragraphs>47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simple-light-2</vt:lpstr>
      <vt:lpstr>WPDX Medium Power Easy Swap For MARS  2016 v3a</vt:lpstr>
      <vt:lpstr>Block Diagram of What we want to build for MARS Toast goes in the Toaster</vt:lpstr>
      <vt:lpstr>First, Demonstrate 150 Watt Power and 100Mbps data transfer “Single slot toaster with a piece of toast” on ROV at 1000 meters</vt:lpstr>
      <vt:lpstr>Status 17 May 2016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WPDX Medium Power Easy Swap For MARS  2016 v3a</dc:title>
  <dc:creator>Craig Dawe</dc:creator>
  <cp:lastModifiedBy>Craig Dawe</cp:lastModifiedBy>
  <cp:revision>1</cp:revision>
  <dcterms:modified xsi:type="dcterms:W3CDTF">2016-05-23T16:49:13Z</dcterms:modified>
</cp:coreProperties>
</file>