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60" r:id="rId5"/>
    <p:sldId id="259" r:id="rId6"/>
    <p:sldId id="266" r:id="rId7"/>
    <p:sldId id="267" r:id="rId8"/>
    <p:sldId id="261" r:id="rId9"/>
    <p:sldId id="264" r:id="rId10"/>
    <p:sldId id="265" r:id="rId11"/>
    <p:sldId id="262" r:id="rId12"/>
    <p:sldId id="268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0"/>
    <a:srgbClr val="FFFFCC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5" d="100"/>
          <a:sy n="85" d="100"/>
        </p:scale>
        <p:origin x="-1378" y="-8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98EC16-059B-45D8-BA78-6FE543E16DBE}" type="datetimeFigureOut">
              <a:rPr lang="en-US" smtClean="0"/>
              <a:t>2/7/2017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84F167-7ACF-4C3E-9983-E539853326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3096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84F167-7ACF-4C3E-9983-E5398533265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94247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9AE71-C1D2-4401-A40E-E4FCAA1EB30F}" type="datetimeFigureOut">
              <a:rPr lang="en-US" smtClean="0"/>
              <a:t>2/7/2017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F8DCCE-8F80-4957-B9E0-6AF8F81388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8970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9AE71-C1D2-4401-A40E-E4FCAA1EB30F}" type="datetimeFigureOut">
              <a:rPr lang="en-US" smtClean="0"/>
              <a:t>2/7/2017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F8DCCE-8F80-4957-B9E0-6AF8F81388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5028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9AE71-C1D2-4401-A40E-E4FCAA1EB30F}" type="datetimeFigureOut">
              <a:rPr lang="en-US" smtClean="0"/>
              <a:t>2/7/2017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F8DCCE-8F80-4957-B9E0-6AF8F81388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8033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9AE71-C1D2-4401-A40E-E4FCAA1EB30F}" type="datetimeFigureOut">
              <a:rPr lang="en-US" smtClean="0"/>
              <a:t>2/7/2017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F8DCCE-8F80-4957-B9E0-6AF8F81388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4495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9AE71-C1D2-4401-A40E-E4FCAA1EB30F}" type="datetimeFigureOut">
              <a:rPr lang="en-US" smtClean="0"/>
              <a:t>2/7/2017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F8DCCE-8F80-4957-B9E0-6AF8F81388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2570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9AE71-C1D2-4401-A40E-E4FCAA1EB30F}" type="datetimeFigureOut">
              <a:rPr lang="en-US" smtClean="0"/>
              <a:t>2/7/2017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F8DCCE-8F80-4957-B9E0-6AF8F81388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4829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9AE71-C1D2-4401-A40E-E4FCAA1EB30F}" type="datetimeFigureOut">
              <a:rPr lang="en-US" smtClean="0"/>
              <a:t>2/7/2017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F8DCCE-8F80-4957-B9E0-6AF8F81388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722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9AE71-C1D2-4401-A40E-E4FCAA1EB30F}" type="datetimeFigureOut">
              <a:rPr lang="en-US" smtClean="0"/>
              <a:t>2/7/2017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F8DCCE-8F80-4957-B9E0-6AF8F81388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9061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9AE71-C1D2-4401-A40E-E4FCAA1EB30F}" type="datetimeFigureOut">
              <a:rPr lang="en-US" smtClean="0"/>
              <a:t>2/7/2017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F8DCCE-8F80-4957-B9E0-6AF8F81388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196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9AE71-C1D2-4401-A40E-E4FCAA1EB30F}" type="datetimeFigureOut">
              <a:rPr lang="en-US" smtClean="0"/>
              <a:t>2/7/2017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F8DCCE-8F80-4957-B9E0-6AF8F81388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3557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9AE71-C1D2-4401-A40E-E4FCAA1EB30F}" type="datetimeFigureOut">
              <a:rPr lang="en-US" smtClean="0"/>
              <a:t>2/7/2017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F8DCCE-8F80-4957-B9E0-6AF8F81388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466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F9AE71-C1D2-4401-A40E-E4FCAA1EB30F}" type="datetimeFigureOut">
              <a:rPr lang="en-US" smtClean="0"/>
              <a:t>2/7/2017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F8DCCE-8F80-4957-B9E0-6AF8F81388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042725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7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www.youtube.com/watch?v=lbSQhy0axH0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hyperlink" Target="file:///C:\Users\dacr\Documents\HOWE_Workshop\MOBBCableLayingJune23_2011.mp4" TargetMode="Externa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3600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FFFF99"/>
                </a:solidFill>
              </a:rPr>
              <a:t>Give a man a fish and he eats dinner, Teach a man to fish and he tears up your </a:t>
            </a:r>
            <a:r>
              <a:rPr lang="en-US" dirty="0">
                <a:solidFill>
                  <a:srgbClr val="FFFF99"/>
                </a:solidFill>
              </a:rPr>
              <a:t>C</a:t>
            </a:r>
            <a:r>
              <a:rPr lang="en-US" dirty="0" smtClean="0">
                <a:solidFill>
                  <a:srgbClr val="FFFF99"/>
                </a:solidFill>
              </a:rPr>
              <a:t>abled Observatory</a:t>
            </a:r>
            <a:endParaRPr lang="en-US" dirty="0">
              <a:solidFill>
                <a:srgbClr val="FFFF99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FFCC"/>
                </a:solidFill>
              </a:rPr>
              <a:t>Efforts to mitigate the impact of fishing activities on seafloor installations</a:t>
            </a:r>
            <a:endParaRPr lang="en-US" dirty="0">
              <a:solidFill>
                <a:srgbClr val="FFFFCC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743200" y="685800"/>
            <a:ext cx="3276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 smtClean="0">
                <a:solidFill>
                  <a:srgbClr val="FFFF00"/>
                </a:solidFill>
              </a:rPr>
              <a:t>MARS</a:t>
            </a:r>
            <a:endParaRPr lang="en-US" sz="4400" dirty="0">
              <a:solidFill>
                <a:srgbClr val="FFFF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314700" y="6019800"/>
            <a:ext cx="21336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Craig Dawe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260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05000" y="523400"/>
            <a:ext cx="5105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solidFill>
                  <a:srgbClr val="FFFF00"/>
                </a:solidFill>
              </a:rPr>
              <a:t>Solution</a:t>
            </a:r>
            <a:endParaRPr lang="en-US" sz="3200" dirty="0">
              <a:solidFill>
                <a:srgbClr val="FFFF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27744" y="1134994"/>
            <a:ext cx="472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FF00"/>
                </a:solidFill>
              </a:rPr>
              <a:t>Bury The cables as they are laid….</a:t>
            </a:r>
            <a:endParaRPr lang="en-US" dirty="0">
              <a:solidFill>
                <a:srgbClr val="FFFF00"/>
              </a:solidFill>
            </a:endParaRPr>
          </a:p>
        </p:txBody>
      </p:sp>
      <p:pic>
        <p:nvPicPr>
          <p:cNvPr id="6" name="Picture 2" descr="Q:\Users\dacr\Documents\MARS\Cablesled\Ventana_cablesled\ventana_cablesled2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7744" y="1981200"/>
            <a:ext cx="6859912" cy="4564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45117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8" descr="mars-new-no-legend-360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1810" y="1143000"/>
            <a:ext cx="3775979" cy="246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112"/>
          <p:cNvSpPr>
            <a:spLocks noChangeArrowheads="1"/>
          </p:cNvSpPr>
          <p:nvPr/>
        </p:nvSpPr>
        <p:spPr bwMode="auto">
          <a:xfrm>
            <a:off x="321811" y="4343400"/>
            <a:ext cx="4114800" cy="2239972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square" tIns="91440" bIns="91440">
            <a:spAutoFit/>
          </a:bodyPr>
          <a:lstStyle/>
          <a:p>
            <a:pPr marL="285750" indent="-285750" defTabSz="889000">
              <a:lnSpc>
                <a:spcPct val="80000"/>
              </a:lnSpc>
              <a:spcBef>
                <a:spcPct val="30000"/>
              </a:spcBef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FFFF00"/>
                </a:solidFill>
              </a:rPr>
              <a:t>2 </a:t>
            </a:r>
            <a:r>
              <a:rPr lang="en-US" dirty="0">
                <a:solidFill>
                  <a:srgbClr val="FFFF00"/>
                </a:solidFill>
              </a:rPr>
              <a:t>Gbit/second internet connectivity</a:t>
            </a:r>
          </a:p>
          <a:p>
            <a:pPr marL="285750" indent="-285750" defTabSz="889000">
              <a:lnSpc>
                <a:spcPct val="80000"/>
              </a:lnSpc>
              <a:spcBef>
                <a:spcPct val="30000"/>
              </a:spcBef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FFFF00"/>
                </a:solidFill>
              </a:rPr>
              <a:t>6 </a:t>
            </a:r>
            <a:r>
              <a:rPr lang="en-US" dirty="0">
                <a:solidFill>
                  <a:srgbClr val="FFFF00"/>
                </a:solidFill>
              </a:rPr>
              <a:t>kW of power for </a:t>
            </a:r>
            <a:r>
              <a:rPr lang="en-US" dirty="0" smtClean="0">
                <a:solidFill>
                  <a:srgbClr val="FFFF00"/>
                </a:solidFill>
              </a:rPr>
              <a:t>science (Currently)</a:t>
            </a:r>
            <a:endParaRPr lang="en-US" dirty="0">
              <a:solidFill>
                <a:srgbClr val="FFFF00"/>
              </a:solidFill>
            </a:endParaRPr>
          </a:p>
          <a:p>
            <a:pPr marL="285750" indent="-285750" defTabSz="889000">
              <a:lnSpc>
                <a:spcPct val="80000"/>
              </a:lnSpc>
              <a:spcBef>
                <a:spcPct val="30000"/>
              </a:spcBef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FFFF00"/>
                </a:solidFill>
              </a:rPr>
              <a:t>8 </a:t>
            </a:r>
            <a:r>
              <a:rPr lang="en-US" dirty="0">
                <a:solidFill>
                  <a:srgbClr val="FFFF00"/>
                </a:solidFill>
              </a:rPr>
              <a:t>Independent Science Ports each with</a:t>
            </a:r>
          </a:p>
          <a:p>
            <a:pPr lvl="1" defTabSz="889000">
              <a:lnSpc>
                <a:spcPct val="80000"/>
              </a:lnSpc>
              <a:spcBef>
                <a:spcPct val="30000"/>
              </a:spcBef>
              <a:buFontTx/>
              <a:buChar char="•"/>
            </a:pPr>
            <a:r>
              <a:rPr lang="en-US" dirty="0">
                <a:solidFill>
                  <a:srgbClr val="FFFF00"/>
                </a:solidFill>
              </a:rPr>
              <a:t> 100 Mbit/second TCP/IP Ethernet</a:t>
            </a:r>
          </a:p>
          <a:p>
            <a:pPr lvl="1" defTabSz="889000">
              <a:lnSpc>
                <a:spcPct val="80000"/>
              </a:lnSpc>
              <a:spcBef>
                <a:spcPct val="30000"/>
              </a:spcBef>
              <a:buFontTx/>
              <a:buChar char="•"/>
            </a:pPr>
            <a:r>
              <a:rPr lang="en-US" dirty="0">
                <a:solidFill>
                  <a:srgbClr val="FFFF00"/>
                </a:solidFill>
              </a:rPr>
              <a:t> 48 and 375 Volts DC</a:t>
            </a:r>
          </a:p>
          <a:p>
            <a:pPr lvl="1" defTabSz="889000">
              <a:lnSpc>
                <a:spcPct val="80000"/>
              </a:lnSpc>
              <a:spcBef>
                <a:spcPct val="30000"/>
              </a:spcBef>
              <a:buFontTx/>
              <a:buChar char="•"/>
            </a:pPr>
            <a:r>
              <a:rPr lang="en-US" dirty="0">
                <a:solidFill>
                  <a:srgbClr val="FFFF00"/>
                </a:solidFill>
              </a:rPr>
              <a:t> NTP </a:t>
            </a:r>
            <a:r>
              <a:rPr lang="en-US" dirty="0" smtClean="0">
                <a:solidFill>
                  <a:srgbClr val="FFFF00"/>
                </a:solidFill>
              </a:rPr>
              <a:t>network time distribution</a:t>
            </a:r>
            <a:endParaRPr lang="en-US" dirty="0">
              <a:solidFill>
                <a:srgbClr val="FFFF00"/>
              </a:solidFill>
            </a:endParaRPr>
          </a:p>
          <a:p>
            <a:pPr lvl="1" defTabSz="889000">
              <a:lnSpc>
                <a:spcPct val="80000"/>
              </a:lnSpc>
              <a:spcBef>
                <a:spcPct val="30000"/>
              </a:spcBef>
              <a:buFontTx/>
              <a:buChar char="•"/>
            </a:pPr>
            <a:r>
              <a:rPr lang="en-US" dirty="0">
                <a:solidFill>
                  <a:srgbClr val="FFFF00"/>
                </a:solidFill>
              </a:rPr>
              <a:t> Precision GPS synched 1 PPS clock</a:t>
            </a:r>
          </a:p>
        </p:txBody>
      </p:sp>
      <p:pic>
        <p:nvPicPr>
          <p:cNvPr id="9" name="Picture 3" descr="node1cc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6714" y="4265420"/>
            <a:ext cx="4120086" cy="2317952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pic>
        <p:nvPicPr>
          <p:cNvPr id="10" name="Picture 11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78999" y="12420600"/>
            <a:ext cx="3722747" cy="4953000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pic>
        <p:nvPicPr>
          <p:cNvPr id="12" name="Picture 26" descr="globalsentinel_aerial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49" r="19881"/>
          <a:stretch>
            <a:fillRect/>
          </a:stretch>
        </p:blipFill>
        <p:spPr bwMode="auto">
          <a:xfrm>
            <a:off x="28803600" y="3810000"/>
            <a:ext cx="3400611" cy="4343400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pic>
        <p:nvPicPr>
          <p:cNvPr id="13" name="Picture 18" descr="MARSventana_cablesled1"/>
          <p:cNvPicPr>
            <a:picLocks noChangeAspect="1" noChangeArrowheads="1"/>
          </p:cNvPicPr>
          <p:nvPr/>
        </p:nvPicPr>
        <p:blipFill>
          <a:blip r:embed="rId6" cstate="print"/>
          <a:srcRect t="-7762" b="3711"/>
          <a:stretch>
            <a:fillRect/>
          </a:stretch>
        </p:blipFill>
        <p:spPr bwMode="auto">
          <a:xfrm>
            <a:off x="26593800" y="7848600"/>
            <a:ext cx="5638800" cy="75456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7789" y="1143000"/>
            <a:ext cx="4589011" cy="3059341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451914" y="152400"/>
            <a:ext cx="8229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solidFill>
                  <a:srgbClr val="FFFF00"/>
                </a:solidFill>
              </a:rPr>
              <a:t>Monterey Accelerated Research System (MARS)</a:t>
            </a:r>
          </a:p>
          <a:p>
            <a:pPr algn="ctr"/>
            <a:r>
              <a:rPr lang="en-US" sz="2800" dirty="0" smtClean="0">
                <a:solidFill>
                  <a:srgbClr val="FFFF00"/>
                </a:solidFill>
              </a:rPr>
              <a:t>MARS Operations MBARI</a:t>
            </a:r>
            <a:endParaRPr lang="en-US" sz="28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2938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5300" b="1" dirty="0">
                <a:solidFill>
                  <a:srgbClr val="FFFF00"/>
                </a:solidFill>
              </a:rPr>
              <a:t>THE MOTIVATION FOR MARS</a:t>
            </a:r>
            <a:r>
              <a:rPr lang="en-US" b="1" dirty="0">
                <a:solidFill>
                  <a:srgbClr val="FFFF00"/>
                </a:solidFill>
              </a:rPr>
              <a:t/>
            </a:r>
            <a:br>
              <a:rPr lang="en-US" b="1" dirty="0">
                <a:solidFill>
                  <a:srgbClr val="FFFF00"/>
                </a:solidFill>
              </a:rPr>
            </a:b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4" name="Text Box 47"/>
          <p:cNvSpPr txBox="1">
            <a:spLocks noGrp="1" noChangeArrowheads="1"/>
          </p:cNvSpPr>
          <p:nvPr>
            <p:ph idx="1"/>
          </p:nvPr>
        </p:nvSpPr>
        <p:spPr bwMode="auto">
          <a:xfrm>
            <a:off x="457200" y="990600"/>
            <a:ext cx="8229600" cy="57066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8854" tIns="44427" rIns="88854" bIns="44427">
            <a:spAutoFit/>
          </a:bodyPr>
          <a:lstStyle/>
          <a:p>
            <a:pPr defTabSz="4264025"/>
            <a:r>
              <a:rPr lang="en-US" sz="2000" b="1" dirty="0" smtClean="0">
                <a:solidFill>
                  <a:srgbClr val="FFFF00"/>
                </a:solidFill>
                <a:cs typeface="Arial" pitchFamily="34" charset="0"/>
              </a:rPr>
              <a:t>Next </a:t>
            </a:r>
            <a:r>
              <a:rPr lang="en-US" sz="2000" b="1" dirty="0">
                <a:solidFill>
                  <a:srgbClr val="FFFF00"/>
                </a:solidFill>
                <a:cs typeface="Arial" pitchFamily="34" charset="0"/>
              </a:rPr>
              <a:t>generation Oceanographic Observing Systems </a:t>
            </a:r>
            <a:r>
              <a:rPr lang="en-US" sz="2000" b="1" dirty="0" smtClean="0">
                <a:solidFill>
                  <a:srgbClr val="FFFF00"/>
                </a:solidFill>
                <a:cs typeface="Arial" pitchFamily="34" charset="0"/>
              </a:rPr>
              <a:t>need </a:t>
            </a:r>
            <a:r>
              <a:rPr lang="en-US" sz="2000" b="1" dirty="0">
                <a:solidFill>
                  <a:srgbClr val="FFFF00"/>
                </a:solidFill>
                <a:cs typeface="Arial" pitchFamily="34" charset="0"/>
              </a:rPr>
              <a:t>an accessible system development test bed</a:t>
            </a:r>
          </a:p>
          <a:p>
            <a:pPr lvl="1" defTabSz="4264025">
              <a:lnSpc>
                <a:spcPct val="95000"/>
              </a:lnSpc>
              <a:spcBef>
                <a:spcPct val="25000"/>
              </a:spcBef>
              <a:buFontTx/>
              <a:buChar char="•"/>
            </a:pPr>
            <a:r>
              <a:rPr lang="en-US" sz="2000" b="1" dirty="0">
                <a:solidFill>
                  <a:srgbClr val="FFFF00"/>
                </a:solidFill>
                <a:cs typeface="Arial" pitchFamily="34" charset="0"/>
              </a:rPr>
              <a:t> New instruments, techniques and experiments will be required to address global issues</a:t>
            </a:r>
          </a:p>
          <a:p>
            <a:pPr lvl="1" defTabSz="4264025">
              <a:lnSpc>
                <a:spcPct val="95000"/>
              </a:lnSpc>
              <a:spcBef>
                <a:spcPct val="25000"/>
              </a:spcBef>
              <a:buFontTx/>
              <a:buChar char="•"/>
            </a:pPr>
            <a:r>
              <a:rPr lang="en-US" sz="2000" b="1" dirty="0">
                <a:solidFill>
                  <a:srgbClr val="FFFF00"/>
                </a:solidFill>
                <a:cs typeface="Arial" pitchFamily="34" charset="0"/>
              </a:rPr>
              <a:t> Developing these systems for use in the ocean is an expensive, difficult, time consuming process</a:t>
            </a:r>
          </a:p>
          <a:p>
            <a:pPr lvl="1" defTabSz="4264025">
              <a:lnSpc>
                <a:spcPct val="95000"/>
              </a:lnSpc>
              <a:spcBef>
                <a:spcPct val="25000"/>
              </a:spcBef>
              <a:buFontTx/>
              <a:buChar char="•"/>
            </a:pPr>
            <a:r>
              <a:rPr lang="en-US" sz="2000" b="1" dirty="0">
                <a:solidFill>
                  <a:srgbClr val="FFFF00"/>
                </a:solidFill>
                <a:cs typeface="Arial" pitchFamily="34" charset="0"/>
              </a:rPr>
              <a:t> Oceanographic systems need to be tested in-situ</a:t>
            </a:r>
          </a:p>
          <a:p>
            <a:pPr defTabSz="4264025">
              <a:lnSpc>
                <a:spcPct val="95000"/>
              </a:lnSpc>
              <a:spcBef>
                <a:spcPct val="25000"/>
              </a:spcBef>
              <a:buFont typeface="Arial" pitchFamily="34" charset="0"/>
              <a:buChar char="•"/>
            </a:pPr>
            <a:r>
              <a:rPr lang="en-US" sz="2000" b="1" dirty="0" smtClean="0">
                <a:solidFill>
                  <a:srgbClr val="FFFF00"/>
                </a:solidFill>
                <a:cs typeface="Arial" pitchFamily="34" charset="0"/>
              </a:rPr>
              <a:t> MARS </a:t>
            </a:r>
            <a:r>
              <a:rPr lang="en-US" sz="2000" b="1" dirty="0">
                <a:solidFill>
                  <a:srgbClr val="FFFF00"/>
                </a:solidFill>
                <a:cs typeface="Arial" pitchFamily="34" charset="0"/>
              </a:rPr>
              <a:t>lowers the cost of entry for </a:t>
            </a:r>
            <a:r>
              <a:rPr lang="en-US" sz="2000" b="1" dirty="0" smtClean="0">
                <a:solidFill>
                  <a:srgbClr val="FFFF00"/>
                </a:solidFill>
                <a:cs typeface="Arial" pitchFamily="34" charset="0"/>
              </a:rPr>
              <a:t>researchers worldwide </a:t>
            </a:r>
            <a:r>
              <a:rPr lang="en-US" sz="2000" b="1" dirty="0">
                <a:solidFill>
                  <a:srgbClr val="FFFF00"/>
                </a:solidFill>
                <a:cs typeface="Arial" pitchFamily="34" charset="0"/>
              </a:rPr>
              <a:t>to work on global problems in the world</a:t>
            </a:r>
            <a:r>
              <a:rPr lang="en-US" altLang="ja-JP" sz="2000" b="1" dirty="0">
                <a:solidFill>
                  <a:srgbClr val="FFFF00"/>
                </a:solidFill>
                <a:cs typeface="Arial" pitchFamily="34" charset="0"/>
              </a:rPr>
              <a:t>’s </a:t>
            </a:r>
            <a:r>
              <a:rPr lang="en-US" altLang="ja-JP" sz="2000" b="1" dirty="0" smtClean="0">
                <a:solidFill>
                  <a:srgbClr val="FFFF00"/>
                </a:solidFill>
                <a:cs typeface="Arial" pitchFamily="34" charset="0"/>
              </a:rPr>
              <a:t>Oceans</a:t>
            </a:r>
            <a:endParaRPr lang="en-US" altLang="ja-JP" sz="2000" b="1" dirty="0">
              <a:solidFill>
                <a:srgbClr val="FFFF00"/>
              </a:solidFill>
              <a:cs typeface="Arial" pitchFamily="34" charset="0"/>
            </a:endParaRPr>
          </a:p>
          <a:p>
            <a:pPr defTabSz="4264025">
              <a:lnSpc>
                <a:spcPct val="95000"/>
              </a:lnSpc>
              <a:spcBef>
                <a:spcPct val="25000"/>
              </a:spcBef>
              <a:buFontTx/>
              <a:buChar char="•"/>
            </a:pPr>
            <a:r>
              <a:rPr lang="en-US" sz="2000" b="1" dirty="0">
                <a:solidFill>
                  <a:srgbClr val="FFFF00"/>
                </a:solidFill>
                <a:cs typeface="Arial" pitchFamily="34" charset="0"/>
              </a:rPr>
              <a:t> MARS provides a relatively deep water site (890m) with an easy 2 hour commute from Moss Landing Harbor</a:t>
            </a:r>
          </a:p>
          <a:p>
            <a:pPr defTabSz="4264025">
              <a:lnSpc>
                <a:spcPct val="95000"/>
              </a:lnSpc>
              <a:spcBef>
                <a:spcPct val="25000"/>
              </a:spcBef>
              <a:buFontTx/>
              <a:buChar char="•"/>
            </a:pPr>
            <a:r>
              <a:rPr lang="en-US" sz="2000" b="1" dirty="0">
                <a:solidFill>
                  <a:srgbClr val="FFFF00"/>
                </a:solidFill>
                <a:cs typeface="Arial" pitchFamily="34" charset="0"/>
              </a:rPr>
              <a:t> MBARI has ships and ROVs operating in the Bay 200+ </a:t>
            </a:r>
            <a:r>
              <a:rPr lang="en-US" sz="2000" b="1" dirty="0" smtClean="0">
                <a:solidFill>
                  <a:srgbClr val="FFFF00"/>
                </a:solidFill>
                <a:cs typeface="Arial" pitchFamily="34" charset="0"/>
              </a:rPr>
              <a:t>days per year </a:t>
            </a:r>
            <a:r>
              <a:rPr lang="en-US" sz="2000" b="1" dirty="0">
                <a:solidFill>
                  <a:srgbClr val="FFFF00"/>
                </a:solidFill>
                <a:cs typeface="Arial" pitchFamily="34" charset="0"/>
              </a:rPr>
              <a:t>essentially year </a:t>
            </a:r>
            <a:r>
              <a:rPr lang="en-US" sz="2000" b="1" dirty="0" smtClean="0">
                <a:solidFill>
                  <a:srgbClr val="FFFF00"/>
                </a:solidFill>
                <a:cs typeface="Arial" pitchFamily="34" charset="0"/>
              </a:rPr>
              <a:t>round</a:t>
            </a:r>
          </a:p>
          <a:p>
            <a:pPr defTabSz="4264025">
              <a:lnSpc>
                <a:spcPct val="95000"/>
              </a:lnSpc>
              <a:spcBef>
                <a:spcPct val="25000"/>
              </a:spcBef>
              <a:buFontTx/>
              <a:buChar char="•"/>
            </a:pPr>
            <a:r>
              <a:rPr lang="en-US" sz="2000" b="1" dirty="0" smtClean="0">
                <a:solidFill>
                  <a:srgbClr val="FFFF00"/>
                </a:solidFill>
                <a:cs typeface="Arial" pitchFamily="34" charset="0"/>
              </a:rPr>
              <a:t> MARS supports science projects from proposal, through design, test, deployment and data distribution</a:t>
            </a:r>
          </a:p>
          <a:p>
            <a:pPr defTabSz="4264025">
              <a:lnSpc>
                <a:spcPct val="95000"/>
              </a:lnSpc>
              <a:spcBef>
                <a:spcPct val="25000"/>
              </a:spcBef>
              <a:buFontTx/>
              <a:buChar char="•"/>
            </a:pPr>
            <a:r>
              <a:rPr lang="en-US" sz="2000" b="1" dirty="0" smtClean="0">
                <a:solidFill>
                  <a:srgbClr val="FFFF00"/>
                </a:solidFill>
                <a:cs typeface="Arial" pitchFamily="34" charset="0"/>
              </a:rPr>
              <a:t>MARS has no requirement for users to share the data, development can occur in a private space.</a:t>
            </a:r>
            <a:endParaRPr lang="en-US" sz="2000" dirty="0">
              <a:solidFill>
                <a:srgbClr val="FFFF00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0177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66800" y="838200"/>
            <a:ext cx="28194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FFFF00"/>
                </a:solidFill>
              </a:rPr>
              <a:t>Problem</a:t>
            </a:r>
          </a:p>
          <a:p>
            <a:pPr algn="ctr"/>
            <a:r>
              <a:rPr lang="en-US" dirty="0" smtClean="0">
                <a:solidFill>
                  <a:srgbClr val="FFFF00"/>
                </a:solidFill>
              </a:rPr>
              <a:t>Bottom trawling causes devastating  damage not only to the seafloor but also to anything else in its way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257800" y="838200"/>
            <a:ext cx="25146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FFFF00"/>
                </a:solidFill>
              </a:rPr>
              <a:t>Solution</a:t>
            </a:r>
          </a:p>
          <a:p>
            <a:pPr algn="ctr"/>
            <a:r>
              <a:rPr lang="en-US" dirty="0" smtClean="0">
                <a:solidFill>
                  <a:srgbClr val="FFFF00"/>
                </a:solidFill>
              </a:rPr>
              <a:t>Trench or plow in extension cables where ever possible especially in known areas of bottom trawling</a:t>
            </a:r>
            <a:endParaRPr lang="en-US" dirty="0">
              <a:solidFill>
                <a:srgbClr val="FFFF0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59" t="-8807" r="9886" b="9397"/>
          <a:stretch/>
        </p:blipFill>
        <p:spPr>
          <a:xfrm>
            <a:off x="1981200" y="2315528"/>
            <a:ext cx="4937760" cy="4088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9654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05000" y="2971800"/>
            <a:ext cx="5181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hlinkClick r:id="rId2"/>
              </a:rPr>
              <a:t>Trawling Video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842" r="13072" b="12357"/>
          <a:stretch/>
        </p:blipFill>
        <p:spPr>
          <a:xfrm>
            <a:off x="4168589" y="152400"/>
            <a:ext cx="4769223" cy="277009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092" t="13084" b="12116"/>
          <a:stretch/>
        </p:blipFill>
        <p:spPr>
          <a:xfrm>
            <a:off x="5486400" y="3817612"/>
            <a:ext cx="3451412" cy="277009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23" t="13023" b="12588"/>
          <a:stretch/>
        </p:blipFill>
        <p:spPr>
          <a:xfrm>
            <a:off x="304800" y="3825225"/>
            <a:ext cx="4316506" cy="2754869"/>
          </a:xfrm>
          <a:prstGeom prst="rect">
            <a:avLst/>
          </a:prstGeom>
        </p:spPr>
      </p:pic>
      <p:pic>
        <p:nvPicPr>
          <p:cNvPr id="1026" name="Picture 2" descr="Z:\701755 MOBB to MARS\Graphics\Pics\Trawling Damage\MARS Tight 2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810" r="27294" b="12392"/>
          <a:stretch/>
        </p:blipFill>
        <p:spPr bwMode="auto">
          <a:xfrm>
            <a:off x="304800" y="152400"/>
            <a:ext cx="3693459" cy="27700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6186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81200" y="1295400"/>
            <a:ext cx="525780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FFFF00"/>
                </a:solidFill>
              </a:rPr>
              <a:t>Initial Efforts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FFFF00"/>
                </a:solidFill>
              </a:rPr>
              <a:t>Fisherman Association meetings describing  the location and complexity of the MARS system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FFFF00"/>
                </a:solidFill>
              </a:rPr>
              <a:t>Established  a toll free 800 number  available 24/7 for advice or information on the cable and experiment  locations and guidance if suspected fouling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FFFF00"/>
                </a:solidFill>
              </a:rPr>
              <a:t>Provided both paper and electronic charts free to aid fisherman</a:t>
            </a:r>
          </a:p>
          <a:p>
            <a:endParaRPr lang="en-US" sz="2400" dirty="0" smtClean="0">
              <a:solidFill>
                <a:srgbClr val="FFFF00"/>
              </a:solidFill>
            </a:endParaRPr>
          </a:p>
          <a:p>
            <a:r>
              <a:rPr lang="en-US" sz="2400" dirty="0" smtClean="0">
                <a:solidFill>
                  <a:srgbClr val="FFFF00"/>
                </a:solidFill>
              </a:rPr>
              <a:t>After 1</a:t>
            </a:r>
            <a:r>
              <a:rPr lang="en-US" sz="2400" baseline="30000" dirty="0" smtClean="0">
                <a:solidFill>
                  <a:srgbClr val="FFFF00"/>
                </a:solidFill>
              </a:rPr>
              <a:t>st</a:t>
            </a:r>
            <a:r>
              <a:rPr lang="en-US" sz="2400" dirty="0" smtClean="0">
                <a:solidFill>
                  <a:srgbClr val="FFFF00"/>
                </a:solidFill>
              </a:rPr>
              <a:t> Strike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FFFF00"/>
                </a:solidFill>
              </a:rPr>
              <a:t>Spoke directly to the suspected vessel owner.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FFFF00"/>
                </a:solidFill>
              </a:rPr>
              <a:t>“He thought it was just  a point on the map and stayed 10- 20 yards south of it!”</a:t>
            </a:r>
            <a:endParaRPr lang="en-US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1885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63" b="10670"/>
          <a:stretch/>
        </p:blipFill>
        <p:spPr>
          <a:xfrm>
            <a:off x="0" y="1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4603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0" y="1600200"/>
            <a:ext cx="4876800" cy="365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5400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072" b="12128"/>
          <a:stretch/>
        </p:blipFill>
        <p:spPr>
          <a:xfrm>
            <a:off x="152400" y="228600"/>
            <a:ext cx="5486400" cy="277009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709" b="12708"/>
          <a:stretch/>
        </p:blipFill>
        <p:spPr>
          <a:xfrm>
            <a:off x="3276600" y="3657600"/>
            <a:ext cx="5486876" cy="272527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09600" y="3119718"/>
            <a:ext cx="7620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FF00"/>
                </a:solidFill>
              </a:rPr>
              <a:t>The Initial trawling event drew the cable tight, the second dropped it back to the seafloor in a “</a:t>
            </a:r>
            <a:r>
              <a:rPr lang="en-US" dirty="0" err="1" smtClean="0">
                <a:solidFill>
                  <a:srgbClr val="FFFF00"/>
                </a:solidFill>
              </a:rPr>
              <a:t>wussle</a:t>
            </a:r>
            <a:r>
              <a:rPr lang="en-US" dirty="0" smtClean="0">
                <a:solidFill>
                  <a:srgbClr val="FFFF00"/>
                </a:solidFill>
              </a:rPr>
              <a:t>”.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020038" y="762000"/>
            <a:ext cx="167616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FF00"/>
                </a:solidFill>
              </a:rPr>
              <a:t>Trawl marks evident in the seafloor</a:t>
            </a:r>
            <a:endParaRPr lang="en-US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0911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78106" y="518918"/>
            <a:ext cx="5105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solidFill>
                  <a:srgbClr val="FFFF00"/>
                </a:solidFill>
              </a:rPr>
              <a:t>Solution</a:t>
            </a:r>
            <a:endParaRPr lang="en-US" sz="3200" dirty="0">
              <a:solidFill>
                <a:srgbClr val="FFFF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095500" y="1138587"/>
            <a:ext cx="4724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FF00"/>
                </a:solidFill>
              </a:rPr>
              <a:t>Bury The cables as they are laid….</a:t>
            </a:r>
          </a:p>
          <a:p>
            <a:r>
              <a:rPr lang="en-US" dirty="0" smtClean="0">
                <a:hlinkClick r:id="rId2" action="ppaction://hlinkfile"/>
              </a:rPr>
              <a:t>C:\Users\dacr\Documents\HOWE_Workshop\MOBBCableLayingJune23_2011.mp4</a:t>
            </a:r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5300" y="2209800"/>
            <a:ext cx="5384800" cy="403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7654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05000" y="523400"/>
            <a:ext cx="5105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solidFill>
                  <a:srgbClr val="FFFF00"/>
                </a:solidFill>
              </a:rPr>
              <a:t>Solution</a:t>
            </a:r>
            <a:endParaRPr lang="en-US" sz="3200" dirty="0">
              <a:solidFill>
                <a:srgbClr val="FFFF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14400" y="1134070"/>
            <a:ext cx="472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FF00"/>
                </a:solidFill>
              </a:rPr>
              <a:t>Bury The cables as they are laid….</a:t>
            </a:r>
            <a:endParaRPr lang="en-US" dirty="0">
              <a:solidFill>
                <a:srgbClr val="FFFF00"/>
              </a:solidFill>
            </a:endParaRPr>
          </a:p>
        </p:txBody>
      </p:sp>
      <p:pic>
        <p:nvPicPr>
          <p:cNvPr id="5" name="Picture 3" descr="Q:\Users\dacr\Documents\MARS\Cablesled\Ventana_cablesled\TrenchManip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853" y="2057400"/>
            <a:ext cx="7719273" cy="434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45117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4302</TotalTime>
  <Words>413</Words>
  <Application>Microsoft Office PowerPoint</Application>
  <PresentationFormat>On-screen Show (4:3)</PresentationFormat>
  <Paragraphs>46</Paragraphs>
  <Slides>12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Give a man a fish and he eats dinner, Teach a man to fish and he tears up your Cabled Observatory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THE MOTIVATION FOR MARS </vt:lpstr>
    </vt:vector>
  </TitlesOfParts>
  <Company>MBARI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Give a man a fish he eats dinner,</dc:title>
  <dc:creator>meteor</dc:creator>
  <cp:lastModifiedBy>meteor</cp:lastModifiedBy>
  <cp:revision>27</cp:revision>
  <dcterms:created xsi:type="dcterms:W3CDTF">2016-09-20T00:58:52Z</dcterms:created>
  <dcterms:modified xsi:type="dcterms:W3CDTF">2017-02-07T17:27:24Z</dcterms:modified>
</cp:coreProperties>
</file>