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</p:sldMasterIdLst>
  <p:notesMasterIdLst>
    <p:notesMasterId r:id="rId21"/>
  </p:notesMasterIdLst>
  <p:sldIdLst>
    <p:sldId id="430" r:id="rId2"/>
    <p:sldId id="423" r:id="rId3"/>
    <p:sldId id="431" r:id="rId4"/>
    <p:sldId id="424" r:id="rId5"/>
    <p:sldId id="472" r:id="rId6"/>
    <p:sldId id="427" r:id="rId7"/>
    <p:sldId id="473" r:id="rId8"/>
    <p:sldId id="475" r:id="rId9"/>
    <p:sldId id="479" r:id="rId10"/>
    <p:sldId id="482" r:id="rId11"/>
    <p:sldId id="483" r:id="rId12"/>
    <p:sldId id="480" r:id="rId13"/>
    <p:sldId id="476" r:id="rId14"/>
    <p:sldId id="478" r:id="rId15"/>
    <p:sldId id="477" r:id="rId16"/>
    <p:sldId id="481" r:id="rId17"/>
    <p:sldId id="484" r:id="rId18"/>
    <p:sldId id="485" r:id="rId19"/>
    <p:sldId id="458" r:id="rId20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50000"/>
      </a:spcBef>
      <a:spcAft>
        <a:spcPct val="0"/>
      </a:spcAft>
      <a:defRPr sz="14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400"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B2B2B2"/>
    <a:srgbClr val="006699"/>
    <a:srgbClr val="3366CC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629" autoAdjust="0"/>
    <p:restoredTop sz="88000" autoAdjust="0"/>
  </p:normalViewPr>
  <p:slideViewPr>
    <p:cSldViewPr>
      <p:cViewPr varScale="1">
        <p:scale>
          <a:sx n="126" d="100"/>
          <a:sy n="126" d="100"/>
        </p:scale>
        <p:origin x="-1517" y="-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90468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99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99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200"/>
            </a:lvl1pPr>
          </a:lstStyle>
          <a:p>
            <a:pPr>
              <a:defRPr/>
            </a:pPr>
            <a:fld id="{280E38F7-AC4D-4CEF-861D-80DC11FA2D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928A2BB-BEE5-4B27-9FAA-91D540677D6B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91491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1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r>
              <a:rPr lang="en-US" smtClean="0"/>
              <a:t>Introduction slide?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5" name="Picture 25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819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dist="38099" dir="2700000" algn="ctr" rotWithShape="0">
              <a:schemeClr val="bg2">
                <a:alpha val="50000"/>
              </a:schemeClr>
            </a:outerShdw>
          </a:effectLst>
        </p:spPr>
      </p:pic>
      <p:pic>
        <p:nvPicPr>
          <p:cNvPr id="6" name="Picture 27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6096000"/>
            <a:ext cx="5105400" cy="6302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7" name="Text Box 28"/>
          <p:cNvSpPr txBox="1">
            <a:spLocks noChangeArrowheads="1"/>
          </p:cNvSpPr>
          <p:nvPr userDrawn="1"/>
        </p:nvSpPr>
        <p:spPr bwMode="auto">
          <a:xfrm>
            <a:off x="5943600" y="6096000"/>
            <a:ext cx="3048000" cy="623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i="1">
                <a:solidFill>
                  <a:schemeClr val="bg1"/>
                </a:solidFill>
                <a:latin typeface="Lucida Sans Unicode" pitchFamily="34" charset="0"/>
              </a:rPr>
              <a:t>Science Community Workshop I</a:t>
            </a:r>
          </a:p>
          <a:p>
            <a:pPr algn="ctr">
              <a:defRPr/>
            </a:pPr>
            <a:r>
              <a:rPr lang="en-US" i="1">
                <a:solidFill>
                  <a:schemeClr val="bg1"/>
                </a:solidFill>
                <a:latin typeface="Lucida Sans Unicode" pitchFamily="34" charset="0"/>
              </a:rPr>
              <a:t>Baltimore, Nov 11-12, 2009</a:t>
            </a:r>
          </a:p>
        </p:txBody>
      </p:sp>
      <p:sp>
        <p:nvSpPr>
          <p:cNvPr id="8" name="Text Box 29"/>
          <p:cNvSpPr txBox="1">
            <a:spLocks noChangeArrowheads="1"/>
          </p:cNvSpPr>
          <p:nvPr userDrawn="1"/>
        </p:nvSpPr>
        <p:spPr bwMode="auto">
          <a:xfrm>
            <a:off x="1524000" y="152400"/>
            <a:ext cx="60198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800" i="1">
                <a:solidFill>
                  <a:schemeClr val="bg1"/>
                </a:solidFill>
                <a:latin typeface="Lucida Sans Unicode" pitchFamily="34" charset="0"/>
              </a:rPr>
              <a:t>Ocean Observatories Initiative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133600" y="1600200"/>
            <a:ext cx="4857750" cy="10588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514600" y="3048000"/>
            <a:ext cx="4000500" cy="1263650"/>
          </a:xfrm>
        </p:spPr>
        <p:txBody>
          <a:bodyPr/>
          <a:lstStyle>
            <a:lvl1pPr marL="0" indent="0" algn="ct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09922E-C8B7-47A4-94E2-2CD4AADF3DF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37983A-89F3-401D-99E8-7B00B60F587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CAEDDF-6FFA-4239-AEF0-C2501BF51A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32ED8F-BBAB-4EB3-8848-19A459F8A0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143000"/>
            <a:ext cx="4038600" cy="49831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F6FCEA-1835-4351-8B04-D5A816F51B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B0701B-B2D0-4A90-BB89-F1ABAE9F0E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610D85-947B-4422-911F-4FE52A5F37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D7C612-A1D8-4EA4-BFD8-DE52873A13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686E27-A153-43CA-8F2D-B71D358684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28A455-E5A1-497C-BF5F-7FF13E46DC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new background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0" y="350838"/>
            <a:ext cx="9144000" cy="6156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143000"/>
            <a:ext cx="8229600" cy="4983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477000"/>
            <a:ext cx="21336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000">
                <a:solidFill>
                  <a:schemeClr val="hlink"/>
                </a:solidFill>
              </a:defRPr>
            </a:lvl1pPr>
          </a:lstStyle>
          <a:p>
            <a:pPr>
              <a:defRPr/>
            </a:pPr>
            <a:fld id="{0158B850-FDC1-4A46-8657-41FD9792C1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117" r:id="rId1"/>
    <p:sldLayoutId id="2147486107" r:id="rId2"/>
    <p:sldLayoutId id="2147486108" r:id="rId3"/>
    <p:sldLayoutId id="2147486109" r:id="rId4"/>
    <p:sldLayoutId id="2147486110" r:id="rId5"/>
    <p:sldLayoutId id="2147486111" r:id="rId6"/>
    <p:sldLayoutId id="2147486112" r:id="rId7"/>
    <p:sldLayoutId id="2147486113" r:id="rId8"/>
    <p:sldLayoutId id="2147486114" r:id="rId9"/>
    <p:sldLayoutId id="2147486115" r:id="rId10"/>
    <p:sldLayoutId id="2147486116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006699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png"/><Relationship Id="rId7" Type="http://schemas.openxmlformats.org/officeDocument/2006/relationships/image" Target="../media/image20.jpeg"/><Relationship Id="rId2" Type="http://schemas.openxmlformats.org/officeDocument/2006/relationships/slideLayout" Target="../slideLayouts/slideLayout2.xml"/><Relationship Id="rId1" Type="http://schemas.openxmlformats.org/officeDocument/2006/relationships/video" Target="file:///\\Tornado\ProjectLibrary\MARSO&amp;M\MARS%20Presentations\BenthicRoverHD.wmv" TargetMode="Externa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mailto:magene@mbari.org" TargetMode="External"/><Relationship Id="rId2" Type="http://schemas.openxmlformats.org/officeDocument/2006/relationships/hyperlink" Target="http://www.mbari.org/mars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Title 1"/>
          <p:cNvSpPr>
            <a:spLocks noGrp="1"/>
          </p:cNvSpPr>
          <p:nvPr>
            <p:ph type="title"/>
          </p:nvPr>
        </p:nvSpPr>
        <p:spPr>
          <a:xfrm>
            <a:off x="457200" y="609600"/>
            <a:ext cx="8229600" cy="1828800"/>
          </a:xfrm>
        </p:spPr>
        <p:txBody>
          <a:bodyPr/>
          <a:lstStyle/>
          <a:p>
            <a:pPr eaLnBrk="1" hangingPunct="1"/>
            <a:r>
              <a:rPr lang="en-US" dirty="0" smtClean="0">
                <a:solidFill>
                  <a:schemeClr val="tx1"/>
                </a:solidFill>
              </a:rPr>
              <a:t>THE MARS </a:t>
            </a:r>
            <a:r>
              <a:rPr lang="en-US" dirty="0" smtClean="0">
                <a:solidFill>
                  <a:schemeClr val="tx1"/>
                </a:solidFill>
              </a:rPr>
              <a:t>Cabled Observatory</a:t>
            </a:r>
            <a:r>
              <a:rPr lang="en-US" sz="3600" dirty="0" smtClean="0">
                <a:solidFill>
                  <a:schemeClr val="tx1"/>
                </a:solidFill>
              </a:rPr>
              <a:t/>
            </a:r>
            <a:br>
              <a:rPr lang="en-US" sz="3600" dirty="0" smtClean="0">
                <a:solidFill>
                  <a:schemeClr val="tx1"/>
                </a:solidFill>
              </a:rPr>
            </a:br>
            <a:r>
              <a:rPr lang="en-US" sz="3200" dirty="0" smtClean="0">
                <a:solidFill>
                  <a:schemeClr val="tx1"/>
                </a:solidFill>
              </a:rPr>
              <a:t>Engineering Development &amp; Science Missions</a:t>
            </a:r>
            <a:endParaRPr lang="en-US" sz="3200" dirty="0" smtClean="0">
              <a:solidFill>
                <a:schemeClr val="tx1"/>
              </a:solidFill>
            </a:endParaRPr>
          </a:p>
        </p:txBody>
      </p:sp>
      <p:sp>
        <p:nvSpPr>
          <p:cNvPr id="150531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7D6716-3EDD-4E56-80DB-5BCF9DC20C7F}" type="slidenum">
              <a:rPr lang="en-US" smtClean="0"/>
              <a:pPr/>
              <a:t>1</a:t>
            </a:fld>
            <a:endParaRPr lang="en-US" smtClean="0"/>
          </a:p>
        </p:txBody>
      </p:sp>
      <p:sp>
        <p:nvSpPr>
          <p:cNvPr id="150532" name="TextBox 4"/>
          <p:cNvSpPr txBox="1">
            <a:spLocks noChangeArrowheads="1"/>
          </p:cNvSpPr>
          <p:nvPr/>
        </p:nvSpPr>
        <p:spPr bwMode="auto">
          <a:xfrm>
            <a:off x="381000" y="2971800"/>
            <a:ext cx="8229600" cy="3226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ts val="2000"/>
              </a:lnSpc>
            </a:pPr>
            <a:r>
              <a:rPr lang="en-US" sz="2800" dirty="0" smtClean="0"/>
              <a:t>Deep Ocean Cables Observatories</a:t>
            </a:r>
          </a:p>
          <a:p>
            <a:pPr algn="ctr">
              <a:lnSpc>
                <a:spcPts val="2000"/>
              </a:lnSpc>
            </a:pPr>
            <a:r>
              <a:rPr lang="en-US" sz="2800" dirty="0" smtClean="0"/>
              <a:t>ASPERA Workshop 24-25 May 2012</a:t>
            </a:r>
          </a:p>
          <a:p>
            <a:pPr algn="ctr"/>
            <a:endParaRPr lang="en-US" sz="2800" dirty="0"/>
          </a:p>
          <a:p>
            <a:pPr algn="ctr"/>
            <a:endParaRPr lang="en-US" dirty="0"/>
          </a:p>
          <a:p>
            <a:pPr algn="ctr">
              <a:lnSpc>
                <a:spcPts val="1600"/>
              </a:lnSpc>
            </a:pPr>
            <a:r>
              <a:rPr lang="en-US" sz="2000" dirty="0"/>
              <a:t>Gene </a:t>
            </a:r>
            <a:r>
              <a:rPr lang="en-US" sz="2000" dirty="0" smtClean="0"/>
              <a:t>Massion</a:t>
            </a:r>
          </a:p>
          <a:p>
            <a:pPr algn="ctr">
              <a:lnSpc>
                <a:spcPts val="1600"/>
              </a:lnSpc>
            </a:pPr>
            <a:r>
              <a:rPr lang="en-US" sz="2000" dirty="0" smtClean="0"/>
              <a:t>Monterey </a:t>
            </a:r>
            <a:r>
              <a:rPr lang="en-US" sz="2000" dirty="0"/>
              <a:t>Bay Aquarium Research Institute</a:t>
            </a:r>
          </a:p>
          <a:p>
            <a:pPr algn="ctr">
              <a:lnSpc>
                <a:spcPts val="1600"/>
              </a:lnSpc>
            </a:pPr>
            <a:r>
              <a:rPr lang="en-US" sz="2000" dirty="0"/>
              <a:t>Moss Landing, CA USA</a:t>
            </a:r>
          </a:p>
          <a:p>
            <a:pPr algn="ctr">
              <a:lnSpc>
                <a:spcPts val="1600"/>
              </a:lnSpc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304800" y="990600"/>
            <a:ext cx="8534400" cy="4983163"/>
          </a:xfrm>
        </p:spPr>
        <p:txBody>
          <a:bodyPr/>
          <a:lstStyle/>
          <a:p>
            <a:r>
              <a:rPr lang="en-US" dirty="0" smtClean="0"/>
              <a:t>ROVER Science Questions</a:t>
            </a:r>
          </a:p>
          <a:p>
            <a:pPr lvl="1">
              <a:lnSpc>
                <a:spcPts val="2600"/>
              </a:lnSpc>
            </a:pPr>
            <a:r>
              <a:rPr lang="en-US" dirty="0" smtClean="0"/>
              <a:t>Food: What is the </a:t>
            </a:r>
            <a:r>
              <a:rPr lang="en-US" dirty="0" smtClean="0"/>
              <a:t>quality and quantity of particulate carbon reaching the seafloor?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Population Response: What responses are elicited in the sediment community by arrival of particulate carbon on the sea floor?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How do these ecosystem parameters change over time?</a:t>
            </a:r>
          </a:p>
          <a:p>
            <a:pPr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ROVER Measurements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Sediment Community Oxygen Consumption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r>
              <a:rPr lang="en-US" dirty="0" smtClean="0"/>
              <a:t>Chlorophyll fluorescence of surface sediment</a:t>
            </a:r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  <a:buNone/>
            </a:pPr>
            <a:endParaRPr lang="en-US" dirty="0" smtClean="0"/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endParaRPr lang="en-US" dirty="0" smtClean="0"/>
          </a:p>
          <a:p>
            <a:pPr eaLnBrk="1" hangingPunct="1">
              <a:lnSpc>
                <a:spcPts val="2600"/>
              </a:lnSpc>
              <a:spcBef>
                <a:spcPct val="50000"/>
              </a:spcBef>
            </a:pPr>
            <a:endParaRPr lang="en-US" dirty="0" smtClean="0"/>
          </a:p>
          <a:p>
            <a:pPr lvl="1" eaLnBrk="1" hangingPunct="1">
              <a:lnSpc>
                <a:spcPts val="2600"/>
              </a:lnSpc>
              <a:spcBef>
                <a:spcPct val="50000"/>
              </a:spcBef>
            </a:pP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/>
          <a:lstStyle/>
          <a:p>
            <a:r>
              <a:rPr lang="en-US" dirty="0" smtClean="0"/>
              <a:t>Rover Results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pic>
        <p:nvPicPr>
          <p:cNvPr id="7" name="Picture 7" descr="PortO2ConcDot_Edi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914401"/>
            <a:ext cx="3886200" cy="2331464"/>
          </a:xfrm>
          <a:prstGeom prst="rect">
            <a:avLst/>
          </a:prstGeom>
          <a:noFill/>
        </p:spPr>
      </p:pic>
      <p:pic>
        <p:nvPicPr>
          <p:cNvPr id="10" name="BenthicRoverHD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tretch>
            <a:fillRect/>
          </a:stretch>
        </p:blipFill>
        <p:spPr>
          <a:xfrm>
            <a:off x="6019800" y="4495800"/>
            <a:ext cx="2819400" cy="1585913"/>
          </a:xfrm>
          <a:prstGeom prst="rect">
            <a:avLst/>
          </a:prstGeom>
        </p:spPr>
      </p:pic>
      <p:pic>
        <p:nvPicPr>
          <p:cNvPr id="11" name="Picture 4" descr="port__Nov4"/>
          <p:cNvPicPr>
            <a:picLocks noChangeAspect="1" noChangeArrowheads="1"/>
          </p:cNvPicPr>
          <p:nvPr/>
        </p:nvPicPr>
        <p:blipFill>
          <a:blip r:embed="rId5" cstate="print"/>
          <a:srcRect l="3540" r="12808" b="-2451"/>
          <a:stretch>
            <a:fillRect/>
          </a:stretch>
        </p:blipFill>
        <p:spPr bwMode="auto">
          <a:xfrm>
            <a:off x="5562600" y="914400"/>
            <a:ext cx="3152026" cy="2895600"/>
          </a:xfrm>
          <a:prstGeom prst="rect">
            <a:avLst/>
          </a:prstGeom>
          <a:noFill/>
        </p:spPr>
      </p:pic>
      <p:pic>
        <p:nvPicPr>
          <p:cNvPr id="12" name="Picture 5" descr="port__Nov4B"/>
          <p:cNvPicPr>
            <a:picLocks noChangeAspect="1" noChangeArrowheads="1"/>
          </p:cNvPicPr>
          <p:nvPr/>
        </p:nvPicPr>
        <p:blipFill>
          <a:blip r:embed="rId6" cstate="print"/>
          <a:srcRect l="12857" t="44248" r="60251" b="24790"/>
          <a:stretch>
            <a:fillRect/>
          </a:stretch>
        </p:blipFill>
        <p:spPr bwMode="auto">
          <a:xfrm>
            <a:off x="4267200" y="2362200"/>
            <a:ext cx="1981200" cy="1711036"/>
          </a:xfrm>
          <a:prstGeom prst="rect">
            <a:avLst/>
          </a:prstGeom>
          <a:noFill/>
        </p:spPr>
      </p:pic>
      <p:pic>
        <p:nvPicPr>
          <p:cNvPr id="14" name="Picture 4" descr="fish_stuck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4800" y="3352800"/>
            <a:ext cx="3759200" cy="2819400"/>
          </a:xfrm>
          <a:prstGeom prst="rect">
            <a:avLst/>
          </a:prstGeom>
          <a:noFill/>
        </p:spPr>
      </p:pic>
      <p:pic>
        <p:nvPicPr>
          <p:cNvPr id="13" name="Picture 4" descr="port__Oct31B"/>
          <p:cNvPicPr>
            <a:picLocks noChangeAspect="1" noChangeArrowheads="1"/>
          </p:cNvPicPr>
          <p:nvPr/>
        </p:nvPicPr>
        <p:blipFill>
          <a:blip r:embed="rId8" cstate="print"/>
          <a:srcRect t="14286" r="50718" b="34286"/>
          <a:stretch>
            <a:fillRect/>
          </a:stretch>
        </p:blipFill>
        <p:spPr bwMode="auto">
          <a:xfrm>
            <a:off x="3428999" y="5052390"/>
            <a:ext cx="2209801" cy="1729410"/>
          </a:xfrm>
          <a:prstGeom prst="rect">
            <a:avLst/>
          </a:prstGeom>
          <a:noFill/>
        </p:spPr>
      </p:pic>
      <p:sp>
        <p:nvSpPr>
          <p:cNvPr id="15" name="TextBox 14"/>
          <p:cNvSpPr txBox="1"/>
          <p:nvPr/>
        </p:nvSpPr>
        <p:spPr>
          <a:xfrm>
            <a:off x="6705600" y="38100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November 4, 2009</a:t>
            </a:r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762000" y="6324600"/>
            <a:ext cx="1828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October 31, 2009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1828800" y="990600"/>
            <a:ext cx="2286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28 One day incubations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Deep ESP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838200"/>
            <a:ext cx="8686800" cy="715962"/>
          </a:xfrm>
        </p:spPr>
        <p:txBody>
          <a:bodyPr/>
          <a:lstStyle/>
          <a:p>
            <a:r>
              <a:rPr lang="en-US" sz="3200" b="1" dirty="0" smtClean="0">
                <a:cs typeface="Arial" pitchFamily="34" charset="0"/>
                <a:sym typeface="Calibri" pitchFamily="34" charset="0"/>
              </a:rPr>
              <a:t>DEIMOS: Deep Echo-Integrating Marine Observatory System</a:t>
            </a:r>
            <a:r>
              <a:rPr lang="en-US" sz="4800" b="1" dirty="0" smtClean="0">
                <a:cs typeface="Arial" pitchFamily="34" charset="0"/>
                <a:sym typeface="Calibri" pitchFamily="34" charset="0"/>
              </a:rPr>
              <a:t/>
            </a:r>
            <a:br>
              <a:rPr lang="en-US" sz="4800" b="1" dirty="0" smtClean="0">
                <a:cs typeface="Arial" pitchFamily="34" charset="0"/>
                <a:sym typeface="Calibri" pitchFamily="34" charset="0"/>
              </a:rPr>
            </a:br>
            <a:r>
              <a:rPr lang="en-US" sz="2400" dirty="0" smtClean="0"/>
              <a:t>Understand the daily vertical migrations  of zooplankton, predator-prey interactions (e.g. whale-krill), biological flux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  <p:pic>
        <p:nvPicPr>
          <p:cNvPr id="6" name="Picture 3"/>
          <p:cNvPicPr>
            <a:picLocks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415" t="1297" r="3773" b="7793"/>
          <a:stretch>
            <a:fillRect/>
          </a:stretch>
        </p:blipFill>
        <p:spPr bwMode="auto">
          <a:xfrm>
            <a:off x="228600" y="1752600"/>
            <a:ext cx="4267200" cy="36576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36659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752600"/>
            <a:ext cx="4419600" cy="5007617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11" name="Rectangle 10"/>
          <p:cNvSpPr/>
          <p:nvPr/>
        </p:nvSpPr>
        <p:spPr>
          <a:xfrm>
            <a:off x="228600" y="5562600"/>
            <a:ext cx="4343400" cy="1220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200"/>
              </a:spcBef>
            </a:pPr>
            <a:r>
              <a:rPr lang="en-US" sz="1000" dirty="0" smtClean="0"/>
              <a:t>Echogram </a:t>
            </a:r>
            <a:r>
              <a:rPr lang="en-US" sz="1000" dirty="0"/>
              <a:t>for 2–4 March 2009, with the corresponding metrics plotted below. From top to bottom, metrics are </a:t>
            </a:r>
            <a:r>
              <a:rPr lang="en-US" sz="1000" dirty="0" smtClean="0"/>
              <a:t>mean volume-backscattering </a:t>
            </a:r>
            <a:r>
              <a:rPr lang="en-US" sz="1000" dirty="0"/>
              <a:t>strength (</a:t>
            </a:r>
            <a:r>
              <a:rPr lang="en-US" sz="1000" dirty="0" err="1"/>
              <a:t>Sv</a:t>
            </a:r>
            <a:r>
              <a:rPr lang="en-US" sz="1000" dirty="0"/>
              <a:t>), area-backscattering strength (Sa), centre of mass (CM), inertia (I), proportion occupied (</a:t>
            </a:r>
            <a:r>
              <a:rPr lang="en-US" sz="1000" dirty="0" err="1"/>
              <a:t>Pocc</a:t>
            </a:r>
            <a:r>
              <a:rPr lang="en-US" sz="1000" dirty="0"/>
              <a:t>), </a:t>
            </a:r>
            <a:r>
              <a:rPr lang="en-US" sz="1000" dirty="0" smtClean="0"/>
              <a:t>equivalent area </a:t>
            </a:r>
            <a:r>
              <a:rPr lang="en-US" sz="1000" dirty="0"/>
              <a:t>(EA), index of aggregation (IA) and the number of layers (</a:t>
            </a:r>
            <a:r>
              <a:rPr lang="en-US" sz="1000" dirty="0" err="1"/>
              <a:t>Nlayers</a:t>
            </a:r>
            <a:r>
              <a:rPr lang="en-US" sz="1000" dirty="0"/>
              <a:t>). </a:t>
            </a:r>
            <a:endParaRPr lang="en-US" sz="1000" dirty="0" smtClean="0"/>
          </a:p>
          <a:p>
            <a:pPr>
              <a:spcBef>
                <a:spcPts val="200"/>
              </a:spcBef>
            </a:pPr>
            <a:r>
              <a:rPr lang="en-US" sz="1000" dirty="0" smtClean="0"/>
              <a:t>Courtesy: John Horne, University of Washington</a:t>
            </a:r>
            <a:endParaRPr lang="en-US" sz="1000" dirty="0"/>
          </a:p>
          <a:p>
            <a:pPr>
              <a:spcBef>
                <a:spcPts val="200"/>
              </a:spcBef>
            </a:pPr>
            <a:r>
              <a:rPr lang="en-US" sz="1000" dirty="0" smtClean="0"/>
              <a:t>http://www.acoustics.washington.edu/DEIMOS/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715962"/>
          </a:xfrm>
        </p:spPr>
        <p:txBody>
          <a:bodyPr/>
          <a:lstStyle/>
          <a:p>
            <a:pPr defTabSz="4806950">
              <a:defRPr/>
            </a:pPr>
            <a:r>
              <a:rPr lang="en-US" sz="4000" b="1" dirty="0" smtClean="0">
                <a:sym typeface="Calibri" pitchFamily="1" charset="0"/>
              </a:rPr>
              <a:t>EITS: Eye-in-the-Sea on MARS</a:t>
            </a:r>
            <a:r>
              <a:rPr lang="en-US" sz="4800" b="1" dirty="0" smtClean="0">
                <a:sym typeface="Calibri" pitchFamily="1" charset="0"/>
              </a:rPr>
              <a:t/>
            </a:r>
            <a:br>
              <a:rPr lang="en-US" sz="4800" b="1" dirty="0" smtClean="0">
                <a:sym typeface="Calibri" pitchFamily="1" charset="0"/>
              </a:rPr>
            </a:br>
            <a:r>
              <a:rPr lang="en-US" sz="2400" dirty="0" smtClean="0">
                <a:solidFill>
                  <a:srgbClr val="FFFFFF"/>
                </a:solidFill>
                <a:sym typeface="Calibri" pitchFamily="1" charset="0"/>
              </a:rPr>
              <a:t>Record response to food falls and bioluminescence, observe new species</a:t>
            </a:r>
            <a:r>
              <a:rPr lang="en-US" dirty="0" smtClean="0">
                <a:solidFill>
                  <a:srgbClr val="000000"/>
                </a:solidFill>
                <a:cs typeface="Calibri" pitchFamily="1" charset="0"/>
                <a:sym typeface="Calibri" pitchFamily="1" charset="0"/>
              </a:rPr>
              <a:t/>
            </a:r>
            <a:br>
              <a:rPr lang="en-US" dirty="0" smtClean="0">
                <a:solidFill>
                  <a:srgbClr val="000000"/>
                </a:solidFill>
                <a:cs typeface="Calibri" pitchFamily="1" charset="0"/>
                <a:sym typeface="Calibri" pitchFamily="1" charset="0"/>
              </a:rPr>
            </a:b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  <p:pic>
        <p:nvPicPr>
          <p:cNvPr id="6" name="Picture 5" descr="12_28_35_28.jpg"/>
          <p:cNvPicPr>
            <a:picLocks noChangeAspect="1"/>
          </p:cNvPicPr>
          <p:nvPr/>
        </p:nvPicPr>
        <p:blipFill>
          <a:blip r:embed="rId2" cstate="print"/>
          <a:srcRect l="8000" t="12222" r="17750" b="13333"/>
          <a:stretch>
            <a:fillRect/>
          </a:stretch>
        </p:blipFill>
        <p:spPr>
          <a:xfrm>
            <a:off x="228600" y="1600200"/>
            <a:ext cx="3870628" cy="2667000"/>
          </a:xfrm>
          <a:prstGeom prst="rect">
            <a:avLst/>
          </a:prstGeom>
        </p:spPr>
      </p:pic>
      <p:pic>
        <p:nvPicPr>
          <p:cNvPr id="7" name="Picture 6" descr="12_26_45_25.jpg"/>
          <p:cNvPicPr>
            <a:picLocks noChangeAspect="1"/>
          </p:cNvPicPr>
          <p:nvPr/>
        </p:nvPicPr>
        <p:blipFill>
          <a:blip r:embed="rId3" cstate="print"/>
          <a:srcRect l="42500" t="13333" r="17750" b="28889"/>
          <a:stretch>
            <a:fillRect/>
          </a:stretch>
        </p:blipFill>
        <p:spPr>
          <a:xfrm>
            <a:off x="4343400" y="1676400"/>
            <a:ext cx="3886200" cy="38819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3764" name="Picture 4" descr="http://www.mbari.org/mars/science/MOBB/mobb_map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77000" y="228600"/>
            <a:ext cx="2514600" cy="2428286"/>
          </a:xfrm>
          <a:prstGeom prst="rect">
            <a:avLst/>
          </a:prstGeom>
          <a:noFill/>
        </p:spPr>
      </p:pic>
      <p:pic>
        <p:nvPicPr>
          <p:cNvPr id="373762" name="Picture 2" descr="http://www.mbari.org/mars/science/MOBB/mobb9-40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9800" y="4419600"/>
            <a:ext cx="2971800" cy="2080260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914400"/>
            <a:ext cx="5943600" cy="715962"/>
          </a:xfrm>
        </p:spPr>
        <p:txBody>
          <a:bodyPr/>
          <a:lstStyle/>
          <a:p>
            <a:r>
              <a:rPr lang="en-US" sz="2800" b="1" dirty="0" smtClean="0"/>
              <a:t>MOBB: Monterey Ocean Bottom Broadband Seismometer</a:t>
            </a:r>
            <a:r>
              <a:rPr lang="en-US" sz="4800" b="1" dirty="0" smtClean="0"/>
              <a:t/>
            </a:r>
            <a:br>
              <a:rPr lang="en-US" sz="4800" b="1" dirty="0" smtClean="0"/>
            </a:br>
            <a:r>
              <a:rPr lang="en-US" sz="2400" dirty="0" smtClean="0">
                <a:solidFill>
                  <a:srgbClr val="FFFFFF"/>
                </a:solidFill>
              </a:rPr>
              <a:t>Extend the range of the Northern California Seismic Network to the western side of the San Gregorio Fault Zone</a:t>
            </a:r>
            <a:br>
              <a:rPr lang="en-US" sz="2400" dirty="0" smtClean="0">
                <a:solidFill>
                  <a:srgbClr val="FFFFFF"/>
                </a:solidFill>
              </a:rPr>
            </a:b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892" t="10028" b="2229"/>
          <a:stretch>
            <a:fillRect/>
          </a:stretch>
        </p:blipFill>
        <p:spPr bwMode="auto">
          <a:xfrm>
            <a:off x="4191000" y="2514600"/>
            <a:ext cx="3211448" cy="25908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7" name="Picture 1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6200" y="2133600"/>
            <a:ext cx="4875102" cy="365740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9" name="TextBox 8"/>
          <p:cNvSpPr txBox="1"/>
          <p:nvPr/>
        </p:nvSpPr>
        <p:spPr>
          <a:xfrm>
            <a:off x="381000" y="6172200"/>
            <a:ext cx="4343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http://seismo.berkeley.edu/bdsn/mobb.overview.html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15962"/>
          </a:xfrm>
        </p:spPr>
        <p:txBody>
          <a:bodyPr/>
          <a:lstStyle/>
          <a:p>
            <a:pPr defTabSz="4806950">
              <a:defRPr/>
            </a:pPr>
            <a:r>
              <a:rPr lang="en-US" sz="3600" b="1" dirty="0" smtClean="0">
                <a:latin typeface="Arial" charset="0"/>
                <a:cs typeface="Arial" charset="0"/>
                <a:sym typeface="Arial" charset="0"/>
              </a:rPr>
              <a:t>Bottom </a:t>
            </a:r>
            <a:r>
              <a:rPr lang="en-US" sz="3600" b="1" dirty="0" smtClean="0">
                <a:latin typeface="Arial" charset="0"/>
                <a:cs typeface="Arial" charset="0"/>
                <a:sym typeface="Arial" charset="0"/>
              </a:rPr>
              <a:t>Pressure </a:t>
            </a:r>
            <a:r>
              <a:rPr lang="en-US" sz="3600" b="1" dirty="0" smtClean="0">
                <a:latin typeface="Arial" charset="0"/>
                <a:cs typeface="Arial" charset="0"/>
                <a:sym typeface="Arial" charset="0"/>
              </a:rPr>
              <a:t>Recorder/Tilt </a:t>
            </a:r>
            <a:r>
              <a:rPr lang="en-US" sz="3600" b="1" dirty="0" smtClean="0">
                <a:latin typeface="Arial" charset="0"/>
                <a:cs typeface="Arial" charset="0"/>
                <a:sym typeface="Arial" charset="0"/>
              </a:rPr>
              <a:t>Meter </a:t>
            </a:r>
            <a:r>
              <a:rPr lang="en-US" sz="4800" b="1" dirty="0" smtClean="0">
                <a:latin typeface="Arial" charset="0"/>
                <a:cs typeface="Arial" charset="0"/>
                <a:sym typeface="Arial" charset="0"/>
              </a:rPr>
              <a:t/>
            </a:r>
            <a:br>
              <a:rPr lang="en-US" sz="4800" b="1" dirty="0" smtClean="0">
                <a:latin typeface="Arial" charset="0"/>
                <a:cs typeface="Arial" charset="0"/>
                <a:sym typeface="Arial" charset="0"/>
              </a:rPr>
            </a:br>
            <a:r>
              <a:rPr lang="en-US" sz="2400" b="1" dirty="0" smtClean="0">
                <a:latin typeface="Arial" charset="0"/>
                <a:cs typeface="Arial" charset="0"/>
                <a:sym typeface="Arial" charset="0"/>
              </a:rPr>
              <a:t>Real time monitoring of submarine seismic activity</a:t>
            </a:r>
            <a:r>
              <a:rPr lang="en-US" b="1" dirty="0" smtClean="0">
                <a:latin typeface="Arial" charset="0"/>
                <a:sym typeface="Arial" charset="0"/>
              </a:rPr>
              <a:t/>
            </a:r>
            <a:br>
              <a:rPr lang="en-US" b="1" dirty="0" smtClean="0">
                <a:latin typeface="Arial" charset="0"/>
                <a:sym typeface="Arial" charset="0"/>
              </a:rPr>
            </a:br>
            <a:endParaRPr lang="en-US" dirty="0"/>
          </a:p>
        </p:txBody>
      </p:sp>
      <p:pic>
        <p:nvPicPr>
          <p:cNvPr id="21" name="Picture 68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981" t="15703" r="16539" b="28259"/>
          <a:stretch>
            <a:fillRect/>
          </a:stretch>
        </p:blipFill>
        <p:spPr bwMode="auto">
          <a:xfrm>
            <a:off x="3810000" y="1143000"/>
            <a:ext cx="5191497" cy="55626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22" name="TextBox 21"/>
          <p:cNvSpPr txBox="1"/>
          <p:nvPr/>
        </p:nvSpPr>
        <p:spPr>
          <a:xfrm>
            <a:off x="0" y="6019800"/>
            <a:ext cx="4114800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300"/>
              </a:spcBef>
            </a:pPr>
            <a:r>
              <a:rPr lang="en-US" sz="1200" dirty="0" smtClean="0"/>
              <a:t>Courtesy: Oregon State University</a:t>
            </a:r>
          </a:p>
          <a:p>
            <a:pPr>
              <a:spcBef>
                <a:spcPts val="300"/>
              </a:spcBef>
            </a:pPr>
            <a:r>
              <a:rPr lang="en-US" sz="1200" dirty="0" smtClean="0"/>
              <a:t>NOAA Pacific Marine Environmental Laboratory</a:t>
            </a:r>
          </a:p>
          <a:p>
            <a:pPr>
              <a:spcBef>
                <a:spcPts val="300"/>
              </a:spcBef>
            </a:pPr>
            <a:r>
              <a:rPr lang="en-US" sz="1200" dirty="0" smtClean="0"/>
              <a:t>http://www.pmel.noaa.gov/vents/geology/mars/</a:t>
            </a:r>
            <a:endParaRPr lang="en-US" sz="1200" dirty="0"/>
          </a:p>
        </p:txBody>
      </p:sp>
      <p:pic>
        <p:nvPicPr>
          <p:cNvPr id="23" name="Picture 22" descr="BPROnDec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1143000"/>
            <a:ext cx="3556000" cy="2667000"/>
          </a:xfrm>
          <a:prstGeom prst="rect">
            <a:avLst/>
          </a:prstGeom>
        </p:spPr>
      </p:pic>
      <p:pic>
        <p:nvPicPr>
          <p:cNvPr id="20" name="Picture 67" descr="Photo of the BPR/Tilt instrument on the seafloo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1640" t="12963" r="25201" b="26468"/>
          <a:stretch>
            <a:fillRect/>
          </a:stretch>
        </p:blipFill>
        <p:spPr bwMode="auto">
          <a:xfrm>
            <a:off x="533400" y="3505200"/>
            <a:ext cx="2590800" cy="2498272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MARS Science Missions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228600"/>
            <a:ext cx="6019800" cy="715962"/>
          </a:xfrm>
        </p:spPr>
        <p:txBody>
          <a:bodyPr/>
          <a:lstStyle/>
          <a:p>
            <a:r>
              <a:rPr lang="en-US" sz="3600" dirty="0" smtClean="0"/>
              <a:t>The Other End of the Ocean Observatory Spectrum</a:t>
            </a:r>
            <a:endParaRPr lang="en-US" sz="3600" dirty="0"/>
          </a:p>
        </p:txBody>
      </p:sp>
      <p:pic>
        <p:nvPicPr>
          <p:cNvPr id="5" name="Content Placeholder 4" descr="statusbig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28600" y="4252173"/>
            <a:ext cx="5638800" cy="2605827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  <p:pic>
        <p:nvPicPr>
          <p:cNvPr id="6" name="Picture 5" descr="float_csection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53200" y="2323432"/>
            <a:ext cx="2514600" cy="4411579"/>
          </a:xfrm>
          <a:prstGeom prst="rect">
            <a:avLst/>
          </a:prstGeom>
        </p:spPr>
      </p:pic>
      <p:sp>
        <p:nvSpPr>
          <p:cNvPr id="7" name="Content Placeholder 2"/>
          <p:cNvSpPr txBox="1">
            <a:spLocks/>
          </p:cNvSpPr>
          <p:nvPr/>
        </p:nvSpPr>
        <p:spPr bwMode="auto">
          <a:xfrm>
            <a:off x="76200" y="1066800"/>
            <a:ext cx="88392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The Argo system is one of the few (maybe the only) global, 4D </a:t>
            </a:r>
            <a:r>
              <a:rPr lang="en-US" sz="2000" kern="0" dirty="0" smtClean="0">
                <a:latin typeface="+mn-lt"/>
                <a:cs typeface="+mn-cs"/>
              </a:rPr>
              <a:t>Ocean Observing System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dirty="0" smtClean="0">
                <a:latin typeface="+mn-lt"/>
                <a:cs typeface="+mn-cs"/>
              </a:rPr>
              <a:t>Argo provides a </a:t>
            </a:r>
            <a:r>
              <a:rPr lang="en-US" sz="2000" dirty="0" smtClean="0"/>
              <a:t>quantitative description of the changing state and patterns of the upper ocean heat content and freshwater storage and transport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 bwMode="auto">
          <a:xfrm>
            <a:off x="76200" y="2590800"/>
            <a:ext cx="6705600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kumimoji="0" lang="en-US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3500+ floats,</a:t>
            </a:r>
            <a:r>
              <a:rPr kumimoji="0" lang="en-US" sz="2000" b="0" i="0" u="none" strike="noStrike" kern="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$25K USD per float, maintenance = $0 USD float lifetime: ~4 years, system lifetime: decades</a:t>
            </a:r>
          </a:p>
          <a:p>
            <a:pPr marL="342900" marR="0" lvl="0" indent="-342900" algn="l" defTabSz="914400" rtl="0" eaLnBrk="0" fontAlgn="base" latinLnBrk="0" hangingPunct="0">
              <a:lnSpc>
                <a:spcPct val="100000"/>
              </a:lnSpc>
              <a:spcBef>
                <a:spcPts val="50"/>
              </a:spcBef>
              <a:spcAft>
                <a:spcPct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kern="0" baseline="0" dirty="0" smtClean="0">
                <a:latin typeface="+mn-lt"/>
                <a:cs typeface="+mn-cs"/>
              </a:rPr>
              <a:t>The system is being expanded </a:t>
            </a:r>
            <a:r>
              <a:rPr lang="en-US" sz="2000" kern="0" dirty="0" smtClean="0">
                <a:latin typeface="+mn-lt"/>
                <a:cs typeface="+mn-cs"/>
              </a:rPr>
              <a:t>to include biogeochemical measurements e.g., O2, nitrate, pH and bio-optical sensors</a:t>
            </a:r>
            <a:endParaRPr kumimoji="0" lang="en-US" sz="2000" b="0" i="0" u="none" strike="noStrike" kern="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22" name="Title 1"/>
          <p:cNvSpPr>
            <a:spLocks noGrp="1"/>
          </p:cNvSpPr>
          <p:nvPr>
            <p:ph type="title"/>
          </p:nvPr>
        </p:nvSpPr>
        <p:spPr>
          <a:xfrm>
            <a:off x="457200" y="1066800"/>
            <a:ext cx="8229600" cy="715963"/>
          </a:xfrm>
        </p:spPr>
        <p:txBody>
          <a:bodyPr/>
          <a:lstStyle/>
          <a:p>
            <a:pPr eaLnBrk="1" hangingPunct="1"/>
            <a:r>
              <a:rPr lang="en-US" dirty="0" smtClean="0"/>
              <a:t>Thanks for listening</a:t>
            </a:r>
          </a:p>
        </p:txBody>
      </p:sp>
      <p:sp>
        <p:nvSpPr>
          <p:cNvPr id="184323" name="Content Placeholder 2"/>
          <p:cNvSpPr>
            <a:spLocks noGrp="1"/>
          </p:cNvSpPr>
          <p:nvPr>
            <p:ph idx="1"/>
          </p:nvPr>
        </p:nvSpPr>
        <p:spPr>
          <a:xfrm>
            <a:off x="381000" y="2133600"/>
            <a:ext cx="8229600" cy="2438400"/>
          </a:xfrm>
        </p:spPr>
        <p:txBody>
          <a:bodyPr/>
          <a:lstStyle/>
          <a:p>
            <a:pPr algn="just" eaLnBrk="1" hangingPunct="1"/>
            <a:r>
              <a:rPr lang="en-US" sz="2800" dirty="0" smtClean="0">
                <a:solidFill>
                  <a:srgbClr val="0070C0"/>
                </a:solidFill>
              </a:rPr>
              <a:t>MARS is funded by the David and Lucille Packard Foundation and the US National Science </a:t>
            </a:r>
            <a:r>
              <a:rPr lang="en-US" sz="2800" dirty="0" smtClean="0">
                <a:solidFill>
                  <a:srgbClr val="0070C0"/>
                </a:solidFill>
              </a:rPr>
              <a:t>Foundation</a:t>
            </a:r>
            <a:endParaRPr lang="en-US" sz="2800" dirty="0" smtClean="0">
              <a:solidFill>
                <a:srgbClr val="0070C0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800" dirty="0" smtClean="0">
                <a:solidFill>
                  <a:srgbClr val="3366CC"/>
                </a:solidFill>
                <a:hlinkClick r:id="rId2"/>
              </a:rPr>
              <a:t>http://www.mbari.org/mars/</a:t>
            </a:r>
            <a:endParaRPr lang="en-US" sz="2800" dirty="0" smtClean="0">
              <a:solidFill>
                <a:srgbClr val="3366CC"/>
              </a:solidFill>
            </a:endParaRPr>
          </a:p>
          <a:p>
            <a:pPr algn="ctr" eaLnBrk="1" hangingPunct="1">
              <a:buFontTx/>
              <a:buNone/>
            </a:pPr>
            <a:r>
              <a:rPr lang="en-US" sz="2800" dirty="0" smtClean="0">
                <a:solidFill>
                  <a:srgbClr val="3366CC"/>
                </a:solidFill>
                <a:hlinkClick r:id="rId3"/>
              </a:rPr>
              <a:t>magene@mbari.org</a:t>
            </a:r>
            <a:endParaRPr lang="en-US" sz="2800" dirty="0" smtClean="0">
              <a:solidFill>
                <a:srgbClr val="3366CC"/>
              </a:solidFill>
            </a:endParaRPr>
          </a:p>
          <a:p>
            <a:pPr eaLnBrk="1" hangingPunct="1">
              <a:buFontTx/>
              <a:buNone/>
            </a:pPr>
            <a:endParaRPr lang="en-US" sz="2800" dirty="0" smtClean="0">
              <a:solidFill>
                <a:srgbClr val="0070C0"/>
              </a:solidFill>
            </a:endParaRPr>
          </a:p>
        </p:txBody>
      </p:sp>
      <p:sp>
        <p:nvSpPr>
          <p:cNvPr id="184324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D7CD6E-4D03-4224-BE2A-6D08237257B0}" type="slidenum">
              <a:rPr lang="en-US" smtClean="0"/>
              <a:pPr/>
              <a:t>19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3B8CB9EE-2476-4686-A56B-582E81D2014E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151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524000"/>
            <a:ext cx="8534400" cy="4114800"/>
          </a:xfrm>
        </p:spPr>
        <p:txBody>
          <a:bodyPr/>
          <a:lstStyle/>
          <a:p>
            <a:pPr eaLnBrk="1" hangingPunct="1">
              <a:lnSpc>
                <a:spcPct val="115000"/>
              </a:lnSpc>
              <a:buClr>
                <a:schemeClr val="tx1"/>
              </a:buClr>
            </a:pPr>
            <a:endParaRPr lang="en-US" i="1" dirty="0" smtClean="0"/>
          </a:p>
        </p:txBody>
      </p:sp>
      <p:sp>
        <p:nvSpPr>
          <p:cNvPr id="151556" name="Rectangle 6"/>
          <p:cNvSpPr>
            <a:spLocks noChangeArrowheads="1"/>
          </p:cNvSpPr>
          <p:nvPr/>
        </p:nvSpPr>
        <p:spPr bwMode="auto">
          <a:xfrm>
            <a:off x="152400" y="76200"/>
            <a:ext cx="8839200" cy="94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spcBef>
                <a:spcPct val="0"/>
              </a:spcBef>
            </a:pPr>
            <a:r>
              <a:rPr lang="en-US" sz="3200" dirty="0">
                <a:solidFill>
                  <a:srgbClr val="006699"/>
                </a:solidFill>
              </a:rPr>
              <a:t>The Monterey Accelerated Research System</a:t>
            </a:r>
          </a:p>
        </p:txBody>
      </p:sp>
      <p:sp>
        <p:nvSpPr>
          <p:cNvPr id="151557" name="Rectangle 8"/>
          <p:cNvSpPr>
            <a:spLocks noChangeArrowheads="1"/>
          </p:cNvSpPr>
          <p:nvPr/>
        </p:nvSpPr>
        <p:spPr bwMode="auto">
          <a:xfrm>
            <a:off x="4953000" y="914400"/>
            <a:ext cx="4191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Originally conceived as a test bed </a:t>
            </a:r>
            <a:r>
              <a:rPr lang="en-US" sz="2000" dirty="0"/>
              <a:t>for instrument </a:t>
            </a:r>
            <a:r>
              <a:rPr lang="en-US" sz="2000" dirty="0" smtClean="0"/>
              <a:t>development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Opportunity to gain early experience in observatory operations </a:t>
            </a:r>
            <a:endParaRPr lang="en-US" sz="2000" dirty="0"/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8X Science ports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100 </a:t>
            </a:r>
            <a:r>
              <a:rPr lang="en-US" sz="2000" dirty="0" err="1"/>
              <a:t>Mbit</a:t>
            </a:r>
            <a:r>
              <a:rPr lang="en-US" sz="2000" dirty="0"/>
              <a:t>/sec </a:t>
            </a:r>
            <a:r>
              <a:rPr lang="en-US" sz="2000" dirty="0" smtClean="0"/>
              <a:t>Ethernet at each port </a:t>
            </a:r>
            <a:endParaRPr lang="en-US" sz="2000" dirty="0"/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6.5 kW of </a:t>
            </a:r>
            <a:r>
              <a:rPr lang="en-US" sz="2000" dirty="0" smtClean="0"/>
              <a:t>power total </a:t>
            </a:r>
            <a:r>
              <a:rPr lang="en-US" sz="2000" dirty="0"/>
              <a:t>for science 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Precision time distribution 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Deep water - 890 meters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Accessible - 2 hrs from MBARI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/>
              <a:t>Extended geographic coverage with extension cables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Support for a </a:t>
            </a:r>
            <a:r>
              <a:rPr lang="en-US" sz="2000" dirty="0"/>
              <a:t>comprehensive workflow process – proposal through development, test, </a:t>
            </a:r>
            <a:r>
              <a:rPr lang="en-US" sz="2000" dirty="0" smtClean="0"/>
              <a:t>deployment, and operations</a:t>
            </a:r>
          </a:p>
          <a:p>
            <a:pPr marL="173038" indent="-173038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000" dirty="0" smtClean="0"/>
              <a:t>In operation since November 2008</a:t>
            </a:r>
            <a:endParaRPr lang="en-US" sz="2000" dirty="0"/>
          </a:p>
          <a:p>
            <a:pPr marL="173038" indent="-173038">
              <a:lnSpc>
                <a:spcPct val="80000"/>
              </a:lnSpc>
              <a:spcBef>
                <a:spcPct val="20000"/>
              </a:spcBef>
            </a:pPr>
            <a:endParaRPr lang="en-US" sz="2000" dirty="0"/>
          </a:p>
        </p:txBody>
      </p:sp>
      <p:pic>
        <p:nvPicPr>
          <p:cNvPr id="151558" name="Picture 9" descr="mars-new-no-legend-360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2400" y="914400"/>
            <a:ext cx="4800600" cy="398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1560" name="Picture 7" descr="node1cc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2000" y="4572000"/>
            <a:ext cx="3911600" cy="22002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The Motivation for MARS</a:t>
            </a:r>
          </a:p>
        </p:txBody>
      </p:sp>
      <p:sp>
        <p:nvSpPr>
          <p:cNvPr id="15257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dirty="0" smtClean="0"/>
              <a:t>The US National Science Foundation was funding development of a new generation of high power and high bandwidth observing systems </a:t>
            </a:r>
          </a:p>
          <a:p>
            <a:pPr eaLnBrk="1" hangingPunct="1"/>
            <a:r>
              <a:rPr lang="en-US" sz="2400" dirty="0" smtClean="0"/>
              <a:t>Entraining and training the science community to use these new systems would benefit from an easy to use test </a:t>
            </a:r>
            <a:r>
              <a:rPr lang="en-US" sz="2400" dirty="0" smtClean="0"/>
              <a:t>bed</a:t>
            </a:r>
          </a:p>
          <a:p>
            <a:pPr eaLnBrk="1" hangingPunct="1"/>
            <a:r>
              <a:rPr lang="en-US" sz="2400" dirty="0" smtClean="0"/>
              <a:t>Gaining early experience in all aspects of observatory development and operation would yield a decent return on investment for future observatories</a:t>
            </a:r>
            <a:endParaRPr lang="en-US" sz="2400" dirty="0" smtClean="0"/>
          </a:p>
          <a:p>
            <a:pPr eaLnBrk="1" hangingPunct="1"/>
            <a:r>
              <a:rPr lang="en-US" sz="2400" dirty="0" smtClean="0"/>
              <a:t>Helping the science community be successful at MARS and other observatories </a:t>
            </a:r>
            <a:r>
              <a:rPr lang="en-US" sz="2400" dirty="0" smtClean="0"/>
              <a:t>is </a:t>
            </a:r>
            <a:r>
              <a:rPr lang="en-US" sz="2400" dirty="0" smtClean="0"/>
              <a:t>the ultimate goal</a:t>
            </a:r>
          </a:p>
        </p:txBody>
      </p:sp>
      <p:sp>
        <p:nvSpPr>
          <p:cNvPr id="15258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715F7D07-B64F-4DCF-93CA-34B39CC5977B}" type="slidenum">
              <a:rPr lang="en-US" smtClean="0"/>
              <a:pPr/>
              <a:t>3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AE1AAA8-918B-4FA5-ACCD-A8DF5D73C48F}" type="slidenum">
              <a:rPr lang="en-US" smtClean="0"/>
              <a:pPr/>
              <a:t>4</a:t>
            </a:fld>
            <a:endParaRPr lang="en-US" dirty="0" smtClean="0"/>
          </a:p>
        </p:txBody>
      </p:sp>
      <p:sp>
        <p:nvSpPr>
          <p:cNvPr id="153603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609600"/>
            <a:ext cx="8229600" cy="715963"/>
          </a:xfrm>
        </p:spPr>
        <p:txBody>
          <a:bodyPr/>
          <a:lstStyle/>
          <a:p>
            <a:pPr eaLnBrk="1" hangingPunct="1"/>
            <a:r>
              <a:rPr lang="en-US" sz="3600" dirty="0" smtClean="0"/>
              <a:t>MARS Development Process</a:t>
            </a:r>
            <a:br>
              <a:rPr lang="en-US" sz="3600" dirty="0" smtClean="0"/>
            </a:br>
            <a:r>
              <a:rPr lang="en-US" sz="2400" dirty="0" smtClean="0"/>
              <a:t>Overarching design goal: Entrain </a:t>
            </a:r>
            <a:r>
              <a:rPr lang="en-US" sz="2400" dirty="0" smtClean="0"/>
              <a:t>new and traditional users and </a:t>
            </a:r>
            <a:r>
              <a:rPr lang="en-US" sz="2400" dirty="0" smtClean="0"/>
              <a:t>make </a:t>
            </a:r>
            <a:r>
              <a:rPr lang="en-US" sz="2400" dirty="0" smtClean="0"/>
              <a:t>them successful at power on</a:t>
            </a:r>
          </a:p>
        </p:txBody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828800"/>
            <a:ext cx="5943600" cy="4297363"/>
          </a:xfrm>
        </p:spPr>
        <p:txBody>
          <a:bodyPr/>
          <a:lstStyle/>
          <a:p>
            <a:pPr eaLnBrk="1" hangingPunct="1"/>
            <a:r>
              <a:rPr lang="en-US" sz="2600" dirty="0" smtClean="0"/>
              <a:t>We employed a covert System Engineering Process</a:t>
            </a:r>
          </a:p>
          <a:p>
            <a:pPr lvl="1" eaLnBrk="1" hangingPunct="1"/>
            <a:r>
              <a:rPr lang="en-US" sz="2200" dirty="0" smtClean="0"/>
              <a:t>We tried </a:t>
            </a:r>
            <a:r>
              <a:rPr lang="en-US" sz="2200" dirty="0" smtClean="0"/>
              <a:t>n</a:t>
            </a:r>
            <a:r>
              <a:rPr lang="en-US" sz="2200" dirty="0" smtClean="0"/>
              <a:t>ever to use the term “System Engineering”</a:t>
            </a:r>
          </a:p>
          <a:p>
            <a:pPr eaLnBrk="1" hangingPunct="1"/>
            <a:r>
              <a:rPr lang="en-US" sz="2600" dirty="0" smtClean="0"/>
              <a:t>Step 1: Understanding what our </a:t>
            </a:r>
            <a:r>
              <a:rPr lang="en-US" sz="2600" dirty="0" smtClean="0"/>
              <a:t>users </a:t>
            </a:r>
            <a:r>
              <a:rPr lang="en-US" sz="2600" dirty="0" smtClean="0"/>
              <a:t>want and what they need </a:t>
            </a:r>
            <a:endParaRPr lang="en-US" sz="2600" dirty="0" smtClean="0"/>
          </a:p>
          <a:p>
            <a:pPr lvl="1" eaLnBrk="1" hangingPunct="1"/>
            <a:r>
              <a:rPr lang="en-US" sz="2200" dirty="0" smtClean="0"/>
              <a:t>Developed </a:t>
            </a:r>
            <a:r>
              <a:rPr lang="en-US" sz="2200" dirty="0" smtClean="0"/>
              <a:t>a spectrum of user scenarios: simple to “blue sky”</a:t>
            </a:r>
          </a:p>
          <a:p>
            <a:pPr lvl="1" eaLnBrk="1" hangingPunct="1"/>
            <a:r>
              <a:rPr lang="en-US" sz="2200" dirty="0" smtClean="0"/>
              <a:t>Developed </a:t>
            </a:r>
            <a:r>
              <a:rPr lang="en-US" sz="2200" dirty="0" smtClean="0"/>
              <a:t>semi-formal user and design requirements</a:t>
            </a:r>
          </a:p>
          <a:p>
            <a:pPr lvl="1" eaLnBrk="1" hangingPunct="1"/>
            <a:r>
              <a:rPr lang="en-US" sz="2200" dirty="0" smtClean="0"/>
              <a:t>Continually evaluate the design against the requirements and the user scenarios</a:t>
            </a:r>
          </a:p>
          <a:p>
            <a:pPr eaLnBrk="1" hangingPunct="1"/>
            <a:endParaRPr lang="en-US" dirty="0" smtClean="0"/>
          </a:p>
        </p:txBody>
      </p:sp>
      <p:pic>
        <p:nvPicPr>
          <p:cNvPr id="5" name="Picture 10" descr="MARSventana_cablesled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9800" y="1905000"/>
            <a:ext cx="2895600" cy="343414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943600" y="5486400"/>
            <a:ext cx="31242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Cable laying (and now plowing) </a:t>
            </a:r>
            <a:r>
              <a:rPr lang="en-US" dirty="0" err="1" smtClean="0"/>
              <a:t>toolsled</a:t>
            </a:r>
            <a:r>
              <a:rPr lang="en-US" dirty="0" smtClean="0"/>
              <a:t>: An example of what our users want, geographic diversity, driving what we need to provide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715962"/>
          </a:xfrm>
        </p:spPr>
        <p:txBody>
          <a:bodyPr/>
          <a:lstStyle/>
          <a:p>
            <a:r>
              <a:rPr lang="en-US" sz="3600" dirty="0" smtClean="0"/>
              <a:t>MARS User Workflow</a:t>
            </a:r>
            <a:r>
              <a:rPr lang="en-US" sz="6000" dirty="0" smtClean="0"/>
              <a:t/>
            </a:r>
            <a:br>
              <a:rPr lang="en-US" sz="6000" dirty="0" smtClean="0"/>
            </a:br>
            <a:r>
              <a:rPr lang="en-US" sz="2400" dirty="0" smtClean="0"/>
              <a:t>Overarching design goal: Entrain new and traditional users and make them successful at power on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983163"/>
          </a:xfrm>
        </p:spPr>
        <p:txBody>
          <a:bodyPr/>
          <a:lstStyle/>
          <a:p>
            <a:pPr eaLnBrk="1" hangingPunct="1"/>
            <a:r>
              <a:rPr lang="en-US" dirty="0" smtClean="0"/>
              <a:t>Step 2: Understanding how our users work</a:t>
            </a:r>
          </a:p>
          <a:p>
            <a:pPr lvl="1" eaLnBrk="1" hangingPunct="1"/>
            <a:r>
              <a:rPr lang="en-US" sz="2400" dirty="0" smtClean="0"/>
              <a:t>Proposal Preparation</a:t>
            </a:r>
          </a:p>
          <a:p>
            <a:pPr lvl="2" eaLnBrk="1" hangingPunct="1"/>
            <a:r>
              <a:rPr lang="en-US" sz="2000" dirty="0" smtClean="0"/>
              <a:t>The critical step: No funding, no project</a:t>
            </a:r>
          </a:p>
          <a:p>
            <a:pPr lvl="1" eaLnBrk="1" hangingPunct="1"/>
            <a:r>
              <a:rPr lang="en-US" sz="2400" dirty="0" smtClean="0"/>
              <a:t>Design, test, re-design, re-test in their lab</a:t>
            </a:r>
          </a:p>
          <a:p>
            <a:pPr lvl="1" eaLnBrk="1" hangingPunct="1"/>
            <a:r>
              <a:rPr lang="en-US" sz="2400" dirty="0" smtClean="0"/>
              <a:t>Stage for pre-deployment testing in the MBARI test tank</a:t>
            </a:r>
          </a:p>
          <a:p>
            <a:pPr lvl="1" eaLnBrk="1" hangingPunct="1"/>
            <a:r>
              <a:rPr lang="en-US" sz="2400" dirty="0" smtClean="0"/>
              <a:t>Test, modify as necessary at MBARI</a:t>
            </a:r>
          </a:p>
          <a:p>
            <a:pPr lvl="1" eaLnBrk="1" hangingPunct="1"/>
            <a:r>
              <a:rPr lang="en-US" sz="2400" dirty="0" smtClean="0"/>
              <a:t>Stage for deployment, Deploy &amp; Commission</a:t>
            </a:r>
          </a:p>
          <a:p>
            <a:pPr lvl="1" eaLnBrk="1" hangingPunct="1"/>
            <a:r>
              <a:rPr lang="en-US" sz="2400" dirty="0" smtClean="0"/>
              <a:t>Operate and Maintain </a:t>
            </a:r>
          </a:p>
          <a:p>
            <a:pPr lvl="2" eaLnBrk="1" hangingPunct="1"/>
            <a:r>
              <a:rPr lang="en-US" sz="2000" dirty="0" smtClean="0"/>
              <a:t>recover, redesign, re-deploy as necessary</a:t>
            </a:r>
          </a:p>
          <a:p>
            <a:pPr lvl="1" eaLnBrk="1" hangingPunct="1"/>
            <a:r>
              <a:rPr lang="en-US" sz="2400" dirty="0" smtClean="0"/>
              <a:t>Data Management &amp; Distribution</a:t>
            </a:r>
          </a:p>
          <a:p>
            <a:pPr lvl="2" eaLnBrk="1" hangingPunct="1"/>
            <a:r>
              <a:rPr lang="en-US" sz="2000" dirty="0" err="1" smtClean="0"/>
              <a:t>Explicity</a:t>
            </a:r>
            <a:r>
              <a:rPr lang="en-US" sz="2000" dirty="0" smtClean="0"/>
              <a:t> not part of MARS scope</a:t>
            </a:r>
            <a:endParaRPr lang="en-US" sz="20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650" name="Slide Number Placeholder 4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5E80BC94-6895-45D4-9A18-67922BCE5A8B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155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>MARS↔Design/Test Cycle</a:t>
            </a:r>
          </a:p>
        </p:txBody>
      </p:sp>
      <p:pic>
        <p:nvPicPr>
          <p:cNvPr id="155652" name="Picture 4" descr="ventana_foce_tank3"/>
          <p:cNvPicPr>
            <a:picLocks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05000" y="3886200"/>
            <a:ext cx="4876800" cy="2835275"/>
          </a:xfrm>
          <a:noFill/>
        </p:spPr>
      </p:pic>
      <p:sp>
        <p:nvSpPr>
          <p:cNvPr id="155653" name="Rectangle 5"/>
          <p:cNvSpPr>
            <a:spLocks noChangeArrowheads="1"/>
          </p:cNvSpPr>
          <p:nvPr/>
        </p:nvSpPr>
        <p:spPr bwMode="auto">
          <a:xfrm>
            <a:off x="457200" y="990600"/>
            <a:ext cx="8077200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Your deployment team talks to our </a:t>
            </a:r>
            <a:r>
              <a:rPr lang="en-US" sz="2300" dirty="0" smtClean="0"/>
              <a:t>MARS staff </a:t>
            </a:r>
            <a:r>
              <a:rPr lang="en-US" sz="2300" dirty="0"/>
              <a:t>to work out deployment details</a:t>
            </a:r>
          </a:p>
          <a:p>
            <a:pPr marL="742950" lvl="1" indent="-285750">
              <a:lnSpc>
                <a:spcPct val="80000"/>
              </a:lnSpc>
              <a:spcBef>
                <a:spcPct val="20000"/>
              </a:spcBef>
              <a:buFontTx/>
              <a:buChar char="–"/>
            </a:pPr>
            <a:r>
              <a:rPr lang="en-US" sz="2100" dirty="0"/>
              <a:t>Extension </a:t>
            </a:r>
            <a:r>
              <a:rPr lang="en-US" sz="2100" dirty="0" smtClean="0"/>
              <a:t>cables </a:t>
            </a:r>
            <a:r>
              <a:rPr lang="en-US" sz="2100" dirty="0"/>
              <a:t>need a lot of </a:t>
            </a:r>
            <a:r>
              <a:rPr lang="en-US" sz="2100" dirty="0" smtClean="0"/>
              <a:t>interaction w/ocean engineers, ROV pilots and ship’s crew</a:t>
            </a:r>
            <a:endParaRPr lang="en-US" sz="21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Your network gurus talk to our </a:t>
            </a:r>
            <a:r>
              <a:rPr lang="en-US" sz="2300" dirty="0" smtClean="0"/>
              <a:t>network</a:t>
            </a:r>
            <a:endParaRPr lang="en-US" sz="2300" dirty="0"/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We help make sure you order the right MARS interface cable</a:t>
            </a:r>
          </a:p>
          <a:p>
            <a:pPr marL="342900" indent="-342900">
              <a:lnSpc>
                <a:spcPct val="80000"/>
              </a:lnSpc>
              <a:spcBef>
                <a:spcPct val="20000"/>
              </a:spcBef>
              <a:buFontTx/>
              <a:buChar char="•"/>
            </a:pPr>
            <a:r>
              <a:rPr lang="en-US" sz="2300" dirty="0"/>
              <a:t>We support testing your system in the MBARI test tank using the MARS wet node </a:t>
            </a:r>
            <a:r>
              <a:rPr lang="en-US" sz="2300" dirty="0" smtClean="0"/>
              <a:t>simulator</a:t>
            </a:r>
            <a:endParaRPr lang="en-US" sz="2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8800"/>
            <a:ext cx="7772400" cy="1362075"/>
          </a:xfrm>
        </p:spPr>
        <p:txBody>
          <a:bodyPr/>
          <a:lstStyle/>
          <a:p>
            <a:pPr algn="ctr"/>
            <a:r>
              <a:rPr lang="en-US" dirty="0" smtClean="0"/>
              <a:t>MARS SCIENCE MISSIONS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0432ED8F-BBAB-4EB3-8848-19A459F8A03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4789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4648200"/>
            <a:ext cx="3119919" cy="21336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Free Ocean Carbon Enrichment Experiment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sz="2400" dirty="0" smtClean="0"/>
              <a:t> </a:t>
            </a:r>
            <a:r>
              <a:rPr lang="en-US" sz="2400" dirty="0" smtClean="0"/>
              <a:t>A controlled seafloor </a:t>
            </a:r>
            <a:r>
              <a:rPr lang="en-US" sz="2400" dirty="0" smtClean="0"/>
              <a:t>CO2 enrichment experiment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pic>
        <p:nvPicPr>
          <p:cNvPr id="37478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" y="1295400"/>
            <a:ext cx="2616200" cy="196215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pic>
        <p:nvPicPr>
          <p:cNvPr id="37478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943600" y="1295400"/>
            <a:ext cx="2918591" cy="1981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2667000" y="1295400"/>
            <a:ext cx="266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CO2 has </a:t>
            </a:r>
            <a:r>
              <a:rPr lang="en-US" sz="1200" dirty="0" smtClean="0"/>
              <a:t>no atmospheric chemistry, enrichment experiments </a:t>
            </a:r>
            <a:r>
              <a:rPr lang="en-US" sz="1200" dirty="0"/>
              <a:t>are relatively easy to </a:t>
            </a:r>
            <a:r>
              <a:rPr lang="en-US" sz="1200" dirty="0" smtClean="0"/>
              <a:t>carry out on shore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3124200" y="2286000"/>
            <a:ext cx="2895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 smtClean="0"/>
              <a:t>In sea water, </a:t>
            </a:r>
            <a:r>
              <a:rPr lang="en-US" sz="1200" dirty="0"/>
              <a:t>the slow reaction kinetics </a:t>
            </a:r>
            <a:r>
              <a:rPr lang="en-US" sz="1200" dirty="0" smtClean="0"/>
              <a:t>of </a:t>
            </a:r>
            <a:r>
              <a:rPr lang="en-US" sz="1200" dirty="0"/>
              <a:t>CO2 </a:t>
            </a:r>
            <a:r>
              <a:rPr lang="en-US" sz="1200" dirty="0" smtClean="0"/>
              <a:t>perturbations require a long </a:t>
            </a:r>
            <a:r>
              <a:rPr lang="en-US" sz="1200" dirty="0"/>
              <a:t>reaction </a:t>
            </a:r>
            <a:r>
              <a:rPr lang="en-US" sz="1200" dirty="0" smtClean="0"/>
              <a:t>path</a:t>
            </a:r>
            <a:r>
              <a:rPr lang="en-US" sz="1200" dirty="0"/>
              <a:t> </a:t>
            </a:r>
            <a:r>
              <a:rPr lang="en-US" sz="1200" dirty="0" smtClean="0"/>
              <a:t>and solving </a:t>
            </a:r>
            <a:r>
              <a:rPr lang="en-US" sz="1200" dirty="0"/>
              <a:t>the CO2 kinetic </a:t>
            </a:r>
            <a:r>
              <a:rPr lang="en-US" sz="1200" dirty="0" smtClean="0"/>
              <a:t>equations in </a:t>
            </a:r>
            <a:r>
              <a:rPr lang="en-US" sz="1200" dirty="0"/>
              <a:t>real time</a:t>
            </a:r>
          </a:p>
        </p:txBody>
      </p:sp>
      <p:pic>
        <p:nvPicPr>
          <p:cNvPr id="10" name="Picture 13" descr="FOCEOct30-09"/>
          <p:cNvPicPr>
            <a:picLocks noChangeAspect="1" noChangeArrowheads="1"/>
          </p:cNvPicPr>
          <p:nvPr/>
        </p:nvPicPr>
        <p:blipFill>
          <a:blip r:embed="rId5" cstate="print"/>
          <a:srcRect t="12962" b="12962"/>
          <a:stretch>
            <a:fillRect/>
          </a:stretch>
        </p:blipFill>
        <p:spPr bwMode="auto">
          <a:xfrm>
            <a:off x="76200" y="3962400"/>
            <a:ext cx="487680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4788" name="Picture 4"/>
          <p:cNvPicPr>
            <a:picLocks noChangeAspect="1" noChangeArrowheads="1"/>
          </p:cNvPicPr>
          <p:nvPr/>
        </p:nvPicPr>
        <p:blipFill>
          <a:blip r:embed="rId6" cstate="print"/>
          <a:srcRect t="16327" b="15646"/>
          <a:stretch>
            <a:fillRect/>
          </a:stretch>
        </p:blipFill>
        <p:spPr bwMode="auto">
          <a:xfrm>
            <a:off x="4953000" y="3276600"/>
            <a:ext cx="1792224" cy="16002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Benthic Rover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>
              <a:defRPr/>
            </a:pPr>
            <a:fld id="{C7CAEDDF-6FFA-4239-AEF0-C2501BF51AF8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228600" y="1143000"/>
            <a:ext cx="8686800" cy="5474110"/>
            <a:chOff x="228600" y="1143000"/>
            <a:chExt cx="8686800" cy="5474110"/>
          </a:xfrm>
        </p:grpSpPr>
        <p:pic>
          <p:nvPicPr>
            <p:cNvPr id="6" name="Picture 2" descr="benthicrover1"/>
            <p:cNvPicPr>
              <a:picLocks noChangeAspect="1" noChangeArrowheads="1"/>
            </p:cNvPicPr>
            <p:nvPr/>
          </p:nvPicPr>
          <p:blipFill>
            <a:blip r:embed="rId2" cstate="print">
              <a:lum bright="-6000"/>
            </a:blip>
            <a:srcRect l="3876" t="4009" r="3876"/>
            <a:stretch>
              <a:fillRect/>
            </a:stretch>
          </p:blipFill>
          <p:spPr bwMode="auto">
            <a:xfrm>
              <a:off x="228600" y="1143000"/>
              <a:ext cx="8686800" cy="5474110"/>
            </a:xfrm>
            <a:prstGeom prst="rect">
              <a:avLst/>
            </a:prstGeom>
            <a:noFill/>
          </p:spPr>
        </p:pic>
        <p:sp>
          <p:nvSpPr>
            <p:cNvPr id="8" name="Line 4"/>
            <p:cNvSpPr>
              <a:spLocks noChangeShapeType="1"/>
            </p:cNvSpPr>
            <p:nvPr/>
          </p:nvSpPr>
          <p:spPr bwMode="auto">
            <a:xfrm flipV="1">
              <a:off x="2590801" y="1666406"/>
              <a:ext cx="737654" cy="238593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Line 5"/>
            <p:cNvSpPr>
              <a:spLocks noChangeShapeType="1"/>
            </p:cNvSpPr>
            <p:nvPr/>
          </p:nvSpPr>
          <p:spPr bwMode="auto">
            <a:xfrm>
              <a:off x="2133600" y="4191000"/>
              <a:ext cx="329779" cy="734096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1" name="Text Box 7"/>
            <p:cNvSpPr txBox="1">
              <a:spLocks noChangeArrowheads="1"/>
            </p:cNvSpPr>
            <p:nvPr/>
          </p:nvSpPr>
          <p:spPr bwMode="auto">
            <a:xfrm>
              <a:off x="457200" y="3886200"/>
              <a:ext cx="1837362" cy="6565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eaLnBrk="1" hangingPunct="1">
                <a:lnSpc>
                  <a:spcPts val="1600"/>
                </a:lnSpc>
              </a:pPr>
              <a:r>
                <a:rPr lang="en-US" sz="2000" b="1" dirty="0" err="1" smtClean="0">
                  <a:solidFill>
                    <a:schemeClr val="bg1"/>
                  </a:solidFill>
                </a:rPr>
                <a:t>Respirometer</a:t>
              </a:r>
              <a:endParaRPr lang="en-US" sz="2000" b="1" dirty="0" smtClean="0">
                <a:solidFill>
                  <a:schemeClr val="bg1"/>
                </a:solidFill>
              </a:endParaRPr>
            </a:p>
            <a:p>
              <a:pPr eaLnBrk="1" hangingPunct="1">
                <a:lnSpc>
                  <a:spcPts val="1600"/>
                </a:lnSpc>
              </a:pPr>
              <a:r>
                <a:rPr lang="en-US" sz="2000" b="1" dirty="0" smtClean="0">
                  <a:solidFill>
                    <a:schemeClr val="bg1"/>
                  </a:solidFill>
                </a:rPr>
                <a:t>Chambers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12" name="Text Box 8"/>
            <p:cNvSpPr txBox="1">
              <a:spLocks noChangeArrowheads="1"/>
            </p:cNvSpPr>
            <p:nvPr/>
          </p:nvSpPr>
          <p:spPr bwMode="auto">
            <a:xfrm>
              <a:off x="838200" y="1676400"/>
              <a:ext cx="1749676" cy="326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 b="1" dirty="0">
                  <a:solidFill>
                    <a:schemeClr val="bg1"/>
                  </a:solidFill>
                </a:rPr>
                <a:t>Current Meter</a:t>
              </a:r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H="1" flipV="1">
              <a:off x="5779500" y="5927770"/>
              <a:ext cx="392699" cy="396829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15" name="Text Box 11"/>
            <p:cNvSpPr txBox="1">
              <a:spLocks noChangeArrowheads="1"/>
            </p:cNvSpPr>
            <p:nvPr/>
          </p:nvSpPr>
          <p:spPr bwMode="auto">
            <a:xfrm>
              <a:off x="5105400" y="6248400"/>
              <a:ext cx="1910375" cy="3263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 b="1" dirty="0">
                  <a:solidFill>
                    <a:schemeClr val="bg1"/>
                  </a:solidFill>
                </a:rPr>
                <a:t>Video Cameras</a:t>
              </a:r>
            </a:p>
          </p:txBody>
        </p:sp>
        <p:sp>
          <p:nvSpPr>
            <p:cNvPr id="19" name="Line 5"/>
            <p:cNvSpPr>
              <a:spLocks noChangeShapeType="1"/>
            </p:cNvSpPr>
            <p:nvPr/>
          </p:nvSpPr>
          <p:spPr bwMode="auto">
            <a:xfrm>
              <a:off x="2133600" y="4190999"/>
              <a:ext cx="1527958" cy="915135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 Box 11"/>
            <p:cNvSpPr txBox="1">
              <a:spLocks noChangeArrowheads="1"/>
            </p:cNvSpPr>
            <p:nvPr/>
          </p:nvSpPr>
          <p:spPr bwMode="auto">
            <a:xfrm>
              <a:off x="7391400" y="5943600"/>
              <a:ext cx="997645" cy="4001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2000" b="1" dirty="0" smtClean="0">
                  <a:solidFill>
                    <a:schemeClr val="bg1"/>
                  </a:solidFill>
                </a:rPr>
                <a:t>Tracks</a:t>
              </a:r>
              <a:endParaRPr lang="en-US" sz="20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Line 10"/>
            <p:cNvSpPr>
              <a:spLocks noChangeShapeType="1"/>
            </p:cNvSpPr>
            <p:nvPr/>
          </p:nvSpPr>
          <p:spPr bwMode="auto">
            <a:xfrm flipH="1" flipV="1">
              <a:off x="6019800" y="5867400"/>
              <a:ext cx="1447800" cy="228600"/>
            </a:xfrm>
            <a:prstGeom prst="line">
              <a:avLst/>
            </a:prstGeom>
            <a:noFill/>
            <a:ln w="28575">
              <a:solidFill>
                <a:schemeClr val="bg1"/>
              </a:solidFill>
              <a:round/>
              <a:headEnd/>
              <a:tailEnd type="triangle" w="lg" len="med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ustom Design">
  <a:themeElements>
    <a:clrScheme name="Custom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Custom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CCFF">
            <a:alpha val="52000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CCFF">
            <a:alpha val="52000"/>
          </a:srgbClr>
        </a:solidFill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ustom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ustom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12654</TotalTime>
  <Words>813</Words>
  <Application>Microsoft Office PowerPoint</Application>
  <PresentationFormat>On-screen Show (4:3)</PresentationFormat>
  <Paragraphs>119</Paragraphs>
  <Slides>19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ＭＳ Ｐゴシック</vt:lpstr>
      <vt:lpstr>Lucida Sans Unicode</vt:lpstr>
      <vt:lpstr>Times New Roman</vt:lpstr>
      <vt:lpstr>Wingdings</vt:lpstr>
      <vt:lpstr>Times</vt:lpstr>
      <vt:lpstr>Custom Design</vt:lpstr>
      <vt:lpstr>THE MARS Cabled Observatory Engineering Development &amp; Science Missions</vt:lpstr>
      <vt:lpstr>Slide 2</vt:lpstr>
      <vt:lpstr>The Motivation for MARS</vt:lpstr>
      <vt:lpstr>MARS Development Process Overarching design goal: Entrain new and traditional users and make them successful at power on</vt:lpstr>
      <vt:lpstr>MARS User Workflow Overarching design goal: Entrain new and traditional users and make them successful at power on</vt:lpstr>
      <vt:lpstr>MARS↔Design/Test Cycle</vt:lpstr>
      <vt:lpstr>MARS SCIENCE MISSIONS</vt:lpstr>
      <vt:lpstr>Free Ocean Carbon Enrichment Experiment  A controlled seafloor CO2 enrichment experiment</vt:lpstr>
      <vt:lpstr>Benthic Rover</vt:lpstr>
      <vt:lpstr>Benthic Rover</vt:lpstr>
      <vt:lpstr>Rover Results</vt:lpstr>
      <vt:lpstr>Deep ESP</vt:lpstr>
      <vt:lpstr>DEIMOS: Deep Echo-Integrating Marine Observatory System Understand the daily vertical migrations  of zooplankton, predator-prey interactions (e.g. whale-krill), biological flux </vt:lpstr>
      <vt:lpstr>EITS: Eye-in-the-Sea on MARS Record response to food falls and bioluminescence, observe new species </vt:lpstr>
      <vt:lpstr>MOBB: Monterey Ocean Bottom Broadband Seismometer Extend the range of the Northern California Seismic Network to the western side of the San Gregorio Fault Zone </vt:lpstr>
      <vt:lpstr>Bottom Pressure Recorder/Tilt Meter  Real time monitoring of submarine seismic activity </vt:lpstr>
      <vt:lpstr>Other MARS Science Missions</vt:lpstr>
      <vt:lpstr>The Other End of the Ocean Observatory Spectrum</vt:lpstr>
      <vt:lpstr>Thanks for listening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Anthony Ferlaino</dc:creator>
  <cp:lastModifiedBy>Gene Massion</cp:lastModifiedBy>
  <cp:revision>271</cp:revision>
  <dcterms:created xsi:type="dcterms:W3CDTF">2008-11-02T20:59:59Z</dcterms:created>
  <dcterms:modified xsi:type="dcterms:W3CDTF">2012-05-21T19:03:02Z</dcterms:modified>
</cp:coreProperties>
</file>