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8" r:id="rId11"/>
    <p:sldId id="269" r:id="rId12"/>
    <p:sldId id="264" r:id="rId13"/>
    <p:sldId id="267" r:id="rId14"/>
    <p:sldId id="26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96" d="100"/>
          <a:sy n="96" d="100"/>
        </p:scale>
        <p:origin x="-86" y="-211"/>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56A741D-262C-4464-8E20-2C4F7B291628}" type="datetimeFigureOut">
              <a:rPr lang="en-US" smtClean="0"/>
              <a:t>9/24/2016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FA09FA-EEEE-43D3-B053-5F66C38CAB15}" type="slidenum">
              <a:rPr lang="en-US" smtClean="0"/>
              <a:t>‹#›</a:t>
            </a:fld>
            <a:endParaRPr lang="en-US"/>
          </a:p>
        </p:txBody>
      </p:sp>
    </p:spTree>
    <p:extLst>
      <p:ext uri="{BB962C8B-B14F-4D97-AF65-F5344CB8AC3E}">
        <p14:creationId xmlns:p14="http://schemas.microsoft.com/office/powerpoint/2010/main" val="682224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6A741D-262C-4464-8E20-2C4F7B291628}" type="datetimeFigureOut">
              <a:rPr lang="en-US" smtClean="0"/>
              <a:t>9/24/2016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FA09FA-EEEE-43D3-B053-5F66C38CAB15}" type="slidenum">
              <a:rPr lang="en-US" smtClean="0"/>
              <a:t>‹#›</a:t>
            </a:fld>
            <a:endParaRPr lang="en-US"/>
          </a:p>
        </p:txBody>
      </p:sp>
    </p:spTree>
    <p:extLst>
      <p:ext uri="{BB962C8B-B14F-4D97-AF65-F5344CB8AC3E}">
        <p14:creationId xmlns:p14="http://schemas.microsoft.com/office/powerpoint/2010/main" val="2488379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6A741D-262C-4464-8E20-2C4F7B291628}" type="datetimeFigureOut">
              <a:rPr lang="en-US" smtClean="0"/>
              <a:t>9/24/2016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FA09FA-EEEE-43D3-B053-5F66C38CAB15}" type="slidenum">
              <a:rPr lang="en-US" smtClean="0"/>
              <a:t>‹#›</a:t>
            </a:fld>
            <a:endParaRPr lang="en-US"/>
          </a:p>
        </p:txBody>
      </p:sp>
    </p:spTree>
    <p:extLst>
      <p:ext uri="{BB962C8B-B14F-4D97-AF65-F5344CB8AC3E}">
        <p14:creationId xmlns:p14="http://schemas.microsoft.com/office/powerpoint/2010/main" val="3456976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6A741D-262C-4464-8E20-2C4F7B291628}" type="datetimeFigureOut">
              <a:rPr lang="en-US" smtClean="0"/>
              <a:t>9/24/2016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FA09FA-EEEE-43D3-B053-5F66C38CAB15}" type="slidenum">
              <a:rPr lang="en-US" smtClean="0"/>
              <a:t>‹#›</a:t>
            </a:fld>
            <a:endParaRPr lang="en-US"/>
          </a:p>
        </p:txBody>
      </p:sp>
    </p:spTree>
    <p:extLst>
      <p:ext uri="{BB962C8B-B14F-4D97-AF65-F5344CB8AC3E}">
        <p14:creationId xmlns:p14="http://schemas.microsoft.com/office/powerpoint/2010/main" val="1238295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6A741D-262C-4464-8E20-2C4F7B291628}" type="datetimeFigureOut">
              <a:rPr lang="en-US" smtClean="0"/>
              <a:t>9/24/2016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FA09FA-EEEE-43D3-B053-5F66C38CAB15}" type="slidenum">
              <a:rPr lang="en-US" smtClean="0"/>
              <a:t>‹#›</a:t>
            </a:fld>
            <a:endParaRPr lang="en-US"/>
          </a:p>
        </p:txBody>
      </p:sp>
    </p:spTree>
    <p:extLst>
      <p:ext uri="{BB962C8B-B14F-4D97-AF65-F5344CB8AC3E}">
        <p14:creationId xmlns:p14="http://schemas.microsoft.com/office/powerpoint/2010/main" val="3146762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56A741D-262C-4464-8E20-2C4F7B291628}" type="datetimeFigureOut">
              <a:rPr lang="en-US" smtClean="0"/>
              <a:t>9/24/2016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FA09FA-EEEE-43D3-B053-5F66C38CAB15}" type="slidenum">
              <a:rPr lang="en-US" smtClean="0"/>
              <a:t>‹#›</a:t>
            </a:fld>
            <a:endParaRPr lang="en-US"/>
          </a:p>
        </p:txBody>
      </p:sp>
    </p:spTree>
    <p:extLst>
      <p:ext uri="{BB962C8B-B14F-4D97-AF65-F5344CB8AC3E}">
        <p14:creationId xmlns:p14="http://schemas.microsoft.com/office/powerpoint/2010/main" val="468860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56A741D-262C-4464-8E20-2C4F7B291628}" type="datetimeFigureOut">
              <a:rPr lang="en-US" smtClean="0"/>
              <a:t>9/24/2016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FA09FA-EEEE-43D3-B053-5F66C38CAB15}" type="slidenum">
              <a:rPr lang="en-US" smtClean="0"/>
              <a:t>‹#›</a:t>
            </a:fld>
            <a:endParaRPr lang="en-US"/>
          </a:p>
        </p:txBody>
      </p:sp>
    </p:spTree>
    <p:extLst>
      <p:ext uri="{BB962C8B-B14F-4D97-AF65-F5344CB8AC3E}">
        <p14:creationId xmlns:p14="http://schemas.microsoft.com/office/powerpoint/2010/main" val="2367338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56A741D-262C-4464-8E20-2C4F7B291628}" type="datetimeFigureOut">
              <a:rPr lang="en-US" smtClean="0"/>
              <a:t>9/24/2016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FA09FA-EEEE-43D3-B053-5F66C38CAB15}" type="slidenum">
              <a:rPr lang="en-US" smtClean="0"/>
              <a:t>‹#›</a:t>
            </a:fld>
            <a:endParaRPr lang="en-US"/>
          </a:p>
        </p:txBody>
      </p:sp>
    </p:spTree>
    <p:extLst>
      <p:ext uri="{BB962C8B-B14F-4D97-AF65-F5344CB8AC3E}">
        <p14:creationId xmlns:p14="http://schemas.microsoft.com/office/powerpoint/2010/main" val="1139206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6A741D-262C-4464-8E20-2C4F7B291628}" type="datetimeFigureOut">
              <a:rPr lang="en-US" smtClean="0"/>
              <a:t>9/24/2016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FA09FA-EEEE-43D3-B053-5F66C38CAB15}" type="slidenum">
              <a:rPr lang="en-US" smtClean="0"/>
              <a:t>‹#›</a:t>
            </a:fld>
            <a:endParaRPr lang="en-US"/>
          </a:p>
        </p:txBody>
      </p:sp>
    </p:spTree>
    <p:extLst>
      <p:ext uri="{BB962C8B-B14F-4D97-AF65-F5344CB8AC3E}">
        <p14:creationId xmlns:p14="http://schemas.microsoft.com/office/powerpoint/2010/main" val="2508503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6A741D-262C-4464-8E20-2C4F7B291628}" type="datetimeFigureOut">
              <a:rPr lang="en-US" smtClean="0"/>
              <a:t>9/24/2016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FA09FA-EEEE-43D3-B053-5F66C38CAB15}" type="slidenum">
              <a:rPr lang="en-US" smtClean="0"/>
              <a:t>‹#›</a:t>
            </a:fld>
            <a:endParaRPr lang="en-US"/>
          </a:p>
        </p:txBody>
      </p:sp>
    </p:spTree>
    <p:extLst>
      <p:ext uri="{BB962C8B-B14F-4D97-AF65-F5344CB8AC3E}">
        <p14:creationId xmlns:p14="http://schemas.microsoft.com/office/powerpoint/2010/main" val="2019320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9"/>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6A741D-262C-4464-8E20-2C4F7B291628}" type="datetimeFigureOut">
              <a:rPr lang="en-US" smtClean="0"/>
              <a:t>9/24/2016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FA09FA-EEEE-43D3-B053-5F66C38CAB15}" type="slidenum">
              <a:rPr lang="en-US" smtClean="0"/>
              <a:t>‹#›</a:t>
            </a:fld>
            <a:endParaRPr lang="en-US"/>
          </a:p>
        </p:txBody>
      </p:sp>
    </p:spTree>
    <p:extLst>
      <p:ext uri="{BB962C8B-B14F-4D97-AF65-F5344CB8AC3E}">
        <p14:creationId xmlns:p14="http://schemas.microsoft.com/office/powerpoint/2010/main" val="1691599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6A741D-262C-4464-8E20-2C4F7B291628}" type="datetimeFigureOut">
              <a:rPr lang="en-US" smtClean="0"/>
              <a:t>9/24/2016</a:t>
            </a:fld>
            <a:endParaRPr lang="en-US"/>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FA09FA-EEEE-43D3-B053-5F66C38CAB15}" type="slidenum">
              <a:rPr lang="en-US" smtClean="0"/>
              <a:t>‹#›</a:t>
            </a:fld>
            <a:endParaRPr lang="en-US"/>
          </a:p>
        </p:txBody>
      </p:sp>
    </p:spTree>
    <p:extLst>
      <p:ext uri="{BB962C8B-B14F-4D97-AF65-F5344CB8AC3E}">
        <p14:creationId xmlns:p14="http://schemas.microsoft.com/office/powerpoint/2010/main" val="40763513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mbari.org/at-sea/cabled-observatory/"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4463" y="1122363"/>
            <a:ext cx="11095348" cy="2387600"/>
          </a:xfrm>
        </p:spPr>
        <p:txBody>
          <a:bodyPr>
            <a:normAutofit fontScale="90000"/>
          </a:bodyPr>
          <a:lstStyle/>
          <a:p>
            <a:r>
              <a:rPr lang="en-US" dirty="0" smtClean="0"/>
              <a:t>Academic/Industrial Partnerships for Developing High Reliability Oceanographic Research Systems: Lessons Learned</a:t>
            </a:r>
            <a:endParaRPr lang="en-US" dirty="0"/>
          </a:p>
        </p:txBody>
      </p:sp>
      <p:sp>
        <p:nvSpPr>
          <p:cNvPr id="3" name="Subtitle 2"/>
          <p:cNvSpPr>
            <a:spLocks noGrp="1"/>
          </p:cNvSpPr>
          <p:nvPr>
            <p:ph type="subTitle" idx="1"/>
          </p:nvPr>
        </p:nvSpPr>
        <p:spPr>
          <a:xfrm>
            <a:off x="1577281" y="3928975"/>
            <a:ext cx="9144000" cy="2630078"/>
          </a:xfrm>
        </p:spPr>
        <p:txBody>
          <a:bodyPr>
            <a:normAutofit fontScale="92500" lnSpcReduction="20000"/>
          </a:bodyPr>
          <a:lstStyle/>
          <a:p>
            <a:r>
              <a:rPr lang="en-US" dirty="0" smtClean="0"/>
              <a:t>Gene Massion</a:t>
            </a:r>
          </a:p>
          <a:p>
            <a:r>
              <a:rPr lang="en-US" dirty="0" smtClean="0"/>
              <a:t>MBARI</a:t>
            </a:r>
          </a:p>
          <a:p>
            <a:endParaRPr lang="en-US" dirty="0" smtClean="0"/>
          </a:p>
          <a:p>
            <a:r>
              <a:rPr lang="en-US" dirty="0" smtClean="0"/>
              <a:t>NSF </a:t>
            </a:r>
            <a:r>
              <a:rPr lang="en-US" dirty="0" err="1" smtClean="0"/>
              <a:t>OceanTech</a:t>
            </a:r>
            <a:r>
              <a:rPr lang="en-US" dirty="0" smtClean="0"/>
              <a:t> and Lesson Learned Workshop</a:t>
            </a:r>
          </a:p>
          <a:p>
            <a:r>
              <a:rPr lang="en-US" dirty="0" smtClean="0"/>
              <a:t>Monterey Bay Aquarium Research Institute</a:t>
            </a:r>
          </a:p>
          <a:p>
            <a:r>
              <a:rPr lang="en-US" dirty="0" smtClean="0"/>
              <a:t>Moss Landing, California</a:t>
            </a:r>
          </a:p>
          <a:p>
            <a:r>
              <a:rPr lang="en-US" dirty="0" smtClean="0"/>
              <a:t>23-25 September 2016</a:t>
            </a:r>
            <a:endParaRPr lang="en-US" dirty="0"/>
          </a:p>
        </p:txBody>
      </p:sp>
    </p:spTree>
    <p:extLst>
      <p:ext uri="{BB962C8B-B14F-4D97-AF65-F5344CB8AC3E}">
        <p14:creationId xmlns:p14="http://schemas.microsoft.com/office/powerpoint/2010/main" val="39630000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566" y="134541"/>
            <a:ext cx="10964186" cy="1325563"/>
          </a:xfrm>
        </p:spPr>
        <p:txBody>
          <a:bodyPr/>
          <a:lstStyle/>
          <a:p>
            <a:pPr algn="ctr"/>
            <a:r>
              <a:rPr lang="en-US" dirty="0" smtClean="0"/>
              <a:t>One Lesson Probably Worth Learning</a:t>
            </a:r>
            <a:endParaRPr lang="en-US" dirty="0"/>
          </a:p>
        </p:txBody>
      </p:sp>
      <p:sp>
        <p:nvSpPr>
          <p:cNvPr id="3" name="Content Placeholder 2"/>
          <p:cNvSpPr>
            <a:spLocks noGrp="1"/>
          </p:cNvSpPr>
          <p:nvPr>
            <p:ph idx="1"/>
          </p:nvPr>
        </p:nvSpPr>
        <p:spPr>
          <a:xfrm>
            <a:off x="477078" y="1192696"/>
            <a:ext cx="11274950" cy="5486399"/>
          </a:xfrm>
        </p:spPr>
        <p:txBody>
          <a:bodyPr>
            <a:normAutofit fontScale="92500" lnSpcReduction="20000"/>
          </a:bodyPr>
          <a:lstStyle/>
          <a:p>
            <a:r>
              <a:rPr lang="en-US" dirty="0" smtClean="0"/>
              <a:t>We </a:t>
            </a:r>
            <a:r>
              <a:rPr lang="en-US" dirty="0"/>
              <a:t>keep reporting the same incredibly expensive ground fault, connector, </a:t>
            </a:r>
            <a:r>
              <a:rPr lang="en-US" dirty="0" smtClean="0"/>
              <a:t>corrosion, noise and </a:t>
            </a:r>
            <a:r>
              <a:rPr lang="en-US" dirty="0"/>
              <a:t>similar mundane problems</a:t>
            </a:r>
          </a:p>
          <a:p>
            <a:r>
              <a:rPr lang="en-US" dirty="0"/>
              <a:t>Shouldn’t we learn that some </a:t>
            </a:r>
            <a:r>
              <a:rPr lang="en-US" dirty="0" smtClean="0"/>
              <a:t>“expensive” </a:t>
            </a:r>
            <a:r>
              <a:rPr lang="en-US" dirty="0"/>
              <a:t>industrial practices actually pay for themselves?</a:t>
            </a:r>
          </a:p>
          <a:p>
            <a:pPr lvl="2"/>
            <a:r>
              <a:rPr lang="en-US" sz="2400" dirty="0"/>
              <a:t>Reliability </a:t>
            </a:r>
            <a:r>
              <a:rPr lang="en-US" sz="2400" dirty="0" smtClean="0"/>
              <a:t>analysis</a:t>
            </a:r>
          </a:p>
          <a:p>
            <a:pPr lvl="2"/>
            <a:r>
              <a:rPr lang="en-US" sz="2400" dirty="0" smtClean="0"/>
              <a:t>Highly Accelerated Lifecycle Testing and Highly Accelerated Stress Screening</a:t>
            </a:r>
          </a:p>
          <a:p>
            <a:pPr lvl="3"/>
            <a:r>
              <a:rPr lang="en-US" sz="2200" dirty="0" smtClean="0"/>
              <a:t>Wouldn’t a community/industry connector test/qualification facility be nice?</a:t>
            </a:r>
          </a:p>
          <a:p>
            <a:pPr lvl="2"/>
            <a:r>
              <a:rPr lang="en-US" sz="2400" dirty="0" smtClean="0"/>
              <a:t>Dedicated Quality Analysis and Quality Control staff</a:t>
            </a:r>
          </a:p>
          <a:p>
            <a:pPr lvl="2"/>
            <a:r>
              <a:rPr lang="en-US" sz="2400" dirty="0" smtClean="0"/>
              <a:t>Dedicated test </a:t>
            </a:r>
            <a:r>
              <a:rPr lang="en-US" sz="2400" dirty="0"/>
              <a:t>engineers and testing </a:t>
            </a:r>
            <a:r>
              <a:rPr lang="en-US" sz="2400" dirty="0" smtClean="0"/>
              <a:t>environments</a:t>
            </a:r>
          </a:p>
          <a:p>
            <a:pPr lvl="3"/>
            <a:r>
              <a:rPr lang="en-US" sz="2200" dirty="0" smtClean="0"/>
              <a:t>X-Rays are cheap and effective insurance for some issues</a:t>
            </a:r>
          </a:p>
          <a:p>
            <a:pPr lvl="3"/>
            <a:r>
              <a:rPr lang="en-US" sz="2200" dirty="0" smtClean="0"/>
              <a:t>Helium leak testing is not so cheap but highly effective insurance</a:t>
            </a:r>
          </a:p>
          <a:p>
            <a:pPr lvl="3"/>
            <a:r>
              <a:rPr lang="en-US" sz="2200" dirty="0" smtClean="0"/>
              <a:t>Most connector vendors have</a:t>
            </a:r>
            <a:r>
              <a:rPr lang="en-US" sz="2200" dirty="0" smtClean="0"/>
              <a:t> </a:t>
            </a:r>
            <a:r>
              <a:rPr lang="en-US" sz="2200" dirty="0" smtClean="0"/>
              <a:t>a pressure test chamber</a:t>
            </a:r>
          </a:p>
          <a:p>
            <a:pPr lvl="3"/>
            <a:r>
              <a:rPr lang="en-US" sz="2200" dirty="0" smtClean="0"/>
              <a:t>Design Engineers are different animals than Test Engineers are different than QA, …</a:t>
            </a:r>
          </a:p>
          <a:p>
            <a:pPr lvl="2"/>
            <a:r>
              <a:rPr lang="en-US" sz="2400" dirty="0" smtClean="0"/>
              <a:t>Shore side test systems</a:t>
            </a:r>
          </a:p>
          <a:p>
            <a:pPr lvl="2"/>
            <a:r>
              <a:rPr lang="en-US" sz="2400" dirty="0" smtClean="0"/>
              <a:t>A mature, </a:t>
            </a:r>
            <a:r>
              <a:rPr lang="en-US" sz="2400" dirty="0" smtClean="0"/>
              <a:t>proven</a:t>
            </a:r>
            <a:r>
              <a:rPr lang="en-US" sz="2400" smtClean="0"/>
              <a:t>, documented soup </a:t>
            </a:r>
            <a:r>
              <a:rPr lang="en-US" sz="2400" dirty="0" smtClean="0"/>
              <a:t>to nuts design, procurement, manufacturing, test, deployment process</a:t>
            </a:r>
          </a:p>
          <a:p>
            <a:pPr lvl="2"/>
            <a:r>
              <a:rPr lang="en-US" sz="2400" dirty="0" smtClean="0"/>
              <a:t>Economical, accessible wet test beds: MARS </a:t>
            </a:r>
          </a:p>
          <a:p>
            <a:pPr lvl="2"/>
            <a:r>
              <a:rPr lang="en-US" sz="2400" dirty="0" smtClean="0"/>
              <a:t>Accumulation </a:t>
            </a:r>
            <a:r>
              <a:rPr lang="en-US" sz="2400" dirty="0"/>
              <a:t>and distribution of institutional knowledge  </a:t>
            </a:r>
          </a:p>
          <a:p>
            <a:endParaRPr lang="en-US" dirty="0"/>
          </a:p>
        </p:txBody>
      </p:sp>
    </p:spTree>
    <p:extLst>
      <p:ext uri="{BB962C8B-B14F-4D97-AF65-F5344CB8AC3E}">
        <p14:creationId xmlns:p14="http://schemas.microsoft.com/office/powerpoint/2010/main" val="8373532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Rectangle 86"/>
          <p:cNvSpPr/>
          <p:nvPr/>
        </p:nvSpPr>
        <p:spPr>
          <a:xfrm>
            <a:off x="10026560" y="2958588"/>
            <a:ext cx="1550504" cy="6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62054" y="746792"/>
            <a:ext cx="10515600" cy="1325563"/>
          </a:xfrm>
        </p:spPr>
        <p:txBody>
          <a:bodyPr>
            <a:normAutofit fontScale="90000"/>
          </a:bodyPr>
          <a:lstStyle/>
          <a:p>
            <a:pPr algn="ctr"/>
            <a:r>
              <a:rPr lang="en-US" dirty="0" smtClean="0"/>
              <a:t>One Vision for an Optimal Development System</a:t>
            </a:r>
            <a:br>
              <a:rPr lang="en-US" dirty="0" smtClean="0"/>
            </a:br>
            <a:r>
              <a:rPr lang="en-US" sz="3600" dirty="0"/>
              <a:t>Criteria of optimality: reducing overall lifecycle cost over many decades for many Oceanographic research systems</a:t>
            </a:r>
            <a:r>
              <a:rPr lang="en-US" dirty="0"/>
              <a:t/>
            </a:r>
            <a:br>
              <a:rPr lang="en-US" dirty="0"/>
            </a:br>
            <a:endParaRPr lang="en-US" dirty="0"/>
          </a:p>
        </p:txBody>
      </p:sp>
      <p:sp>
        <p:nvSpPr>
          <p:cNvPr id="4" name="Rectangle 3"/>
          <p:cNvSpPr/>
          <p:nvPr/>
        </p:nvSpPr>
        <p:spPr>
          <a:xfrm>
            <a:off x="1101239" y="2943768"/>
            <a:ext cx="1550504" cy="6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97263" y="5248155"/>
            <a:ext cx="1550504" cy="6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101239" y="3778654"/>
            <a:ext cx="1550504" cy="6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765301" y="1947020"/>
            <a:ext cx="2178657" cy="646331"/>
          </a:xfrm>
          <a:prstGeom prst="rect">
            <a:avLst/>
          </a:prstGeom>
          <a:noFill/>
        </p:spPr>
        <p:txBody>
          <a:bodyPr wrap="square" rtlCol="0">
            <a:spAutoFit/>
          </a:bodyPr>
          <a:lstStyle/>
          <a:p>
            <a:pPr algn="ctr"/>
            <a:r>
              <a:rPr lang="en-US" dirty="0" smtClean="0"/>
              <a:t>Creative, innovative research labs</a:t>
            </a:r>
            <a:endParaRPr lang="en-US" dirty="0"/>
          </a:p>
        </p:txBody>
      </p:sp>
      <p:sp>
        <p:nvSpPr>
          <p:cNvPr id="8" name="TextBox 7"/>
          <p:cNvSpPr txBox="1"/>
          <p:nvPr/>
        </p:nvSpPr>
        <p:spPr>
          <a:xfrm>
            <a:off x="1717464" y="3077154"/>
            <a:ext cx="310101" cy="369332"/>
          </a:xfrm>
          <a:prstGeom prst="rect">
            <a:avLst/>
          </a:prstGeom>
          <a:noFill/>
        </p:spPr>
        <p:txBody>
          <a:bodyPr wrap="square" rtlCol="0">
            <a:spAutoFit/>
          </a:bodyPr>
          <a:lstStyle/>
          <a:p>
            <a:r>
              <a:rPr lang="en-US" dirty="0" smtClean="0"/>
              <a:t>1</a:t>
            </a:r>
            <a:endParaRPr lang="en-US" dirty="0"/>
          </a:p>
        </p:txBody>
      </p:sp>
      <p:sp>
        <p:nvSpPr>
          <p:cNvPr id="9" name="TextBox 8"/>
          <p:cNvSpPr txBox="1"/>
          <p:nvPr/>
        </p:nvSpPr>
        <p:spPr>
          <a:xfrm>
            <a:off x="1717463" y="3912040"/>
            <a:ext cx="310101" cy="369332"/>
          </a:xfrm>
          <a:prstGeom prst="rect">
            <a:avLst/>
          </a:prstGeom>
          <a:noFill/>
        </p:spPr>
        <p:txBody>
          <a:bodyPr wrap="square" rtlCol="0">
            <a:spAutoFit/>
          </a:bodyPr>
          <a:lstStyle/>
          <a:p>
            <a:r>
              <a:rPr lang="en-US" dirty="0" smtClean="0"/>
              <a:t>2</a:t>
            </a:r>
            <a:endParaRPr lang="en-US" dirty="0"/>
          </a:p>
        </p:txBody>
      </p:sp>
      <p:sp>
        <p:nvSpPr>
          <p:cNvPr id="10" name="TextBox 9"/>
          <p:cNvSpPr txBox="1"/>
          <p:nvPr/>
        </p:nvSpPr>
        <p:spPr>
          <a:xfrm>
            <a:off x="1688221" y="5403313"/>
            <a:ext cx="310101" cy="369332"/>
          </a:xfrm>
          <a:prstGeom prst="rect">
            <a:avLst/>
          </a:prstGeom>
          <a:noFill/>
        </p:spPr>
        <p:txBody>
          <a:bodyPr wrap="square" rtlCol="0">
            <a:spAutoFit/>
          </a:bodyPr>
          <a:lstStyle/>
          <a:p>
            <a:r>
              <a:rPr lang="en-US" dirty="0" smtClean="0"/>
              <a:t>N</a:t>
            </a:r>
            <a:endParaRPr lang="en-US" dirty="0"/>
          </a:p>
        </p:txBody>
      </p:sp>
      <p:sp>
        <p:nvSpPr>
          <p:cNvPr id="11" name="Oval 10"/>
          <p:cNvSpPr/>
          <p:nvPr/>
        </p:nvSpPr>
        <p:spPr>
          <a:xfrm>
            <a:off x="1792174" y="4581736"/>
            <a:ext cx="102199" cy="101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1792173" y="4779856"/>
            <a:ext cx="102199" cy="101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1792173" y="4966546"/>
            <a:ext cx="102199" cy="101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289712" y="4022991"/>
            <a:ext cx="1550504" cy="6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Curved Connector 20"/>
          <p:cNvCxnSpPr/>
          <p:nvPr/>
        </p:nvCxnSpPr>
        <p:spPr>
          <a:xfrm>
            <a:off x="2961841" y="3077154"/>
            <a:ext cx="2103123" cy="834886"/>
          </a:xfrm>
          <a:prstGeom prst="curvedConnector3">
            <a:avLst>
              <a:gd name="adj1" fmla="val 99905"/>
            </a:avLst>
          </a:prstGeom>
          <a:ln w="50800">
            <a:tailEnd type="arrow" w="lg" len="lg"/>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3828509" y="1977773"/>
            <a:ext cx="2508648" cy="646331"/>
          </a:xfrm>
          <a:prstGeom prst="rect">
            <a:avLst/>
          </a:prstGeom>
          <a:noFill/>
        </p:spPr>
        <p:txBody>
          <a:bodyPr wrap="square" rtlCol="0">
            <a:spAutoFit/>
          </a:bodyPr>
          <a:lstStyle/>
          <a:p>
            <a:pPr algn="ctr"/>
            <a:r>
              <a:rPr lang="en-US" dirty="0" smtClean="0"/>
              <a:t>The community gizmo hardening group</a:t>
            </a:r>
            <a:endParaRPr lang="en-US" dirty="0"/>
          </a:p>
        </p:txBody>
      </p:sp>
      <p:cxnSp>
        <p:nvCxnSpPr>
          <p:cNvPr id="31" name="Curved Connector 30"/>
          <p:cNvCxnSpPr/>
          <p:nvPr/>
        </p:nvCxnSpPr>
        <p:spPr>
          <a:xfrm rot="10800000" flipV="1">
            <a:off x="2763062" y="4779856"/>
            <a:ext cx="2301902" cy="538968"/>
          </a:xfrm>
          <a:prstGeom prst="curvedConnector3">
            <a:avLst>
              <a:gd name="adj1" fmla="val -777"/>
            </a:avLst>
          </a:prstGeom>
          <a:ln w="50800">
            <a:tailEnd type="arrow" w="lg" len="lg"/>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3220251" y="6011922"/>
            <a:ext cx="1168842" cy="0"/>
          </a:xfrm>
          <a:prstGeom prst="straightConnector1">
            <a:avLst/>
          </a:prstGeom>
          <a:ln w="50800">
            <a:tailEnd type="arrow" w="lg" len="lg"/>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2763061" y="6102709"/>
            <a:ext cx="1804936" cy="646331"/>
          </a:xfrm>
          <a:prstGeom prst="rect">
            <a:avLst/>
          </a:prstGeom>
          <a:noFill/>
        </p:spPr>
        <p:txBody>
          <a:bodyPr wrap="square" rtlCol="0">
            <a:spAutoFit/>
          </a:bodyPr>
          <a:lstStyle/>
          <a:p>
            <a:pPr algn="ctr"/>
            <a:r>
              <a:rPr lang="en-US" dirty="0" smtClean="0"/>
              <a:t>Stage 1 or 2-ish Prototype</a:t>
            </a:r>
            <a:endParaRPr lang="en-US" dirty="0"/>
          </a:p>
        </p:txBody>
      </p:sp>
      <p:sp>
        <p:nvSpPr>
          <p:cNvPr id="43" name="Rectangle 42"/>
          <p:cNvSpPr/>
          <p:nvPr/>
        </p:nvSpPr>
        <p:spPr>
          <a:xfrm>
            <a:off x="7438429" y="2943768"/>
            <a:ext cx="1550504" cy="6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7434453" y="5248155"/>
            <a:ext cx="1550504" cy="6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7438429" y="3778654"/>
            <a:ext cx="1550504" cy="6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8054654" y="3077154"/>
            <a:ext cx="310101" cy="369332"/>
          </a:xfrm>
          <a:prstGeom prst="rect">
            <a:avLst/>
          </a:prstGeom>
          <a:noFill/>
        </p:spPr>
        <p:txBody>
          <a:bodyPr wrap="square" rtlCol="0">
            <a:spAutoFit/>
          </a:bodyPr>
          <a:lstStyle/>
          <a:p>
            <a:r>
              <a:rPr lang="en-US" dirty="0" smtClean="0"/>
              <a:t>1</a:t>
            </a:r>
            <a:endParaRPr lang="en-US" dirty="0"/>
          </a:p>
        </p:txBody>
      </p:sp>
      <p:sp>
        <p:nvSpPr>
          <p:cNvPr id="47" name="TextBox 46"/>
          <p:cNvSpPr txBox="1"/>
          <p:nvPr/>
        </p:nvSpPr>
        <p:spPr>
          <a:xfrm>
            <a:off x="8054653" y="3912040"/>
            <a:ext cx="310101" cy="369332"/>
          </a:xfrm>
          <a:prstGeom prst="rect">
            <a:avLst/>
          </a:prstGeom>
          <a:noFill/>
        </p:spPr>
        <p:txBody>
          <a:bodyPr wrap="square" rtlCol="0">
            <a:spAutoFit/>
          </a:bodyPr>
          <a:lstStyle/>
          <a:p>
            <a:r>
              <a:rPr lang="en-US" dirty="0" smtClean="0"/>
              <a:t>2</a:t>
            </a:r>
            <a:endParaRPr lang="en-US" dirty="0"/>
          </a:p>
        </p:txBody>
      </p:sp>
      <p:sp>
        <p:nvSpPr>
          <p:cNvPr id="48" name="TextBox 47"/>
          <p:cNvSpPr txBox="1"/>
          <p:nvPr/>
        </p:nvSpPr>
        <p:spPr>
          <a:xfrm>
            <a:off x="8025411" y="5403313"/>
            <a:ext cx="310101" cy="369332"/>
          </a:xfrm>
          <a:prstGeom prst="rect">
            <a:avLst/>
          </a:prstGeom>
          <a:noFill/>
        </p:spPr>
        <p:txBody>
          <a:bodyPr wrap="square" rtlCol="0">
            <a:spAutoFit/>
          </a:bodyPr>
          <a:lstStyle/>
          <a:p>
            <a:r>
              <a:rPr lang="en-US" dirty="0" smtClean="0"/>
              <a:t>N</a:t>
            </a:r>
            <a:endParaRPr lang="en-US" dirty="0"/>
          </a:p>
        </p:txBody>
      </p:sp>
      <p:sp>
        <p:nvSpPr>
          <p:cNvPr id="49" name="Oval 48"/>
          <p:cNvSpPr/>
          <p:nvPr/>
        </p:nvSpPr>
        <p:spPr>
          <a:xfrm>
            <a:off x="8129364" y="4581736"/>
            <a:ext cx="102199" cy="101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8129363" y="4779856"/>
            <a:ext cx="102199" cy="101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8129363" y="4966546"/>
            <a:ext cx="102199" cy="101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p:cNvSpPr txBox="1"/>
          <p:nvPr/>
        </p:nvSpPr>
        <p:spPr>
          <a:xfrm>
            <a:off x="7102494" y="1977773"/>
            <a:ext cx="2178657" cy="369332"/>
          </a:xfrm>
          <a:prstGeom prst="rect">
            <a:avLst/>
          </a:prstGeom>
          <a:noFill/>
        </p:spPr>
        <p:txBody>
          <a:bodyPr wrap="square" rtlCol="0">
            <a:spAutoFit/>
          </a:bodyPr>
          <a:lstStyle/>
          <a:p>
            <a:pPr algn="ctr"/>
            <a:r>
              <a:rPr lang="en-US" dirty="0" smtClean="0"/>
              <a:t>Industrial Partners</a:t>
            </a:r>
            <a:endParaRPr lang="en-US" dirty="0"/>
          </a:p>
        </p:txBody>
      </p:sp>
      <p:cxnSp>
        <p:nvCxnSpPr>
          <p:cNvPr id="53" name="Straight Arrow Connector 52"/>
          <p:cNvCxnSpPr/>
          <p:nvPr/>
        </p:nvCxnSpPr>
        <p:spPr>
          <a:xfrm>
            <a:off x="5955500" y="6023932"/>
            <a:ext cx="1168842" cy="0"/>
          </a:xfrm>
          <a:prstGeom prst="straightConnector1">
            <a:avLst/>
          </a:prstGeom>
          <a:ln w="50800">
            <a:tailEnd type="arrow" w="lg" len="lg"/>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5611607" y="6114719"/>
            <a:ext cx="1691639" cy="646331"/>
          </a:xfrm>
          <a:prstGeom prst="rect">
            <a:avLst/>
          </a:prstGeom>
          <a:noFill/>
        </p:spPr>
        <p:txBody>
          <a:bodyPr wrap="square" rtlCol="0">
            <a:spAutoFit/>
          </a:bodyPr>
          <a:lstStyle/>
          <a:p>
            <a:pPr algn="ctr"/>
            <a:r>
              <a:rPr lang="en-US" dirty="0" smtClean="0"/>
              <a:t>Stage 3 or 4-ish Prototype</a:t>
            </a:r>
            <a:endParaRPr lang="en-US" dirty="0"/>
          </a:p>
        </p:txBody>
      </p:sp>
      <p:cxnSp>
        <p:nvCxnSpPr>
          <p:cNvPr id="55" name="Curved Connector 54"/>
          <p:cNvCxnSpPr/>
          <p:nvPr/>
        </p:nvCxnSpPr>
        <p:spPr>
          <a:xfrm rot="10800000">
            <a:off x="5611608" y="4779491"/>
            <a:ext cx="1691639" cy="539335"/>
          </a:xfrm>
          <a:prstGeom prst="curvedConnector3">
            <a:avLst>
              <a:gd name="adj1" fmla="val 99824"/>
            </a:avLst>
          </a:prstGeom>
          <a:ln w="50800">
            <a:tailEnd type="arrow" w="lg" len="lg"/>
          </a:ln>
        </p:spPr>
        <p:style>
          <a:lnRef idx="1">
            <a:schemeClr val="accent1"/>
          </a:lnRef>
          <a:fillRef idx="0">
            <a:schemeClr val="accent1"/>
          </a:fillRef>
          <a:effectRef idx="0">
            <a:schemeClr val="accent1"/>
          </a:effectRef>
          <a:fontRef idx="minor">
            <a:schemeClr val="tx1"/>
          </a:fontRef>
        </p:style>
      </p:cxnSp>
      <p:cxnSp>
        <p:nvCxnSpPr>
          <p:cNvPr id="65" name="Curved Connector 64"/>
          <p:cNvCxnSpPr/>
          <p:nvPr/>
        </p:nvCxnSpPr>
        <p:spPr>
          <a:xfrm rot="10800000" flipV="1">
            <a:off x="5472478" y="3107604"/>
            <a:ext cx="1759210" cy="804436"/>
          </a:xfrm>
          <a:prstGeom prst="curvedConnector3">
            <a:avLst>
              <a:gd name="adj1" fmla="val 100170"/>
            </a:avLst>
          </a:prstGeom>
          <a:ln w="50800">
            <a:tailEnd type="arrow" w="lg" len="lg"/>
          </a:ln>
        </p:spPr>
        <p:style>
          <a:lnRef idx="1">
            <a:schemeClr val="accent1"/>
          </a:lnRef>
          <a:fillRef idx="0">
            <a:schemeClr val="accent1"/>
          </a:fillRef>
          <a:effectRef idx="0">
            <a:schemeClr val="accent1"/>
          </a:effectRef>
          <a:fontRef idx="minor">
            <a:schemeClr val="tx1"/>
          </a:fontRef>
        </p:style>
      </p:cxnSp>
      <p:sp>
        <p:nvSpPr>
          <p:cNvPr id="77" name="Rectangle 76"/>
          <p:cNvSpPr/>
          <p:nvPr/>
        </p:nvSpPr>
        <p:spPr>
          <a:xfrm>
            <a:off x="9706529" y="3300769"/>
            <a:ext cx="1550504" cy="6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9889409" y="3621414"/>
            <a:ext cx="1550504" cy="6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10191558" y="3925350"/>
            <a:ext cx="1550504" cy="6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10440028" y="4243402"/>
            <a:ext cx="1550504" cy="6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10191558" y="4609162"/>
            <a:ext cx="1550504" cy="6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9992775" y="4904483"/>
            <a:ext cx="1550504" cy="6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9706529" y="5175940"/>
            <a:ext cx="1550504" cy="6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10026560" y="5362630"/>
            <a:ext cx="1550504" cy="6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10191558" y="5615405"/>
            <a:ext cx="1550504" cy="6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p:cNvSpPr txBox="1"/>
          <p:nvPr/>
        </p:nvSpPr>
        <p:spPr>
          <a:xfrm>
            <a:off x="9366637" y="1977773"/>
            <a:ext cx="2735248" cy="923330"/>
          </a:xfrm>
          <a:prstGeom prst="rect">
            <a:avLst/>
          </a:prstGeom>
          <a:noFill/>
        </p:spPr>
        <p:txBody>
          <a:bodyPr wrap="square" rtlCol="0">
            <a:spAutoFit/>
          </a:bodyPr>
          <a:lstStyle/>
          <a:p>
            <a:pPr algn="ctr"/>
            <a:r>
              <a:rPr lang="en-US" dirty="0" smtClean="0"/>
              <a:t>1000’s of affordable high reliability instruments, platforms, systems, …</a:t>
            </a:r>
            <a:endParaRPr lang="en-US" dirty="0"/>
          </a:p>
        </p:txBody>
      </p:sp>
      <p:cxnSp>
        <p:nvCxnSpPr>
          <p:cNvPr id="89" name="Straight Arrow Connector 88"/>
          <p:cNvCxnSpPr/>
          <p:nvPr/>
        </p:nvCxnSpPr>
        <p:spPr>
          <a:xfrm>
            <a:off x="8913385" y="4609162"/>
            <a:ext cx="1168842" cy="0"/>
          </a:xfrm>
          <a:prstGeom prst="straightConnector1">
            <a:avLst/>
          </a:prstGeom>
          <a:ln w="50800">
            <a:tailEnd type="arrow" w="lg" len="lg"/>
          </a:ln>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p:nvPr/>
        </p:nvCxnSpPr>
        <p:spPr>
          <a:xfrm>
            <a:off x="3426995" y="2901103"/>
            <a:ext cx="3331597" cy="0"/>
          </a:xfrm>
          <a:prstGeom prst="straightConnector1">
            <a:avLst/>
          </a:prstGeom>
          <a:ln w="22225">
            <a:prstDash val="dash"/>
            <a:headEnd type="arrow" w="lg" len="lg"/>
            <a:tailEnd type="arrow"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3665529" y="3621414"/>
            <a:ext cx="347873" cy="460059"/>
          </a:xfrm>
          <a:prstGeom prst="straightConnector1">
            <a:avLst/>
          </a:prstGeom>
          <a:ln w="12700">
            <a:solidFill>
              <a:srgbClr val="FF0000"/>
            </a:solidFill>
            <a:headEnd type="stealth" w="lg" len="lg"/>
            <a:tailEnd type="none"/>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2763061" y="3290542"/>
            <a:ext cx="1329855" cy="646331"/>
          </a:xfrm>
          <a:prstGeom prst="rect">
            <a:avLst/>
          </a:prstGeom>
          <a:noFill/>
        </p:spPr>
        <p:txBody>
          <a:bodyPr wrap="square" rtlCol="0">
            <a:spAutoFit/>
          </a:bodyPr>
          <a:lstStyle/>
          <a:p>
            <a:pPr algn="ctr"/>
            <a:r>
              <a:rPr lang="en-US" dirty="0" smtClean="0"/>
              <a:t>The missing link</a:t>
            </a:r>
            <a:endParaRPr lang="en-US" dirty="0"/>
          </a:p>
        </p:txBody>
      </p:sp>
      <p:sp>
        <p:nvSpPr>
          <p:cNvPr id="18" name="Oval 17"/>
          <p:cNvSpPr/>
          <p:nvPr/>
        </p:nvSpPr>
        <p:spPr>
          <a:xfrm>
            <a:off x="3914012" y="3579871"/>
            <a:ext cx="2543414" cy="1469287"/>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80499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0749" y="1429699"/>
            <a:ext cx="10515600" cy="4351338"/>
          </a:xfrm>
        </p:spPr>
        <p:txBody>
          <a:bodyPr>
            <a:normAutofit fontScale="92500" lnSpcReduction="20000"/>
          </a:bodyPr>
          <a:lstStyle/>
          <a:p>
            <a:pPr marL="0" indent="0" algn="ctr">
              <a:buNone/>
            </a:pPr>
            <a:r>
              <a:rPr lang="en-US" dirty="0" smtClean="0"/>
              <a:t>Acknowledgments</a:t>
            </a:r>
          </a:p>
          <a:p>
            <a:pPr marL="0" indent="0" algn="ctr">
              <a:buNone/>
            </a:pPr>
            <a:endParaRPr lang="en-US" dirty="0"/>
          </a:p>
          <a:p>
            <a:pPr marL="0" indent="0" algn="ctr">
              <a:buNone/>
            </a:pPr>
            <a:r>
              <a:rPr lang="en-US" dirty="0" smtClean="0"/>
              <a:t>MARS was funded with generous support from the David and Lucille Packard Foundation and the US National Science Foundation</a:t>
            </a:r>
          </a:p>
          <a:p>
            <a:pPr marL="0" indent="0">
              <a:buNone/>
            </a:pPr>
            <a:endParaRPr lang="en-US" dirty="0"/>
          </a:p>
          <a:p>
            <a:pPr marL="0" indent="0" algn="ctr">
              <a:buNone/>
            </a:pPr>
            <a:r>
              <a:rPr lang="en-US" dirty="0" smtClean="0"/>
              <a:t>The MARS team included MBARI, the University of Washington, the Jet Propulsion Laboratory, the Wood’s Hole Oceanographic Institution along with our industrial partners Alcatel and </a:t>
            </a:r>
            <a:r>
              <a:rPr lang="en-US" dirty="0" err="1" smtClean="0"/>
              <a:t>Maripro</a:t>
            </a:r>
            <a:endParaRPr lang="en-US" dirty="0" smtClean="0"/>
          </a:p>
          <a:p>
            <a:pPr marL="0" indent="0" algn="ctr">
              <a:buNone/>
            </a:pPr>
            <a:endParaRPr lang="en-US" dirty="0"/>
          </a:p>
          <a:p>
            <a:pPr marL="0" indent="0" algn="ctr">
              <a:buNone/>
            </a:pPr>
            <a:r>
              <a:rPr lang="en-US" dirty="0">
                <a:hlinkClick r:id="rId2"/>
              </a:rPr>
              <a:t>http://www.mbari.org/at-sea/cabled-observatory</a:t>
            </a:r>
            <a:r>
              <a:rPr lang="en-US" dirty="0" smtClean="0">
                <a:hlinkClick r:id="rId2"/>
              </a:rPr>
              <a:t>/</a:t>
            </a:r>
            <a:endParaRPr lang="en-US" dirty="0" smtClean="0"/>
          </a:p>
          <a:p>
            <a:pPr marL="0" indent="0" algn="ctr">
              <a:buNone/>
            </a:pPr>
            <a:r>
              <a:rPr lang="en-US" dirty="0" smtClean="0"/>
              <a:t>Google: “MARS observatory”</a:t>
            </a:r>
            <a:endParaRPr lang="en-US" dirty="0"/>
          </a:p>
        </p:txBody>
      </p:sp>
    </p:spTree>
    <p:extLst>
      <p:ext uri="{BB962C8B-B14F-4D97-AF65-F5344CB8AC3E}">
        <p14:creationId xmlns:p14="http://schemas.microsoft.com/office/powerpoint/2010/main" val="12682185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0012" y="1495585"/>
            <a:ext cx="10515600" cy="1769458"/>
          </a:xfrm>
        </p:spPr>
        <p:txBody>
          <a:bodyPr>
            <a:normAutofit fontScale="25000" lnSpcReduction="20000"/>
          </a:bodyPr>
          <a:lstStyle/>
          <a:p>
            <a:r>
              <a:rPr lang="en-US" sz="11200" dirty="0" smtClean="0"/>
              <a:t>The ODI HV connector failure resulted in a complete recovery of the node and TRF and redesign of the connector</a:t>
            </a:r>
          </a:p>
          <a:p>
            <a:r>
              <a:rPr lang="en-US" sz="11200" dirty="0" smtClean="0"/>
              <a:t>The LV subsystem had to be rebuilt to address workmanship issues</a:t>
            </a:r>
          </a:p>
          <a:p>
            <a:r>
              <a:rPr lang="en-US" sz="11200" dirty="0" smtClean="0"/>
              <a:t>Integration of MARS into other observatory’s instrument development process</a:t>
            </a:r>
            <a:endParaRPr lang="en-US" sz="11200" dirty="0"/>
          </a:p>
        </p:txBody>
      </p:sp>
      <p:sp>
        <p:nvSpPr>
          <p:cNvPr id="5" name="Content Placeholder 2"/>
          <p:cNvSpPr txBox="1">
            <a:spLocks/>
          </p:cNvSpPr>
          <p:nvPr/>
        </p:nvSpPr>
        <p:spPr>
          <a:xfrm>
            <a:off x="831574" y="4242541"/>
            <a:ext cx="10515600" cy="2166209"/>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smtClean="0"/>
              <a:t>A modestly rigorous instrument checkout process using the MARS wet node simulator in the MBARI test tank uncovered lots of issues many of which would have been fatal but were easily fixed</a:t>
            </a:r>
          </a:p>
          <a:p>
            <a:r>
              <a:rPr lang="en-US" sz="3600" dirty="0" smtClean="0"/>
              <a:t>The ROV (extension) cable laying </a:t>
            </a:r>
            <a:r>
              <a:rPr lang="en-US" sz="3600" dirty="0" err="1" smtClean="0"/>
              <a:t>toolsled</a:t>
            </a:r>
            <a:r>
              <a:rPr lang="en-US" sz="3600" dirty="0" smtClean="0"/>
              <a:t> hardware and process</a:t>
            </a:r>
          </a:p>
          <a:p>
            <a:r>
              <a:rPr lang="en-US" sz="3600" dirty="0" smtClean="0"/>
              <a:t>Zero instrument failures on initial power on</a:t>
            </a:r>
          </a:p>
        </p:txBody>
      </p:sp>
      <p:sp>
        <p:nvSpPr>
          <p:cNvPr id="6" name="TextBox 5"/>
          <p:cNvSpPr txBox="1"/>
          <p:nvPr/>
        </p:nvSpPr>
        <p:spPr>
          <a:xfrm>
            <a:off x="1987826" y="572493"/>
            <a:ext cx="7911548" cy="769441"/>
          </a:xfrm>
          <a:prstGeom prst="rect">
            <a:avLst/>
          </a:prstGeom>
          <a:noFill/>
        </p:spPr>
        <p:txBody>
          <a:bodyPr wrap="square" rtlCol="0">
            <a:spAutoFit/>
          </a:bodyPr>
          <a:lstStyle/>
          <a:p>
            <a:pPr algn="ctr"/>
            <a:r>
              <a:rPr lang="en-US" sz="4400" dirty="0" smtClean="0"/>
              <a:t>A Few </a:t>
            </a:r>
            <a:r>
              <a:rPr lang="en-US" sz="4400" dirty="0"/>
              <a:t>O</a:t>
            </a:r>
            <a:r>
              <a:rPr lang="en-US" sz="4400" dirty="0" smtClean="0"/>
              <a:t>f Our Other “Failures”</a:t>
            </a:r>
            <a:endParaRPr lang="en-US" sz="4400" dirty="0"/>
          </a:p>
        </p:txBody>
      </p:sp>
      <p:sp>
        <p:nvSpPr>
          <p:cNvPr id="7" name="TextBox 6"/>
          <p:cNvSpPr txBox="1"/>
          <p:nvPr/>
        </p:nvSpPr>
        <p:spPr>
          <a:xfrm>
            <a:off x="2362862" y="3421710"/>
            <a:ext cx="6908358" cy="769441"/>
          </a:xfrm>
          <a:prstGeom prst="rect">
            <a:avLst/>
          </a:prstGeom>
          <a:noFill/>
        </p:spPr>
        <p:txBody>
          <a:bodyPr wrap="square" rtlCol="0">
            <a:spAutoFit/>
          </a:bodyPr>
          <a:lstStyle/>
          <a:p>
            <a:pPr algn="ctr"/>
            <a:r>
              <a:rPr lang="en-US" sz="4400" dirty="0" smtClean="0"/>
              <a:t>A Few </a:t>
            </a:r>
            <a:r>
              <a:rPr lang="en-US" sz="4400" dirty="0"/>
              <a:t>O</a:t>
            </a:r>
            <a:r>
              <a:rPr lang="en-US" sz="4400" dirty="0" smtClean="0"/>
              <a:t>f Our Successes</a:t>
            </a:r>
            <a:endParaRPr lang="en-US" sz="4400" dirty="0"/>
          </a:p>
        </p:txBody>
      </p:sp>
    </p:spTree>
    <p:extLst>
      <p:ext uri="{BB962C8B-B14F-4D97-AF65-F5344CB8AC3E}">
        <p14:creationId xmlns:p14="http://schemas.microsoft.com/office/powerpoint/2010/main" val="32093963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MARS Electronics</a:t>
            </a:r>
            <a:endParaRPr lang="en-US" dirty="0"/>
          </a:p>
        </p:txBody>
      </p:sp>
      <p:sp>
        <p:nvSpPr>
          <p:cNvPr id="4" name="TextBox 3"/>
          <p:cNvSpPr txBox="1"/>
          <p:nvPr/>
        </p:nvSpPr>
        <p:spPr>
          <a:xfrm>
            <a:off x="8383905" y="4091942"/>
            <a:ext cx="3640455" cy="369332"/>
          </a:xfrm>
          <a:prstGeom prst="rect">
            <a:avLst/>
          </a:prstGeom>
          <a:noFill/>
        </p:spPr>
        <p:txBody>
          <a:bodyPr wrap="square" rtlCol="0">
            <a:spAutoFit/>
          </a:bodyPr>
          <a:lstStyle/>
          <a:p>
            <a:pPr algn="r"/>
            <a:r>
              <a:rPr lang="en-US" dirty="0" err="1" smtClean="0"/>
              <a:t>Comms</a:t>
            </a:r>
            <a:r>
              <a:rPr lang="en-US" dirty="0" smtClean="0"/>
              <a:t> and LV Power Distribution</a:t>
            </a:r>
          </a:p>
        </p:txBody>
      </p:sp>
      <p:pic>
        <p:nvPicPr>
          <p:cNvPr id="2050" name="Picture 2" descr="X:\900225. MARS PROJECT\Project.Documents\04.Photos\MARS_canningAug-Sept07\mars_mvpkg_cu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6385" y="2766199"/>
            <a:ext cx="5997500" cy="377176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X:\900225. MARS PROJECT\Project.Documents\04.Photos\MARS_canningAug-Sept07\mars_lvpk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8299" y="569656"/>
            <a:ext cx="5576061" cy="352228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083122" y="2350653"/>
            <a:ext cx="1580198" cy="369332"/>
          </a:xfrm>
          <a:prstGeom prst="rect">
            <a:avLst/>
          </a:prstGeom>
          <a:noFill/>
        </p:spPr>
        <p:txBody>
          <a:bodyPr wrap="square" rtlCol="0">
            <a:spAutoFit/>
          </a:bodyPr>
          <a:lstStyle/>
          <a:p>
            <a:pPr algn="r"/>
            <a:r>
              <a:rPr lang="en-US" dirty="0" smtClean="0"/>
              <a:t>MV Converter</a:t>
            </a:r>
            <a:endParaRPr lang="en-US" dirty="0"/>
          </a:p>
        </p:txBody>
      </p:sp>
    </p:spTree>
    <p:extLst>
      <p:ext uri="{BB962C8B-B14F-4D97-AF65-F5344CB8AC3E}">
        <p14:creationId xmlns:p14="http://schemas.microsoft.com/office/powerpoint/2010/main" val="6165837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7303" y="-25342"/>
            <a:ext cx="10515600" cy="1325563"/>
          </a:xfrm>
        </p:spPr>
        <p:txBody>
          <a:bodyPr/>
          <a:lstStyle/>
          <a:p>
            <a:pPr algn="ctr"/>
            <a:r>
              <a:rPr lang="en-US" dirty="0" smtClean="0"/>
              <a:t>Problem</a:t>
            </a:r>
            <a:endParaRPr lang="en-US" dirty="0"/>
          </a:p>
        </p:txBody>
      </p:sp>
      <p:sp>
        <p:nvSpPr>
          <p:cNvPr id="3" name="Content Placeholder 2"/>
          <p:cNvSpPr>
            <a:spLocks noGrp="1"/>
          </p:cNvSpPr>
          <p:nvPr>
            <p:ph idx="1"/>
          </p:nvPr>
        </p:nvSpPr>
        <p:spPr>
          <a:xfrm>
            <a:off x="162780" y="941364"/>
            <a:ext cx="12029221" cy="2661535"/>
          </a:xfrm>
        </p:spPr>
        <p:txBody>
          <a:bodyPr>
            <a:normAutofit/>
          </a:bodyPr>
          <a:lstStyle/>
          <a:p>
            <a:pPr marL="0" indent="0" algn="ctr">
              <a:buNone/>
            </a:pPr>
            <a:r>
              <a:rPr lang="en-US" sz="3400" dirty="0" smtClean="0"/>
              <a:t>Academic Institutions developing high reliability Oceanographic research systems need to team with industry to cover all the engineering, installation, operation and maintenance skills needed to design, build, test, deploy and operate a successful system</a:t>
            </a:r>
          </a:p>
        </p:txBody>
      </p:sp>
      <p:grpSp>
        <p:nvGrpSpPr>
          <p:cNvPr id="9" name="Group 8"/>
          <p:cNvGrpSpPr/>
          <p:nvPr/>
        </p:nvGrpSpPr>
        <p:grpSpPr>
          <a:xfrm>
            <a:off x="6757563" y="3093058"/>
            <a:ext cx="4885871" cy="3559102"/>
            <a:chOff x="6762790" y="3438839"/>
            <a:chExt cx="4231380" cy="3268948"/>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2790" y="3438839"/>
              <a:ext cx="4231380" cy="3268948"/>
            </a:xfrm>
            <a:prstGeom prst="rect">
              <a:avLst/>
            </a:prstGeom>
          </p:spPr>
        </p:pic>
        <p:sp>
          <p:nvSpPr>
            <p:cNvPr id="5" name="TextBox 4"/>
            <p:cNvSpPr txBox="1"/>
            <p:nvPr/>
          </p:nvSpPr>
          <p:spPr>
            <a:xfrm>
              <a:off x="8878480" y="5932420"/>
              <a:ext cx="2007871" cy="646331"/>
            </a:xfrm>
            <a:prstGeom prst="rect">
              <a:avLst/>
            </a:prstGeom>
            <a:solidFill>
              <a:schemeClr val="bg1"/>
            </a:solidFill>
          </p:spPr>
          <p:txBody>
            <a:bodyPr wrap="square" rtlCol="0">
              <a:spAutoFit/>
            </a:bodyPr>
            <a:lstStyle/>
            <a:p>
              <a:pPr algn="ctr"/>
              <a:r>
                <a:rPr lang="en-US" dirty="0" smtClean="0"/>
                <a:t>The KM3NeT Neutrino Telescope</a:t>
              </a:r>
              <a:endParaRPr lang="en-US" dirty="0"/>
            </a:p>
          </p:txBody>
        </p:sp>
      </p:grpSp>
      <p:grpSp>
        <p:nvGrpSpPr>
          <p:cNvPr id="6" name="Group 5"/>
          <p:cNvGrpSpPr/>
          <p:nvPr/>
        </p:nvGrpSpPr>
        <p:grpSpPr>
          <a:xfrm>
            <a:off x="551875" y="3176454"/>
            <a:ext cx="5755007" cy="3237191"/>
            <a:chOff x="337190" y="3438847"/>
            <a:chExt cx="5755007" cy="3237191"/>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7190" y="3438847"/>
              <a:ext cx="5755007" cy="3237191"/>
            </a:xfrm>
            <a:prstGeom prst="rect">
              <a:avLst/>
            </a:prstGeom>
          </p:spPr>
        </p:pic>
        <p:sp>
          <p:nvSpPr>
            <p:cNvPr id="7" name="TextBox 6"/>
            <p:cNvSpPr txBox="1"/>
            <p:nvPr/>
          </p:nvSpPr>
          <p:spPr>
            <a:xfrm>
              <a:off x="5047211" y="3497820"/>
              <a:ext cx="982116" cy="369332"/>
            </a:xfrm>
            <a:prstGeom prst="rect">
              <a:avLst/>
            </a:prstGeom>
            <a:solidFill>
              <a:schemeClr val="bg1"/>
            </a:solidFill>
          </p:spPr>
          <p:txBody>
            <a:bodyPr wrap="square" rtlCol="0">
              <a:spAutoFit/>
            </a:bodyPr>
            <a:lstStyle/>
            <a:p>
              <a:pPr algn="ctr"/>
              <a:r>
                <a:rPr lang="en-US" dirty="0" smtClean="0"/>
                <a:t>MARS</a:t>
              </a:r>
              <a:endParaRPr lang="en-US" dirty="0"/>
            </a:p>
          </p:txBody>
        </p:sp>
      </p:grpSp>
    </p:spTree>
    <p:extLst>
      <p:ext uri="{BB962C8B-B14F-4D97-AF65-F5344CB8AC3E}">
        <p14:creationId xmlns:p14="http://schemas.microsoft.com/office/powerpoint/2010/main" val="9922905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7743"/>
            <a:ext cx="10515600" cy="1325563"/>
          </a:xfrm>
        </p:spPr>
        <p:txBody>
          <a:bodyPr/>
          <a:lstStyle/>
          <a:p>
            <a:pPr algn="ctr"/>
            <a:r>
              <a:rPr lang="en-US" dirty="0" smtClean="0"/>
              <a:t>Description of the Problem</a:t>
            </a:r>
            <a:endParaRPr lang="en-US" dirty="0"/>
          </a:p>
        </p:txBody>
      </p:sp>
      <p:sp>
        <p:nvSpPr>
          <p:cNvPr id="3" name="Content Placeholder 2"/>
          <p:cNvSpPr>
            <a:spLocks noGrp="1"/>
          </p:cNvSpPr>
          <p:nvPr>
            <p:ph idx="1"/>
          </p:nvPr>
        </p:nvSpPr>
        <p:spPr>
          <a:xfrm>
            <a:off x="821055" y="1220888"/>
            <a:ext cx="10515600" cy="5346889"/>
          </a:xfrm>
        </p:spPr>
        <p:txBody>
          <a:bodyPr>
            <a:normAutofit fontScale="92500" lnSpcReduction="20000"/>
          </a:bodyPr>
          <a:lstStyle/>
          <a:p>
            <a:r>
              <a:rPr lang="en-US" dirty="0" smtClean="0"/>
              <a:t>Research labs are really good at developing early prototypes of the instruments and platforms critical to our science mission</a:t>
            </a:r>
          </a:p>
          <a:p>
            <a:r>
              <a:rPr lang="en-US" dirty="0" smtClean="0"/>
              <a:t>However, High </a:t>
            </a:r>
            <a:r>
              <a:rPr lang="en-US" dirty="0" err="1" smtClean="0"/>
              <a:t>Rel</a:t>
            </a:r>
            <a:r>
              <a:rPr lang="en-US" dirty="0" smtClean="0"/>
              <a:t> (HR) design ( high P(success) over the mission life) requires a range of expertise not generally found in every productive research lab including but not limited to:</a:t>
            </a:r>
          </a:p>
          <a:p>
            <a:pPr lvl="1"/>
            <a:r>
              <a:rPr lang="en-US" dirty="0" smtClean="0"/>
              <a:t>Extensive, effective system engineering including reliability analysis</a:t>
            </a:r>
          </a:p>
          <a:p>
            <a:pPr lvl="1"/>
            <a:r>
              <a:rPr lang="en-US" dirty="0" smtClean="0"/>
              <a:t>Parts, subsystem and vendor qualification</a:t>
            </a:r>
          </a:p>
          <a:p>
            <a:pPr lvl="1"/>
            <a:r>
              <a:rPr lang="en-US" dirty="0" smtClean="0"/>
              <a:t>Material selection based on past HR system experience</a:t>
            </a:r>
          </a:p>
          <a:p>
            <a:pPr lvl="1"/>
            <a:r>
              <a:rPr lang="en-US" dirty="0" smtClean="0"/>
              <a:t>Accelerated life testing and stress screening where appropriate</a:t>
            </a:r>
          </a:p>
          <a:p>
            <a:pPr lvl="1"/>
            <a:r>
              <a:rPr lang="en-US" dirty="0" smtClean="0"/>
              <a:t>Rigorous, documented test, manufacturing and QA/QC processes and staff trained to an appropriate standard</a:t>
            </a:r>
          </a:p>
          <a:p>
            <a:pPr lvl="1"/>
            <a:r>
              <a:rPr lang="en-US" dirty="0" smtClean="0"/>
              <a:t>Effective project management including legal and contract support</a:t>
            </a:r>
          </a:p>
          <a:p>
            <a:pPr lvl="1"/>
            <a:r>
              <a:rPr lang="en-US" dirty="0" smtClean="0"/>
              <a:t>A pervasive team culture and resources appropriate for the design of HR systems</a:t>
            </a:r>
          </a:p>
          <a:p>
            <a:r>
              <a:rPr lang="en-US" dirty="0" smtClean="0"/>
              <a:t>Your 100 M$+ research system is not the place for your really creative, innovative research team to learn and then have to perform these skills</a:t>
            </a:r>
          </a:p>
          <a:p>
            <a:pPr lvl="1"/>
            <a:r>
              <a:rPr lang="en-US" dirty="0" smtClean="0"/>
              <a:t>However, it is a golden opportunity for your staff to upgrade and expand their skills</a:t>
            </a:r>
          </a:p>
          <a:p>
            <a:endParaRPr lang="en-US" dirty="0"/>
          </a:p>
        </p:txBody>
      </p:sp>
    </p:spTree>
    <p:extLst>
      <p:ext uri="{BB962C8B-B14F-4D97-AF65-F5344CB8AC3E}">
        <p14:creationId xmlns:p14="http://schemas.microsoft.com/office/powerpoint/2010/main" val="7854699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807" y="-118410"/>
            <a:ext cx="10515600" cy="1325563"/>
          </a:xfrm>
        </p:spPr>
        <p:txBody>
          <a:bodyPr/>
          <a:lstStyle/>
          <a:p>
            <a:pPr algn="ctr"/>
            <a:r>
              <a:rPr lang="en-US" dirty="0" smtClean="0"/>
              <a:t>Solution</a:t>
            </a:r>
            <a:endParaRPr lang="en-US" dirty="0"/>
          </a:p>
        </p:txBody>
      </p:sp>
      <p:sp>
        <p:nvSpPr>
          <p:cNvPr id="3" name="Content Placeholder 2"/>
          <p:cNvSpPr>
            <a:spLocks noGrp="1"/>
          </p:cNvSpPr>
          <p:nvPr>
            <p:ph idx="1"/>
          </p:nvPr>
        </p:nvSpPr>
        <p:spPr>
          <a:xfrm>
            <a:off x="375286" y="1002487"/>
            <a:ext cx="6699884" cy="5746928"/>
          </a:xfrm>
        </p:spPr>
        <p:txBody>
          <a:bodyPr>
            <a:normAutofit fontScale="92500" lnSpcReduction="20000"/>
          </a:bodyPr>
          <a:lstStyle/>
          <a:p>
            <a:r>
              <a:rPr lang="en-US" dirty="0" smtClean="0"/>
              <a:t>Build a team with the requisite expertise.  It will probably include “for-profit” industrial partners.</a:t>
            </a:r>
          </a:p>
          <a:p>
            <a:pPr lvl="1"/>
            <a:r>
              <a:rPr lang="en-US" dirty="0" smtClean="0"/>
              <a:t>Recognize that for-profit entities need to make a profit</a:t>
            </a:r>
          </a:p>
          <a:p>
            <a:pPr lvl="1"/>
            <a:r>
              <a:rPr lang="en-US" dirty="0" smtClean="0"/>
              <a:t>Realize that even with a profit, there are many tasks that will still be more economical and sometimes only do-able by your for-profit partners</a:t>
            </a:r>
          </a:p>
          <a:p>
            <a:r>
              <a:rPr lang="en-US" dirty="0" smtClean="0"/>
              <a:t>Make sure the right work is being done in the right place, by the right people, at the right time with the involvement of all the right team members </a:t>
            </a:r>
          </a:p>
          <a:p>
            <a:pPr lvl="1"/>
            <a:r>
              <a:rPr lang="en-US" dirty="0" smtClean="0"/>
              <a:t>Manufacturing of high reliability systems needs to be done by a group with a culture of high reliability manufacturing e.g. use of ESD straps needs to be second nature</a:t>
            </a:r>
          </a:p>
          <a:p>
            <a:pPr lvl="1"/>
            <a:r>
              <a:rPr lang="en-US" dirty="0" smtClean="0"/>
              <a:t>The deployment engineer(s) needs to be involved at the right times in the design phase to ensure your gizmo can be put over the side with a high P(success)</a:t>
            </a:r>
            <a:endParaRPr lang="en-US" dirty="0"/>
          </a:p>
        </p:txBody>
      </p:sp>
      <p:pic>
        <p:nvPicPr>
          <p:cNvPr id="1026" name="Picture 2" descr="X:\900225. MARS PROJECT\Project.Documents\04.Photos\TRF Photos\DSCN5420.JPG"/>
          <p:cNvPicPr>
            <a:picLocks noChangeAspect="1" noChangeArrowheads="1"/>
          </p:cNvPicPr>
          <p:nvPr/>
        </p:nvPicPr>
        <p:blipFill rotWithShape="1">
          <a:blip r:embed="rId2">
            <a:extLst>
              <a:ext uri="{28A0092B-C50C-407E-A947-70E740481C1C}">
                <a14:useLocalDpi xmlns:a14="http://schemas.microsoft.com/office/drawing/2010/main" val="0"/>
              </a:ext>
            </a:extLst>
          </a:blip>
          <a:srcRect l="10970" r="28092"/>
          <a:stretch/>
        </p:blipFill>
        <p:spPr bwMode="auto">
          <a:xfrm>
            <a:off x="7616865" y="965199"/>
            <a:ext cx="4058880" cy="499554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326630" y="6109335"/>
            <a:ext cx="4800599" cy="369332"/>
          </a:xfrm>
          <a:prstGeom prst="rect">
            <a:avLst/>
          </a:prstGeom>
          <a:noFill/>
        </p:spPr>
        <p:txBody>
          <a:bodyPr wrap="square" rtlCol="0">
            <a:spAutoFit/>
          </a:bodyPr>
          <a:lstStyle/>
          <a:p>
            <a:r>
              <a:rPr lang="en-US" dirty="0" smtClean="0"/>
              <a:t>This is not an example of proper, prior planning</a:t>
            </a:r>
            <a:endParaRPr lang="en-US" dirty="0"/>
          </a:p>
        </p:txBody>
      </p:sp>
    </p:spTree>
    <p:extLst>
      <p:ext uri="{BB962C8B-B14F-4D97-AF65-F5344CB8AC3E}">
        <p14:creationId xmlns:p14="http://schemas.microsoft.com/office/powerpoint/2010/main" val="11413968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The MARS Medium Voltage Converter</a:t>
            </a:r>
            <a:br>
              <a:rPr lang="en-US" sz="4000" dirty="0" smtClean="0"/>
            </a:br>
            <a:r>
              <a:rPr lang="en-US" sz="4000" dirty="0" smtClean="0"/>
              <a:t>A Quick Case Study</a:t>
            </a:r>
            <a:endParaRPr lang="en-US" sz="4000" dirty="0"/>
          </a:p>
        </p:txBody>
      </p:sp>
      <p:sp>
        <p:nvSpPr>
          <p:cNvPr id="3" name="Content Placeholder 2"/>
          <p:cNvSpPr>
            <a:spLocks noGrp="1"/>
          </p:cNvSpPr>
          <p:nvPr>
            <p:ph idx="1"/>
          </p:nvPr>
        </p:nvSpPr>
        <p:spPr>
          <a:xfrm>
            <a:off x="838200" y="1690688"/>
            <a:ext cx="10515600" cy="4351338"/>
          </a:xfrm>
        </p:spPr>
        <p:txBody>
          <a:bodyPr>
            <a:normAutofit fontScale="92500" lnSpcReduction="20000"/>
          </a:bodyPr>
          <a:lstStyle/>
          <a:p>
            <a:r>
              <a:rPr lang="en-US" dirty="0" smtClean="0"/>
              <a:t>The most (and maybe only) new engineering challenge on MARS was the MV converter</a:t>
            </a:r>
          </a:p>
          <a:p>
            <a:r>
              <a:rPr lang="en-US" dirty="0" smtClean="0"/>
              <a:t>The original design for the novel DC/DC converter circuit came from a former University Professor working in a research lab at JPL</a:t>
            </a:r>
          </a:p>
          <a:p>
            <a:pPr lvl="1"/>
            <a:r>
              <a:rPr lang="en-US" dirty="0" smtClean="0"/>
              <a:t>Every EE who has looked at this design is somewhere between very and wildly impressed</a:t>
            </a:r>
          </a:p>
          <a:p>
            <a:r>
              <a:rPr lang="en-US" dirty="0" smtClean="0"/>
              <a:t>UW and JPL were funded to develop the first prototype of the MV converter and later funded to develop a deployable MV converter for MARS</a:t>
            </a:r>
          </a:p>
          <a:p>
            <a:r>
              <a:rPr lang="en-US" dirty="0" smtClean="0"/>
              <a:t>Alcatel was eventually contracted to finish the MARS MV converter and subsequently delivered MV converters to NEPTUNE-Canada</a:t>
            </a:r>
          </a:p>
          <a:p>
            <a:r>
              <a:rPr lang="en-US" dirty="0" smtClean="0"/>
              <a:t>LESSON LEARNED: Hardening of the MV converter design by the right partner should have been part of the plan from the beginning</a:t>
            </a:r>
            <a:endParaRPr lang="en-US" dirty="0"/>
          </a:p>
        </p:txBody>
      </p:sp>
    </p:spTree>
    <p:extLst>
      <p:ext uri="{BB962C8B-B14F-4D97-AF65-F5344CB8AC3E}">
        <p14:creationId xmlns:p14="http://schemas.microsoft.com/office/powerpoint/2010/main" val="21271841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2329"/>
            <a:ext cx="10515600" cy="1325563"/>
          </a:xfrm>
        </p:spPr>
        <p:txBody>
          <a:bodyPr/>
          <a:lstStyle/>
          <a:p>
            <a:pPr algn="ctr"/>
            <a:r>
              <a:rPr lang="en-US" dirty="0" smtClean="0"/>
              <a:t>Alcatel’s Process</a:t>
            </a:r>
            <a:endParaRPr lang="en-US" dirty="0"/>
          </a:p>
        </p:txBody>
      </p:sp>
      <p:sp>
        <p:nvSpPr>
          <p:cNvPr id="3" name="Content Placeholder 2"/>
          <p:cNvSpPr>
            <a:spLocks noGrp="1"/>
          </p:cNvSpPr>
          <p:nvPr>
            <p:ph idx="1"/>
          </p:nvPr>
        </p:nvSpPr>
        <p:spPr>
          <a:xfrm>
            <a:off x="838200" y="1131216"/>
            <a:ext cx="10515600" cy="5571242"/>
          </a:xfrm>
        </p:spPr>
        <p:txBody>
          <a:bodyPr>
            <a:normAutofit fontScale="85000" lnSpcReduction="20000"/>
          </a:bodyPr>
          <a:lstStyle/>
          <a:p>
            <a:r>
              <a:rPr lang="en-US" dirty="0" smtClean="0"/>
              <a:t>4 stages of prototype development with several levels at each stage</a:t>
            </a:r>
          </a:p>
          <a:p>
            <a:r>
              <a:rPr lang="en-US" dirty="0" smtClean="0"/>
              <a:t>Each stage had a well defined goal</a:t>
            </a:r>
          </a:p>
          <a:p>
            <a:pPr lvl="1"/>
            <a:r>
              <a:rPr lang="en-US" dirty="0" smtClean="0"/>
              <a:t>Stage 1: Prove the risky parts of the design work</a:t>
            </a:r>
          </a:p>
          <a:p>
            <a:pPr lvl="1"/>
            <a:r>
              <a:rPr lang="en-US" dirty="0" smtClean="0"/>
              <a:t>Stage 2: Build a fully functional but not necessarily deployable system</a:t>
            </a:r>
          </a:p>
          <a:p>
            <a:pPr lvl="1"/>
            <a:r>
              <a:rPr lang="en-US" dirty="0" smtClean="0"/>
              <a:t>Stage 3: Build a fully function deployable system that has most of the design required to meet the reliability and manufacturing requirements</a:t>
            </a:r>
          </a:p>
          <a:p>
            <a:pPr lvl="1"/>
            <a:r>
              <a:rPr lang="en-US" dirty="0" smtClean="0"/>
              <a:t>Stage 4: Build the fully engineered first article ready for production manufacturing</a:t>
            </a:r>
          </a:p>
          <a:p>
            <a:r>
              <a:rPr lang="en-US" dirty="0" smtClean="0"/>
              <a:t>Used existing, proven parts, circuits and subsystems wherever possible</a:t>
            </a:r>
          </a:p>
          <a:p>
            <a:r>
              <a:rPr lang="en-US" dirty="0" smtClean="0"/>
              <a:t>Started parts and vendor qualification for known, new parts early</a:t>
            </a:r>
          </a:p>
          <a:p>
            <a:r>
              <a:rPr lang="en-US" dirty="0" smtClean="0"/>
              <a:t>Started the manufacturing engineering early in the process</a:t>
            </a:r>
          </a:p>
          <a:p>
            <a:r>
              <a:rPr lang="en-US" dirty="0" smtClean="0"/>
              <a:t>The problem was not the new DC/DC circuit.  It was all the ancillary control circuitry required to demonstrate a stable, fully functioning, 20 year life MV converter.  And then building a deployable version with a reasonable probability of lasting 20 years</a:t>
            </a:r>
          </a:p>
          <a:p>
            <a:r>
              <a:rPr lang="en-US" dirty="0" smtClean="0"/>
              <a:t>Because our time frame forced us to accept an early stage 3 converter (maybe late stage 2) we did not get a full performance, 20 year system.  But everyone knew this and we developed an upgrade plan with Alcate</a:t>
            </a:r>
            <a:r>
              <a:rPr lang="en-US" dirty="0"/>
              <a:t>l</a:t>
            </a:r>
            <a:endParaRPr lang="en-US" dirty="0" smtClean="0"/>
          </a:p>
          <a:p>
            <a:endParaRPr lang="en-US" dirty="0" smtClean="0"/>
          </a:p>
          <a:p>
            <a:pPr marL="0" indent="0">
              <a:buNone/>
            </a:pPr>
            <a:endParaRPr lang="en-US" dirty="0"/>
          </a:p>
        </p:txBody>
      </p:sp>
    </p:spTree>
    <p:extLst>
      <p:ext uri="{BB962C8B-B14F-4D97-AF65-F5344CB8AC3E}">
        <p14:creationId xmlns:p14="http://schemas.microsoft.com/office/powerpoint/2010/main" val="34242967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7957" y="0"/>
            <a:ext cx="10515600" cy="1325563"/>
          </a:xfrm>
        </p:spPr>
        <p:txBody>
          <a:bodyPr/>
          <a:lstStyle/>
          <a:p>
            <a:pPr algn="ctr"/>
            <a:r>
              <a:rPr lang="en-US" dirty="0" smtClean="0"/>
              <a:t>High Reliability Engineering</a:t>
            </a:r>
            <a:endParaRPr lang="en-US" dirty="0"/>
          </a:p>
        </p:txBody>
      </p:sp>
      <p:sp>
        <p:nvSpPr>
          <p:cNvPr id="3" name="Content Placeholder 2"/>
          <p:cNvSpPr>
            <a:spLocks noGrp="1"/>
          </p:cNvSpPr>
          <p:nvPr>
            <p:ph idx="1"/>
          </p:nvPr>
        </p:nvSpPr>
        <p:spPr>
          <a:xfrm>
            <a:off x="838200" y="1194031"/>
            <a:ext cx="10515600" cy="5046515"/>
          </a:xfrm>
        </p:spPr>
        <p:txBody>
          <a:bodyPr>
            <a:normAutofit fontScale="77500" lnSpcReduction="20000"/>
          </a:bodyPr>
          <a:lstStyle/>
          <a:p>
            <a:r>
              <a:rPr lang="en-US" dirty="0" smtClean="0"/>
              <a:t>Theory 1: The number of systems you’ve successfully fielded that have met a X year mission life requirement is a good indicatory of your P(success) in designing an X+5 year </a:t>
            </a:r>
          </a:p>
          <a:p>
            <a:r>
              <a:rPr lang="en-US" dirty="0" smtClean="0"/>
              <a:t>Theory 2: If you don’t know what a FIT is, your P(success) in designing a HR system is probably low</a:t>
            </a:r>
          </a:p>
          <a:p>
            <a:r>
              <a:rPr lang="en-US" dirty="0" smtClean="0"/>
              <a:t>A system designed for high reliability need to be analyzed to predict expected Failures in Time (1 FIT = 1 failure in 1 billion hours ~ 114,000 years)</a:t>
            </a:r>
          </a:p>
          <a:p>
            <a:pPr lvl="1"/>
            <a:r>
              <a:rPr lang="en-US" dirty="0" smtClean="0"/>
              <a:t>Submarine telecom repeaters are of order 10 FITs</a:t>
            </a:r>
          </a:p>
          <a:p>
            <a:r>
              <a:rPr lang="en-US" dirty="0" smtClean="0"/>
              <a:t>Once the FIT rate for the system and subsystems is known, the probability of surviving the expected mission life can be estimated</a:t>
            </a:r>
          </a:p>
          <a:p>
            <a:pPr lvl="1"/>
            <a:r>
              <a:rPr lang="en-US" dirty="0" smtClean="0"/>
              <a:t>Problematic parts can be replaced and problematic subsystems can be redesigned</a:t>
            </a:r>
          </a:p>
          <a:p>
            <a:pPr lvl="1"/>
            <a:r>
              <a:rPr lang="en-US" dirty="0" smtClean="0"/>
              <a:t>Appropriate redundancy can be added</a:t>
            </a:r>
          </a:p>
          <a:p>
            <a:r>
              <a:rPr lang="en-US" dirty="0" smtClean="0"/>
              <a:t>Single point failures must be identified and addressed</a:t>
            </a:r>
          </a:p>
          <a:p>
            <a:pPr lvl="1"/>
            <a:r>
              <a:rPr lang="en-US" dirty="0" smtClean="0"/>
              <a:t>Putting 2 subsystems in parallel does not necessarily double the system life</a:t>
            </a:r>
          </a:p>
          <a:p>
            <a:r>
              <a:rPr lang="en-US" dirty="0" smtClean="0"/>
              <a:t>This kind of analysis is pretty straight forward but incredibly boring</a:t>
            </a:r>
          </a:p>
          <a:p>
            <a:pPr lvl="1"/>
            <a:r>
              <a:rPr lang="en-US" dirty="0" smtClean="0"/>
              <a:t>Except the serial/parallel topology analysis we did for the proposed 35 node, interconnected early NEPTUNE system was challenging and kind of fun</a:t>
            </a:r>
          </a:p>
          <a:p>
            <a:r>
              <a:rPr lang="en-US" dirty="0" smtClean="0"/>
              <a:t>Building a culture that accepts RE as a fundamental part of the process is hard</a:t>
            </a:r>
          </a:p>
        </p:txBody>
      </p:sp>
    </p:spTree>
    <p:extLst>
      <p:ext uri="{BB962C8B-B14F-4D97-AF65-F5344CB8AC3E}">
        <p14:creationId xmlns:p14="http://schemas.microsoft.com/office/powerpoint/2010/main" val="12465241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2054" y="-99075"/>
            <a:ext cx="10515600" cy="1325563"/>
          </a:xfrm>
        </p:spPr>
        <p:txBody>
          <a:bodyPr/>
          <a:lstStyle/>
          <a:p>
            <a:pPr algn="ctr"/>
            <a:r>
              <a:rPr lang="en-US" dirty="0" smtClean="0"/>
              <a:t>Lessons Learned I</a:t>
            </a:r>
            <a:endParaRPr lang="en-US" dirty="0"/>
          </a:p>
        </p:txBody>
      </p:sp>
      <p:sp>
        <p:nvSpPr>
          <p:cNvPr id="3" name="Content Placeholder 2"/>
          <p:cNvSpPr>
            <a:spLocks noGrp="1"/>
          </p:cNvSpPr>
          <p:nvPr>
            <p:ph idx="1"/>
          </p:nvPr>
        </p:nvSpPr>
        <p:spPr>
          <a:xfrm>
            <a:off x="862053" y="1147785"/>
            <a:ext cx="10515600" cy="1661013"/>
          </a:xfrm>
        </p:spPr>
        <p:txBody>
          <a:bodyPr>
            <a:normAutofit/>
          </a:bodyPr>
          <a:lstStyle/>
          <a:p>
            <a:r>
              <a:rPr lang="en-US" dirty="0" smtClean="0"/>
              <a:t>Industrial, for-profit companies are (probably) a necessary evil</a:t>
            </a:r>
          </a:p>
          <a:p>
            <a:r>
              <a:rPr lang="en-US" dirty="0" smtClean="0"/>
              <a:t>Contracts have to include explicit, comprehensive technical requirements and spell out the appropriate</a:t>
            </a:r>
          </a:p>
          <a:p>
            <a:pPr lvl="1"/>
            <a:endParaRPr lang="en-US" dirty="0"/>
          </a:p>
        </p:txBody>
      </p:sp>
      <p:sp>
        <p:nvSpPr>
          <p:cNvPr id="4" name="TextBox 3"/>
          <p:cNvSpPr txBox="1"/>
          <p:nvPr/>
        </p:nvSpPr>
        <p:spPr>
          <a:xfrm>
            <a:off x="1480435" y="2567925"/>
            <a:ext cx="8387134" cy="2241126"/>
          </a:xfrm>
          <a:prstGeom prst="rect">
            <a:avLst/>
          </a:prstGeom>
          <a:noFill/>
        </p:spPr>
        <p:txBody>
          <a:bodyPr wrap="square" numCol="2" rtlCol="0">
            <a:spAutoFit/>
          </a:bodyPr>
          <a:lstStyle/>
          <a:p>
            <a:pPr marL="685800" lvl="1" indent="-228600">
              <a:lnSpc>
                <a:spcPct val="90000"/>
              </a:lnSpc>
              <a:spcBef>
                <a:spcPts val="500"/>
              </a:spcBef>
              <a:buFont typeface="Arial" panose="020B0604020202020204" pitchFamily="34" charset="0"/>
              <a:buChar char="•"/>
            </a:pPr>
            <a:r>
              <a:rPr lang="en-US" sz="2200" dirty="0">
                <a:solidFill>
                  <a:prstClr val="black"/>
                </a:solidFill>
              </a:rPr>
              <a:t>Design reviews </a:t>
            </a:r>
          </a:p>
          <a:p>
            <a:pPr marL="685800" lvl="1" indent="-228600">
              <a:lnSpc>
                <a:spcPct val="90000"/>
              </a:lnSpc>
              <a:spcBef>
                <a:spcPts val="500"/>
              </a:spcBef>
              <a:buFont typeface="Arial" panose="020B0604020202020204" pitchFamily="34" charset="0"/>
              <a:buChar char="•"/>
            </a:pPr>
            <a:r>
              <a:rPr lang="en-US" sz="2200" dirty="0">
                <a:solidFill>
                  <a:prstClr val="black"/>
                </a:solidFill>
              </a:rPr>
              <a:t>Status reports </a:t>
            </a:r>
          </a:p>
          <a:p>
            <a:pPr marL="685800" lvl="1" indent="-228600">
              <a:lnSpc>
                <a:spcPct val="90000"/>
              </a:lnSpc>
              <a:spcBef>
                <a:spcPts val="500"/>
              </a:spcBef>
              <a:buFont typeface="Arial" panose="020B0604020202020204" pitchFamily="34" charset="0"/>
              <a:buChar char="•"/>
            </a:pPr>
            <a:r>
              <a:rPr lang="en-US" sz="2200" dirty="0">
                <a:solidFill>
                  <a:prstClr val="black"/>
                </a:solidFill>
              </a:rPr>
              <a:t>Performance milestones and demonstrations</a:t>
            </a:r>
          </a:p>
          <a:p>
            <a:pPr marL="685800" lvl="1" indent="-228600">
              <a:lnSpc>
                <a:spcPct val="90000"/>
              </a:lnSpc>
              <a:spcBef>
                <a:spcPts val="500"/>
              </a:spcBef>
              <a:buFont typeface="Arial" panose="020B0604020202020204" pitchFamily="34" charset="0"/>
              <a:buChar char="•"/>
            </a:pPr>
            <a:r>
              <a:rPr lang="en-US" sz="2200" dirty="0">
                <a:solidFill>
                  <a:prstClr val="black"/>
                </a:solidFill>
              </a:rPr>
              <a:t>Design analysis reports</a:t>
            </a:r>
          </a:p>
          <a:p>
            <a:pPr marL="685800" lvl="1" indent="-228600">
              <a:lnSpc>
                <a:spcPct val="90000"/>
              </a:lnSpc>
              <a:spcBef>
                <a:spcPts val="500"/>
              </a:spcBef>
              <a:buFont typeface="Arial" panose="020B0604020202020204" pitchFamily="34" charset="0"/>
              <a:buChar char="•"/>
            </a:pPr>
            <a:r>
              <a:rPr lang="en-US" sz="2200" dirty="0">
                <a:solidFill>
                  <a:prstClr val="black"/>
                </a:solidFill>
              </a:rPr>
              <a:t>Deployment plans</a:t>
            </a:r>
          </a:p>
          <a:p>
            <a:pPr marL="685800" lvl="1" indent="-228600">
              <a:lnSpc>
                <a:spcPct val="90000"/>
              </a:lnSpc>
              <a:spcBef>
                <a:spcPts val="500"/>
              </a:spcBef>
              <a:buFont typeface="Arial" panose="020B0604020202020204" pitchFamily="34" charset="0"/>
              <a:buChar char="•"/>
            </a:pPr>
            <a:r>
              <a:rPr lang="en-US" sz="2200" dirty="0">
                <a:solidFill>
                  <a:prstClr val="black"/>
                </a:solidFill>
              </a:rPr>
              <a:t>Failure reports</a:t>
            </a:r>
          </a:p>
          <a:p>
            <a:pPr marL="685800" lvl="1" indent="-228600">
              <a:lnSpc>
                <a:spcPct val="90000"/>
              </a:lnSpc>
              <a:spcBef>
                <a:spcPts val="500"/>
              </a:spcBef>
              <a:buFont typeface="Arial" panose="020B0604020202020204" pitchFamily="34" charset="0"/>
              <a:buChar char="•"/>
            </a:pPr>
            <a:r>
              <a:rPr lang="en-US" sz="2200" dirty="0">
                <a:solidFill>
                  <a:prstClr val="black"/>
                </a:solidFill>
              </a:rPr>
              <a:t>Risk matrices</a:t>
            </a:r>
          </a:p>
          <a:p>
            <a:pPr marL="685800" lvl="1" indent="-228600">
              <a:lnSpc>
                <a:spcPct val="90000"/>
              </a:lnSpc>
              <a:spcBef>
                <a:spcPts val="500"/>
              </a:spcBef>
              <a:buFont typeface="Arial" panose="020B0604020202020204" pitchFamily="34" charset="0"/>
              <a:buChar char="•"/>
            </a:pPr>
            <a:r>
              <a:rPr lang="en-US" sz="2200" dirty="0">
                <a:solidFill>
                  <a:prstClr val="black"/>
                </a:solidFill>
              </a:rPr>
              <a:t>Subsystem acceptance </a:t>
            </a:r>
            <a:r>
              <a:rPr lang="en-US" sz="2200" dirty="0" smtClean="0">
                <a:solidFill>
                  <a:prstClr val="black"/>
                </a:solidFill>
              </a:rPr>
              <a:t>tests</a:t>
            </a:r>
          </a:p>
          <a:p>
            <a:pPr marL="685800" lvl="1" indent="-228600">
              <a:lnSpc>
                <a:spcPct val="90000"/>
              </a:lnSpc>
              <a:spcBef>
                <a:spcPts val="500"/>
              </a:spcBef>
              <a:buFont typeface="Arial" panose="020B0604020202020204" pitchFamily="34" charset="0"/>
              <a:buChar char="•"/>
            </a:pPr>
            <a:r>
              <a:rPr lang="en-US" sz="2200" dirty="0" smtClean="0">
                <a:solidFill>
                  <a:prstClr val="black"/>
                </a:solidFill>
              </a:rPr>
              <a:t>Factory </a:t>
            </a:r>
            <a:r>
              <a:rPr lang="en-US" sz="2200" dirty="0">
                <a:solidFill>
                  <a:prstClr val="black"/>
                </a:solidFill>
              </a:rPr>
              <a:t>acceptance </a:t>
            </a:r>
            <a:r>
              <a:rPr lang="en-US" sz="2200" dirty="0" smtClean="0">
                <a:solidFill>
                  <a:prstClr val="black"/>
                </a:solidFill>
              </a:rPr>
              <a:t>tests</a:t>
            </a:r>
          </a:p>
          <a:p>
            <a:pPr marL="685800" lvl="1" indent="-228600">
              <a:lnSpc>
                <a:spcPct val="90000"/>
              </a:lnSpc>
              <a:spcBef>
                <a:spcPts val="500"/>
              </a:spcBef>
              <a:buFont typeface="Arial" panose="020B0604020202020204" pitchFamily="34" charset="0"/>
              <a:buChar char="•"/>
            </a:pPr>
            <a:r>
              <a:rPr lang="en-US" sz="2200" dirty="0" smtClean="0">
                <a:solidFill>
                  <a:prstClr val="black"/>
                </a:solidFill>
              </a:rPr>
              <a:t>System </a:t>
            </a:r>
            <a:r>
              <a:rPr lang="en-US" sz="2200" dirty="0">
                <a:solidFill>
                  <a:prstClr val="black"/>
                </a:solidFill>
              </a:rPr>
              <a:t>integration </a:t>
            </a:r>
            <a:r>
              <a:rPr lang="en-US" sz="2200" dirty="0" smtClean="0">
                <a:solidFill>
                  <a:prstClr val="black"/>
                </a:solidFill>
              </a:rPr>
              <a:t>tests</a:t>
            </a:r>
          </a:p>
          <a:p>
            <a:pPr marL="685800" lvl="1" indent="-228600">
              <a:lnSpc>
                <a:spcPct val="90000"/>
              </a:lnSpc>
              <a:spcBef>
                <a:spcPts val="500"/>
              </a:spcBef>
              <a:buFont typeface="Arial" panose="020B0604020202020204" pitchFamily="34" charset="0"/>
              <a:buChar char="•"/>
            </a:pPr>
            <a:r>
              <a:rPr lang="en-US" sz="2200" dirty="0" smtClean="0">
                <a:solidFill>
                  <a:prstClr val="black"/>
                </a:solidFill>
              </a:rPr>
              <a:t>Pre-deployment </a:t>
            </a:r>
            <a:r>
              <a:rPr lang="en-US" sz="2200" dirty="0">
                <a:solidFill>
                  <a:prstClr val="black"/>
                </a:solidFill>
              </a:rPr>
              <a:t>tests </a:t>
            </a:r>
          </a:p>
        </p:txBody>
      </p:sp>
      <p:sp>
        <p:nvSpPr>
          <p:cNvPr id="5" name="TextBox 4"/>
          <p:cNvSpPr txBox="1"/>
          <p:nvPr/>
        </p:nvSpPr>
        <p:spPr>
          <a:xfrm>
            <a:off x="960125" y="4697732"/>
            <a:ext cx="10527031" cy="1217769"/>
          </a:xfrm>
          <a:prstGeom prst="rect">
            <a:avLst/>
          </a:prstGeom>
          <a:noFill/>
        </p:spPr>
        <p:txBody>
          <a:bodyPr wrap="square" rtlCol="0">
            <a:spAutoFit/>
          </a:bodyPr>
          <a:lstStyle/>
          <a:p>
            <a:pPr marL="228600" lvl="0" indent="-228600">
              <a:lnSpc>
                <a:spcPct val="90000"/>
              </a:lnSpc>
              <a:spcBef>
                <a:spcPts val="1000"/>
              </a:spcBef>
              <a:buFont typeface="Arial" panose="020B0604020202020204" pitchFamily="34" charset="0"/>
              <a:buChar char="•"/>
            </a:pPr>
            <a:r>
              <a:rPr lang="en-US" sz="2800" dirty="0">
                <a:solidFill>
                  <a:prstClr val="black"/>
                </a:solidFill>
              </a:rPr>
              <a:t>This is not an easy or quick task</a:t>
            </a:r>
          </a:p>
          <a:p>
            <a:pPr marL="685800" lvl="1" indent="-228600">
              <a:lnSpc>
                <a:spcPct val="90000"/>
              </a:lnSpc>
              <a:spcBef>
                <a:spcPts val="500"/>
              </a:spcBef>
              <a:buFont typeface="Arial" panose="020B0604020202020204" pitchFamily="34" charset="0"/>
              <a:buChar char="•"/>
            </a:pPr>
            <a:r>
              <a:rPr lang="en-US" sz="2200" dirty="0" smtClean="0">
                <a:solidFill>
                  <a:prstClr val="black"/>
                </a:solidFill>
              </a:rPr>
              <a:t>Ex. </a:t>
            </a:r>
            <a:r>
              <a:rPr lang="en-US" sz="2200" dirty="0" err="1" smtClean="0">
                <a:solidFill>
                  <a:prstClr val="black"/>
                </a:solidFill>
              </a:rPr>
              <a:t>Req’t</a:t>
            </a:r>
            <a:r>
              <a:rPr lang="en-US" sz="2200" dirty="0" smtClean="0">
                <a:solidFill>
                  <a:prstClr val="black"/>
                </a:solidFill>
              </a:rPr>
              <a:t>: </a:t>
            </a:r>
            <a:r>
              <a:rPr lang="en-US" sz="2200" dirty="0">
                <a:solidFill>
                  <a:prstClr val="black"/>
                </a:solidFill>
              </a:rPr>
              <a:t>Everything needs to ship on a truck that can make it across “the bridge”</a:t>
            </a:r>
          </a:p>
          <a:p>
            <a:pPr marL="685800" lvl="1" indent="-228600">
              <a:lnSpc>
                <a:spcPct val="90000"/>
              </a:lnSpc>
              <a:spcBef>
                <a:spcPts val="500"/>
              </a:spcBef>
              <a:buFont typeface="Arial" panose="020B0604020202020204" pitchFamily="34" charset="0"/>
              <a:buChar char="•"/>
            </a:pPr>
            <a:r>
              <a:rPr lang="en-US" sz="2200" dirty="0">
                <a:solidFill>
                  <a:prstClr val="black"/>
                </a:solidFill>
              </a:rPr>
              <a:t>Performance goals over and above the minimum requirements are </a:t>
            </a:r>
            <a:r>
              <a:rPr lang="en-US" sz="2200" dirty="0" smtClean="0">
                <a:solidFill>
                  <a:prstClr val="black"/>
                </a:solidFill>
              </a:rPr>
              <a:t>OK</a:t>
            </a:r>
            <a:endParaRPr lang="en-US" sz="2200" dirty="0">
              <a:solidFill>
                <a:prstClr val="black"/>
              </a:solidFill>
            </a:endParaRPr>
          </a:p>
        </p:txBody>
      </p:sp>
    </p:spTree>
    <p:extLst>
      <p:ext uri="{BB962C8B-B14F-4D97-AF65-F5344CB8AC3E}">
        <p14:creationId xmlns:p14="http://schemas.microsoft.com/office/powerpoint/2010/main" val="33805863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0443"/>
            <a:ext cx="10515600" cy="1325563"/>
          </a:xfrm>
        </p:spPr>
        <p:txBody>
          <a:bodyPr/>
          <a:lstStyle/>
          <a:p>
            <a:pPr algn="ctr"/>
            <a:r>
              <a:rPr lang="en-US" dirty="0" smtClean="0"/>
              <a:t>Lessons Learned II</a:t>
            </a:r>
            <a:endParaRPr lang="en-US" dirty="0"/>
          </a:p>
        </p:txBody>
      </p:sp>
      <p:sp>
        <p:nvSpPr>
          <p:cNvPr id="3" name="Content Placeholder 2"/>
          <p:cNvSpPr>
            <a:spLocks noGrp="1"/>
          </p:cNvSpPr>
          <p:nvPr>
            <p:ph idx="1"/>
          </p:nvPr>
        </p:nvSpPr>
        <p:spPr>
          <a:xfrm>
            <a:off x="877956" y="1316742"/>
            <a:ext cx="10515600" cy="5020448"/>
          </a:xfrm>
        </p:spPr>
        <p:txBody>
          <a:bodyPr>
            <a:normAutofit lnSpcReduction="10000"/>
          </a:bodyPr>
          <a:lstStyle/>
          <a:p>
            <a:r>
              <a:rPr lang="en-US" dirty="0" smtClean="0"/>
              <a:t>You need staff who can knowledgably assess progress and P(success)</a:t>
            </a:r>
          </a:p>
          <a:p>
            <a:pPr lvl="1"/>
            <a:r>
              <a:rPr lang="en-US" dirty="0" smtClean="0"/>
              <a:t>Make sure you have knowledgeable staff review plans and reports, witness performance demonstrations as well as all acceptance tests</a:t>
            </a:r>
          </a:p>
          <a:p>
            <a:pPr lvl="1"/>
            <a:r>
              <a:rPr lang="en-US" dirty="0" smtClean="0"/>
              <a:t>Knowledge needs to include some familiarity with high reliability design best practices</a:t>
            </a:r>
          </a:p>
          <a:p>
            <a:r>
              <a:rPr lang="en-US" dirty="0" smtClean="0"/>
              <a:t>Stick to the contract</a:t>
            </a:r>
          </a:p>
          <a:p>
            <a:pPr lvl="1"/>
            <a:r>
              <a:rPr lang="en-US" dirty="0" smtClean="0"/>
              <a:t>When the cable ship’s captain asks if it is OK to deviate from the carefully engineered cable slack schedule or lay cable outside the carefully permitted cable route; it’s nice to be able to say “I’d like to give you a break but we have to stick to the contract your company signed”</a:t>
            </a:r>
          </a:p>
          <a:p>
            <a:pPr lvl="1"/>
            <a:r>
              <a:rPr lang="en-US" dirty="0" smtClean="0"/>
              <a:t>Contracts mods happened but they can be incredibly expensive</a:t>
            </a:r>
          </a:p>
          <a:p>
            <a:r>
              <a:rPr lang="en-US" dirty="0" smtClean="0"/>
              <a:t>Trust but verify</a:t>
            </a:r>
          </a:p>
          <a:p>
            <a:pPr lvl="1"/>
            <a:r>
              <a:rPr lang="en-US" dirty="0" smtClean="0"/>
              <a:t>Forgetting one quick, simple test from a 3 day factory acceptance test can (and probably will) sink your perfect prepared plan</a:t>
            </a:r>
          </a:p>
          <a:p>
            <a:endParaRPr lang="en-US" dirty="0"/>
          </a:p>
        </p:txBody>
      </p:sp>
    </p:spTree>
    <p:extLst>
      <p:ext uri="{BB962C8B-B14F-4D97-AF65-F5344CB8AC3E}">
        <p14:creationId xmlns:p14="http://schemas.microsoft.com/office/powerpoint/2010/main" val="3669167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786</TotalTime>
  <Words>1534</Words>
  <Application>Microsoft Office PowerPoint</Application>
  <PresentationFormat>Custom</PresentationFormat>
  <Paragraphs>139</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Academic/Industrial Partnerships for Developing High Reliability Oceanographic Research Systems: Lessons Learned</vt:lpstr>
      <vt:lpstr>Problem</vt:lpstr>
      <vt:lpstr>Description of the Problem</vt:lpstr>
      <vt:lpstr>Solution</vt:lpstr>
      <vt:lpstr>The MARS Medium Voltage Converter A Quick Case Study</vt:lpstr>
      <vt:lpstr>Alcatel’s Process</vt:lpstr>
      <vt:lpstr>High Reliability Engineering</vt:lpstr>
      <vt:lpstr>Lessons Learned I</vt:lpstr>
      <vt:lpstr>Lessons Learned II</vt:lpstr>
      <vt:lpstr>One Lesson Probably Worth Learning</vt:lpstr>
      <vt:lpstr>One Vision for an Optimal Development System Criteria of optimality: reducing overall lifecycle cost over many decades for many Oceanographic research systems </vt:lpstr>
      <vt:lpstr>PowerPoint Presentation</vt:lpstr>
      <vt:lpstr>PowerPoint Presentation</vt:lpstr>
      <vt:lpstr>MARS Electronics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Academic/Industrial Partnerships for Developing Long-Life Submarine Research Systems: Lessons Learned</dc:title>
  <dc:creator>Gene Massion</dc:creator>
  <cp:lastModifiedBy>metor</cp:lastModifiedBy>
  <cp:revision>115</cp:revision>
  <dcterms:created xsi:type="dcterms:W3CDTF">2016-09-23T03:23:21Z</dcterms:created>
  <dcterms:modified xsi:type="dcterms:W3CDTF">2016-09-24T17:21:14Z</dcterms:modified>
</cp:coreProperties>
</file>