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7" r:id="rId3"/>
    <p:sldId id="262" r:id="rId4"/>
    <p:sldId id="263" r:id="rId5"/>
    <p:sldId id="259" r:id="rId6"/>
    <p:sldId id="264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710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F942A5-C67F-4314-8691-BC72E60FA468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C3D55-ED25-427A-8CCC-C327A9CD0C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A630AE-9363-4186-9739-92472B4B9C24}" type="slidenum">
              <a:rPr lang="en-US"/>
              <a:pPr/>
              <a:t>3</a:t>
            </a:fld>
            <a:endParaRPr lang="en-US"/>
          </a:p>
        </p:txBody>
      </p:sp>
      <p:sp>
        <p:nvSpPr>
          <p:cNvPr id="171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MARS was designed as a test platform for instruments destine for the</a:t>
            </a:r>
          </a:p>
          <a:p>
            <a:r>
              <a:rPr lang="en-US"/>
              <a:t>	 National Science Foundation’s (NSF) Ocean Observing Initiative and other cabled systems.</a:t>
            </a:r>
          </a:p>
          <a:p>
            <a:r>
              <a:rPr lang="en-US"/>
              <a:t>   The node provides power and data</a:t>
            </a:r>
          </a:p>
          <a:p>
            <a:r>
              <a:rPr lang="en-US"/>
              <a:t>     connectivity to support both</a:t>
            </a:r>
          </a:p>
          <a:p>
            <a:r>
              <a:rPr lang="en-US"/>
              <a:t>     research and testing with eight ports available for use.</a:t>
            </a:r>
          </a:p>
          <a:p>
            <a:r>
              <a:rPr lang="en-US"/>
              <a:t>    this is a joint project between MBARI</a:t>
            </a:r>
          </a:p>
          <a:p>
            <a:r>
              <a:rPr lang="en-US"/>
              <a:t>     and NSF along with a host of other partners during the development stage, UW WHOI Alcatel Maripro and JPL.</a:t>
            </a:r>
          </a:p>
          <a:p>
            <a:r>
              <a:rPr lang="en-US"/>
              <a:t>The observatory was installed in 2008</a:t>
            </a:r>
          </a:p>
          <a:p>
            <a:r>
              <a:rPr lang="en-US"/>
              <a:t>	using the 146 meter long Global Sentinel.</a:t>
            </a:r>
          </a:p>
          <a:p>
            <a:r>
              <a:rPr lang="en-US"/>
              <a:t>	In combination with MBARI’s Ventana and Point Lobos</a:t>
            </a:r>
          </a:p>
          <a:p>
            <a:r>
              <a:rPr lang="en-US"/>
              <a:t>	after laying the cable, the trawl resistant frame was lowered to the seafloor</a:t>
            </a:r>
          </a:p>
          <a:p>
            <a:r>
              <a:rPr lang="en-US"/>
              <a:t>	where Ventana placed and connected the node electronics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29F055-DA07-4314-ABA6-AD05517CC308}" type="slidenum">
              <a:rPr lang="en-US"/>
              <a:pPr/>
              <a:t>7</a:t>
            </a:fld>
            <a:endParaRPr lang="en-US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74FD2-1C1A-4CE0-BDC6-067275F0A9DF}" type="datetimeFigureOut">
              <a:rPr lang="en-US" smtClean="0"/>
              <a:pPr/>
              <a:t>3/20/2013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FBD73-BCE9-47C6-9496-704D25AD6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dacr\My%20Documents\My%20Videos\MARS_Ventana1.avi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39333" y="4441031"/>
            <a:ext cx="6286500" cy="1819725"/>
          </a:xfrm>
          <a:prstGeom prst="rect">
            <a:avLst/>
          </a:prstGeom>
        </p:spPr>
        <p:txBody>
          <a:bodyPr wrap="square" lIns="19047" tIns="9523" rIns="19047" bIns="9523">
            <a:spAutoFit/>
          </a:bodyPr>
          <a:lstStyle/>
          <a:p>
            <a:pPr lvl="1" defTabSz="185179">
              <a:lnSpc>
                <a:spcPct val="80000"/>
              </a:lnSpc>
              <a:spcBef>
                <a:spcPct val="30000"/>
              </a:spcBef>
              <a:buFontTx/>
              <a:buChar char="•"/>
            </a:pPr>
            <a:endParaRPr lang="en-US" dirty="0"/>
          </a:p>
          <a:p>
            <a:pPr algn="ctr" defTabSz="185179">
              <a:lnSpc>
                <a:spcPct val="80000"/>
              </a:lnSpc>
              <a:spcBef>
                <a:spcPct val="30000"/>
              </a:spcBef>
            </a:pPr>
            <a:r>
              <a:rPr lang="en-US" dirty="0"/>
              <a:t> </a:t>
            </a:r>
            <a:r>
              <a:rPr lang="en-US" b="1" dirty="0">
                <a:solidFill>
                  <a:schemeClr val="bg1"/>
                </a:solidFill>
              </a:rPr>
              <a:t>MARS is a single "science node“ 891 meters below the surface of Monterey Bay.</a:t>
            </a:r>
          </a:p>
          <a:p>
            <a:pPr algn="ctr" defTabSz="185179">
              <a:lnSpc>
                <a:spcPct val="80000"/>
              </a:lnSpc>
              <a:spcBef>
                <a:spcPct val="30000"/>
              </a:spcBef>
            </a:pPr>
            <a:r>
              <a:rPr lang="en-US" b="1" dirty="0">
                <a:solidFill>
                  <a:schemeClr val="bg1"/>
                </a:solidFill>
              </a:rPr>
              <a:t> The node has eight ports. Each of which is equipped with an underwater mate-able connector. </a:t>
            </a:r>
          </a:p>
          <a:p>
            <a:pPr algn="ctr" defTabSz="185179">
              <a:lnSpc>
                <a:spcPct val="80000"/>
              </a:lnSpc>
              <a:spcBef>
                <a:spcPct val="30000"/>
              </a:spcBef>
            </a:pPr>
            <a:r>
              <a:rPr lang="en-US" b="1" dirty="0">
                <a:solidFill>
                  <a:schemeClr val="bg1"/>
                </a:solidFill>
              </a:rPr>
              <a:t>It is connected to the shore through 52-km of subsea telecom cable that carries data and power.</a:t>
            </a:r>
          </a:p>
        </p:txBody>
      </p:sp>
      <p:sp>
        <p:nvSpPr>
          <p:cNvPr id="3" name="Rectangle 2"/>
          <p:cNvSpPr/>
          <p:nvPr/>
        </p:nvSpPr>
        <p:spPr>
          <a:xfrm>
            <a:off x="3382635" y="821531"/>
            <a:ext cx="2110380" cy="573230"/>
          </a:xfrm>
          <a:prstGeom prst="rect">
            <a:avLst/>
          </a:prstGeom>
        </p:spPr>
        <p:txBody>
          <a:bodyPr wrap="none" lIns="19047" tIns="9523" rIns="19047" bIns="9523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MARS 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A cabled observatory 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F:\Board Presentation\SensorsDeploy.png"/>
          <p:cNvPicPr>
            <a:picLocks noChangeAspect="1" noChangeArrowheads="1"/>
          </p:cNvPicPr>
          <p:nvPr/>
        </p:nvPicPr>
        <p:blipFill>
          <a:blip r:embed="rId2" cstate="print"/>
          <a:srcRect t="13122" b="12670"/>
          <a:stretch>
            <a:fillRect/>
          </a:stretch>
        </p:blipFill>
        <p:spPr bwMode="auto">
          <a:xfrm>
            <a:off x="659037" y="1600200"/>
            <a:ext cx="7902126" cy="3053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MARSCableChart.t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817" t="5344" r="11450" b="7125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4" descr="C:\Documents and Settings\etst\Desktop\agu_marsrou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3404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Oval 8"/>
          <p:cNvSpPr/>
          <p:nvPr/>
        </p:nvSpPr>
        <p:spPr>
          <a:xfrm flipV="1">
            <a:off x="2895600" y="396240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flipV="1">
            <a:off x="4114800" y="457200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895600" y="3810000"/>
            <a:ext cx="762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/>
              <a:t>Clamflats</a:t>
            </a:r>
            <a:endParaRPr 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4191000" y="44958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MOBB</a:t>
            </a:r>
            <a:endParaRPr 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3810000" y="4267200"/>
            <a:ext cx="533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MARS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-228600"/>
            <a:ext cx="3810000" cy="114300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MARS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3733800" cy="25908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solidFill>
                  <a:schemeClr val="bg1"/>
                </a:solidFill>
              </a:rPr>
              <a:t>Designed </a:t>
            </a:r>
            <a:r>
              <a:rPr lang="en-US" sz="2400" dirty="0" smtClean="0">
                <a:solidFill>
                  <a:schemeClr val="bg1"/>
                </a:solidFill>
              </a:rPr>
              <a:t>originally as </a:t>
            </a:r>
            <a:r>
              <a:rPr lang="en-US" sz="2400" dirty="0">
                <a:solidFill>
                  <a:schemeClr val="bg1"/>
                </a:solidFill>
              </a:rPr>
              <a:t>a test platform for instruments destine for the National Science Foundation’s (NSF) Ocean Observing </a:t>
            </a:r>
            <a:r>
              <a:rPr lang="en-US" sz="2400" dirty="0" smtClean="0">
                <a:solidFill>
                  <a:schemeClr val="bg1"/>
                </a:solidFill>
              </a:rPr>
              <a:t>Initiative Regional Scaled Network/Node.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69994" name="Rectangle 10"/>
          <p:cNvSpPr>
            <a:spLocks noChangeArrowheads="1"/>
          </p:cNvSpPr>
          <p:nvPr/>
        </p:nvSpPr>
        <p:spPr bwMode="auto">
          <a:xfrm>
            <a:off x="4572000" y="3733800"/>
            <a:ext cx="4572000" cy="279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2400" dirty="0"/>
              <a:t>   </a:t>
            </a:r>
            <a:r>
              <a:rPr lang="en-US" sz="2400" dirty="0">
                <a:solidFill>
                  <a:schemeClr val="bg1"/>
                </a:solidFill>
              </a:rPr>
              <a:t>Installed in 2008</a:t>
            </a:r>
          </a:p>
          <a:p>
            <a:pPr>
              <a:buFontTx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  Provides power and data</a:t>
            </a:r>
          </a:p>
          <a:p>
            <a:r>
              <a:rPr lang="en-US" sz="2400" dirty="0">
                <a:solidFill>
                  <a:schemeClr val="bg1"/>
                </a:solidFill>
              </a:rPr>
              <a:t>     connectivity to support both</a:t>
            </a:r>
          </a:p>
          <a:p>
            <a:r>
              <a:rPr lang="en-US" sz="2400" dirty="0">
                <a:solidFill>
                  <a:schemeClr val="bg1"/>
                </a:solidFill>
              </a:rPr>
              <a:t>     research and testing</a:t>
            </a:r>
          </a:p>
          <a:p>
            <a:pPr>
              <a:buFontTx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   Joint project between MBARI</a:t>
            </a:r>
          </a:p>
          <a:p>
            <a:r>
              <a:rPr lang="en-US" sz="2400" dirty="0">
                <a:solidFill>
                  <a:schemeClr val="bg1"/>
                </a:solidFill>
              </a:rPr>
              <a:t>     and NSF.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en-US" sz="2400" dirty="0"/>
          </a:p>
        </p:txBody>
      </p:sp>
      <p:pic>
        <p:nvPicPr>
          <p:cNvPr id="4098" name="Picture 2" descr="http://www.interactiveoceans.washington.edu/files/io_0007s_0006_logostripcopy6_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4264" y="304801"/>
            <a:ext cx="4960186" cy="3047999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/>
          <a:srcRect l="67125" b="28668"/>
          <a:stretch>
            <a:fillRect/>
          </a:stretch>
        </p:blipFill>
        <p:spPr bwMode="auto">
          <a:xfrm>
            <a:off x="762000" y="3200400"/>
            <a:ext cx="24384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SCN54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333" y="226219"/>
            <a:ext cx="3005667" cy="1526977"/>
          </a:xfrm>
          <a:prstGeom prst="rect">
            <a:avLst/>
          </a:prstGeom>
        </p:spPr>
      </p:pic>
      <p:pic>
        <p:nvPicPr>
          <p:cNvPr id="10" name="Picture 9" descr="MARS"/>
          <p:cNvPicPr>
            <a:picLocks noChangeAspect="1" noChangeArrowheads="1"/>
          </p:cNvPicPr>
          <p:nvPr/>
        </p:nvPicPr>
        <p:blipFill>
          <a:blip r:embed="rId3" cstate="print"/>
          <a:srcRect t="12598" b="12091"/>
          <a:stretch>
            <a:fillRect/>
          </a:stretch>
        </p:blipFill>
        <p:spPr bwMode="auto">
          <a:xfrm>
            <a:off x="4876800" y="4363487"/>
            <a:ext cx="3975100" cy="232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4487333" y="345281"/>
            <a:ext cx="4381500" cy="1156567"/>
          </a:xfrm>
          <a:prstGeom prst="rect">
            <a:avLst/>
          </a:prstGeom>
          <a:noFill/>
        </p:spPr>
        <p:txBody>
          <a:bodyPr wrap="square" lIns="19047" tIns="9523" rIns="19047" bIns="9523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 After completion of the cable lay the TRF is lowered to the seafloor. Placement is observed from an ROV on board the cable lay ship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19600" y="2590800"/>
            <a:ext cx="2899833" cy="850229"/>
          </a:xfrm>
          <a:prstGeom prst="rect">
            <a:avLst/>
          </a:prstGeom>
          <a:noFill/>
        </p:spPr>
        <p:txBody>
          <a:bodyPr wrap="square" lIns="19047" tIns="9523" rIns="19047" bIns="9523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The ROV Ventana transported the electronics package to the TRF on the seafloor.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4" descr="CIMG037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905000"/>
            <a:ext cx="3276600" cy="245745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04800" y="4953000"/>
            <a:ext cx="45471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On November 10, 2008, the ROV Ventana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</a:t>
            </a:r>
            <a:r>
              <a:rPr lang="en-US" dirty="0" smtClean="0">
                <a:solidFill>
                  <a:schemeClr val="bg1"/>
                </a:solidFill>
              </a:rPr>
              <a:t>onnected the main MARS cable power and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Fiber optic links to the MARS electronics node.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MARSnodedown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334" t="12140" r="3334" b="12140"/>
          <a:stretch>
            <a:fillRect/>
          </a:stretch>
        </p:blipFill>
        <p:spPr bwMode="auto">
          <a:xfrm>
            <a:off x="4767476" y="304800"/>
            <a:ext cx="4035239" cy="2209800"/>
          </a:xfrm>
          <a:prstGeom prst="rect">
            <a:avLst/>
          </a:prstGeom>
          <a:noFill/>
        </p:spPr>
      </p:pic>
      <p:pic>
        <p:nvPicPr>
          <p:cNvPr id="5" name="Picture 4" descr="01_21_54_23.jpg"/>
          <p:cNvPicPr>
            <a:picLocks noChangeAspect="1"/>
          </p:cNvPicPr>
          <p:nvPr/>
        </p:nvPicPr>
        <p:blipFill>
          <a:blip r:embed="rId4" cstate="print"/>
          <a:srcRect l="13333" t="12963" r="11667" b="12963"/>
          <a:stretch>
            <a:fillRect/>
          </a:stretch>
        </p:blipFill>
        <p:spPr>
          <a:xfrm>
            <a:off x="609600" y="304800"/>
            <a:ext cx="3352800" cy="2235200"/>
          </a:xfrm>
          <a:prstGeom prst="rect">
            <a:avLst/>
          </a:prstGeom>
        </p:spPr>
      </p:pic>
      <p:pic>
        <p:nvPicPr>
          <p:cNvPr id="6" name="Picture 2" descr="ventana_foce_tank4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2971800"/>
            <a:ext cx="3886200" cy="335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MARS_Ventana1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699000" y="3124200"/>
            <a:ext cx="4267200" cy="32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1524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Projects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81000" y="914400"/>
            <a:ext cx="8534400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Nov 2008 	Sensors project CTD PI: D. Edgington, MBARI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Dec 2008	FOCE (Free Ocean CO2 Experiment) PI: P. Brewer, MBARI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Jan. 2009 	Eye-in-the-Sea PI: E. Widder, ORCA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Feb. 2009 	MOBB, Monterey Ocean Bottom Broadband PI: B. </a:t>
            </a:r>
            <a:r>
              <a:rPr lang="en-US" b="1" dirty="0" err="1" smtClean="0">
                <a:solidFill>
                  <a:schemeClr val="bg1"/>
                </a:solidFill>
              </a:rPr>
              <a:t>Romanowicz</a:t>
            </a:r>
            <a:r>
              <a:rPr lang="en-US" b="1" dirty="0" smtClean="0">
                <a:solidFill>
                  <a:schemeClr val="bg1"/>
                </a:solidFill>
              </a:rPr>
              <a:t>, UC Berkley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Feb.2009 	Deepwater Echo Integrating Marine Observatory System (DIEMOS) PI: J.K. Horne, UW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Aug. 2009 	Benthic Rover – PI: K. Smith, MBARI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Oct 2009	Deep ESP- Environmental Sample Processor PI: C. Scholin, </a:t>
            </a:r>
            <a:r>
              <a:rPr lang="en-US" b="1" dirty="0" smtClean="0">
                <a:solidFill>
                  <a:schemeClr val="bg1"/>
                </a:solidFill>
              </a:rPr>
              <a:t>MBARI</a:t>
            </a:r>
            <a:endParaRPr lang="en-US" b="1" dirty="0" smtClean="0">
              <a:solidFill>
                <a:schemeClr val="bg1"/>
              </a:solidFill>
            </a:endParaRP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Feb</a:t>
            </a:r>
            <a:r>
              <a:rPr lang="en-US" b="1" dirty="0" smtClean="0">
                <a:solidFill>
                  <a:schemeClr val="bg1"/>
                </a:solidFill>
              </a:rPr>
              <a:t>, 2010	</a:t>
            </a:r>
            <a:r>
              <a:rPr lang="en-US" b="1" dirty="0" smtClean="0">
                <a:solidFill>
                  <a:schemeClr val="bg1"/>
                </a:solidFill>
              </a:rPr>
              <a:t>Bottom </a:t>
            </a:r>
            <a:r>
              <a:rPr lang="en-US" b="1" dirty="0" smtClean="0">
                <a:solidFill>
                  <a:schemeClr val="bg1"/>
                </a:solidFill>
              </a:rPr>
              <a:t>pressure recorder (BPR) and a precision </a:t>
            </a:r>
            <a:r>
              <a:rPr lang="en-US" b="1" dirty="0" err="1" smtClean="0">
                <a:solidFill>
                  <a:schemeClr val="bg1"/>
                </a:solidFill>
              </a:rPr>
              <a:t>tiltmeter</a:t>
            </a:r>
            <a:r>
              <a:rPr lang="en-US" b="1" dirty="0" smtClean="0">
                <a:solidFill>
                  <a:schemeClr val="bg1"/>
                </a:solidFill>
              </a:rPr>
              <a:t>, PI: Bill Chadwick, NOAA </a:t>
            </a:r>
          </a:p>
          <a:p>
            <a:pPr marL="2926080" indent="-2926080">
              <a:lnSpc>
                <a:spcPct val="80000"/>
              </a:lnSpc>
              <a:buNone/>
            </a:pPr>
            <a:r>
              <a:rPr lang="en-US" b="1" dirty="0" smtClean="0">
                <a:solidFill>
                  <a:schemeClr val="bg1"/>
                </a:solidFill>
              </a:rPr>
              <a:t>Installed Jan </a:t>
            </a:r>
            <a:r>
              <a:rPr lang="en-US" b="1" dirty="0" smtClean="0">
                <a:solidFill>
                  <a:schemeClr val="bg1"/>
                </a:solidFill>
              </a:rPr>
              <a:t>2010	</a:t>
            </a:r>
            <a:r>
              <a:rPr lang="en-US" b="1" dirty="0" smtClean="0">
                <a:solidFill>
                  <a:schemeClr val="bg1"/>
                </a:solidFill>
              </a:rPr>
              <a:t>Ocean </a:t>
            </a:r>
            <a:r>
              <a:rPr lang="en-US" b="1" dirty="0" smtClean="0">
                <a:solidFill>
                  <a:schemeClr val="bg1"/>
                </a:solidFill>
              </a:rPr>
              <a:t>Bottom </a:t>
            </a:r>
            <a:r>
              <a:rPr lang="en-US" b="1" dirty="0" err="1" smtClean="0">
                <a:solidFill>
                  <a:schemeClr val="bg1"/>
                </a:solidFill>
              </a:rPr>
              <a:t>Siesmometer</a:t>
            </a:r>
            <a:r>
              <a:rPr lang="en-US" b="1" dirty="0" smtClean="0">
                <a:solidFill>
                  <a:schemeClr val="bg1"/>
                </a:solidFill>
              </a:rPr>
              <a:t> (OBS) PI: Orcutt, Scripps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Aug</a:t>
            </a:r>
            <a:r>
              <a:rPr lang="en-US" b="1" dirty="0" smtClean="0">
                <a:solidFill>
                  <a:schemeClr val="bg1"/>
                </a:solidFill>
              </a:rPr>
              <a:t>. 2010	</a:t>
            </a:r>
            <a:r>
              <a:rPr lang="en-US" b="1" dirty="0" smtClean="0">
                <a:solidFill>
                  <a:schemeClr val="bg1"/>
                </a:solidFill>
              </a:rPr>
              <a:t>Acoustic </a:t>
            </a:r>
            <a:r>
              <a:rPr lang="en-US" b="1" dirty="0" smtClean="0">
                <a:solidFill>
                  <a:schemeClr val="bg1"/>
                </a:solidFill>
              </a:rPr>
              <a:t>Communications Base Station- PI: Lee </a:t>
            </a:r>
            <a:r>
              <a:rPr lang="en-US" b="1" dirty="0" err="1" smtClean="0">
                <a:solidFill>
                  <a:schemeClr val="bg1"/>
                </a:solidFill>
              </a:rPr>
              <a:t>Freitag</a:t>
            </a:r>
            <a:r>
              <a:rPr lang="en-US" b="1" dirty="0" smtClean="0">
                <a:solidFill>
                  <a:schemeClr val="bg1"/>
                </a:solidFill>
              </a:rPr>
              <a:t>, WHOI 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Oct </a:t>
            </a:r>
            <a:r>
              <a:rPr lang="en-US" b="1" dirty="0" smtClean="0">
                <a:solidFill>
                  <a:schemeClr val="bg1"/>
                </a:solidFill>
              </a:rPr>
              <a:t>2010	</a:t>
            </a:r>
            <a:r>
              <a:rPr lang="en-US" b="1" dirty="0" smtClean="0">
                <a:solidFill>
                  <a:schemeClr val="bg1"/>
                </a:solidFill>
              </a:rPr>
              <a:t>Photographic </a:t>
            </a:r>
            <a:r>
              <a:rPr lang="en-US" b="1" dirty="0" smtClean="0">
                <a:solidFill>
                  <a:schemeClr val="bg1"/>
                </a:solidFill>
              </a:rPr>
              <a:t>Benthic Observing System (PhoBOS) PI: Dawe MBARI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April 2011	</a:t>
            </a:r>
            <a:r>
              <a:rPr lang="en-US" b="1" dirty="0" err="1" smtClean="0">
                <a:solidFill>
                  <a:schemeClr val="bg1"/>
                </a:solidFill>
              </a:rPr>
              <a:t>Tongji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Observatory  Dr H. Zhou </a:t>
            </a:r>
            <a:r>
              <a:rPr lang="en-US" b="1" dirty="0" err="1" smtClean="0">
                <a:solidFill>
                  <a:schemeClr val="bg1"/>
                </a:solidFill>
              </a:rPr>
              <a:t>Tongji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Unversity</a:t>
            </a:r>
            <a:r>
              <a:rPr lang="en-US" b="1" dirty="0" smtClean="0">
                <a:solidFill>
                  <a:schemeClr val="bg1"/>
                </a:solidFill>
              </a:rPr>
              <a:t> People’s Republic of China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Oct </a:t>
            </a:r>
            <a:r>
              <a:rPr lang="en-US" b="1" dirty="0" smtClean="0">
                <a:solidFill>
                  <a:schemeClr val="bg1"/>
                </a:solidFill>
              </a:rPr>
              <a:t>2011	</a:t>
            </a:r>
            <a:r>
              <a:rPr lang="en-US" b="1" dirty="0" smtClean="0">
                <a:solidFill>
                  <a:schemeClr val="bg1"/>
                </a:solidFill>
              </a:rPr>
              <a:t>Sediment </a:t>
            </a:r>
            <a:r>
              <a:rPr lang="en-US" b="1" dirty="0" smtClean="0">
                <a:solidFill>
                  <a:schemeClr val="bg1"/>
                </a:solidFill>
              </a:rPr>
              <a:t>event Sensor (SES) K. Smith MBARI</a:t>
            </a:r>
          </a:p>
          <a:p>
            <a:pPr marL="2926080" indent="-2926080">
              <a:lnSpc>
                <a:spcPct val="80000"/>
              </a:lnSpc>
            </a:pPr>
            <a:r>
              <a:rPr lang="en-US" b="1" dirty="0" smtClean="0">
                <a:solidFill>
                  <a:schemeClr val="bg1"/>
                </a:solidFill>
              </a:rPr>
              <a:t>Installed Oct 2012</a:t>
            </a:r>
            <a:r>
              <a:rPr lang="en-US" b="1" dirty="0" smtClean="0">
                <a:solidFill>
                  <a:schemeClr val="bg1"/>
                </a:solidFill>
              </a:rPr>
              <a:t>	Ghostbusters  High Temp Ph sensor </a:t>
            </a:r>
            <a:r>
              <a:rPr lang="en-US" b="1" dirty="0" err="1" smtClean="0">
                <a:solidFill>
                  <a:schemeClr val="bg1"/>
                </a:solidFill>
              </a:rPr>
              <a:t>K.Ding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University of Minnesota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BMARS3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6264" y="0"/>
            <a:ext cx="9316528" cy="6858000"/>
          </a:xfrm>
          <a:prstGeom prst="rect">
            <a:avLst/>
          </a:prstGeom>
        </p:spPr>
      </p:pic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3200"/>
            <a:ext cx="8229600" cy="1143000"/>
          </a:xfrm>
        </p:spPr>
        <p:txBody>
          <a:bodyPr/>
          <a:lstStyle/>
          <a:p>
            <a:r>
              <a:rPr lang="en-US" sz="5400" b="1">
                <a:solidFill>
                  <a:schemeClr val="tx1"/>
                </a:solidFill>
              </a:rPr>
              <a:t>Thank You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199</Words>
  <Application>Microsoft Office PowerPoint</Application>
  <PresentationFormat>On-screen Show (4:3)</PresentationFormat>
  <Paragraphs>52</Paragraphs>
  <Slides>7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MARS</vt:lpstr>
      <vt:lpstr>Slide 4</vt:lpstr>
      <vt:lpstr>Slide 5</vt:lpstr>
      <vt:lpstr>Projects </vt:lpstr>
      <vt:lpstr>Thank You</vt:lpstr>
    </vt:vector>
  </TitlesOfParts>
  <Company>MBARI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Craig Dawe</dc:creator>
  <cp:lastModifiedBy>Craig Dawe</cp:lastModifiedBy>
  <cp:revision>131</cp:revision>
  <dcterms:created xsi:type="dcterms:W3CDTF">2013-03-19T16:05:13Z</dcterms:created>
  <dcterms:modified xsi:type="dcterms:W3CDTF">2013-03-20T14:15:51Z</dcterms:modified>
</cp:coreProperties>
</file>