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media/image2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005" r:id="rId2"/>
    <p:sldMasterId id="2147484017" r:id="rId3"/>
  </p:sldMasterIdLst>
  <p:notesMasterIdLst>
    <p:notesMasterId r:id="rId47"/>
  </p:notesMasterIdLst>
  <p:handoutMasterIdLst>
    <p:handoutMasterId r:id="rId48"/>
  </p:handoutMasterIdLst>
  <p:sldIdLst>
    <p:sldId id="553" r:id="rId4"/>
    <p:sldId id="738" r:id="rId5"/>
    <p:sldId id="755" r:id="rId6"/>
    <p:sldId id="749" r:id="rId7"/>
    <p:sldId id="739" r:id="rId8"/>
    <p:sldId id="711" r:id="rId9"/>
    <p:sldId id="754" r:id="rId10"/>
    <p:sldId id="753" r:id="rId11"/>
    <p:sldId id="735" r:id="rId12"/>
    <p:sldId id="734" r:id="rId13"/>
    <p:sldId id="733" r:id="rId14"/>
    <p:sldId id="712" r:id="rId15"/>
    <p:sldId id="708" r:id="rId16"/>
    <p:sldId id="731" r:id="rId17"/>
    <p:sldId id="715" r:id="rId18"/>
    <p:sldId id="751" r:id="rId19"/>
    <p:sldId id="736" r:id="rId20"/>
    <p:sldId id="713" r:id="rId21"/>
    <p:sldId id="710" r:id="rId22"/>
    <p:sldId id="718" r:id="rId23"/>
    <p:sldId id="719" r:id="rId24"/>
    <p:sldId id="748" r:id="rId25"/>
    <p:sldId id="730" r:id="rId26"/>
    <p:sldId id="724" r:id="rId27"/>
    <p:sldId id="726" r:id="rId28"/>
    <p:sldId id="707" r:id="rId29"/>
    <p:sldId id="720" r:id="rId30"/>
    <p:sldId id="703" r:id="rId31"/>
    <p:sldId id="745" r:id="rId32"/>
    <p:sldId id="750" r:id="rId33"/>
    <p:sldId id="743" r:id="rId34"/>
    <p:sldId id="757" r:id="rId35"/>
    <p:sldId id="744" r:id="rId36"/>
    <p:sldId id="746" r:id="rId37"/>
    <p:sldId id="752" r:id="rId38"/>
    <p:sldId id="264" r:id="rId39"/>
    <p:sldId id="270" r:id="rId40"/>
    <p:sldId id="282" r:id="rId41"/>
    <p:sldId id="283" r:id="rId42"/>
    <p:sldId id="277" r:id="rId43"/>
    <p:sldId id="756" r:id="rId44"/>
    <p:sldId id="280" r:id="rId45"/>
    <p:sldId id="558" r:id="rId4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bias Oesterlein" initials="toe" lastIdx="3" clrIdx="0"/>
  <p:cmAuthor id="1" name="larryj" initials="lj" lastIdx="1" clrIdx="1">
    <p:extLst>
      <p:ext uri="{19B8F6BF-5375-455C-9EA6-DF929625EA0E}">
        <p15:presenceInfo xmlns:p15="http://schemas.microsoft.com/office/powerpoint/2012/main" userId="larryj" providerId="None"/>
      </p:ext>
    </p:extLst>
  </p:cmAuthor>
  <p:cmAuthor id="2" name="James W. Tilley" initials="JWT" lastIdx="27" clrIdx="2">
    <p:extLst>
      <p:ext uri="{19B8F6BF-5375-455C-9EA6-DF929625EA0E}">
        <p15:presenceInfo xmlns:p15="http://schemas.microsoft.com/office/powerpoint/2012/main" userId="James W. Till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99"/>
    <a:srgbClr val="FF5050"/>
    <a:srgbClr val="C0C0C0"/>
    <a:srgbClr val="FFFFCC"/>
    <a:srgbClr val="618FFD"/>
    <a:srgbClr val="CCECFF"/>
    <a:srgbClr val="D034C5"/>
    <a:srgbClr val="EC841C"/>
    <a:srgbClr val="179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540" autoAdjust="0"/>
  </p:normalViewPr>
  <p:slideViewPr>
    <p:cSldViewPr snapToGrid="0">
      <p:cViewPr varScale="1">
        <p:scale>
          <a:sx n="107" d="100"/>
          <a:sy n="107" d="100"/>
        </p:scale>
        <p:origin x="70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33" d="100"/>
          <a:sy n="33" d="100"/>
        </p:scale>
        <p:origin x="2462" y="70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2-04T16:19:23.673" idx="19">
    <p:pos x="5473" y="2530"/>
    <p:text>Definitely heat sink
The GFM circuitry on the CIB of the RSN system monitors the 375V bus just fine, as designed, which is with a seawater reference (ie -+/-187).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2-04T16:33:14.137" idx="26">
    <p:pos x="10" y="10"/>
    <p:text/>
    <p:extLst>
      <p:ext uri="{C676402C-5697-4E1C-873F-D02D1690AC5C}">
        <p15:threadingInfo xmlns:p15="http://schemas.microsoft.com/office/powerpoint/2012/main" timeZoneBias="480"/>
      </p:ext>
    </p:extLst>
  </p:cm>
  <p:cm authorId="2" dt="2020-12-04T16:33:21.862" idx="27">
    <p:pos x="5346" y="585"/>
    <p:text>Old heatsink graphics but gets the general point across</p:text>
    <p:extLst>
      <p:ext uri="{C676402C-5697-4E1C-873F-D02D1690AC5C}">
        <p15:threadingInfo xmlns:p15="http://schemas.microsoft.com/office/powerpoint/2012/main" timeZoneBias="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D3F9C2-901E-4C70-A0F2-21831E1308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699" cy="481705"/>
          </a:xfrm>
          <a:prstGeom prst="rect">
            <a:avLst/>
          </a:prstGeom>
        </p:spPr>
        <p:txBody>
          <a:bodyPr vert="horz" lIns="95076" tIns="47539" rIns="95076" bIns="4753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2E0023-8B5E-4615-9CFB-6797CE1EF2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844" y="1"/>
            <a:ext cx="3169699" cy="481705"/>
          </a:xfrm>
          <a:prstGeom prst="rect">
            <a:avLst/>
          </a:prstGeom>
        </p:spPr>
        <p:txBody>
          <a:bodyPr vert="horz" lIns="95076" tIns="47539" rIns="95076" bIns="47539" rtlCol="0"/>
          <a:lstStyle>
            <a:lvl1pPr algn="r">
              <a:defRPr sz="1200"/>
            </a:lvl1pPr>
          </a:lstStyle>
          <a:p>
            <a:fld id="{742DC482-C17A-4046-A949-AD83EF3B4246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0900B6-2FC0-434E-A4F5-8C3C3FBA77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498"/>
            <a:ext cx="3169699" cy="481704"/>
          </a:xfrm>
          <a:prstGeom prst="rect">
            <a:avLst/>
          </a:prstGeom>
        </p:spPr>
        <p:txBody>
          <a:bodyPr vert="horz" lIns="95076" tIns="47539" rIns="95076" bIns="4753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F91240-F00A-47D1-A566-47E99C5190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844" y="9119498"/>
            <a:ext cx="3169699" cy="481704"/>
          </a:xfrm>
          <a:prstGeom prst="rect">
            <a:avLst/>
          </a:prstGeom>
        </p:spPr>
        <p:txBody>
          <a:bodyPr vert="horz" lIns="95076" tIns="47539" rIns="95076" bIns="47539" rtlCol="0" anchor="b"/>
          <a:lstStyle>
            <a:lvl1pPr algn="r">
              <a:defRPr sz="1200"/>
            </a:lvl1pPr>
          </a:lstStyle>
          <a:p>
            <a:fld id="{04B98668-B8F8-49C9-A61D-FD39E653B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71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699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844" y="0"/>
            <a:ext cx="3169699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51FB14F-33B3-48AE-A0CB-644BEA81B6D1}" type="datetimeFigureOut">
              <a:rPr lang="en-US"/>
              <a:pPr>
                <a:defRPr/>
              </a:pPr>
              <a:t>6/24/2021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53" y="4560570"/>
            <a:ext cx="5851496" cy="4320540"/>
          </a:xfrm>
          <a:prstGeom prst="rect">
            <a:avLst/>
          </a:prstGeom>
        </p:spPr>
        <p:txBody>
          <a:bodyPr vert="horz" lIns="96656" tIns="48328" rIns="96656" bIns="48328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96"/>
            <a:ext cx="3169699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844" y="9119496"/>
            <a:ext cx="3169699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782890-AA61-43AC-9120-25C753841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811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0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44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9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8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5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28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88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03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30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600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39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4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30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62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03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039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371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83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507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13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11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10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18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494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022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940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003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80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7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42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57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32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3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 -&gt;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782890-AA61-43AC-9120-25C75384181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6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>
            <a:spLocks/>
          </p:cNvSpPr>
          <p:nvPr userDrawn="1"/>
        </p:nvSpPr>
        <p:spPr bwMode="auto">
          <a:xfrm>
            <a:off x="575585" y="862011"/>
            <a:ext cx="2214773" cy="1984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339933"/>
          </a:solidFill>
          <a:ln w="76200" cap="rnd" cmpd="sng">
            <a:solidFill>
              <a:schemeClr val="bg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25588"/>
            <a:ext cx="7772400" cy="1565275"/>
          </a:xfrm>
        </p:spPr>
        <p:txBody>
          <a:bodyPr/>
          <a:lstStyle>
            <a:lvl1pPr>
              <a:lnSpc>
                <a:spcPts val="4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354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  <a:ln w="12700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FontTx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reeform 3"/>
          <p:cNvSpPr>
            <a:spLocks/>
          </p:cNvSpPr>
          <p:nvPr userDrawn="1"/>
        </p:nvSpPr>
        <p:spPr bwMode="auto">
          <a:xfrm>
            <a:off x="25400" y="862013"/>
            <a:ext cx="9118600" cy="42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Freeform 4"/>
          <p:cNvSpPr>
            <a:spLocks/>
          </p:cNvSpPr>
          <p:nvPr userDrawn="1"/>
        </p:nvSpPr>
        <p:spPr bwMode="auto">
          <a:xfrm flipV="1">
            <a:off x="0" y="5870575"/>
            <a:ext cx="5825263" cy="530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457200" y="6400800"/>
            <a:ext cx="66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64" tIns="46033" rIns="92064" bIns="4603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>
                <a:latin typeface="+mn-lt"/>
              </a:rPr>
              <a:t>APL/UW - </a:t>
            </a:r>
            <a:fld id="{9EF64E72-2D15-4F62-904F-99A7A6D2368A}" type="slidenum">
              <a:rPr lang="en-US" sz="700" b="1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7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err="1">
                <a:latin typeface="+mn-lt"/>
              </a:rPr>
              <a:t>zurk</a:t>
            </a:r>
            <a:endParaRPr lang="en-US" sz="700" b="1" dirty="0">
              <a:latin typeface="+mn-lt"/>
            </a:endParaRPr>
          </a:p>
        </p:txBody>
      </p:sp>
      <p:sp>
        <p:nvSpPr>
          <p:cNvPr id="16" name="Freeform 12"/>
          <p:cNvSpPr>
            <a:spLocks/>
          </p:cNvSpPr>
          <p:nvPr userDrawn="1"/>
        </p:nvSpPr>
        <p:spPr bwMode="auto">
          <a:xfrm flipV="1">
            <a:off x="8912225" y="6275388"/>
            <a:ext cx="360363" cy="182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115A84-784F-2141-9CE4-A0F4A026B9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5263" y="6087965"/>
            <a:ext cx="3086962" cy="5748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CC3CDF-A934-6449-9FD2-1191FAB903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0"/>
            <a:ext cx="822960" cy="825607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 bwMode="auto">
          <a:xfrm>
            <a:off x="457200" y="6457950"/>
            <a:ext cx="723600" cy="3100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7325" y="0"/>
            <a:ext cx="1949450" cy="55483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99125" cy="55483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400175" y="0"/>
            <a:ext cx="7086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335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335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5671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671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0175" y="0"/>
            <a:ext cx="7086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335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335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671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0175" y="0"/>
            <a:ext cx="7086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335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335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671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C7B85-31CC-43E9-AAB2-11E0DAAACB1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264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36780-05DE-4278-9E2F-FBED2AEB800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337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24E0D-FA65-4CF3-9790-5837BA0015F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74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9AC1B-7824-4ACC-BE6D-9C0F372211C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15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7B7FD-2CFB-4A5D-B9C2-825EE6D0D3B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9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622" y="1371600"/>
            <a:ext cx="7772400" cy="4114800"/>
          </a:xfrm>
        </p:spPr>
        <p:txBody>
          <a:bodyPr/>
          <a:lstStyle>
            <a:lvl3pPr marL="1204913" indent="-228600">
              <a:buFont typeface="Arial" panose="020B0604020202020204" pitchFamily="34" charset="0"/>
              <a:buChar char="&gt;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EE975-0F47-41A4-B567-0AB7B7B75D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25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99AA6-CDE8-4402-B7F0-C220C074AB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74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73B7D-ED34-42D8-BF70-D162936D70E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983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D5BBE-F891-4200-8D5A-0A67E01E26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842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F2709-4A9A-46DE-9EDE-EC90AF3C45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963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4E440-2AB0-4DED-B34D-AFC288DB763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71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A235A-3363-4F61-8BF6-07A4878D976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315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0944E-AC2A-4FAB-B671-88FC3432FC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429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F8900-4E83-4EAF-97DA-627B1837909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269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74616-E1FC-4C56-9B99-E3E592C0C37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0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2441E-761F-4E7C-B1BF-F5F16CE1B69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53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7F8D-D724-4466-80C3-577A4C79723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19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C3FF6-B3A3-4E7E-B825-A1FF1265009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24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29198-1913-49FA-867A-47EF1BFF86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49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DFCF1-1E0A-493A-94AB-EBB0583F524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76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40705-8355-481D-9CAE-0EA701A0C2C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995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7CBFE-8335-4CF0-96C5-9230EDBD432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2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335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335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Freeform 3"/>
          <p:cNvSpPr>
            <a:spLocks/>
          </p:cNvSpPr>
          <p:nvPr userDrawn="1"/>
        </p:nvSpPr>
        <p:spPr bwMode="auto">
          <a:xfrm>
            <a:off x="25400" y="862013"/>
            <a:ext cx="9118600" cy="42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2516" name="Freeform 4"/>
          <p:cNvSpPr>
            <a:spLocks/>
          </p:cNvSpPr>
          <p:nvPr/>
        </p:nvSpPr>
        <p:spPr bwMode="auto">
          <a:xfrm flipV="1">
            <a:off x="0" y="5870575"/>
            <a:ext cx="5825263" cy="5302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00175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335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457199" y="6400800"/>
            <a:ext cx="126769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64" tIns="46033" rIns="92064" bIns="4603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>
                <a:latin typeface="+mn-lt"/>
              </a:rPr>
              <a:t>ADCOM- </a:t>
            </a:r>
            <a:fld id="{9EF64E72-2D15-4F62-904F-99A7A6D2368A}" type="slidenum">
              <a:rPr lang="en-US" sz="700" b="1" smtClean="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sz="700" b="1" dirty="0">
                <a:latin typeface="+mn-lt"/>
              </a:rPr>
              <a:t>   Jun 4, 2018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dirty="0" err="1">
                <a:latin typeface="+mn-lt"/>
              </a:rPr>
              <a:t>zurk</a:t>
            </a:r>
            <a:endParaRPr lang="en-US" sz="700" b="1" dirty="0">
              <a:latin typeface="+mn-lt"/>
            </a:endParaRPr>
          </a:p>
        </p:txBody>
      </p:sp>
      <p:sp>
        <p:nvSpPr>
          <p:cNvPr id="192524" name="Freeform 12"/>
          <p:cNvSpPr>
            <a:spLocks/>
          </p:cNvSpPr>
          <p:nvPr/>
        </p:nvSpPr>
        <p:spPr bwMode="auto">
          <a:xfrm flipV="1">
            <a:off x="8912225" y="6275388"/>
            <a:ext cx="360363" cy="1825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5F7D1F"/>
          </a:solidFill>
          <a:ln w="50800" cap="rnd" cmpd="sng">
            <a:solidFill>
              <a:schemeClr val="accent1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115A84-784F-2141-9CE4-A0F4A026B95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5263" y="6087965"/>
            <a:ext cx="3086962" cy="5748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CC3CDF-A934-6449-9FD2-1191FAB903C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0"/>
            <a:ext cx="822960" cy="8256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6D42C7-0C75-4F87-BCB7-B2D131649D78}"/>
              </a:ext>
            </a:extLst>
          </p:cNvPr>
          <p:cNvSpPr txBox="1"/>
          <p:nvPr userDrawn="1"/>
        </p:nvSpPr>
        <p:spPr>
          <a:xfrm>
            <a:off x="3558452" y="6469962"/>
            <a:ext cx="2027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APL-UW Internal Use Only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457199" y="6544800"/>
            <a:ext cx="1400401" cy="20216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3558452" y="6469962"/>
            <a:ext cx="2266811" cy="276999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</p:sldLayoutIdLst>
  <p:txStyles>
    <p:titleStyle>
      <a:lvl1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25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862013" indent="-34131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</a:defRPr>
      </a:lvl2pPr>
      <a:lvl3pPr marL="1204913" indent="-228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600" b="1">
          <a:solidFill>
            <a:schemeClr val="tx1"/>
          </a:solidFill>
          <a:latin typeface="+mn-lt"/>
        </a:defRPr>
      </a:lvl3pPr>
      <a:lvl4pPr marL="1546225" indent="-11906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4pPr>
      <a:lvl5pPr marL="18288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5pPr>
      <a:lvl6pPr marL="22860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6pPr>
      <a:lvl7pPr marL="27432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7pPr>
      <a:lvl8pPr marL="32004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8pPr>
      <a:lvl9pPr marL="3657600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286500"/>
            <a:ext cx="10287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2CF5C48-F818-4C42-8BE1-66048DC23C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27" name="Rectangle 16">
            <a:extLst>
              <a:ext uri="{FF2B5EF4-FFF2-40B4-BE49-F238E27FC236}">
                <a16:creationId xmlns:a16="http://schemas.microsoft.com/office/drawing/2014/main" id="{89DB6F8C-647B-415B-9369-CAF837FA13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300" y="6286500"/>
            <a:ext cx="1828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EBF0301E-3EBF-4022-97BA-72C3E5E9CF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14700" y="6286500"/>
            <a:ext cx="2514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14" name="Text Box 18">
            <a:extLst>
              <a:ext uri="{FF2B5EF4-FFF2-40B4-BE49-F238E27FC236}">
                <a16:creationId xmlns:a16="http://schemas.microsoft.com/office/drawing/2014/main" id="{CD1E7EA5-BBD1-44DA-86CA-DAE4CDE0CB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7300" y="6430963"/>
            <a:ext cx="20574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NECC</a:t>
            </a:r>
          </a:p>
        </p:txBody>
      </p:sp>
      <p:sp>
        <p:nvSpPr>
          <p:cNvPr id="1030" name="Line 19"/>
          <p:cNvSpPr>
            <a:spLocks noChangeShapeType="1"/>
          </p:cNvSpPr>
          <p:nvPr userDrawn="1"/>
        </p:nvSpPr>
        <p:spPr bwMode="auto">
          <a:xfrm>
            <a:off x="114300" y="6515100"/>
            <a:ext cx="16891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1" name="Line 44"/>
          <p:cNvSpPr>
            <a:spLocks noChangeShapeType="1"/>
          </p:cNvSpPr>
          <p:nvPr userDrawn="1"/>
        </p:nvSpPr>
        <p:spPr bwMode="auto">
          <a:xfrm>
            <a:off x="0" y="1117600"/>
            <a:ext cx="91440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2" name="Line 45"/>
          <p:cNvSpPr>
            <a:spLocks noChangeShapeType="1"/>
          </p:cNvSpPr>
          <p:nvPr userDrawn="1"/>
        </p:nvSpPr>
        <p:spPr bwMode="auto">
          <a:xfrm>
            <a:off x="2757488" y="6515100"/>
            <a:ext cx="2716212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Line 46"/>
          <p:cNvSpPr>
            <a:spLocks noChangeShapeType="1"/>
          </p:cNvSpPr>
          <p:nvPr userDrawn="1"/>
        </p:nvSpPr>
        <p:spPr bwMode="auto">
          <a:xfrm>
            <a:off x="8331200" y="6515100"/>
            <a:ext cx="6985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43" name="Text Box 47">
            <a:extLst>
              <a:ext uri="{FF2B5EF4-FFF2-40B4-BE49-F238E27FC236}">
                <a16:creationId xmlns:a16="http://schemas.microsoft.com/office/drawing/2014/main" id="{7CAAF782-C021-4215-84AC-DEA599EDE2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43500" y="6369050"/>
            <a:ext cx="35433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Adaptive, Responsive, Expeditionary</a:t>
            </a:r>
            <a:r>
              <a:rPr lang="en-US" sz="1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5" name="Line 7"/>
          <p:cNvSpPr>
            <a:spLocks noChangeShapeType="1"/>
          </p:cNvSpPr>
          <p:nvPr userDrawn="1"/>
        </p:nvSpPr>
        <p:spPr bwMode="auto">
          <a:xfrm>
            <a:off x="228600" y="3781425"/>
            <a:ext cx="8686800" cy="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6" name="Line 8"/>
          <p:cNvSpPr>
            <a:spLocks noChangeShapeType="1"/>
          </p:cNvSpPr>
          <p:nvPr userDrawn="1"/>
        </p:nvSpPr>
        <p:spPr bwMode="auto">
          <a:xfrm rot="16200000" flipH="1">
            <a:off x="1924050" y="3790950"/>
            <a:ext cx="5295900" cy="2540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037" name="Picture 1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60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24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rgbClr val="000066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rgbClr val="000066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rgbClr val="000066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Rectangle 15">
            <a:extLst>
              <a:ext uri="{FF2B5EF4-FFF2-40B4-BE49-F238E27FC236}">
                <a16:creationId xmlns:a16="http://schemas.microsoft.com/office/drawing/2014/main" id="{64A07AD6-0DBE-45DF-A295-DDB8D2C0E5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286500"/>
            <a:ext cx="10287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55960CE-F0A5-4883-ADAA-CFAE7070E28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27" name="Rectangle 16">
            <a:extLst>
              <a:ext uri="{FF2B5EF4-FFF2-40B4-BE49-F238E27FC236}">
                <a16:creationId xmlns:a16="http://schemas.microsoft.com/office/drawing/2014/main" id="{89DB6F8C-647B-415B-9369-CAF837FA13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300" y="6286500"/>
            <a:ext cx="1828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EBF0301E-3EBF-4022-97BA-72C3E5E9CF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14700" y="6286500"/>
            <a:ext cx="2514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14" name="Text Box 18">
            <a:extLst>
              <a:ext uri="{FF2B5EF4-FFF2-40B4-BE49-F238E27FC236}">
                <a16:creationId xmlns:a16="http://schemas.microsoft.com/office/drawing/2014/main" id="{CD1E7EA5-BBD1-44DA-86CA-DAE4CDE0CB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7300" y="6430963"/>
            <a:ext cx="20574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NECC</a:t>
            </a:r>
          </a:p>
        </p:txBody>
      </p:sp>
      <p:sp>
        <p:nvSpPr>
          <p:cNvPr id="1030" name="Line 19"/>
          <p:cNvSpPr>
            <a:spLocks noChangeShapeType="1"/>
          </p:cNvSpPr>
          <p:nvPr userDrawn="1"/>
        </p:nvSpPr>
        <p:spPr bwMode="auto">
          <a:xfrm>
            <a:off x="114300" y="6515100"/>
            <a:ext cx="16891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1" name="Line 44"/>
          <p:cNvSpPr>
            <a:spLocks noChangeShapeType="1"/>
          </p:cNvSpPr>
          <p:nvPr userDrawn="1"/>
        </p:nvSpPr>
        <p:spPr bwMode="auto">
          <a:xfrm>
            <a:off x="0" y="1117600"/>
            <a:ext cx="91440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2" name="Line 45"/>
          <p:cNvSpPr>
            <a:spLocks noChangeShapeType="1"/>
          </p:cNvSpPr>
          <p:nvPr userDrawn="1"/>
        </p:nvSpPr>
        <p:spPr bwMode="auto">
          <a:xfrm>
            <a:off x="2757488" y="6515100"/>
            <a:ext cx="2716212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Line 46"/>
          <p:cNvSpPr>
            <a:spLocks noChangeShapeType="1"/>
          </p:cNvSpPr>
          <p:nvPr userDrawn="1"/>
        </p:nvSpPr>
        <p:spPr bwMode="auto">
          <a:xfrm>
            <a:off x="8331200" y="6515100"/>
            <a:ext cx="698500" cy="0"/>
          </a:xfrm>
          <a:prstGeom prst="line">
            <a:avLst/>
          </a:prstGeom>
          <a:noFill/>
          <a:ln w="28575">
            <a:solidFill>
              <a:srgbClr val="CA95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43" name="Text Box 47">
            <a:extLst>
              <a:ext uri="{FF2B5EF4-FFF2-40B4-BE49-F238E27FC236}">
                <a16:creationId xmlns:a16="http://schemas.microsoft.com/office/drawing/2014/main" id="{7CAAF782-C021-4215-84AC-DEA599EDE2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43500" y="6369050"/>
            <a:ext cx="35433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Adaptive, Responsive, Expeditionary</a:t>
            </a:r>
            <a:r>
              <a:rPr lang="en-US" sz="1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5" name="Line 7"/>
          <p:cNvSpPr>
            <a:spLocks noChangeShapeType="1"/>
          </p:cNvSpPr>
          <p:nvPr userDrawn="1"/>
        </p:nvSpPr>
        <p:spPr bwMode="auto">
          <a:xfrm>
            <a:off x="228600" y="3781425"/>
            <a:ext cx="8686800" cy="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6" name="Line 8"/>
          <p:cNvSpPr>
            <a:spLocks noChangeShapeType="1"/>
          </p:cNvSpPr>
          <p:nvPr userDrawn="1"/>
        </p:nvSpPr>
        <p:spPr bwMode="auto">
          <a:xfrm rot="16200000" flipH="1">
            <a:off x="1924050" y="3790950"/>
            <a:ext cx="5295900" cy="2540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037" name="Picture 1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60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18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rgbClr val="000066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rgbClr val="000066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rgbClr val="000066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61982"/>
            <a:ext cx="7772400" cy="1317071"/>
          </a:xfrm>
        </p:spPr>
        <p:txBody>
          <a:bodyPr/>
          <a:lstStyle/>
          <a:p>
            <a:r>
              <a:rPr lang="en-US" dirty="0"/>
              <a:t>MARS Seafloor J-Box Power Electronics Replacement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Concept Design Review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371600" y="4524988"/>
            <a:ext cx="6400800" cy="1456712"/>
          </a:xfrm>
        </p:spPr>
        <p:txBody>
          <a:bodyPr/>
          <a:lstStyle/>
          <a:p>
            <a:r>
              <a:rPr lang="en-US" dirty="0" err="1"/>
              <a:t>CoDR</a:t>
            </a:r>
            <a:r>
              <a:rPr lang="en-US" dirty="0"/>
              <a:t> Meeting: Apr 28, 2021</a:t>
            </a:r>
          </a:p>
          <a:p>
            <a:r>
              <a:rPr lang="en-US" dirty="0"/>
              <a:t>Document Updated: June 24, 2021</a:t>
            </a:r>
          </a:p>
        </p:txBody>
      </p:sp>
    </p:spTree>
    <p:extLst>
      <p:ext uri="{BB962C8B-B14F-4D97-AF65-F5344CB8AC3E}">
        <p14:creationId xmlns:p14="http://schemas.microsoft.com/office/powerpoint/2010/main" val="3864755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 err="1">
                <a:solidFill>
                  <a:srgbClr val="0C5891"/>
                </a:solidFill>
                <a:latin typeface="Arial" panose="020B0604020202020204" pitchFamily="34" charset="0"/>
              </a:rPr>
              <a:t>Vicor</a:t>
            </a:r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 DC-DC Converters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208015"/>
            <a:ext cx="453980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MARS &amp; OOI-RCA low voltage power systems make extensive use of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Vicor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DC-DC Converters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Vicor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converters are high quality, high reliability components with long track record of use at APL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A disadvantage of the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Vicor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converters is that they have a </a:t>
            </a:r>
            <a:r>
              <a:rPr lang="en-US" sz="1800" b="0" u="sng" dirty="0">
                <a:solidFill>
                  <a:srgbClr val="3C3C3C"/>
                </a:solidFill>
                <a:latin typeface="Arial" panose="020B0604020202020204" pitchFamily="34" charset="0"/>
              </a:rPr>
              <a:t>variable switching frequency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that changes with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Multiple converters can generate conducted and radiated switching noise over a broad, variable frequency range which is difficult to filter effectively</a:t>
            </a:r>
          </a:p>
          <a:p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D92F79-DDB7-4CC1-8099-58E8B2876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446" y="1987751"/>
            <a:ext cx="2982373" cy="269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02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 err="1">
                <a:solidFill>
                  <a:srgbClr val="0C5891"/>
                </a:solidFill>
                <a:latin typeface="Arial" panose="020B0604020202020204" pitchFamily="34" charset="0"/>
              </a:rPr>
              <a:t>SynQor</a:t>
            </a:r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 DC-DC Converters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208015"/>
            <a:ext cx="4554364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SynQor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makes comparable DC-DC Converters with standard footprints and pin-outs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The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SynQor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converters operate at a </a:t>
            </a:r>
            <a:r>
              <a:rPr lang="en-US" sz="1800" b="0" u="sng" dirty="0">
                <a:solidFill>
                  <a:srgbClr val="3C3C3C"/>
                </a:solidFill>
                <a:latin typeface="Arial" panose="020B0604020202020204" pitchFamily="34" charset="0"/>
              </a:rPr>
              <a:t>fixed switching frequency 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which allows easier and more effective filtering of switching 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Some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SynQor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converters can also be synchronized to an external clock – potentially allowing the converters to operate at the same frequency and in phase with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More research is required, but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SynQor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DC-DC Converters will be considered for use in the MARS J-Box Power System</a:t>
            </a:r>
            <a:endParaRPr lang="en-US" sz="1800" b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AD80E0-AC08-42C9-AB8E-DC16A82607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00" t="55171" r="48200" b="5275"/>
          <a:stretch/>
        </p:blipFill>
        <p:spPr>
          <a:xfrm>
            <a:off x="5458967" y="1965960"/>
            <a:ext cx="3117541" cy="227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43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Hotel Power </a:t>
            </a:r>
            <a:r>
              <a:rPr lang="en-US" i="0" u="none" strike="sng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PCB</a:t>
            </a:r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 Board (HPB)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7448565" cy="317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Existing </a:t>
            </a:r>
            <a:r>
              <a:rPr lang="en-US" sz="1800" b="0" dirty="0">
                <a:latin typeface="Arial" panose="020B0604020202020204" pitchFamily="34" charset="0"/>
              </a:rPr>
              <a:t>PCB p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rovides 375VDC to 48VDC </a:t>
            </a:r>
            <a:r>
              <a:rPr lang="en-US" sz="1800" b="0" dirty="0">
                <a:latin typeface="Arial" panose="020B0604020202020204" pitchFamily="34" charset="0"/>
              </a:rPr>
              <a:t>(300W) conversion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for hotel loads and Instrument Ports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Need to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modify for 5/24VDC Converters for the MARS Hotel Loads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Critical loads always powered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Arial" panose="020B0604020202020204" pitchFamily="34" charset="0"/>
              </a:rPr>
              <a:t>Lantech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switches &amp; </a:t>
            </a:r>
            <a:r>
              <a:rPr lang="en-US" sz="1800" b="0" i="0" u="none" strike="noStrike" baseline="0" dirty="0" err="1">
                <a:latin typeface="Arial" panose="020B0604020202020204" pitchFamily="34" charset="0"/>
              </a:rPr>
              <a:t>Meinberg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Sync Box have power switching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Bus current monitoring on 5/24VDC circuits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Features active over-voltage protection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Input Pass FET shuts off ~420VDC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CAN Enabled Atmel MPU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CAN Bus Link to Controller Interface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Assume ~20 Hotel Loads (Preliminary)</a:t>
            </a:r>
            <a:endParaRPr lang="en-US" sz="1400" b="0" kern="0" dirty="0"/>
          </a:p>
          <a:p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5EFEEC6-CE91-4C04-BC1D-67468444E89A}"/>
              </a:ext>
            </a:extLst>
          </p:cNvPr>
          <p:cNvSpPr txBox="1">
            <a:spLocks/>
          </p:cNvSpPr>
          <p:nvPr/>
        </p:nvSpPr>
        <p:spPr bwMode="auto">
          <a:xfrm>
            <a:off x="722312" y="4523875"/>
            <a:ext cx="4282408" cy="145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2 x Ethernet switches (24VDC)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J-Box Controller (5VDC)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0" kern="0" dirty="0" err="1"/>
              <a:t>Mienberg</a:t>
            </a:r>
            <a:r>
              <a:rPr lang="en-US" sz="1400" b="0" kern="0" dirty="0"/>
              <a:t> Sync Box N2X (24VDC)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FO to Ethernet Media Converter (5VDC)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Ethernet to FO media Converter (5VDC)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kern="0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46B1964-6207-45DC-94AD-BA970A49B6A7}"/>
              </a:ext>
            </a:extLst>
          </p:cNvPr>
          <p:cNvSpPr txBox="1">
            <a:spLocks/>
          </p:cNvSpPr>
          <p:nvPr/>
        </p:nvSpPr>
        <p:spPr bwMode="auto">
          <a:xfrm>
            <a:off x="5004720" y="4523874"/>
            <a:ext cx="4139280" cy="145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Ethernet to Serial Converter (24VDC)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FO to TTL Conv AFL-300-DIG-SM (24VDC)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1PPS Timing Distribution Board (5VDC)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Schaeffer MVC Monitor (24VDC)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0" kern="0" dirty="0"/>
              <a:t>LVPS </a:t>
            </a:r>
            <a:r>
              <a:rPr lang="en-US" sz="1400" b="0" kern="0" dirty="0" err="1"/>
              <a:t>Eletronics</a:t>
            </a:r>
            <a:r>
              <a:rPr lang="en-US" sz="1400" b="0" kern="0" dirty="0"/>
              <a:t> (5VDC)</a:t>
            </a:r>
          </a:p>
        </p:txBody>
      </p:sp>
    </p:spTree>
    <p:extLst>
      <p:ext uri="{BB962C8B-B14F-4D97-AF65-F5344CB8AC3E}">
        <p14:creationId xmlns:p14="http://schemas.microsoft.com/office/powerpoint/2010/main" val="2318020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Control Electronics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3" y="1208015"/>
            <a:ext cx="4190346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Controller Interface Board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PC/104 Node Controller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Arial" panose="020B0604020202020204" pitchFamily="34" charset="0"/>
              </a:rPr>
              <a:t>CAN Enabled Atmel MPU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Environmental/Engineering Sensors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Ground Fault Detection circuit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baseline="0" dirty="0">
                <a:latin typeface="Arial" panose="020B0604020202020204" pitchFamily="34" charset="0"/>
              </a:rPr>
              <a:t>Hotel Power Board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baseline="0" dirty="0">
                <a:latin typeface="Arial" panose="020B0604020202020204" pitchFamily="34" charset="0"/>
              </a:rPr>
              <a:t>Hotel </a:t>
            </a:r>
            <a:r>
              <a:rPr lang="en-US" sz="1600" b="0" dirty="0">
                <a:latin typeface="Arial" panose="020B0604020202020204" pitchFamily="34" charset="0"/>
              </a:rPr>
              <a:t>load switching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baseline="0" dirty="0">
                <a:latin typeface="Arial" panose="020B0604020202020204" pitchFamily="34" charset="0"/>
              </a:rPr>
              <a:t>Load current monitoring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375</a:t>
            </a:r>
            <a:r>
              <a:rPr lang="en-US" sz="1800" b="0" i="0" u="none" baseline="0" dirty="0">
                <a:latin typeface="Arial" panose="020B0604020202020204" pitchFamily="34" charset="0"/>
              </a:rPr>
              <a:t>V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Instrument Interface Board (2)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Arial" panose="020B0604020202020204" pitchFamily="34" charset="0"/>
              </a:rPr>
              <a:t>4 I</a:t>
            </a:r>
            <a:r>
              <a:rPr lang="en-US" sz="1600" b="0" baseline="30000" dirty="0">
                <a:latin typeface="Arial" panose="020B0604020202020204" pitchFamily="34" charset="0"/>
              </a:rPr>
              <a:t>2</a:t>
            </a:r>
            <a:r>
              <a:rPr lang="en-US" sz="1600" b="0" dirty="0">
                <a:latin typeface="Arial" panose="020B0604020202020204" pitchFamily="34" charset="0"/>
              </a:rPr>
              <a:t>C channels per board for control &amp; monitoring of Remote Instrument 375V Power boards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Arial" panose="020B0604020202020204" pitchFamily="34" charset="0"/>
              </a:rPr>
              <a:t>CAN Enabled Atmel MPU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b="0" kern="0" dirty="0">
              <a:solidFill>
                <a:srgbClr val="FF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1AC0A-8D34-431E-BFA7-E2C9A3D17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61" t="34154" r="19131" b="24107"/>
          <a:stretch/>
        </p:blipFill>
        <p:spPr>
          <a:xfrm>
            <a:off x="4828345" y="1141858"/>
            <a:ext cx="4190346" cy="230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17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Controller Interface </a:t>
            </a:r>
            <a:r>
              <a:rPr lang="en-US" i="0" u="none" baseline="0" dirty="0">
                <a:solidFill>
                  <a:srgbClr val="0C5891"/>
                </a:solidFill>
                <a:latin typeface="Arial" panose="020B0604020202020204" pitchFamily="34" charset="0"/>
              </a:rPr>
              <a:t>Board (CIB)</a:t>
            </a:r>
            <a:endParaRPr lang="en-US" sz="4000" strike="sngStrike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287464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Hosts J-Box Controller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PC/104 Form Factor, ATOM CPU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Provides Engineering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Temperature, Humidity, Pressure, Tilt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Ground Fault Detection Circuitry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Single measurement circuit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kern="0" dirty="0"/>
              <a:t>Access to all the individual isolated instrument ports (+/-) via high impedance switches as well as the common 375VDC bus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3015070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J-Box Controller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4807220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Versalogic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BayCat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VL-EPM-31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kern="0" dirty="0" err="1">
                <a:latin typeface="Arial" panose="020B0604020202020204" pitchFamily="34" charset="0"/>
              </a:rPr>
              <a:t>Versalogic</a:t>
            </a:r>
            <a:r>
              <a:rPr lang="en-US" sz="1600" b="0" kern="0" dirty="0">
                <a:latin typeface="Arial" panose="020B0604020202020204" pitchFamily="34" charset="0"/>
              </a:rPr>
              <a:t> Ocelot CPU used in OOI-RCA systems is at end of life and not recommended for new designs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PC/104-Plus Form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Intel Bay Trail Atom E3845 (quad core)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Two 1GbE ports (10/100/1000 autodetect)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8 GB DDR3L SDRAM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I2C, SPI Interfaces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Operating Temp:   -40° to +85°C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Shock/Vibration:    MIL-STD-202G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Debian Linux Operating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7" name="Picture 6" descr="A circuit board&#10;&#10;Description automatically generated">
            <a:extLst>
              <a:ext uri="{FF2B5EF4-FFF2-40B4-BE49-F238E27FC236}">
                <a16:creationId xmlns:a16="http://schemas.microsoft.com/office/drawing/2014/main" id="{9E498B21-44AB-4FC9-BEC1-EEC55A33D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32" y="1504950"/>
            <a:ext cx="3515624" cy="351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06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J-Box Controller Reliability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480888-96A2-4010-8F21-F2741B932C43}"/>
              </a:ext>
            </a:extLst>
          </p:cNvPr>
          <p:cNvSpPr txBox="1"/>
          <p:nvPr/>
        </p:nvSpPr>
        <p:spPr>
          <a:xfrm>
            <a:off x="446019" y="1347930"/>
            <a:ext cx="804075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Versalogic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BayCat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VL-EPM-31ECP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4 Core CPU 1.91GHz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Extended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Analysis Detail 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Environment – Ground, Benign 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Model – MIL-STD-217FN2 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Method – Component Stress </a:t>
            </a:r>
          </a:p>
          <a:p>
            <a:pPr lvl="1"/>
            <a:endParaRPr lang="en-US" sz="1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Mean Time Between Failures (Hours)		291,647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Failure Rate (Failures/Million Hours)		3.428798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Versalogic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</a:rPr>
              <a:t> Company Confidential - Not for distribution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88536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4" y="0"/>
            <a:ext cx="7478649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Instrument Interface </a:t>
            </a:r>
            <a:r>
              <a:rPr lang="en-US" i="0" u="none" baseline="0" dirty="0">
                <a:solidFill>
                  <a:srgbClr val="0C5891"/>
                </a:solidFill>
                <a:latin typeface="Arial" panose="020B0604020202020204" pitchFamily="34" charset="0"/>
              </a:rPr>
              <a:t>Board (IIB)</a:t>
            </a:r>
            <a:endParaRPr lang="en-US" sz="4000" strike="sngStrike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5651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Provides Power 375VDC/4A/1500W to Science Instruments via remote Instrument Power Board (IPB)</a:t>
            </a:r>
            <a:endParaRPr lang="en-US" sz="1600" b="0" i="0" u="none" strike="noStrike" baseline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Command and control via CAN Bus to Controller Interface Board (CIB)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4 fully isolated Science Instrument ports per PCB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FETs  provide power switching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Load switching control 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and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current monitoring 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o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ver I2C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In-rush current limiting via FET gate slew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Full isolation via mechanical relays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Fixed current amplitude and time trip levels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Failover in case of software/DAC level control 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Software settable current amplitude and time trip levels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FET driver current limiting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3079470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Instrument Power </a:t>
            </a:r>
            <a:r>
              <a:rPr lang="en-US" i="0" u="none" baseline="0" dirty="0">
                <a:solidFill>
                  <a:srgbClr val="0C5891"/>
                </a:solidFill>
                <a:latin typeface="Arial" panose="020B0604020202020204" pitchFamily="34" charset="0"/>
              </a:rPr>
              <a:t>Board (IPB)</a:t>
            </a:r>
            <a:endParaRPr lang="en-US" sz="4000" strike="sngStrike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287464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Based on existing OOI-RCA 375V Expansion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FETS provides 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375VDC @ 4A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load switching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Inrush current limiting via FET gate slew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Arial" panose="020B0604020202020204" pitchFamily="34" charset="0"/>
              </a:rPr>
              <a:t>Gigavac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mechanical relays provide full galvanic isolation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Controlled and monitored over I2C by 375V Instrument Interface Board (IIB)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Remote mounted on heat sink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EF4532-8B71-4267-A0C0-4FE03F45F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014" y="3579222"/>
            <a:ext cx="5145041" cy="243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0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Printed Circuit Boards (Preliminary)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0" y="1208015"/>
            <a:ext cx="4797641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Hotel Power Board - HPB (1)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375VDC to 5/12/24/48VDC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Atmel MPU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Controller Interface Board – CIB (1)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PC/104 CPU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Environmental sensors	     </a:t>
            </a:r>
            <a:r>
              <a:rPr lang="en-US" sz="1600" b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Arial" panose="020B0604020202020204" pitchFamily="34" charset="0"/>
              </a:rPr>
              <a:t>Atmel MPU</a:t>
            </a: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	 </a:t>
            </a:r>
            <a:endParaRPr lang="en-US" sz="1600" b="0" i="0" u="none" strike="noStrike" baseline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Instrument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Interface Board – IIB (2)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Atmel MPU</a:t>
            </a:r>
            <a:endParaRPr lang="en-US" sz="1800" b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Instrument Power Board – IPB (8)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I</a:t>
            </a:r>
            <a:r>
              <a:rPr lang="en-US" sz="1600" b="0" baseline="30000" dirty="0">
                <a:solidFill>
                  <a:srgbClr val="3C3C3C"/>
                </a:solidFill>
                <a:latin typeface="Arial" panose="020B0604020202020204" pitchFamily="34" charset="0"/>
              </a:rPr>
              <a:t>2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C control &amp;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 err="1">
                <a:solidFill>
                  <a:srgbClr val="3C3C3C"/>
                </a:solidFill>
                <a:latin typeface="Arial" panose="020B0604020202020204" pitchFamily="34" charset="0"/>
              </a:rPr>
              <a:t>Gigavac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 isolation relays</a:t>
            </a:r>
            <a:endParaRPr lang="en-US" sz="1600" b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02DAE6A-1509-425F-BABC-F2B89C9F16AB}"/>
              </a:ext>
            </a:extLst>
          </p:cNvPr>
          <p:cNvSpPr txBox="1">
            <a:spLocks/>
          </p:cNvSpPr>
          <p:nvPr/>
        </p:nvSpPr>
        <p:spPr bwMode="auto">
          <a:xfrm>
            <a:off x="5519958" y="1208015"/>
            <a:ext cx="3405933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Modify OOI-RCA Hotel Power PCB (48V only) to add other voltages and additional control &amp;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D2CFB3E-CDD7-4DB4-90BA-92074C0F22CA}"/>
              </a:ext>
            </a:extLst>
          </p:cNvPr>
          <p:cNvSpPr txBox="1">
            <a:spLocks/>
          </p:cNvSpPr>
          <p:nvPr/>
        </p:nvSpPr>
        <p:spPr bwMode="auto">
          <a:xfrm>
            <a:off x="5519956" y="2095951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Modify OOI-RCA design to support new PC/104 CPU, Engineering Sensors and Ground Fault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27BA23DB-8F96-42C8-89BC-B0085589153D}"/>
              </a:ext>
            </a:extLst>
          </p:cNvPr>
          <p:cNvSpPr txBox="1">
            <a:spLocks/>
          </p:cNvSpPr>
          <p:nvPr/>
        </p:nvSpPr>
        <p:spPr bwMode="auto">
          <a:xfrm>
            <a:off x="5519951" y="3814645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Modify OOI-RCA PCB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E3814726-B64F-441F-A3F1-BDA2350539AC}"/>
              </a:ext>
            </a:extLst>
          </p:cNvPr>
          <p:cNvSpPr txBox="1">
            <a:spLocks/>
          </p:cNvSpPr>
          <p:nvPr/>
        </p:nvSpPr>
        <p:spPr bwMode="auto">
          <a:xfrm>
            <a:off x="5519951" y="3197887"/>
            <a:ext cx="349854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New PCB design based on OOI-RCA 48V Instrument Interface board</a:t>
            </a:r>
          </a:p>
          <a:p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F68BA5-C2B3-44DA-B613-3BBFEEA803EE}"/>
              </a:ext>
            </a:extLst>
          </p:cNvPr>
          <p:cNvSpPr/>
          <p:nvPr/>
        </p:nvSpPr>
        <p:spPr bwMode="auto">
          <a:xfrm>
            <a:off x="5932414" y="6451135"/>
            <a:ext cx="3192961" cy="3313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30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Updates Since Apr 28, 2021 </a:t>
            </a:r>
            <a:r>
              <a:rPr lang="en-US" i="0" u="none" strike="noStrike" baseline="0" dirty="0" err="1">
                <a:solidFill>
                  <a:srgbClr val="0C5891"/>
                </a:solidFill>
                <a:latin typeface="Arial" panose="020B0604020202020204" pitchFamily="34" charset="0"/>
              </a:rPr>
              <a:t>CoDR</a:t>
            </a:r>
            <a:endParaRPr lang="en-US" sz="4000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D3A3B151-29A1-4564-880B-D9F360D2E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1208015"/>
            <a:ext cx="8203027" cy="4974671"/>
          </a:xfrm>
        </p:spPr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June 9, 2021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Removed requirement for 48VDC on Science Connectors – 375VDC only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With removing the 48VDC from the Science Connectors, there are enough pins (8) for 1000BaseT Gigabit Ethernet – so will use that instead of 100BaseT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The 1500VDC Medium Voltage Converter will consist of two 1500VDC/4A converters. Each will power 4 Instrument Interface Boards/Science Connectors. Both will be diode ‘OR-</a:t>
            </a:r>
            <a:r>
              <a:rPr lang="en-US" sz="1600" b="0" dirty="0" err="1"/>
              <a:t>ed</a:t>
            </a:r>
            <a:r>
              <a:rPr lang="en-US" sz="1600" b="0" dirty="0"/>
              <a:t>’ into the Hotel Power Board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The Hotel Power board loads all appear to be either 5VDC or 24VDC, so those may be the only voltages required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Hotel Power Board needs to be able to switch 3-4 24VDC loads and monitor the current on the 5VDC and 24VDC busses.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June 17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Added updated Block/Wiring Diagram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Made some updates to the board names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Minor changes to deliverables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Added J-Box Controller MTBF info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41782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Environmental / Engineering Sensors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4078529" cy="38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Environmental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Temperature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Internal PV air temp</a:t>
            </a:r>
            <a:endParaRPr lang="en-US" b="0" i="0" u="none" strike="noStrike" baseline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Humidity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Internal PV humidity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Surrogate for leak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Pressure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Internal PV pressure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Tilt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Node Deployment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Detect External Aggression (</a:t>
            </a:r>
            <a:r>
              <a:rPr lang="en-US" sz="1400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ie</a:t>
            </a:r>
            <a:r>
              <a:rPr lang="en-US" sz="14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. trawl or other)</a:t>
            </a:r>
            <a:endParaRPr lang="en-US" sz="12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F7F12B-8BF3-4F80-A644-345DC26BEBDE}"/>
              </a:ext>
            </a:extLst>
          </p:cNvPr>
          <p:cNvSpPr txBox="1">
            <a:spLocks/>
          </p:cNvSpPr>
          <p:nvPr/>
        </p:nvSpPr>
        <p:spPr bwMode="auto">
          <a:xfrm>
            <a:off x="4838968" y="1208015"/>
            <a:ext cx="4078529" cy="38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Engineering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Voltage Monitoring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375V Instruments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Hotel Loads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Current Monitoring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375V Science Instruments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Hotel Loads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Ground 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Arial" panose="020B0604020202020204" pitchFamily="34" charset="0"/>
              </a:rPr>
              <a:t>Temperature Monitoring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i="0" u="none" strike="noStrike" baseline="0" dirty="0">
                <a:latin typeface="Arial" panose="020B0604020202020204" pitchFamily="34" charset="0"/>
              </a:rPr>
              <a:t>DC-DC Converters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b="0" dirty="0">
                <a:latin typeface="Arial" panose="020B0604020202020204" pitchFamily="34" charset="0"/>
              </a:rPr>
              <a:t>Load</a:t>
            </a:r>
            <a:r>
              <a:rPr lang="en-US" sz="1400" b="0" i="0" u="none" strike="noStrike" baseline="0" dirty="0">
                <a:latin typeface="Arial" panose="020B0604020202020204" pitchFamily="34" charset="0"/>
              </a:rPr>
              <a:t> Switching Pass FETs</a:t>
            </a:r>
            <a:endParaRPr lang="en-US" sz="12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1016595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Ground Fault Detection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61629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Circuitry on Controller Interface Board (CIB)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Uses Seawater Ground Reference Electrode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for primary GF measurement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Can use Pressure Vessel for secondary GF diagnostics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Can short RSE to PV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Can measure voltage between RSE and PV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Plan to use Sampled GF System vs. Continuous Measurement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Eliminate continuous measurement circuit  induced leakage currents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Mechanical relays allow for isolation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Measured by ADC and passed over the isolation barrier via I2C isolator IC</a:t>
            </a: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416448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4" y="0"/>
            <a:ext cx="7466423" cy="762000"/>
          </a:xfrm>
        </p:spPr>
        <p:txBody>
          <a:bodyPr/>
          <a:lstStyle/>
          <a:p>
            <a:r>
              <a:rPr lang="en-US" i="0" u="none" strike="noStrike" baseline="0">
                <a:solidFill>
                  <a:srgbClr val="0C5891"/>
                </a:solidFill>
                <a:latin typeface="Arial" panose="020B0604020202020204" pitchFamily="34" charset="0"/>
              </a:rPr>
              <a:t>MARS Science Connector Wiring (Prelim)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064177"/>
            <a:ext cx="5575748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kern="0" dirty="0"/>
              <a:t>Ports 1, 2, 3, 4, 6, 7, 8 (Electrical 12-Way)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1     	</a:t>
            </a:r>
            <a:r>
              <a:rPr lang="en-US" sz="1600" b="0" dirty="0"/>
              <a:t>BI_DA+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2     	</a:t>
            </a:r>
            <a:r>
              <a:rPr lang="en-US" sz="1600" b="0" dirty="0"/>
              <a:t>BI_DA-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3      	</a:t>
            </a:r>
            <a:r>
              <a:rPr lang="en-US" sz="1600" b="0" dirty="0"/>
              <a:t>BI_DB+    	Gigabit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4      	</a:t>
            </a:r>
            <a:r>
              <a:rPr lang="en-US" sz="1600" b="0" dirty="0"/>
              <a:t>BI_DC+		Ethernet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5      	</a:t>
            </a:r>
            <a:r>
              <a:rPr lang="en-US" sz="1600" b="0" dirty="0"/>
              <a:t>BI_DC-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6      	</a:t>
            </a:r>
            <a:r>
              <a:rPr lang="en-US" sz="1600" b="0" dirty="0"/>
              <a:t>BI_DB-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7      	</a:t>
            </a:r>
            <a:r>
              <a:rPr lang="en-US" sz="1600" b="0" dirty="0"/>
              <a:t>BI_DD+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8      	</a:t>
            </a:r>
            <a:r>
              <a:rPr lang="en-US" sz="1600" b="0" dirty="0"/>
              <a:t>BI_DD-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9      	375V (+187VDC, relative to seawater)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10    	375R (-187VDC, relative to seawater)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11    	PPS+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12    	PPS-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kern="0" dirty="0"/>
              <a:t>Port 5 (Hybrid Electro-Optical)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1	375V (+187VDC, relative to seawater)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Pin 2	375R (-187VDC, relative to seawater)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Fibers 1-2	Gigabit Ethernet over Fiber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kern="0" dirty="0"/>
              <a:t>Fibers 3-4	Reserved (Continuous to Shore)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36A5AB-F278-4B5F-832D-908AEBB51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058" y="4140650"/>
            <a:ext cx="2759619" cy="19821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D1CFFE-746E-487F-8DEE-F76496763FF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737" y="1084371"/>
            <a:ext cx="3000052" cy="234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56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Mechanical</a:t>
            </a:r>
            <a:endParaRPr lang="en-US" sz="4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4DB60C-915A-41CA-B00B-B6B84FFC4DAD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312631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The LVPS w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ill re-use existing </a:t>
            </a:r>
            <a:r>
              <a:rPr lang="en-US" sz="1800" b="0" dirty="0">
                <a:latin typeface="Arial" panose="020B0604020202020204" pitchFamily="34" charset="0"/>
              </a:rPr>
              <a:t>MARS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titanium housing and endcaps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 panose="020B0604020202020204" pitchFamily="34" charset="0"/>
              </a:rPr>
              <a:t>The LVPS w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ill</a:t>
            </a:r>
            <a:r>
              <a:rPr lang="en-US" sz="1800" b="0" kern="0" dirty="0">
                <a:latin typeface="Arial" panose="020B0604020202020204" pitchFamily="34" charset="0"/>
              </a:rPr>
              <a:t> re-use parts from the existing aluminum internal chassis and will make modifications &amp; additions to the chassis as needed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kern="0" dirty="0">
                <a:latin typeface="Arial" panose="020B0604020202020204" pitchFamily="34" charset="0"/>
              </a:rPr>
              <a:t>The replacement electronics will be significantly smaller than the original electronics so there will be more than enough space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kern="0" dirty="0">
                <a:latin typeface="Arial" panose="020B0604020202020204" pitchFamily="34" charset="0"/>
              </a:rPr>
              <a:t>One significant modification will be the thermal management of the power switching and conversion electronics by conductive cooling to the titanium housing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Will need to coordinate with MBARI for mounting the comms &amp; networking hardware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2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1884249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Power Component Heat Sinking</a:t>
            </a:r>
            <a:endParaRPr lang="en-US" sz="4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4DB60C-915A-41CA-B00B-B6B84FFC4DAD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6"/>
            <a:ext cx="8220352" cy="64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>
                <a:latin typeface="Arial" panose="020B0604020202020204" pitchFamily="34" charset="0"/>
              </a:rPr>
              <a:t>The OOI-RCA housings use a screw mechanism that pushes aluminum heatsinks with the power electronics against the pressure housing walls</a:t>
            </a:r>
            <a:endParaRPr lang="en-US" sz="12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503E52-B8CC-4479-9102-931CCEFDB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83" b="5775"/>
          <a:stretch/>
        </p:blipFill>
        <p:spPr>
          <a:xfrm>
            <a:off x="1328468" y="1853968"/>
            <a:ext cx="6637362" cy="424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57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Power Component Heat Sinking</a:t>
            </a:r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F67B9-2D56-44CC-BDED-7EEE75454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49" y="1236941"/>
            <a:ext cx="8888702" cy="47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5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MARS LVS Chassis Logistics</a:t>
            </a:r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208016"/>
            <a:ext cx="8086129" cy="170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kern="0" dirty="0"/>
              <a:t>UW/APL plans to modify the existing chassis to mount the MARS2 power system components add the capability of holding the heatsinks against the Pressure Vessel walls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kern="0" dirty="0"/>
              <a:t>Will need to coordinate with MBARI for mounting the communications &amp; networking hardware</a:t>
            </a:r>
          </a:p>
          <a:p>
            <a:endParaRPr lang="en-US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9F050-F6A2-43DA-8832-A4D8433866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560" y="2916556"/>
            <a:ext cx="4696300" cy="32857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8D7EFC-78A9-4AE6-90AB-B74FAE5C2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288" y="3491404"/>
            <a:ext cx="342015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16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Existing MARS LVS Pressure Housing</a:t>
            </a:r>
            <a:endParaRPr 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4A89CB7-39E0-40B0-AC6E-56492C42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482" y="98596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110410-100 xa">
            <a:extLst>
              <a:ext uri="{FF2B5EF4-FFF2-40B4-BE49-F238E27FC236}">
                <a16:creationId xmlns:a16="http://schemas.microsoft.com/office/drawing/2014/main" id="{2BC97873-C1DB-4E41-863C-4717C6B956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5" t="11879" r="12883" b="5474"/>
          <a:stretch/>
        </p:blipFill>
        <p:spPr bwMode="auto">
          <a:xfrm>
            <a:off x="430099" y="889233"/>
            <a:ext cx="8311503" cy="523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23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Existing MARS LVS Pressure Housing</a:t>
            </a:r>
            <a:endParaRPr 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4A89CB7-39E0-40B0-AC6E-56492C42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482" y="98596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231B6C-8E47-447D-BA9E-5B4695A7FF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668" y="3528027"/>
            <a:ext cx="5418487" cy="2637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1DF684-6EE1-4032-BB68-FB2C548B07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881" y="985963"/>
            <a:ext cx="7152909" cy="254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04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System Engineering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56512" cy="2048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System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Interface Specifications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Test Procedures</a:t>
            </a:r>
            <a:endParaRPr lang="en-US" sz="1600" b="0" i="0" u="none" strike="noStrike" baseline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186879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Updates Since Apr 28, 2021 </a:t>
            </a:r>
            <a:r>
              <a:rPr lang="en-US" i="0" u="none" strike="noStrike" baseline="0" dirty="0" err="1">
                <a:solidFill>
                  <a:srgbClr val="0C5891"/>
                </a:solidFill>
                <a:latin typeface="Arial" panose="020B0604020202020204" pitchFamily="34" charset="0"/>
              </a:rPr>
              <a:t>CoDR</a:t>
            </a:r>
            <a:endParaRPr lang="en-US" sz="4000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D3A3B151-29A1-4564-880B-D9F360D2E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1208015"/>
            <a:ext cx="8203027" cy="4974671"/>
          </a:xfrm>
        </p:spPr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June 24, 2021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General edits and updates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Added pages for MVPS &amp; MVC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Added page for System Integration Plan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b="0" dirty="0"/>
              <a:t>Removed edits from the previous version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0490046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MBARI Deliverables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5651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Shore 1500VDC Medium Voltage Power Supply (MVPS)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MVPS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Shore Data Network &amp; 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Data Network &amp; 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Time Distribution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1500VDC-375VDC Medium Voltage Converter (MVC)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MVC CAN Bus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Pressure Housings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Existing Pressure Housing Internal Chassis for Mounting Power Components for Modification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Underwater Connectors &amp; 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Seawater Ground Reference Electrode</a:t>
            </a:r>
          </a:p>
          <a:p>
            <a:pPr lvl="1"/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2432677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UW/APL Deliverables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5651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Shore Power Monitoring &amp; Control System (PMACS) Computer &amp;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J-Box Controller &amp;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J-Box Low Voltage Power System Electronics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Low Voltage Power System Electronics Spares - TBD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Modification 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of Internal Chassis for Mounting LV Power System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Integration &amp; Testing of Low Voltage Power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Support for On-Site System Integration &amp; Testing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2106478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System Integration Plan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2" y="1208015"/>
            <a:ext cx="815651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MBARI will send the following components to UW/APL: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LV Pressure Housing internal chassis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LV Pressure Housing Endcap with 8 science connectors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Science Connector mating connector to allow access to conductors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The following components are not critical to completing the system develop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ment and testing but may be sent for full system testing: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Medium Voltage Powe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r Supply, with MBARI controller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Medium Voltage Converters (2), with MBARI controller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Components of the Data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Mating cable and </a:t>
            </a:r>
            <a:b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</a:br>
            <a:endParaRPr lang="en-US" sz="1600" b="0" i="0" u="none" strike="noStrike" baseline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</p:spTree>
    <p:extLst>
      <p:ext uri="{BB962C8B-B14F-4D97-AF65-F5344CB8AC3E}">
        <p14:creationId xmlns:p14="http://schemas.microsoft.com/office/powerpoint/2010/main" val="2206551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0" y="1208015"/>
            <a:ext cx="4797641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Hotel Power (1)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375VDC to 5/12/24/48VDC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Atmel MPU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Controller Interface (1)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PC/104 CPU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Environmental sensors	     </a:t>
            </a:r>
            <a:r>
              <a:rPr lang="en-US" sz="1600" b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latin typeface="Arial" panose="020B0604020202020204" pitchFamily="34" charset="0"/>
              </a:rPr>
              <a:t>Atmel MPU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48V Instrument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Interface (2)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Atmel MPU</a:t>
            </a:r>
            <a:r>
              <a:rPr lang="en-US" sz="16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      	 </a:t>
            </a:r>
            <a:endParaRPr lang="en-US" sz="1600" b="0" i="0" u="none" strike="noStrike" baseline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375V Instrument </a:t>
            </a:r>
            <a:r>
              <a:rPr lang="en-US" sz="1800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Interface (2)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Atmel MPU</a:t>
            </a:r>
            <a:endParaRPr lang="en-US" sz="1800" b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Instrument 48V Power (8)    </a:t>
            </a:r>
            <a:r>
              <a:rPr lang="en-US" sz="1800" b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I</a:t>
            </a:r>
            <a:r>
              <a:rPr lang="en-US" sz="1600" b="0" baseline="30000" dirty="0">
                <a:solidFill>
                  <a:srgbClr val="3C3C3C"/>
                </a:solidFill>
                <a:latin typeface="Arial" panose="020B0604020202020204" pitchFamily="34" charset="0"/>
              </a:rPr>
              <a:t>2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C control &amp;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Instrument 375V Power (8)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I</a:t>
            </a:r>
            <a:r>
              <a:rPr lang="en-US" sz="1600" b="0" baseline="30000" dirty="0">
                <a:solidFill>
                  <a:srgbClr val="3C3C3C"/>
                </a:solidFill>
                <a:latin typeface="Arial" panose="020B0604020202020204" pitchFamily="34" charset="0"/>
              </a:rPr>
              <a:t>2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C control &amp;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 err="1">
                <a:solidFill>
                  <a:srgbClr val="3C3C3C"/>
                </a:solidFill>
                <a:latin typeface="Arial" panose="020B0604020202020204" pitchFamily="34" charset="0"/>
              </a:rPr>
              <a:t>Gigavac</a:t>
            </a: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 isolation relays</a:t>
            </a:r>
            <a:endParaRPr lang="en-US" sz="1600" b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02DAE6A-1509-425F-BABC-F2B89C9F16AB}"/>
              </a:ext>
            </a:extLst>
          </p:cNvPr>
          <p:cNvSpPr txBox="1">
            <a:spLocks/>
          </p:cNvSpPr>
          <p:nvPr/>
        </p:nvSpPr>
        <p:spPr bwMode="auto">
          <a:xfrm>
            <a:off x="5519958" y="1208015"/>
            <a:ext cx="3405933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Modify OOI-RCA Hotel Power PCB (48V only) to add other voltages and additional control &amp;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D2CFB3E-CDD7-4DB4-90BA-92074C0F22CA}"/>
              </a:ext>
            </a:extLst>
          </p:cNvPr>
          <p:cNvSpPr txBox="1">
            <a:spLocks/>
          </p:cNvSpPr>
          <p:nvPr/>
        </p:nvSpPr>
        <p:spPr bwMode="auto">
          <a:xfrm>
            <a:off x="5519956" y="2095951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Minor modifications to OOI-RCA design to support new PC/104 CPU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FA9FB0A1-88E8-433C-8BB7-286B831A1213}"/>
              </a:ext>
            </a:extLst>
          </p:cNvPr>
          <p:cNvSpPr txBox="1">
            <a:spLocks/>
          </p:cNvSpPr>
          <p:nvPr/>
        </p:nvSpPr>
        <p:spPr bwMode="auto">
          <a:xfrm>
            <a:off x="5519955" y="3208150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Modify OOI-RCA PCB to remove comms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27BA23DB-8F96-42C8-89BC-B0085589153D}"/>
              </a:ext>
            </a:extLst>
          </p:cNvPr>
          <p:cNvSpPr txBox="1">
            <a:spLocks/>
          </p:cNvSpPr>
          <p:nvPr/>
        </p:nvSpPr>
        <p:spPr bwMode="auto">
          <a:xfrm>
            <a:off x="5519953" y="5042519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Minor modifications to OOI-RCA PCB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E3814726-B64F-441F-A3F1-BDA2350539AC}"/>
              </a:ext>
            </a:extLst>
          </p:cNvPr>
          <p:cNvSpPr txBox="1">
            <a:spLocks/>
          </p:cNvSpPr>
          <p:nvPr/>
        </p:nvSpPr>
        <p:spPr bwMode="auto">
          <a:xfrm>
            <a:off x="5519954" y="3846205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New PCB design based on 48V Instrument Interface 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0" kern="0" dirty="0">
              <a:solidFill>
                <a:srgbClr val="FF0000"/>
              </a:solidFill>
            </a:endParaRPr>
          </a:p>
          <a:p>
            <a:endParaRPr lang="en-US" sz="1600" b="0" kern="0" dirty="0">
              <a:solidFill>
                <a:srgbClr val="FF0000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20076CC-F9A9-4884-99D4-1E0A9B8938DE}"/>
              </a:ext>
            </a:extLst>
          </p:cNvPr>
          <p:cNvSpPr txBox="1">
            <a:spLocks/>
          </p:cNvSpPr>
          <p:nvPr/>
        </p:nvSpPr>
        <p:spPr bwMode="auto">
          <a:xfrm>
            <a:off x="5519953" y="4462963"/>
            <a:ext cx="3405933" cy="6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>
                <a:solidFill>
                  <a:srgbClr val="FF0000"/>
                </a:solidFill>
              </a:rPr>
              <a:t>Minor modifications to OOI-RCA PCB design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67C803-1DBC-4AA1-84AD-9DF7CBC99ECF}"/>
              </a:ext>
            </a:extLst>
          </p:cNvPr>
          <p:cNvSpPr/>
          <p:nvPr/>
        </p:nvSpPr>
        <p:spPr bwMode="auto">
          <a:xfrm>
            <a:off x="181042" y="2649"/>
            <a:ext cx="1291904" cy="35484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F68BA5-C2B3-44DA-B613-3BBFEEA803EE}"/>
              </a:ext>
            </a:extLst>
          </p:cNvPr>
          <p:cNvSpPr/>
          <p:nvPr/>
        </p:nvSpPr>
        <p:spPr bwMode="auto">
          <a:xfrm>
            <a:off x="5932414" y="6451135"/>
            <a:ext cx="3192961" cy="3313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B74FC3-88A9-4D85-BA74-D47A33DAE0C6}"/>
              </a:ext>
            </a:extLst>
          </p:cNvPr>
          <p:cNvSpPr/>
          <p:nvPr/>
        </p:nvSpPr>
        <p:spPr bwMode="auto">
          <a:xfrm>
            <a:off x="4630723" y="3850547"/>
            <a:ext cx="2785145" cy="145968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C12FF7-103E-49FC-BC75-3009BD3F664B}"/>
              </a:ext>
            </a:extLst>
          </p:cNvPr>
          <p:cNvSpPr/>
          <p:nvPr/>
        </p:nvSpPr>
        <p:spPr bwMode="auto">
          <a:xfrm>
            <a:off x="4622654" y="2999064"/>
            <a:ext cx="748018" cy="67741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B8B6BF-AF1D-4EFF-A22D-90AA6CBB0973}"/>
              </a:ext>
            </a:extLst>
          </p:cNvPr>
          <p:cNvSpPr/>
          <p:nvPr/>
        </p:nvSpPr>
        <p:spPr bwMode="auto">
          <a:xfrm>
            <a:off x="1168605" y="599853"/>
            <a:ext cx="748018" cy="35484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A3EF69-697D-443F-A9C8-681E4F90A4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61" t="13057" r="20109" b="6528"/>
          <a:stretch/>
        </p:blipFill>
        <p:spPr>
          <a:xfrm>
            <a:off x="-1" y="317745"/>
            <a:ext cx="9156844" cy="61333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AE672A6-31B4-4188-9B20-147267F35585}"/>
              </a:ext>
            </a:extLst>
          </p:cNvPr>
          <p:cNvSpPr/>
          <p:nvPr/>
        </p:nvSpPr>
        <p:spPr bwMode="auto">
          <a:xfrm>
            <a:off x="6803682" y="5254820"/>
            <a:ext cx="2363638" cy="131386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cs typeface="Arial" charset="0"/>
              </a:rPr>
              <a:t>MARS</a:t>
            </a:r>
          </a:p>
          <a:p>
            <a:pPr eaLnBrk="0" hangingPunct="0"/>
            <a:r>
              <a:rPr lang="en-US" sz="2400" dirty="0">
                <a:cs typeface="Arial" charset="0"/>
              </a:rPr>
              <a:t>Schematic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(Preliminary)</a:t>
            </a:r>
          </a:p>
        </p:txBody>
      </p:sp>
    </p:spTree>
    <p:extLst>
      <p:ext uri="{BB962C8B-B14F-4D97-AF65-F5344CB8AC3E}">
        <p14:creationId xmlns:p14="http://schemas.microsoft.com/office/powerpoint/2010/main" val="3267141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61982"/>
            <a:ext cx="7772400" cy="1317071"/>
          </a:xfrm>
        </p:spPr>
        <p:txBody>
          <a:bodyPr/>
          <a:lstStyle/>
          <a:p>
            <a:r>
              <a:rPr lang="en-US" dirty="0"/>
              <a:t>MARS Seafloor J-Box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Control System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Concept Design Review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371600" y="4848837"/>
            <a:ext cx="6400800" cy="1062605"/>
          </a:xfrm>
        </p:spPr>
        <p:txBody>
          <a:bodyPr/>
          <a:lstStyle/>
          <a:p>
            <a:r>
              <a:rPr lang="en-US" dirty="0"/>
              <a:t>Apr 28, 2021</a:t>
            </a:r>
          </a:p>
        </p:txBody>
      </p:sp>
    </p:spTree>
    <p:extLst>
      <p:ext uri="{BB962C8B-B14F-4D97-AF65-F5344CB8AC3E}">
        <p14:creationId xmlns:p14="http://schemas.microsoft.com/office/powerpoint/2010/main" val="3327619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8">
            <a:extLst>
              <a:ext uri="{FF2B5EF4-FFF2-40B4-BE49-F238E27FC236}">
                <a16:creationId xmlns:a16="http://schemas.microsoft.com/office/drawing/2014/main" id="{5C5D33EF-AC58-41B9-B3FD-DAE3613362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52400"/>
            <a:ext cx="7388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lang="en-US" sz="3200" spc="-5" dirty="0"/>
              <a:t>Control System Overview</a:t>
            </a:r>
            <a:endParaRPr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7B646C-0304-49F7-917D-E67B7C9FE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295400"/>
            <a:ext cx="8039100" cy="4267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C92350-FCD9-42A8-AEDE-69BC9C61EA97}"/>
              </a:ext>
            </a:extLst>
          </p:cNvPr>
          <p:cNvSpPr/>
          <p:nvPr/>
        </p:nvSpPr>
        <p:spPr bwMode="auto">
          <a:xfrm>
            <a:off x="367748" y="3429000"/>
            <a:ext cx="2126974" cy="23058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44A49-AA94-463D-A4D3-541553CC9BA0}"/>
              </a:ext>
            </a:extLst>
          </p:cNvPr>
          <p:cNvSpPr/>
          <p:nvPr/>
        </p:nvSpPr>
        <p:spPr bwMode="auto">
          <a:xfrm>
            <a:off x="2312919" y="3322982"/>
            <a:ext cx="2126974" cy="493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8A39C6-FD7E-404C-B099-8EA941E01698}"/>
              </a:ext>
            </a:extLst>
          </p:cNvPr>
          <p:cNvSpPr/>
          <p:nvPr/>
        </p:nvSpPr>
        <p:spPr bwMode="auto">
          <a:xfrm>
            <a:off x="2454967" y="3569803"/>
            <a:ext cx="2126974" cy="23058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DC1436-1639-4CD7-A201-0F0375A8582F}"/>
              </a:ext>
            </a:extLst>
          </p:cNvPr>
          <p:cNvSpPr/>
          <p:nvPr/>
        </p:nvSpPr>
        <p:spPr bwMode="auto">
          <a:xfrm>
            <a:off x="3221521" y="3303103"/>
            <a:ext cx="2126974" cy="493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8877F3-FDC8-4F19-BE16-4CCAB422F73F}"/>
              </a:ext>
            </a:extLst>
          </p:cNvPr>
          <p:cNvSpPr/>
          <p:nvPr/>
        </p:nvSpPr>
        <p:spPr bwMode="auto">
          <a:xfrm>
            <a:off x="6669161" y="3322982"/>
            <a:ext cx="765310" cy="25510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CAN Bus</a:t>
            </a:r>
          </a:p>
        </p:txBody>
      </p:sp>
    </p:spTree>
    <p:extLst>
      <p:ext uri="{BB962C8B-B14F-4D97-AF65-F5344CB8AC3E}">
        <p14:creationId xmlns:p14="http://schemas.microsoft.com/office/powerpoint/2010/main" val="25395912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8">
            <a:extLst>
              <a:ext uri="{FF2B5EF4-FFF2-40B4-BE49-F238E27FC236}">
                <a16:creationId xmlns:a16="http://schemas.microsoft.com/office/drawing/2014/main" id="{5C5D33EF-AC58-41B9-B3FD-DAE3613362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152400"/>
            <a:ext cx="7388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Communication</a:t>
            </a:r>
            <a:r>
              <a:rPr sz="3200" spc="-60" dirty="0"/>
              <a:t> </a:t>
            </a:r>
            <a:r>
              <a:rPr sz="3200" spc="-5" dirty="0"/>
              <a:t>Busses/Protocols</a:t>
            </a:r>
            <a:endParaRPr sz="3200" dirty="0"/>
          </a:p>
        </p:txBody>
      </p:sp>
      <p:sp>
        <p:nvSpPr>
          <p:cNvPr id="8" name="object 19">
            <a:extLst>
              <a:ext uri="{FF2B5EF4-FFF2-40B4-BE49-F238E27FC236}">
                <a16:creationId xmlns:a16="http://schemas.microsoft.com/office/drawing/2014/main" id="{23CA1DCD-0046-48AA-8D87-AD84024C1CD6}"/>
              </a:ext>
            </a:extLst>
          </p:cNvPr>
          <p:cNvSpPr txBox="1"/>
          <p:nvPr/>
        </p:nvSpPr>
        <p:spPr>
          <a:xfrm>
            <a:off x="381000" y="1219200"/>
            <a:ext cx="8001000" cy="4796825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398780" marR="608965" indent="-335280">
              <a:lnSpc>
                <a:spcPts val="2050"/>
              </a:lnSpc>
              <a:spcBef>
                <a:spcPts val="464"/>
              </a:spcBef>
              <a:buFont typeface="Arial"/>
              <a:buChar char="•"/>
              <a:tabLst>
                <a:tab pos="398145" algn="l"/>
                <a:tab pos="398780" algn="l"/>
              </a:tabLst>
            </a:pPr>
            <a:r>
              <a:rPr sz="2000" b="1" dirty="0">
                <a:solidFill>
                  <a:srgbClr val="393939"/>
                </a:solidFill>
                <a:latin typeface="Arial"/>
                <a:cs typeface="Arial"/>
              </a:rPr>
              <a:t>RPC </a:t>
            </a:r>
            <a:r>
              <a:rPr sz="2000" spc="-5" dirty="0">
                <a:solidFill>
                  <a:srgbClr val="393939"/>
                </a:solidFill>
                <a:latin typeface="Arial"/>
                <a:cs typeface="Arial"/>
              </a:rPr>
              <a:t>(over TCP/IP) </a:t>
            </a:r>
            <a:r>
              <a:rPr sz="2000" dirty="0">
                <a:solidFill>
                  <a:srgbClr val="393939"/>
                </a:solidFill>
                <a:latin typeface="Arial"/>
                <a:cs typeface="Arial"/>
              </a:rPr>
              <a:t>-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in-band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command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and </a:t>
            </a:r>
            <a:r>
              <a:rPr sz="1800" spc="-5" dirty="0">
                <a:solidFill>
                  <a:srgbClr val="393939"/>
                </a:solidFill>
                <a:latin typeface="Arial"/>
                <a:cs typeface="Arial"/>
              </a:rPr>
              <a:t>control </a:t>
            </a:r>
            <a:r>
              <a:rPr sz="1800" spc="-15" dirty="0">
                <a:solidFill>
                  <a:srgbClr val="393939"/>
                </a:solidFill>
                <a:latin typeface="Arial"/>
                <a:cs typeface="Arial"/>
              </a:rPr>
              <a:t>between </a:t>
            </a:r>
            <a:r>
              <a:rPr sz="1800" spc="-10" dirty="0">
                <a:solidFill>
                  <a:srgbClr val="393939"/>
                </a:solidFill>
                <a:latin typeface="Arial"/>
                <a:cs typeface="Arial"/>
              </a:rPr>
              <a:t>Node  Controller and</a:t>
            </a:r>
            <a:r>
              <a:rPr sz="1800" spc="2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lang="en-US" sz="1800" dirty="0">
                <a:solidFill>
                  <a:srgbClr val="393939"/>
                </a:solidFill>
                <a:latin typeface="Arial"/>
                <a:cs typeface="Arial"/>
              </a:rPr>
              <a:t>Shore Computer</a:t>
            </a:r>
            <a:endParaRPr sz="1800" dirty="0">
              <a:latin typeface="Arial"/>
              <a:cs typeface="Arial"/>
            </a:endParaRPr>
          </a:p>
          <a:p>
            <a:pPr marL="799465" lvl="1" indent="-335915">
              <a:lnSpc>
                <a:spcPct val="100000"/>
              </a:lnSpc>
              <a:spcBef>
                <a:spcPts val="180"/>
              </a:spcBef>
              <a:buChar char="–"/>
              <a:tabLst>
                <a:tab pos="799465" algn="l"/>
                <a:tab pos="80010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Data: C&amp;C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requests, engineering data (V, I,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Temp,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etc),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environment</a:t>
            </a:r>
            <a:r>
              <a:rPr sz="1600" spc="-24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data</a:t>
            </a:r>
            <a:endParaRPr sz="1600" dirty="0">
              <a:latin typeface="Arial"/>
              <a:cs typeface="Arial"/>
            </a:endParaRPr>
          </a:p>
          <a:p>
            <a:pPr marL="799465" lvl="1" indent="-335915">
              <a:lnSpc>
                <a:spcPct val="100000"/>
              </a:lnSpc>
              <a:spcBef>
                <a:spcPts val="215"/>
              </a:spcBef>
              <a:buChar char="–"/>
              <a:tabLst>
                <a:tab pos="799465" algn="l"/>
                <a:tab pos="80010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Frequency: ~1</a:t>
            </a:r>
            <a:r>
              <a:rPr sz="1600" spc="-6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Hz</a:t>
            </a:r>
            <a:endParaRPr lang="en-US" sz="1600" spc="-10" dirty="0">
              <a:solidFill>
                <a:srgbClr val="393939"/>
              </a:solidFill>
              <a:latin typeface="Arial"/>
              <a:cs typeface="Arial"/>
            </a:endParaRPr>
          </a:p>
          <a:p>
            <a:pPr marL="349250" indent="-342900">
              <a:spcBef>
                <a:spcPts val="215"/>
              </a:spcBef>
              <a:buFont typeface="Arial" panose="020B0604020202020204" pitchFamily="34" charset="0"/>
              <a:buChar char="•"/>
              <a:tabLst>
                <a:tab pos="799465" algn="l"/>
                <a:tab pos="800100" algn="l"/>
              </a:tabLst>
            </a:pPr>
            <a:endParaRPr lang="en-US" sz="2000" b="1" spc="-10" dirty="0">
              <a:solidFill>
                <a:srgbClr val="393939"/>
              </a:solidFill>
              <a:latin typeface="Arial"/>
              <a:cs typeface="Arial"/>
            </a:endParaRPr>
          </a:p>
          <a:p>
            <a:pPr marL="349250" indent="-342900">
              <a:spcBef>
                <a:spcPts val="215"/>
              </a:spcBef>
              <a:buFont typeface="Arial" panose="020B0604020202020204" pitchFamily="34" charset="0"/>
              <a:buChar char="•"/>
              <a:tabLst>
                <a:tab pos="799465" algn="l"/>
                <a:tab pos="800100" algn="l"/>
              </a:tabLst>
            </a:pPr>
            <a:r>
              <a:rPr sz="2000" b="1" dirty="0">
                <a:solidFill>
                  <a:srgbClr val="393939"/>
                </a:solidFill>
                <a:latin typeface="Arial"/>
                <a:cs typeface="Arial"/>
              </a:rPr>
              <a:t>CAN Bus </a:t>
            </a:r>
            <a:r>
              <a:rPr sz="2000" dirty="0">
                <a:solidFill>
                  <a:srgbClr val="393939"/>
                </a:solidFill>
                <a:latin typeface="Arial"/>
                <a:cs typeface="Arial"/>
              </a:rPr>
              <a:t>-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interfaces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Node Controller Computer </a:t>
            </a:r>
            <a:r>
              <a:rPr spc="-15" dirty="0">
                <a:solidFill>
                  <a:srgbClr val="393939"/>
                </a:solidFill>
                <a:latin typeface="Arial"/>
                <a:cs typeface="Arial"/>
              </a:rPr>
              <a:t>with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microcontrollers </a:t>
            </a:r>
            <a:r>
              <a:rPr spc="-15" dirty="0">
                <a:solidFill>
                  <a:srgbClr val="393939"/>
                </a:solidFill>
                <a:latin typeface="Arial"/>
                <a:cs typeface="Arial"/>
              </a:rPr>
              <a:t>on 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sub-system</a:t>
            </a:r>
            <a:r>
              <a:rPr spc="1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boards</a:t>
            </a:r>
            <a:endParaRPr dirty="0">
              <a:latin typeface="Arial"/>
              <a:cs typeface="Arial"/>
            </a:endParaRPr>
          </a:p>
          <a:p>
            <a:pPr marL="807085" lvl="1" indent="-287020">
              <a:lnSpc>
                <a:spcPct val="100000"/>
              </a:lnSpc>
              <a:spcBef>
                <a:spcPts val="360"/>
              </a:spcBef>
              <a:buChar char="–"/>
              <a:tabLst>
                <a:tab pos="807085" algn="l"/>
                <a:tab pos="80772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Data: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configuration,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power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control, returned data (instrument port 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Current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,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V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oltage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,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Temp)</a:t>
            </a:r>
            <a:endParaRPr sz="1600" dirty="0">
              <a:latin typeface="Arial"/>
              <a:cs typeface="Arial"/>
            </a:endParaRPr>
          </a:p>
          <a:p>
            <a:pPr marL="807085" lvl="1" indent="-287020">
              <a:lnSpc>
                <a:spcPct val="100000"/>
              </a:lnSpc>
              <a:spcBef>
                <a:spcPts val="335"/>
              </a:spcBef>
              <a:buChar char="–"/>
              <a:tabLst>
                <a:tab pos="807085" algn="l"/>
                <a:tab pos="80772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Frequency: 15Hz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–</a:t>
            </a:r>
            <a:r>
              <a:rPr sz="1600" spc="-5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2kHz</a:t>
            </a:r>
            <a:endParaRPr lang="en-US" sz="1500" dirty="0">
              <a:latin typeface="Arial"/>
              <a:cs typeface="Arial"/>
            </a:endParaRPr>
          </a:p>
          <a:p>
            <a:pPr marL="349885" indent="-287020">
              <a:spcBef>
                <a:spcPts val="335"/>
              </a:spcBef>
              <a:buChar char="–"/>
              <a:tabLst>
                <a:tab pos="807085" algn="l"/>
                <a:tab pos="807720" algn="l"/>
              </a:tabLst>
            </a:pPr>
            <a:endParaRPr lang="en-US" sz="2000" b="1" spc="5" dirty="0">
              <a:solidFill>
                <a:srgbClr val="393939"/>
              </a:solidFill>
              <a:latin typeface="Arial"/>
              <a:cs typeface="Arial"/>
            </a:endParaRPr>
          </a:p>
          <a:p>
            <a:pPr marL="405765" indent="-342900">
              <a:spcBef>
                <a:spcPts val="335"/>
              </a:spcBef>
              <a:buFont typeface="Arial" panose="020B0604020202020204" pitchFamily="34" charset="0"/>
              <a:buChar char="•"/>
              <a:tabLst>
                <a:tab pos="807085" algn="l"/>
                <a:tab pos="807720" algn="l"/>
              </a:tabLst>
            </a:pPr>
            <a:r>
              <a:rPr lang="en-US" sz="2000" b="1" spc="5" dirty="0">
                <a:solidFill>
                  <a:srgbClr val="393939"/>
                </a:solidFill>
                <a:latin typeface="Arial"/>
                <a:cs typeface="Arial"/>
              </a:rPr>
              <a:t>I</a:t>
            </a:r>
            <a:r>
              <a:rPr lang="en-US" sz="1950" b="1" spc="7" baseline="25641" dirty="0">
                <a:solidFill>
                  <a:srgbClr val="393939"/>
                </a:solidFill>
                <a:latin typeface="Arial"/>
                <a:cs typeface="Arial"/>
              </a:rPr>
              <a:t>2</a:t>
            </a:r>
            <a:r>
              <a:rPr lang="en-US" sz="2000" b="1" spc="5" dirty="0">
                <a:solidFill>
                  <a:srgbClr val="393939"/>
                </a:solidFill>
                <a:latin typeface="Arial"/>
                <a:cs typeface="Arial"/>
              </a:rPr>
              <a:t>C </a:t>
            </a:r>
            <a:r>
              <a:rPr lang="en-US" spc="-5" dirty="0">
                <a:solidFill>
                  <a:srgbClr val="393939"/>
                </a:solidFill>
                <a:latin typeface="Arial"/>
                <a:cs typeface="Arial"/>
              </a:rPr>
              <a:t>– </a:t>
            </a:r>
            <a:r>
              <a:rPr lang="en-US" spc="-10" dirty="0">
                <a:solidFill>
                  <a:srgbClr val="393939"/>
                </a:solidFill>
                <a:latin typeface="Arial"/>
                <a:cs typeface="Arial"/>
              </a:rPr>
              <a:t>attaching engineering </a:t>
            </a:r>
            <a:r>
              <a:rPr lang="en-US" dirty="0">
                <a:solidFill>
                  <a:srgbClr val="393939"/>
                </a:solidFill>
                <a:latin typeface="Arial"/>
                <a:cs typeface="Arial"/>
              </a:rPr>
              <a:t>&amp; </a:t>
            </a:r>
            <a:r>
              <a:rPr lang="en-US" spc="-10" dirty="0">
                <a:solidFill>
                  <a:srgbClr val="393939"/>
                </a:solidFill>
                <a:latin typeface="Arial"/>
                <a:cs typeface="Arial"/>
              </a:rPr>
              <a:t>env </a:t>
            </a:r>
            <a:r>
              <a:rPr lang="en-US" spc="-5" dirty="0">
                <a:solidFill>
                  <a:srgbClr val="393939"/>
                </a:solidFill>
                <a:latin typeface="Arial"/>
                <a:cs typeface="Arial"/>
              </a:rPr>
              <a:t>sensors </a:t>
            </a:r>
            <a:r>
              <a:rPr lang="en-US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lang="en-US" spc="-5" dirty="0">
                <a:solidFill>
                  <a:srgbClr val="393939"/>
                </a:solidFill>
                <a:latin typeface="Arial"/>
                <a:cs typeface="Arial"/>
              </a:rPr>
              <a:t>the</a:t>
            </a:r>
            <a:r>
              <a:rPr lang="en-US" spc="6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lang="en-US" spc="-10" dirty="0">
                <a:solidFill>
                  <a:srgbClr val="393939"/>
                </a:solidFill>
                <a:latin typeface="Arial"/>
                <a:cs typeface="Arial"/>
              </a:rPr>
              <a:t>system</a:t>
            </a:r>
            <a:endParaRPr lang="en-US" dirty="0">
              <a:latin typeface="Arial"/>
              <a:cs typeface="Arial"/>
            </a:endParaRPr>
          </a:p>
          <a:p>
            <a:pPr marL="807085" lvl="1" indent="-287020">
              <a:lnSpc>
                <a:spcPct val="100000"/>
              </a:lnSpc>
              <a:spcBef>
                <a:spcPts val="360"/>
              </a:spcBef>
              <a:buChar char="–"/>
              <a:tabLst>
                <a:tab pos="807085" algn="l"/>
                <a:tab pos="807720" algn="l"/>
              </a:tabLst>
            </a:pPr>
            <a:r>
              <a:rPr lang="en-US" sz="1600" spc="-5" dirty="0">
                <a:solidFill>
                  <a:srgbClr val="393939"/>
                </a:solidFill>
                <a:latin typeface="Arial"/>
                <a:cs typeface="Arial"/>
              </a:rPr>
              <a:t>Environmental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Data: Temp,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pressure,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humidity,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tilt</a:t>
            </a:r>
            <a:endParaRPr lang="en-US" sz="1600" dirty="0">
              <a:solidFill>
                <a:srgbClr val="393939"/>
              </a:solidFill>
              <a:latin typeface="Arial"/>
              <a:cs typeface="Arial"/>
            </a:endParaRPr>
          </a:p>
          <a:p>
            <a:pPr marL="807085" lvl="1" indent="-287020">
              <a:lnSpc>
                <a:spcPct val="100000"/>
              </a:lnSpc>
              <a:spcBef>
                <a:spcPts val="360"/>
              </a:spcBef>
              <a:buChar char="–"/>
              <a:tabLst>
                <a:tab pos="807085" algn="l"/>
                <a:tab pos="807720" algn="l"/>
              </a:tabLst>
            </a:pP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Frequency: 1Hz</a:t>
            </a:r>
          </a:p>
          <a:p>
            <a:pPr marL="807085" lvl="1" indent="-287020">
              <a:lnSpc>
                <a:spcPct val="100000"/>
              </a:lnSpc>
              <a:spcBef>
                <a:spcPts val="360"/>
              </a:spcBef>
              <a:buChar char="–"/>
              <a:tabLst>
                <a:tab pos="807085" algn="l"/>
                <a:tab pos="8077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Eng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ineering Data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: V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oltage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, 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Current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,</a:t>
            </a:r>
            <a:r>
              <a:rPr sz="1600" spc="-16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Temp</a:t>
            </a:r>
            <a:r>
              <a:rPr lang="en-US" sz="1600" spc="-5" dirty="0">
                <a:solidFill>
                  <a:srgbClr val="393939"/>
                </a:solidFill>
                <a:latin typeface="Arial"/>
                <a:cs typeface="Arial"/>
              </a:rPr>
              <a:t>erature</a:t>
            </a:r>
          </a:p>
          <a:p>
            <a:pPr marL="807085" lvl="1" indent="-287020">
              <a:lnSpc>
                <a:spcPct val="100000"/>
              </a:lnSpc>
              <a:spcBef>
                <a:spcPts val="360"/>
              </a:spcBef>
              <a:buChar char="–"/>
              <a:tabLst>
                <a:tab pos="807085" algn="l"/>
                <a:tab pos="807720" algn="l"/>
              </a:tabLst>
            </a:pPr>
            <a:r>
              <a:rPr lang="en-US" sz="1600" spc="-5" dirty="0">
                <a:solidFill>
                  <a:srgbClr val="393939"/>
                </a:solidFill>
                <a:latin typeface="Arial"/>
                <a:cs typeface="Arial"/>
              </a:rPr>
              <a:t>Frequency: 15Hz-2kHz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213142"/>
            <a:ext cx="59410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Node</a:t>
            </a:r>
            <a:r>
              <a:rPr sz="3200" spc="-75" dirty="0"/>
              <a:t> </a:t>
            </a:r>
            <a:r>
              <a:rPr sz="3200" spc="-10" dirty="0"/>
              <a:t>Controller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4671" y="1143000"/>
            <a:ext cx="5331460" cy="3284873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Versalogic</a:t>
            </a:r>
            <a:r>
              <a:rPr lang="en-US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</a:t>
            </a:r>
            <a:r>
              <a:rPr lang="en-US" b="0" i="0" u="none" strike="noStrike" baseline="0" dirty="0" err="1">
                <a:solidFill>
                  <a:srgbClr val="3C3C3C"/>
                </a:solidFill>
                <a:latin typeface="Arial" panose="020B0604020202020204" pitchFamily="34" charset="0"/>
              </a:rPr>
              <a:t>BayCat</a:t>
            </a:r>
            <a:r>
              <a:rPr lang="en-US" b="0" i="0" u="none" strike="noStrike" baseline="0" dirty="0">
                <a:solidFill>
                  <a:srgbClr val="3C3C3C"/>
                </a:solidFill>
                <a:latin typeface="Arial" panose="020B0604020202020204" pitchFamily="34" charset="0"/>
              </a:rPr>
              <a:t> VL-EPM-31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kern="0" dirty="0">
                <a:solidFill>
                  <a:srgbClr val="3C3C3C"/>
                </a:solidFill>
                <a:latin typeface="Arial" panose="020B0604020202020204" pitchFamily="34" charset="0"/>
              </a:rPr>
              <a:t>PC/104-Plus Form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kern="0" dirty="0">
                <a:solidFill>
                  <a:srgbClr val="3C3C3C"/>
                </a:solidFill>
                <a:latin typeface="Arial" panose="020B0604020202020204" pitchFamily="34" charset="0"/>
              </a:rPr>
              <a:t>Intel Bay Trail Atom E3845 (quad core)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kern="0" dirty="0">
                <a:solidFill>
                  <a:srgbClr val="3C3C3C"/>
                </a:solidFill>
                <a:latin typeface="Arial" panose="020B0604020202020204" pitchFamily="34" charset="0"/>
              </a:rPr>
              <a:t>Operating Temp:   -40° to +85°C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kern="0" dirty="0">
                <a:solidFill>
                  <a:srgbClr val="3C3C3C"/>
                </a:solidFill>
                <a:latin typeface="Arial" panose="020B0604020202020204" pitchFamily="34" charset="0"/>
              </a:rPr>
              <a:t>Shock/Vibration:    MIL-STD-202G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kern="0" dirty="0">
                <a:solidFill>
                  <a:srgbClr val="3C3C3C"/>
                </a:solidFill>
                <a:latin typeface="Arial" panose="020B0604020202020204" pitchFamily="34" charset="0"/>
              </a:rPr>
              <a:t>Debian </a:t>
            </a:r>
            <a:r>
              <a:rPr lang="en-US" kern="0" dirty="0">
                <a:solidFill>
                  <a:srgbClr val="3C3C3C"/>
                </a:solidFill>
                <a:latin typeface="Arial" panose="020B0604020202020204" pitchFamily="34" charset="0"/>
              </a:rPr>
              <a:t>Linux Operating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Conservative release cycles focusing on  stability vs frequent releases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Focus on stable packages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kern="0" dirty="0">
                <a:solidFill>
                  <a:srgbClr val="3C3C3C"/>
                </a:solidFill>
                <a:latin typeface="Arial" panose="020B0604020202020204" pitchFamily="34" charset="0"/>
              </a:rPr>
              <a:t>Had least installation and configuration issues  (RHEL4, RHEL5, Fedora)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kern="0" dirty="0">
              <a:solidFill>
                <a:srgbClr val="3C3C3C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 descr="A circuit board&#10;&#10;Description automatically generated">
            <a:extLst>
              <a:ext uri="{FF2B5EF4-FFF2-40B4-BE49-F238E27FC236}">
                <a16:creationId xmlns:a16="http://schemas.microsoft.com/office/drawing/2014/main" id="{D1B66DF8-8B49-4AA3-BC9F-250B4ACE8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770955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228600"/>
            <a:ext cx="7388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Node Control</a:t>
            </a:r>
            <a:r>
              <a:rPr sz="3200" spc="-95" dirty="0"/>
              <a:t> </a:t>
            </a:r>
            <a:r>
              <a:rPr sz="3200" spc="-10" dirty="0"/>
              <a:t>Code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52593"/>
            <a:ext cx="7178675" cy="383887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C++ using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Qt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Application</a:t>
            </a:r>
            <a:r>
              <a:rPr spc="1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Framework</a:t>
            </a:r>
            <a:endParaRPr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P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owerful and convenient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API for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application</a:t>
            </a:r>
            <a:r>
              <a:rPr sz="1600" spc="-17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development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“</a:t>
            </a:r>
            <a:r>
              <a:rPr lang="en-US" sz="1600" dirty="0">
                <a:solidFill>
                  <a:srgbClr val="393939"/>
                </a:solidFill>
                <a:latin typeface="Arial"/>
                <a:cs typeface="Arial"/>
              </a:rPr>
              <a:t>S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ignals/slots” callback</a:t>
            </a:r>
            <a:r>
              <a:rPr sz="1600" spc="-9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mechanism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GUI building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tools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and</a:t>
            </a:r>
            <a:r>
              <a:rPr sz="1600" spc="-8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widgets</a:t>
            </a:r>
            <a:endParaRPr sz="1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Control application</a:t>
            </a:r>
            <a:r>
              <a:rPr spc="5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threads</a:t>
            </a:r>
            <a:endParaRPr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CAN bus</a:t>
            </a:r>
            <a:r>
              <a:rPr sz="1600" spc="-3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thread</a:t>
            </a:r>
            <a:endParaRPr sz="1600" dirty="0">
              <a:latin typeface="Arial"/>
              <a:cs typeface="Arial"/>
            </a:endParaRPr>
          </a:p>
          <a:p>
            <a:pPr marL="756285" lvl="1" indent="-28765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RPC</a:t>
            </a:r>
            <a:r>
              <a:rPr sz="1600" spc="-114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thread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Main</a:t>
            </a:r>
            <a:r>
              <a:rPr sz="1600" spc="-13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thread</a:t>
            </a:r>
            <a:endParaRPr sz="1600" dirty="0">
              <a:latin typeface="Arial"/>
              <a:cs typeface="Arial"/>
            </a:endParaRPr>
          </a:p>
          <a:p>
            <a:pPr marL="1155700" lvl="2" indent="-229235">
              <a:lnSpc>
                <a:spcPct val="100000"/>
              </a:lnSpc>
              <a:spcBef>
                <a:spcPts val="400"/>
              </a:spcBef>
              <a:buChar char="•"/>
              <a:tabLst>
                <a:tab pos="1155065" algn="l"/>
                <a:tab pos="1156335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overall system</a:t>
            </a:r>
            <a:r>
              <a:rPr sz="1600" spc="1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control</a:t>
            </a:r>
            <a:endParaRPr sz="1600" dirty="0">
              <a:latin typeface="Arial"/>
              <a:cs typeface="Arial"/>
            </a:endParaRPr>
          </a:p>
          <a:p>
            <a:pPr marL="1155700" lvl="2" indent="-229870">
              <a:lnSpc>
                <a:spcPct val="100000"/>
              </a:lnSpc>
              <a:spcBef>
                <a:spcPts val="384"/>
              </a:spcBef>
              <a:buChar char="•"/>
              <a:tabLst>
                <a:tab pos="1155065" algn="l"/>
                <a:tab pos="1156335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Engineering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GUI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 updates</a:t>
            </a:r>
            <a:endParaRPr sz="1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5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Linux SocketCAN</a:t>
            </a:r>
            <a:r>
              <a:rPr spc="2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API</a:t>
            </a:r>
            <a:endParaRPr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Provides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a socket-like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interface to the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CAN</a:t>
            </a:r>
            <a:r>
              <a:rPr sz="1600" spc="-114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hardware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05800" y="1371600"/>
            <a:ext cx="561975" cy="676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239657"/>
            <a:ext cx="84556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Control Code</a:t>
            </a:r>
            <a:r>
              <a:rPr sz="3200" spc="-110" dirty="0"/>
              <a:t> </a:t>
            </a:r>
            <a:r>
              <a:rPr sz="3200" spc="-5" dirty="0"/>
              <a:t>Functions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65281"/>
            <a:ext cx="7905115" cy="326692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Communicates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with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each board in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the</a:t>
            </a:r>
            <a:r>
              <a:rPr spc="-15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system</a:t>
            </a:r>
            <a:endParaRPr dirty="0">
              <a:latin typeface="Arial"/>
              <a:cs typeface="Arial"/>
            </a:endParaRPr>
          </a:p>
          <a:p>
            <a:pPr marL="756285" lvl="1" indent="-28765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Receives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data from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each board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via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CAN bus (Eng,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Env,</a:t>
            </a:r>
            <a:r>
              <a:rPr sz="1600" spc="-16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Status)</a:t>
            </a:r>
            <a:endParaRPr sz="1600" dirty="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Controls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sub-system</a:t>
            </a:r>
            <a:r>
              <a:rPr spc="-9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boards:</a:t>
            </a:r>
            <a:endParaRPr dirty="0">
              <a:latin typeface="Arial"/>
              <a:cs typeface="Arial"/>
            </a:endParaRPr>
          </a:p>
          <a:p>
            <a:pPr marL="756285" lvl="1" indent="-287655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enables/disables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instrument/expansion</a:t>
            </a:r>
            <a:r>
              <a:rPr sz="1600" spc="-10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ports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controls relays/enable pins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for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power and</a:t>
            </a:r>
            <a:r>
              <a:rPr sz="1600" spc="-17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isolation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Sets parameters/configurations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on</a:t>
            </a:r>
            <a:r>
              <a:rPr sz="1600" spc="-9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AVR</a:t>
            </a:r>
            <a:endParaRPr sz="16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  <a:tab pos="356235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Provides interface (via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RPC)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to</a:t>
            </a:r>
            <a:r>
              <a:rPr spc="-8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EMS</a:t>
            </a:r>
            <a:endParaRPr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Returns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data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(Eng,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Env,</a:t>
            </a:r>
            <a:r>
              <a:rPr sz="1600" spc="-10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Status)</a:t>
            </a:r>
            <a:endParaRPr sz="1600" dirty="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Executes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commands -&gt; controls sub-system</a:t>
            </a:r>
            <a:r>
              <a:rPr sz="1600" spc="-18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boards</a:t>
            </a:r>
            <a:endParaRPr sz="16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  <a:tab pos="356235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Provides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GUI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for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development and</a:t>
            </a:r>
            <a:r>
              <a:rPr spc="-12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diagnostics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MARS Seafloor J-Box</a:t>
            </a:r>
            <a:endParaRPr lang="en-US" sz="4000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D3A3B151-29A1-4564-880B-D9F360D2E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1208015"/>
            <a:ext cx="8211963" cy="4974671"/>
          </a:xfrm>
        </p:spPr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The Monterey Accelerated Research System (MARS) was envisioned as a prototype seafloor J-Box for the NEPTUNE System which later evolved into NSF’s Ocean Observing Initiative Regional Scale Cabled Array (OOI-RCA)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UW/APL was funded by NSF to develop a prototype Power System for NEPTUNE which became the MARS Power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The MARS J-Box was installed in Monterey Bay a water depth of 900m in 2008 and has been operating since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In 2020, MBARI submitted a proposal to NSF for funding for the refurbishment of the MARS J-Box and has asked UW-APL to provide the replacement low voltage power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UW-APL plans to leverage the experience gained from the original MARS System and the OOI-RCA Power System, which is currently being used in different configurations in over 25 seafloor J-Boxes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MBARI has funded UW-APL for preliminary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/>
              <a:t>MBARI expects to find out the status of the NSF proposal in April/May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5194845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133790"/>
            <a:ext cx="5943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Atmel </a:t>
            </a:r>
            <a:r>
              <a:rPr sz="3200" dirty="0"/>
              <a:t>AVR</a:t>
            </a:r>
            <a:r>
              <a:rPr sz="3200" spc="-80" dirty="0"/>
              <a:t> </a:t>
            </a:r>
            <a:r>
              <a:rPr sz="3200" spc="-10" dirty="0"/>
              <a:t>Code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457200" y="1130294"/>
            <a:ext cx="8610600" cy="520527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Local management of each sub-system</a:t>
            </a:r>
            <a:r>
              <a:rPr spc="-1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board</a:t>
            </a:r>
            <a:endParaRPr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Runs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“bare metal”, single-threaded</a:t>
            </a:r>
            <a:r>
              <a:rPr spc="2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app</a:t>
            </a:r>
            <a:endParaRPr dirty="0">
              <a:latin typeface="Arial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Timer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based interrupt triggers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ISR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which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reads engineering data from instrument port channels: current, voltage,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DC-DC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converter</a:t>
            </a:r>
            <a:r>
              <a:rPr spc="-2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temperature</a:t>
            </a:r>
            <a:endParaRPr dirty="0">
              <a:latin typeface="Arial"/>
              <a:cs typeface="Arial"/>
            </a:endParaRPr>
          </a:p>
          <a:p>
            <a:pPr marL="355600" marR="229870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Hardware-implemented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CAN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interface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on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AVR 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handles message</a:t>
            </a:r>
            <a:r>
              <a:rPr spc="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93939"/>
                </a:solidFill>
                <a:latin typeface="Arial"/>
                <a:cs typeface="Arial"/>
              </a:rPr>
              <a:t>RX/TX</a:t>
            </a:r>
            <a:endParaRPr lang="en-US" spc="-10" dirty="0">
              <a:solidFill>
                <a:srgbClr val="393939"/>
              </a:solidFill>
              <a:latin typeface="Arial"/>
              <a:cs typeface="Arial"/>
            </a:endParaRPr>
          </a:p>
          <a:p>
            <a:pPr marL="355600" marR="229870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dirty="0">
                <a:latin typeface="Arial"/>
                <a:cs typeface="Arial"/>
              </a:rPr>
              <a:t>Main loop: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Sends CAN frame with engineering data if flagged by ISR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Checks for incoming CAN frame, calls function to process frame, sends responses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Reads GPIO pins to check for hardware over-current events</a:t>
            </a:r>
          </a:p>
          <a:p>
            <a:pPr marL="355600" marR="229870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dirty="0">
                <a:latin typeface="Arial"/>
                <a:cs typeface="Arial"/>
              </a:rPr>
              <a:t>ISR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Reads A/D converters attached via I2C bus to report engineering data (I,V,T)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ISR rate can be varied from about 15Hz to 2KHz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I2C bandwidth &lt; CAN</a:t>
            </a:r>
          </a:p>
          <a:p>
            <a:pPr marL="812800" marR="229870" lvl="1" indent="-342265"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Arial"/>
                <a:cs typeface="Arial"/>
              </a:rPr>
              <a:t>However, EMS will only be polling for engineering data ~1Hz</a:t>
            </a:r>
          </a:p>
          <a:p>
            <a:pPr marL="355600" marR="229870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3360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158380"/>
            <a:ext cx="78460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CAN </a:t>
            </a:r>
            <a:r>
              <a:rPr sz="3200" spc="-5" dirty="0"/>
              <a:t>bus hardware on</a:t>
            </a:r>
            <a:r>
              <a:rPr sz="3200" spc="-125" dirty="0"/>
              <a:t> </a:t>
            </a:r>
            <a:r>
              <a:rPr sz="3200" dirty="0"/>
              <a:t>AVR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1143000"/>
            <a:ext cx="8042275" cy="3752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AVR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AT90CAN128 has a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full-featured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hardware</a:t>
            </a:r>
            <a:r>
              <a:rPr spc="-114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CAN 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implementation</a:t>
            </a:r>
            <a:endParaRPr dirty="0">
              <a:latin typeface="Arial"/>
              <a:cs typeface="Arial"/>
            </a:endParaRPr>
          </a:p>
          <a:p>
            <a:pPr marL="355600" marR="11493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Running in interrupt-based mode it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will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receive CAN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frames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and</a:t>
            </a:r>
            <a:r>
              <a:rPr spc="-204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set  a hardware register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to flag that </a:t>
            </a: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new frame(s) are</a:t>
            </a:r>
            <a:r>
              <a:rPr spc="-23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available</a:t>
            </a:r>
            <a:endParaRPr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395"/>
              </a:spcBef>
              <a:buChar char="–"/>
              <a:tabLst>
                <a:tab pos="756920" algn="l"/>
                <a:tab pos="757555" algn="l"/>
              </a:tabLst>
            </a:pPr>
            <a:r>
              <a:rPr lang="en-US" sz="1600" spc="-5" dirty="0">
                <a:solidFill>
                  <a:srgbClr val="393939"/>
                </a:solidFill>
                <a:latin typeface="Arial"/>
                <a:cs typeface="Arial"/>
              </a:rPr>
              <a:t>A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llows executing main code or ISR without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missing</a:t>
            </a:r>
            <a:r>
              <a:rPr sz="1600" spc="2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frames</a:t>
            </a:r>
            <a:endParaRPr sz="1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6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>
                <a:solidFill>
                  <a:srgbClr val="393939"/>
                </a:solidFill>
                <a:latin typeface="Arial"/>
                <a:cs typeface="Arial"/>
              </a:rPr>
              <a:t>Hardware-based acceptance</a:t>
            </a:r>
            <a:r>
              <a:rPr spc="-12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93939"/>
                </a:solidFill>
                <a:latin typeface="Arial"/>
                <a:cs typeface="Arial"/>
              </a:rPr>
              <a:t>filters</a:t>
            </a:r>
            <a:endParaRPr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56920" algn="l"/>
                <a:tab pos="757555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CAN is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broadcast based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(all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nodes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see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all</a:t>
            </a:r>
            <a:r>
              <a:rPr sz="1600" spc="95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messages)</a:t>
            </a:r>
            <a:endParaRPr sz="16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920" algn="l"/>
                <a:tab pos="757555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Acceptance filters set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up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ignore non-matching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message</a:t>
            </a:r>
            <a:r>
              <a:rPr sz="1600" spc="8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IDs</a:t>
            </a:r>
            <a:endParaRPr sz="1600" dirty="0">
              <a:latin typeface="Arial"/>
              <a:cs typeface="Arial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sz="1600" spc="-15" dirty="0">
                <a:solidFill>
                  <a:srgbClr val="393939"/>
                </a:solidFill>
                <a:latin typeface="Arial"/>
                <a:cs typeface="Arial"/>
              </a:rPr>
              <a:t>Allows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AVR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be given an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“address”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and acceptance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filter </a:t>
            </a:r>
            <a:r>
              <a:rPr sz="1600" spc="-15" dirty="0">
                <a:solidFill>
                  <a:srgbClr val="393939"/>
                </a:solidFill>
                <a:latin typeface="Arial"/>
                <a:cs typeface="Arial"/>
              </a:rPr>
              <a:t>will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ignore  any messages not addressed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it – frees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software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from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having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check  if it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needs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processes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or ignore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every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single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message in the</a:t>
            </a:r>
            <a:r>
              <a:rPr sz="1600" spc="11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system.</a:t>
            </a:r>
            <a:endParaRPr sz="1600" dirty="0">
              <a:latin typeface="Arial"/>
              <a:cs typeface="Arial"/>
            </a:endParaRPr>
          </a:p>
          <a:p>
            <a:pPr marL="356235" marR="620395" indent="-344170">
              <a:lnSpc>
                <a:spcPct val="100000"/>
              </a:lnSpc>
              <a:spcBef>
                <a:spcPts val="430"/>
              </a:spcBef>
              <a:buChar char="•"/>
              <a:tabLst>
                <a:tab pos="355600" algn="l"/>
                <a:tab pos="356870" algn="l"/>
              </a:tabLst>
            </a:pP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EEPROM in AVR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holds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its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address.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The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address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is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used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create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the  acceptance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filter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and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for the CAN </a:t>
            </a:r>
            <a:r>
              <a:rPr sz="1600" dirty="0">
                <a:solidFill>
                  <a:srgbClr val="393939"/>
                </a:solidFill>
                <a:latin typeface="Arial"/>
                <a:cs typeface="Arial"/>
              </a:rPr>
              <a:t>ID </a:t>
            </a:r>
            <a:r>
              <a:rPr sz="1600" spc="-5" dirty="0">
                <a:solidFill>
                  <a:srgbClr val="393939"/>
                </a:solidFill>
                <a:latin typeface="Arial"/>
                <a:cs typeface="Arial"/>
              </a:rPr>
              <a:t>for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outgoing</a:t>
            </a:r>
            <a:r>
              <a:rPr sz="1600" spc="90" dirty="0">
                <a:solidFill>
                  <a:srgbClr val="39393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93939"/>
                </a:solidFill>
                <a:latin typeface="Arial"/>
                <a:cs typeface="Arial"/>
              </a:rPr>
              <a:t>messages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94397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158380"/>
            <a:ext cx="78460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lang="en-US" sz="3200" dirty="0"/>
              <a:t>AVR AT90CAN128 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457200" y="1143000"/>
            <a:ext cx="7831123" cy="48532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8-bit AVR RISC-based microcontroller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128 KB ISP flash memory 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4KB EEPROM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4KB SRAM 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53 general purpose I/O lines 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32 general purpose working registers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CAN controller (V2.0A/V2.0B compliant)</a:t>
            </a:r>
          </a:p>
          <a:p>
            <a:pPr marL="812800" marR="1680210" lvl="1" indent="-342900"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1600" dirty="0">
                <a:effectLst/>
                <a:latin typeface="Arial" panose="020B0604020202020204" pitchFamily="34" charset="0"/>
              </a:rPr>
              <a:t>1Mbits/s Maximum Transfer Rate</a:t>
            </a:r>
            <a:endParaRPr lang="en-US" sz="1600" dirty="0"/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Real-time Counter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4 Flexible timer/counters with compare modes and PWM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2 USARTs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Byte oriented two-wire serial interface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8-channel 10-bit A/D converter with optional differential input stage with programmable gain, 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Programmable watchdog timer with internal oscillator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dirty="0"/>
              <a:t>SPI serial port</a:t>
            </a:r>
          </a:p>
          <a:p>
            <a:pPr marL="355600" marR="16802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lang="en-US" sz="1600" dirty="0">
                <a:latin typeface="Arial"/>
                <a:cs typeface="Arial"/>
              </a:rPr>
              <a:t>Operating Temperature: -40°C to +85°C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9DAD88-12F2-4E26-94F2-9D6DCC0B5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21" t="37645" r="41927" b="44740"/>
          <a:stretch/>
        </p:blipFill>
        <p:spPr>
          <a:xfrm>
            <a:off x="6602644" y="1143000"/>
            <a:ext cx="2239861" cy="17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77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8">
            <a:extLst>
              <a:ext uri="{FF2B5EF4-FFF2-40B4-BE49-F238E27FC236}">
                <a16:creationId xmlns:a16="http://schemas.microsoft.com/office/drawing/2014/main" id="{CCC2D36E-FEC9-477F-98B9-766000F30321}"/>
              </a:ext>
            </a:extLst>
          </p:cNvPr>
          <p:cNvSpPr/>
          <p:nvPr/>
        </p:nvSpPr>
        <p:spPr>
          <a:xfrm>
            <a:off x="0" y="-2219"/>
            <a:ext cx="9144000" cy="68602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878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MARS Seafloor J-Box</a:t>
            </a: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B1EE21-5833-4247-927B-CA2028B27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59" y="1040667"/>
            <a:ext cx="5056094" cy="4966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398FD6-D845-4EFC-BB9B-BD163903E3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475"/>
          <a:stretch/>
        </p:blipFill>
        <p:spPr>
          <a:xfrm>
            <a:off x="5401194" y="1842162"/>
            <a:ext cx="3613409" cy="298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6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6716D5-A4D3-4CA9-A8C6-E75FA9BFC550}"/>
              </a:ext>
            </a:extLst>
          </p:cNvPr>
          <p:cNvSpPr/>
          <p:nvPr/>
        </p:nvSpPr>
        <p:spPr bwMode="auto">
          <a:xfrm>
            <a:off x="181042" y="2649"/>
            <a:ext cx="1291904" cy="35484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376C80-5860-4BBD-89DB-C866CE7B6B1A}"/>
              </a:ext>
            </a:extLst>
          </p:cNvPr>
          <p:cNvSpPr/>
          <p:nvPr/>
        </p:nvSpPr>
        <p:spPr bwMode="auto">
          <a:xfrm>
            <a:off x="5932414" y="6451135"/>
            <a:ext cx="3192961" cy="3313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E2E380-BFAA-4786-9F06-7B62C7C7FC34}"/>
              </a:ext>
            </a:extLst>
          </p:cNvPr>
          <p:cNvSpPr/>
          <p:nvPr/>
        </p:nvSpPr>
        <p:spPr bwMode="auto">
          <a:xfrm>
            <a:off x="6780362" y="5310231"/>
            <a:ext cx="2363638" cy="136699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cs typeface="Arial" charset="0"/>
              </a:rPr>
              <a:t>MARS2</a:t>
            </a:r>
          </a:p>
          <a:p>
            <a:pPr eaLnBrk="0" hangingPunct="0"/>
            <a:r>
              <a:rPr lang="en-US" sz="2400" dirty="0">
                <a:cs typeface="Arial" charset="0"/>
              </a:rPr>
              <a:t>Schematic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(Preliminary)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A7339D-B092-4E78-BA55-CADFF4164F93}"/>
              </a:ext>
            </a:extLst>
          </p:cNvPr>
          <p:cNvSpPr/>
          <p:nvPr/>
        </p:nvSpPr>
        <p:spPr bwMode="auto">
          <a:xfrm>
            <a:off x="4630723" y="3850547"/>
            <a:ext cx="2785145" cy="145968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BA0AC8-D101-40FD-B417-3E8E13E666B0}"/>
              </a:ext>
            </a:extLst>
          </p:cNvPr>
          <p:cNvSpPr/>
          <p:nvPr/>
        </p:nvSpPr>
        <p:spPr bwMode="auto">
          <a:xfrm>
            <a:off x="4622654" y="2999064"/>
            <a:ext cx="748018" cy="67741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F9F474-0D77-4AA7-A157-5CA090E41096}"/>
              </a:ext>
            </a:extLst>
          </p:cNvPr>
          <p:cNvSpPr/>
          <p:nvPr/>
        </p:nvSpPr>
        <p:spPr bwMode="auto">
          <a:xfrm>
            <a:off x="1168605" y="599853"/>
            <a:ext cx="748018" cy="35484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997B15-06C2-4E4B-9543-8D109C89F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61" t="13185" r="20109" b="6528"/>
          <a:stretch/>
        </p:blipFill>
        <p:spPr>
          <a:xfrm>
            <a:off x="-1" y="327545"/>
            <a:ext cx="9156844" cy="61235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AF3257C-4153-42A7-832B-6BAE9FDC448E}"/>
              </a:ext>
            </a:extLst>
          </p:cNvPr>
          <p:cNvSpPr/>
          <p:nvPr/>
        </p:nvSpPr>
        <p:spPr bwMode="auto">
          <a:xfrm>
            <a:off x="6803682" y="5254820"/>
            <a:ext cx="2363638" cy="131386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cs typeface="Arial" charset="0"/>
              </a:rPr>
              <a:t>MARS</a:t>
            </a:r>
          </a:p>
          <a:p>
            <a:pPr eaLnBrk="0" hangingPunct="0"/>
            <a:r>
              <a:rPr lang="en-US" sz="2400" dirty="0">
                <a:cs typeface="Arial" charset="0"/>
              </a:rPr>
              <a:t>Schematic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(Preliminary)</a:t>
            </a:r>
          </a:p>
        </p:txBody>
      </p:sp>
    </p:spTree>
    <p:extLst>
      <p:ext uri="{BB962C8B-B14F-4D97-AF65-F5344CB8AC3E}">
        <p14:creationId xmlns:p14="http://schemas.microsoft.com/office/powerpoint/2010/main" val="344607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Shore Medium Voltage Power Supply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208015"/>
            <a:ext cx="453980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208VAC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1500-1800VDC/4.6A/8000W (max)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/>
              <a:t>Controlled and monitored by MBARI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kern="0" dirty="0"/>
              <a:t>Data provided to PMACS computer over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Provided by MBARI</a:t>
            </a:r>
          </a:p>
          <a:p>
            <a:endParaRPr lang="en-US" sz="18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96E217-8E5F-4673-A901-D817F44741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94" t="12528" r="25413" b="5107"/>
          <a:stretch/>
        </p:blipFill>
        <p:spPr>
          <a:xfrm>
            <a:off x="5262113" y="947955"/>
            <a:ext cx="3663775" cy="331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43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156596" cy="762000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Medium Voltage Converter</a:t>
            </a:r>
            <a:endParaRPr lang="en-US" sz="400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FE6CC-3E56-4857-B405-00CBAA8A8BD0}"/>
              </a:ext>
            </a:extLst>
          </p:cNvPr>
          <p:cNvSpPr txBox="1">
            <a:spLocks/>
          </p:cNvSpPr>
          <p:nvPr/>
        </p:nvSpPr>
        <p:spPr bwMode="auto">
          <a:xfrm>
            <a:off x="722311" y="1208015"/>
            <a:ext cx="4539802" cy="508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64" tIns="46033" rIns="92064" bIns="46033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25000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8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6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100000"/>
              <a:buNone/>
              <a:defRPr sz="1400" b="1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1200-1600VDC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375VDC/4A/1500W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Two separate converters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Each MVC will power 4 Science Connectors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Both converters will be diode </a:t>
            </a:r>
            <a:r>
              <a:rPr lang="en-US" sz="1800" b="0" dirty="0" err="1">
                <a:solidFill>
                  <a:srgbClr val="3C3C3C"/>
                </a:solidFill>
                <a:latin typeface="Arial" panose="020B0604020202020204" pitchFamily="34" charset="0"/>
              </a:rPr>
              <a:t>OR’ed</a:t>
            </a: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 to power the Hotel Power Board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rgbClr val="3C3C3C"/>
                </a:solidFill>
                <a:latin typeface="Arial" panose="020B0604020202020204" pitchFamily="34" charset="0"/>
              </a:rPr>
              <a:t>Need to confirm voltage stability with load changes and possible oscillation between converters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Input and Output Voltage and Current Monitoring will be done with CAN Enabled controller and transmitted to Node 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3C3C3C"/>
                </a:solidFill>
                <a:latin typeface="Arial" panose="020B0604020202020204" pitchFamily="34" charset="0"/>
              </a:rPr>
              <a:t>Provided by MBARI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dirty="0">
              <a:solidFill>
                <a:srgbClr val="3C3C3C"/>
              </a:solidFill>
              <a:latin typeface="Arial" panose="020B0604020202020204" pitchFamily="34" charset="0"/>
            </a:endParaRPr>
          </a:p>
          <a:p>
            <a:endParaRPr lang="en-US" sz="1600" b="0" kern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kern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448F71-98FD-4E2B-AE08-6E594492A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01" t="36177" r="56330" b="12283"/>
          <a:stretch/>
        </p:blipFill>
        <p:spPr>
          <a:xfrm>
            <a:off x="5435667" y="1132513"/>
            <a:ext cx="3439886" cy="306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2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0175" y="0"/>
            <a:ext cx="7086600" cy="862642"/>
          </a:xfrm>
        </p:spPr>
        <p:txBody>
          <a:bodyPr/>
          <a:lstStyle/>
          <a:p>
            <a:r>
              <a:rPr lang="en-US" i="0" u="none" strike="noStrike" baseline="0" dirty="0">
                <a:solidFill>
                  <a:srgbClr val="0C5891"/>
                </a:solidFill>
                <a:latin typeface="Arial" panose="020B0604020202020204" pitchFamily="34" charset="0"/>
              </a:rPr>
              <a:t>MARS J-Box Power System Block Diagram (Preliminary)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15" y="1984286"/>
            <a:ext cx="8129847" cy="290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07537"/>
      </p:ext>
    </p:extLst>
  </p:cSld>
  <p:clrMapOvr>
    <a:masterClrMapping/>
  </p:clrMapOvr>
</p:sld>
</file>

<file path=ppt/theme/theme1.xml><?xml version="1.0" encoding="utf-8"?>
<a:theme xmlns:a="http://schemas.openxmlformats.org/drawingml/2006/main" name="maseeh_lecture_201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NC-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NC-Whit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C-Whi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C-Whit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C-Whit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C-Whit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C-Whit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C-Whit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RS J-Box Replacement PDR - 2021-01-01 - Draft.pptx" id="{48E576A8-74A5-4C91-881B-096B0744A0BB}" vid="{F67E409B-C1B4-4EC4-B706-054F56609335}"/>
    </a:ext>
  </a:extLst>
</a:theme>
</file>

<file path=ppt/theme/theme2.xml><?xml version="1.0" encoding="utf-8"?>
<a:theme xmlns:a="http://schemas.openxmlformats.org/drawingml/2006/main" name="Senate Update 21 Mar Rev2">
  <a:themeElements>
    <a:clrScheme name="Senate Update 21 Mar Rev2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enate Update 21 Mar Rev2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enate Update 21 Mar Rev2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nate Update 21 Mar Rev2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RS J-Box Replacement PDR - 2021-01-01 - Draft.pptx" id="{48E576A8-74A5-4C91-881B-096B0744A0BB}" vid="{24787FF8-FFF3-4F15-81AE-2975C37BE126}"/>
    </a:ext>
  </a:extLst>
</a:theme>
</file>

<file path=ppt/theme/theme3.xml><?xml version="1.0" encoding="utf-8"?>
<a:theme xmlns:a="http://schemas.openxmlformats.org/drawingml/2006/main" name="1_Senate Update 21 Mar Rev2">
  <a:themeElements>
    <a:clrScheme name="Senate Update 21 Mar Rev2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enate Update 21 Mar Rev2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enate Update 21 Mar Rev2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nate Update 21 Mar Rev2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nate Update 21 Mar Rev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RS J-Box Replacement PDR - 2021-01-01 - Draft.pptx" id="{48E576A8-74A5-4C91-881B-096B0744A0BB}" vid="{854EC3AD-F76A-41CE-87EF-0D879B1AF98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39328</TotalTime>
  <Words>2924</Words>
  <Application>Microsoft Office PowerPoint</Application>
  <PresentationFormat>On-screen Show (4:3)</PresentationFormat>
  <Paragraphs>511</Paragraphs>
  <Slides>43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Times New Roman</vt:lpstr>
      <vt:lpstr>maseeh_lecture_2011</vt:lpstr>
      <vt:lpstr>Senate Update 21 Mar Rev2</vt:lpstr>
      <vt:lpstr>1_Senate Update 21 Mar Rev2</vt:lpstr>
      <vt:lpstr>MARS Seafloor J-Box Power Electronics Replacement  Concept Design Review  </vt:lpstr>
      <vt:lpstr>Updates Since Apr 28, 2021 CoDR</vt:lpstr>
      <vt:lpstr>Updates Since Apr 28, 2021 CoDR</vt:lpstr>
      <vt:lpstr>MARS Seafloor J-Box</vt:lpstr>
      <vt:lpstr>MARS Seafloor J-Box</vt:lpstr>
      <vt:lpstr>PowerPoint Presentation</vt:lpstr>
      <vt:lpstr>Shore Medium Voltage Power Supply</vt:lpstr>
      <vt:lpstr>Medium Voltage Converter</vt:lpstr>
      <vt:lpstr>MARS J-Box Power System Block Diagram (Preliminary)</vt:lpstr>
      <vt:lpstr>Vicor DC-DC Converters</vt:lpstr>
      <vt:lpstr>SynQor DC-DC Converters</vt:lpstr>
      <vt:lpstr>Hotel Power PCB Board (HPB)</vt:lpstr>
      <vt:lpstr>Control Electronics</vt:lpstr>
      <vt:lpstr>Controller Interface Board (CIB)</vt:lpstr>
      <vt:lpstr>J-Box Controller</vt:lpstr>
      <vt:lpstr>J-Box Controller Reliability</vt:lpstr>
      <vt:lpstr>Instrument Interface Board (IIB)</vt:lpstr>
      <vt:lpstr>Instrument Power Board (IPB)</vt:lpstr>
      <vt:lpstr>Printed Circuit Boards (Preliminary)</vt:lpstr>
      <vt:lpstr>Environmental / Engineering Sensors</vt:lpstr>
      <vt:lpstr>Ground Fault Detection</vt:lpstr>
      <vt:lpstr>MARS Science Connector Wiring (Prelim)</vt:lpstr>
      <vt:lpstr>Mechanical</vt:lpstr>
      <vt:lpstr>Power Component Heat Sinking</vt:lpstr>
      <vt:lpstr>Power Component Heat Sinking</vt:lpstr>
      <vt:lpstr>MARS LVS Chassis Logistics</vt:lpstr>
      <vt:lpstr>Existing MARS LVS Pressure Housing</vt:lpstr>
      <vt:lpstr>Existing MARS LVS Pressure Housing</vt:lpstr>
      <vt:lpstr>System Engineering</vt:lpstr>
      <vt:lpstr>MBARI Deliverables</vt:lpstr>
      <vt:lpstr>UW/APL Deliverables</vt:lpstr>
      <vt:lpstr>System Integration Plan</vt:lpstr>
      <vt:lpstr>PowerPoint Presentation</vt:lpstr>
      <vt:lpstr>MARS Seafloor J-Box   Control System  Concept Design Review  </vt:lpstr>
      <vt:lpstr>Control System Overview</vt:lpstr>
      <vt:lpstr>Communication Busses/Protocols</vt:lpstr>
      <vt:lpstr>Node Controller</vt:lpstr>
      <vt:lpstr>Node Control Code</vt:lpstr>
      <vt:lpstr>Control Code Functions</vt:lpstr>
      <vt:lpstr>Atmel AVR Code</vt:lpstr>
      <vt:lpstr>CAN bus hardware on AVR</vt:lpstr>
      <vt:lpstr>AVR AT90CAN128 </vt:lpstr>
      <vt:lpstr>PowerPoint Presentation</vt:lpstr>
    </vt:vector>
  </TitlesOfParts>
  <Company>Portland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Cracking the Code  of Underwater Sound</dc:title>
  <dc:creator>zurkl</dc:creator>
  <cp:lastModifiedBy>Tim McGinnis</cp:lastModifiedBy>
  <cp:revision>502</cp:revision>
  <cp:lastPrinted>2021-06-09T23:36:58Z</cp:lastPrinted>
  <dcterms:created xsi:type="dcterms:W3CDTF">2011-09-20T21:07:36Z</dcterms:created>
  <dcterms:modified xsi:type="dcterms:W3CDTF">2021-06-24T22:56:42Z</dcterms:modified>
</cp:coreProperties>
</file>