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35" d="100"/>
          <a:sy n="135" d="100"/>
        </p:scale>
        <p:origin x="-17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EC366-32B0-4D3A-A594-33AEF24923E3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3E599-0027-41A1-A9D7-47E2BEAE7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10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6349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fld id="{BC56A0A2-59A8-4B42-B866-2894F5789990}" type="slidenum">
              <a:rPr lang="en-US" altLang="zh-CN" smtClean="0">
                <a:latin typeface="Arial" charset="0"/>
              </a:rPr>
              <a:pPr eaLnBrk="1" hangingPunct="1"/>
              <a:t>1</a:t>
            </a:fld>
            <a:endParaRPr lang="en-US" altLang="zh-C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11366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fld id="{7E4E12BF-A410-47F0-9481-5C7DEA623A63}" type="slidenum">
              <a:rPr lang="en-US" altLang="zh-CN" smtClean="0">
                <a:latin typeface="Arial" charset="0"/>
              </a:rPr>
              <a:pPr eaLnBrk="1" hangingPunct="1"/>
              <a:t>10</a:t>
            </a:fld>
            <a:endParaRPr lang="en-US" altLang="zh-C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12083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fld id="{98EB6120-D754-4B9C-8E05-C473ED2E1576}" type="slidenum">
              <a:rPr lang="en-US" altLang="zh-CN" smtClean="0">
                <a:latin typeface="Arial" charset="0"/>
              </a:rPr>
              <a:pPr eaLnBrk="1" hangingPunct="1"/>
              <a:t>11</a:t>
            </a:fld>
            <a:endParaRPr lang="en-US" altLang="zh-C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10138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fld id="{6A0D6BD9-E6AC-4391-BCA5-CF089AD78487}" type="slidenum">
              <a:rPr lang="en-US" altLang="zh-CN" smtClean="0">
                <a:latin typeface="Arial" charset="0"/>
              </a:rPr>
              <a:pPr eaLnBrk="1" hangingPunct="1"/>
              <a:t>2</a:t>
            </a:fld>
            <a:endParaRPr lang="en-US" altLang="zh-C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10445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fld id="{B2D8E0F7-35F0-462C-9A03-72A2AE5BB52B}" type="slidenum">
              <a:rPr lang="en-US" altLang="zh-CN" smtClean="0">
                <a:latin typeface="Arial" charset="0"/>
              </a:rPr>
              <a:pPr eaLnBrk="1" hangingPunct="1"/>
              <a:t>3</a:t>
            </a:fld>
            <a:endParaRPr lang="en-US" altLang="zh-C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10547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fld id="{B85BECBB-731D-4802-A593-6E108581ED97}" type="slidenum">
              <a:rPr lang="en-US" altLang="zh-CN" smtClean="0">
                <a:latin typeface="Arial" charset="0"/>
              </a:rPr>
              <a:pPr eaLnBrk="1" hangingPunct="1"/>
              <a:t>4</a:t>
            </a:fld>
            <a:endParaRPr lang="en-US" altLang="zh-C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10650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fld id="{FE4F444D-AE6A-4256-BD7E-C751332EFE85}" type="slidenum">
              <a:rPr lang="en-US" altLang="zh-CN" smtClean="0">
                <a:latin typeface="Arial" charset="0"/>
              </a:rPr>
              <a:pPr eaLnBrk="1" hangingPunct="1"/>
              <a:t>5</a:t>
            </a:fld>
            <a:endParaRPr lang="en-US" altLang="zh-C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10752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fld id="{6209928C-14C6-4C4B-84C1-5734DC976886}" type="slidenum">
              <a:rPr lang="en-US" altLang="zh-CN" smtClean="0">
                <a:latin typeface="Arial" charset="0"/>
              </a:rPr>
              <a:pPr eaLnBrk="1" hangingPunct="1"/>
              <a:t>6</a:t>
            </a:fld>
            <a:endParaRPr lang="en-US" altLang="zh-C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11571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fld id="{7293B829-CFAB-44DD-B2A5-B741C774531B}" type="slidenum">
              <a:rPr lang="en-US" altLang="zh-CN" smtClean="0">
                <a:latin typeface="Arial" charset="0"/>
              </a:rPr>
              <a:pPr eaLnBrk="1" hangingPunct="1"/>
              <a:t>7</a:t>
            </a:fld>
            <a:endParaRPr lang="en-US" altLang="zh-C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11878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fld id="{3A174E7E-334A-4BCC-980D-ABEBAF7EA760}" type="slidenum">
              <a:rPr lang="en-US" altLang="zh-CN" smtClean="0">
                <a:latin typeface="Arial" charset="0"/>
              </a:rPr>
              <a:pPr eaLnBrk="1" hangingPunct="1"/>
              <a:t>8</a:t>
            </a:fld>
            <a:endParaRPr lang="en-US" altLang="zh-C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11981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fld id="{48F672CE-B482-4607-8E91-82B2DDE8C872}" type="slidenum">
              <a:rPr lang="en-US" altLang="zh-CN" smtClean="0">
                <a:latin typeface="Arial" charset="0"/>
              </a:rPr>
              <a:pPr eaLnBrk="1" hangingPunct="1"/>
              <a:t>9</a:t>
            </a:fld>
            <a:endParaRPr lang="en-US" altLang="zh-CN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AC16-AA13-4B2A-A037-A7A55582AC01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75423-FA35-4ABD-9F29-2EC4A7693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765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AC16-AA13-4B2A-A037-A7A55582AC01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75423-FA35-4ABD-9F29-2EC4A7693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521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AC16-AA13-4B2A-A037-A7A55582AC01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75423-FA35-4ABD-9F29-2EC4A7693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18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AC16-AA13-4B2A-A037-A7A55582AC01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75423-FA35-4ABD-9F29-2EC4A7693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616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AC16-AA13-4B2A-A037-A7A55582AC01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75423-FA35-4ABD-9F29-2EC4A7693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1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AC16-AA13-4B2A-A037-A7A55582AC01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75423-FA35-4ABD-9F29-2EC4A7693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640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AC16-AA13-4B2A-A037-A7A55582AC01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75423-FA35-4ABD-9F29-2EC4A7693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4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AC16-AA13-4B2A-A037-A7A55582AC01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75423-FA35-4ABD-9F29-2EC4A7693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52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AC16-AA13-4B2A-A037-A7A55582AC01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75423-FA35-4ABD-9F29-2EC4A7693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72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AC16-AA13-4B2A-A037-A7A55582AC01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75423-FA35-4ABD-9F29-2EC4A7693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65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AC16-AA13-4B2A-A037-A7A55582AC01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75423-FA35-4ABD-9F29-2EC4A7693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16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6AC16-AA13-4B2A-A037-A7A55582AC01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75423-FA35-4ABD-9F29-2EC4A7693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43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19.wm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1.jpeg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jpeg"/><Relationship Id="rId11" Type="http://schemas.openxmlformats.org/officeDocument/2006/relationships/image" Target="../media/image23.jpeg"/><Relationship Id="rId5" Type="http://schemas.openxmlformats.org/officeDocument/2006/relationships/image" Target="../media/image17.wmf"/><Relationship Id="rId10" Type="http://schemas.openxmlformats.org/officeDocument/2006/relationships/image" Target="../media/image18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8964613" cy="15557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zh-CN" sz="4000" b="1" dirty="0" smtClean="0">
                <a:solidFill>
                  <a:srgbClr val="FFFF00"/>
                </a:solidFill>
                <a:effectLst/>
                <a:latin typeface="Californian FB" pitchFamily="18" charset="0"/>
              </a:rPr>
              <a:t>Development of Chinese Ocean Observatories</a:t>
            </a:r>
            <a:r>
              <a:rPr lang="en-US" altLang="zh-CN" sz="4000" b="1" dirty="0" smtClean="0">
                <a:solidFill>
                  <a:srgbClr val="FFFF00"/>
                </a:solidFill>
                <a:effectLst/>
                <a:latin typeface="+mj-ea"/>
              </a:rPr>
              <a:t>: </a:t>
            </a:r>
            <a:r>
              <a:rPr lang="en-US" altLang="zh-CN" sz="4000" b="1" dirty="0" smtClean="0">
                <a:solidFill>
                  <a:srgbClr val="FFFF00"/>
                </a:solidFill>
                <a:effectLst/>
                <a:latin typeface="Californian FB" pitchFamily="18" charset="0"/>
              </a:rPr>
              <a:t>from MARS Tests to the South China Sea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2565400"/>
            <a:ext cx="8135937" cy="44640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2400" dirty="0" err="1" smtClean="0">
                <a:latin typeface="Californian FB" pitchFamily="18" charset="0"/>
              </a:rPr>
              <a:t>Huaiyang</a:t>
            </a:r>
            <a:r>
              <a:rPr lang="en-US" altLang="zh-CN" sz="2400" dirty="0" smtClean="0">
                <a:latin typeface="Californian FB" pitchFamily="18" charset="0"/>
              </a:rPr>
              <a:t> Zhou, </a:t>
            </a:r>
            <a:r>
              <a:rPr lang="en-US" altLang="zh-CN" sz="2400" dirty="0" err="1" smtClean="0">
                <a:latin typeface="Californian FB" pitchFamily="18" charset="0"/>
              </a:rPr>
              <a:t>Xiaotong</a:t>
            </a:r>
            <a:r>
              <a:rPr lang="en-US" altLang="zh-CN" sz="2400" dirty="0" smtClean="0">
                <a:latin typeface="Californian FB" pitchFamily="18" charset="0"/>
              </a:rPr>
              <a:t> </a:t>
            </a:r>
            <a:r>
              <a:rPr lang="en-US" altLang="zh-CN" sz="2400" dirty="0" err="1" smtClean="0">
                <a:latin typeface="Californian FB" pitchFamily="18" charset="0"/>
              </a:rPr>
              <a:t>Peng</a:t>
            </a:r>
            <a:r>
              <a:rPr lang="en-US" altLang="zh-CN" sz="2400" dirty="0" smtClean="0">
                <a:latin typeface="Californian FB" pitchFamily="18" charset="0"/>
              </a:rPr>
              <a:t>, </a:t>
            </a:r>
            <a:r>
              <a:rPr lang="en-US" altLang="zh-CN" sz="2400" dirty="0" err="1" smtClean="0">
                <a:latin typeface="Californian FB" pitchFamily="18" charset="0"/>
              </a:rPr>
              <a:t>Banchun</a:t>
            </a:r>
            <a:r>
              <a:rPr lang="en-US" altLang="zh-CN" sz="2400" dirty="0" smtClean="0">
                <a:latin typeface="Californian FB" pitchFamily="18" charset="0"/>
              </a:rPr>
              <a:t> Wu, </a:t>
            </a:r>
            <a:r>
              <a:rPr lang="en-US" altLang="zh-CN" sz="2400" dirty="0" err="1" smtClean="0">
                <a:latin typeface="Californian FB" pitchFamily="18" charset="0"/>
              </a:rPr>
              <a:t>Feng</a:t>
            </a:r>
            <a:r>
              <a:rPr lang="en-US" altLang="zh-CN" sz="2400" dirty="0" smtClean="0">
                <a:latin typeface="Californian FB" pitchFamily="18" charset="0"/>
              </a:rPr>
              <a:t> Lu, et al.</a:t>
            </a:r>
          </a:p>
          <a:p>
            <a:pPr eaLnBrk="1" hangingPunct="1">
              <a:defRPr/>
            </a:pPr>
            <a:r>
              <a:rPr lang="en-US" altLang="zh-CN" sz="2400" dirty="0" smtClean="0">
                <a:latin typeface="Californian FB" pitchFamily="18" charset="0"/>
              </a:rPr>
              <a:t>(Tongji Univ.)</a:t>
            </a:r>
          </a:p>
          <a:p>
            <a:pPr eaLnBrk="1" hangingPunct="1">
              <a:defRPr/>
            </a:pPr>
            <a:r>
              <a:rPr lang="en-US" altLang="zh-CN" sz="2400" dirty="0" smtClean="0">
                <a:latin typeface="Californian FB" pitchFamily="18" charset="0"/>
              </a:rPr>
              <a:t>Ying Chen, </a:t>
            </a:r>
            <a:r>
              <a:rPr lang="en-US" altLang="zh-CN" sz="2400" dirty="0" err="1" smtClean="0">
                <a:latin typeface="Californian FB" pitchFamily="18" charset="0"/>
              </a:rPr>
              <a:t>Canjun</a:t>
            </a:r>
            <a:r>
              <a:rPr lang="en-US" altLang="zh-CN" sz="2400" dirty="0" smtClean="0">
                <a:latin typeface="Californian FB" pitchFamily="18" charset="0"/>
              </a:rPr>
              <a:t> Yang, </a:t>
            </a:r>
            <a:r>
              <a:rPr lang="en-US" altLang="zh-CN" sz="2400" dirty="0" err="1" smtClean="0">
                <a:latin typeface="Californian FB" pitchFamily="18" charset="0"/>
              </a:rPr>
              <a:t>Dejun</a:t>
            </a:r>
            <a:r>
              <a:rPr lang="en-US" altLang="zh-CN" sz="2400" dirty="0" smtClean="0">
                <a:latin typeface="Californian FB" pitchFamily="18" charset="0"/>
              </a:rPr>
              <a:t> Li, Bo Jin , et al.</a:t>
            </a:r>
          </a:p>
          <a:p>
            <a:pPr eaLnBrk="1" hangingPunct="1">
              <a:defRPr/>
            </a:pPr>
            <a:r>
              <a:rPr lang="en-US" altLang="zh-CN" sz="2400" dirty="0" smtClean="0">
                <a:latin typeface="Californian FB" pitchFamily="18" charset="0"/>
              </a:rPr>
              <a:t>(Zhejiang Univ.)</a:t>
            </a:r>
          </a:p>
          <a:p>
            <a:pPr eaLnBrk="1" hangingPunct="1">
              <a:defRPr/>
            </a:pPr>
            <a:r>
              <a:rPr lang="en-US" altLang="zh-CN" sz="2400" dirty="0" err="1" smtClean="0">
                <a:latin typeface="Californian FB" pitchFamily="18" charset="0"/>
              </a:rPr>
              <a:t>Peiliang</a:t>
            </a:r>
            <a:r>
              <a:rPr lang="en-US" altLang="zh-CN" sz="2400" dirty="0" smtClean="0">
                <a:latin typeface="Californian FB" pitchFamily="18" charset="0"/>
              </a:rPr>
              <a:t> Li </a:t>
            </a:r>
          </a:p>
          <a:p>
            <a:pPr eaLnBrk="1" hangingPunct="1">
              <a:defRPr/>
            </a:pPr>
            <a:r>
              <a:rPr lang="en-US" altLang="zh-CN" sz="2400" dirty="0" smtClean="0">
                <a:latin typeface="Californian FB" pitchFamily="18" charset="0"/>
              </a:rPr>
              <a:t>(Ocean Univ. of China) </a:t>
            </a:r>
          </a:p>
          <a:p>
            <a:pPr eaLnBrk="1" hangingPunct="1">
              <a:defRPr/>
            </a:pPr>
            <a:r>
              <a:rPr lang="en-US" altLang="zh-CN" sz="2400" dirty="0" err="1" smtClean="0">
                <a:latin typeface="Californian FB" pitchFamily="18" charset="0"/>
              </a:rPr>
              <a:t>Zhengping</a:t>
            </a:r>
            <a:r>
              <a:rPr lang="en-US" altLang="zh-CN" sz="2400" dirty="0" smtClean="0">
                <a:latin typeface="Californian FB" pitchFamily="18" charset="0"/>
              </a:rPr>
              <a:t> </a:t>
            </a:r>
            <a:r>
              <a:rPr lang="en-US" altLang="zh-CN" sz="2400" dirty="0" err="1" smtClean="0">
                <a:latin typeface="Californian FB" pitchFamily="18" charset="0"/>
              </a:rPr>
              <a:t>Feng</a:t>
            </a:r>
            <a:r>
              <a:rPr lang="en-US" altLang="zh-CN" sz="2400" dirty="0" smtClean="0">
                <a:latin typeface="Californian FB" pitchFamily="18" charset="0"/>
              </a:rPr>
              <a:t> </a:t>
            </a:r>
            <a:endParaRPr lang="en-US" altLang="zh-CN" sz="2400" baseline="30000" dirty="0" smtClean="0">
              <a:latin typeface="Californian FB" pitchFamily="18" charset="0"/>
            </a:endParaRPr>
          </a:p>
          <a:p>
            <a:pPr eaLnBrk="1" hangingPunct="1">
              <a:defRPr/>
            </a:pPr>
            <a:r>
              <a:rPr lang="en-US" altLang="zh-CN" sz="2400" dirty="0" smtClean="0">
                <a:latin typeface="Californian FB" pitchFamily="18" charset="0"/>
              </a:rPr>
              <a:t> (Shanghai </a:t>
            </a:r>
            <a:r>
              <a:rPr lang="en-US" altLang="zh-CN" sz="2400" dirty="0" err="1" smtClean="0">
                <a:latin typeface="Californian FB" pitchFamily="18" charset="0"/>
              </a:rPr>
              <a:t>Jiaotong</a:t>
            </a:r>
            <a:r>
              <a:rPr lang="en-US" altLang="zh-CN" sz="2400" dirty="0" smtClean="0">
                <a:latin typeface="Californian FB" pitchFamily="18" charset="0"/>
              </a:rPr>
              <a:t> Univ.)</a:t>
            </a:r>
          </a:p>
          <a:p>
            <a:pPr eaLnBrk="1" hangingPunct="1">
              <a:defRPr/>
            </a:pPr>
            <a:endParaRPr lang="en-US" altLang="zh-CN" sz="2400" dirty="0" smtClean="0">
              <a:latin typeface="Californian FB" pitchFamily="18" charset="0"/>
            </a:endParaRPr>
          </a:p>
          <a:p>
            <a:pPr eaLnBrk="1" hangingPunct="1">
              <a:defRPr/>
            </a:pPr>
            <a:endParaRPr lang="en-US" altLang="zh-CN" sz="2400" dirty="0" smtClean="0">
              <a:latin typeface="GungsuhChe" pitchFamily="49" charset="-127"/>
              <a:ea typeface="GungsuhChe" pitchFamily="49" charset="-127"/>
            </a:endParaRPr>
          </a:p>
          <a:p>
            <a:pPr eaLnBrk="1" hangingPunct="1">
              <a:defRPr/>
            </a:pPr>
            <a:endParaRPr lang="en-US" altLang="zh-CN" sz="2400" dirty="0" smtClean="0">
              <a:latin typeface="Cooper Black" pitchFamily="18" charset="0"/>
              <a:ea typeface="幼圆" pitchFamily="49" charset="-122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468313" y="4781550"/>
            <a:ext cx="184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en-US" altLang="zh-CN" sz="2800" dirty="0">
              <a:effectLst>
                <a:outerShdw blurRad="38100" dist="38100" dir="2700000" algn="tl">
                  <a:srgbClr val="010199"/>
                </a:outerShdw>
              </a:effectLst>
              <a:latin typeface="Californian FB" pitchFamily="18" charset="0"/>
              <a:ea typeface="宋体" pitchFamily="2" charset="-122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654425" y="6237288"/>
            <a:ext cx="1565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i="1">
                <a:latin typeface="Arial" charset="0"/>
              </a:rPr>
              <a:t>May 16, 2011</a:t>
            </a:r>
          </a:p>
        </p:txBody>
      </p:sp>
      <p:pic>
        <p:nvPicPr>
          <p:cNvPr id="5126" name="Picture 11" descr="C:\Users\peng\Desktop\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238" y="4437063"/>
            <a:ext cx="2273300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3029481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标题 6"/>
          <p:cNvSpPr>
            <a:spLocks noGrp="1"/>
          </p:cNvSpPr>
          <p:nvPr>
            <p:ph type="title"/>
          </p:nvPr>
        </p:nvSpPr>
        <p:spPr>
          <a:xfrm>
            <a:off x="285750" y="0"/>
            <a:ext cx="8143875" cy="10001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600" dirty="0" smtClean="0"/>
              <a:t>Wonderful Seafloor World in Monterey Bay Taken by </a:t>
            </a:r>
            <a:r>
              <a:rPr lang="en-US" altLang="zh-CN" sz="3200" dirty="0" smtClean="0"/>
              <a:t>China </a:t>
            </a:r>
            <a:r>
              <a:rPr lang="en-US" altLang="zh-CN" sz="3600" dirty="0" smtClean="0"/>
              <a:t>Video Camera</a:t>
            </a:r>
            <a:endParaRPr lang="zh-CN" altLang="en-US" sz="3600" dirty="0" smtClean="0"/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7161213" y="2874963"/>
          <a:ext cx="8445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包" showAsIcon="1" r:id="rId4" imgW="914400" imgH="685800" progId="Package">
                  <p:embed/>
                </p:oleObj>
              </mc:Choice>
              <mc:Fallback>
                <p:oleObj name="包" showAsIcon="1" r:id="rId4" imgW="914400" imgH="68580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1213" y="2874963"/>
                        <a:ext cx="8445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4" name="Picture 5" descr="D:\Documents\Capture\4.22扁鱼消失大鱼出现[(005316)11-04-13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8" y="1143000"/>
            <a:ext cx="2886075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6" descr="D:\Documents\Capture\4.22小鱼[(000185)10-58-27]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1143000"/>
            <a:ext cx="2886075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7" descr="D:\Documents\Capture\4.22鱼群集聚[(001163)11-00-15]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3786188"/>
            <a:ext cx="29019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1" name="Object 8"/>
          <p:cNvGraphicFramePr>
            <a:graphicFrameLocks noChangeAspect="1"/>
          </p:cNvGraphicFramePr>
          <p:nvPr/>
        </p:nvGraphicFramePr>
        <p:xfrm>
          <a:off x="7172325" y="1517650"/>
          <a:ext cx="8445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包" showAsIcon="1" r:id="rId9" imgW="914400" imgH="685800" progId="Package">
                  <p:embed/>
                </p:oleObj>
              </mc:Choice>
              <mc:Fallback>
                <p:oleObj name="包" showAsIcon="1" r:id="rId9" imgW="914400" imgH="68580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2325" y="1517650"/>
                        <a:ext cx="8445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7" name="Picture 10" descr="D:\Documents\Capture\4.22数条鱼出现[(002429)11-29-20]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8" y="3786188"/>
            <a:ext cx="2886075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9"/>
          <p:cNvGraphicFramePr>
            <a:graphicFrameLocks noChangeAspect="1"/>
          </p:cNvGraphicFramePr>
          <p:nvPr/>
        </p:nvGraphicFramePr>
        <p:xfrm>
          <a:off x="7175500" y="4446588"/>
          <a:ext cx="9144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包" showAsIcon="1" r:id="rId12" imgW="914400" imgH="685800" progId="Package">
                  <p:embed/>
                </p:oleObj>
              </mc:Choice>
              <mc:Fallback>
                <p:oleObj name="包" showAsIcon="1" r:id="rId12" imgW="914400" imgH="68580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0" y="4446588"/>
                        <a:ext cx="9144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657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标题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39825"/>
          </a:xfrm>
        </p:spPr>
        <p:txBody>
          <a:bodyPr/>
          <a:lstStyle/>
          <a:p>
            <a:pPr eaLnBrk="1" hangingPunct="1"/>
            <a:r>
              <a:rPr lang="en-US" altLang="zh-CN" sz="4000" b="1" smtClean="0">
                <a:solidFill>
                  <a:srgbClr val="FFFF00"/>
                </a:solidFill>
                <a:effectLst/>
                <a:latin typeface="Batang" pitchFamily="18" charset="-127"/>
                <a:ea typeface="Batang" pitchFamily="18" charset="-127"/>
              </a:rPr>
              <a:t>Acknowledgements</a:t>
            </a:r>
            <a:endParaRPr lang="zh-CN" altLang="en-US" sz="4000" b="1" smtClean="0">
              <a:solidFill>
                <a:srgbClr val="FFFF00"/>
              </a:solidFill>
              <a:effectLst/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925" y="1844675"/>
            <a:ext cx="8893175" cy="381635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2400" dirty="0" smtClean="0">
                <a:latin typeface="Batang" pitchFamily="18" charset="-127"/>
                <a:ea typeface="Batang" pitchFamily="18" charset="-127"/>
              </a:rPr>
              <a:t>    </a:t>
            </a:r>
            <a:r>
              <a:rPr lang="en-US" altLang="zh-CN" sz="2800" b="1" dirty="0" smtClean="0">
                <a:latin typeface="Batang" pitchFamily="18" charset="-127"/>
                <a:ea typeface="Batang" pitchFamily="18" charset="-127"/>
              </a:rPr>
              <a:t>We are indebted to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CN" sz="800" b="1" dirty="0" smtClean="0">
              <a:latin typeface="Batang" pitchFamily="18" charset="-127"/>
              <a:ea typeface="Batang" pitchFamily="18" charset="-127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2400" i="1" dirty="0" smtClean="0">
                <a:latin typeface="Batang" pitchFamily="18" charset="-127"/>
                <a:ea typeface="Batang" pitchFamily="18" charset="-127"/>
              </a:rPr>
              <a:t>    </a:t>
            </a:r>
            <a:r>
              <a:rPr lang="en-US" altLang="zh-CN" sz="2800" i="1" dirty="0" smtClean="0">
                <a:latin typeface="Batang" pitchFamily="18" charset="-127"/>
                <a:ea typeface="Batang" pitchFamily="18" charset="-127"/>
              </a:rPr>
              <a:t>Chris </a:t>
            </a:r>
            <a:r>
              <a:rPr lang="en-US" altLang="zh-CN" sz="2800" i="1" dirty="0" err="1" smtClean="0">
                <a:latin typeface="Batang" pitchFamily="18" charset="-127"/>
                <a:ea typeface="Batang" pitchFamily="18" charset="-127"/>
              </a:rPr>
              <a:t>Scholin</a:t>
            </a:r>
            <a:r>
              <a:rPr lang="en-US" altLang="zh-CN" sz="2800" i="1" dirty="0" smtClean="0">
                <a:latin typeface="Batang" pitchFamily="18" charset="-127"/>
                <a:ea typeface="Batang" pitchFamily="18" charset="-127"/>
              </a:rPr>
              <a:t>, Steve </a:t>
            </a:r>
            <a:r>
              <a:rPr lang="en-US" altLang="zh-CN" sz="2800" i="1" dirty="0" err="1" smtClean="0">
                <a:latin typeface="Batang" pitchFamily="18" charset="-127"/>
                <a:ea typeface="Batang" pitchFamily="18" charset="-127"/>
              </a:rPr>
              <a:t>Etchemendy</a:t>
            </a:r>
            <a:r>
              <a:rPr lang="en-US" altLang="zh-CN" sz="2800" i="1" dirty="0" smtClean="0">
                <a:latin typeface="Batang" pitchFamily="18" charset="-127"/>
                <a:ea typeface="Batang" pitchFamily="18" charset="-127"/>
              </a:rPr>
              <a:t>, Mike Pinto, Ken Heller, </a:t>
            </a:r>
            <a:r>
              <a:rPr lang="en-US" altLang="zh-CN" sz="2800" i="1" dirty="0" err="1" smtClean="0">
                <a:latin typeface="Batang" pitchFamily="18" charset="-127"/>
                <a:ea typeface="Batang" pitchFamily="18" charset="-127"/>
              </a:rPr>
              <a:t>Knute</a:t>
            </a:r>
            <a:r>
              <a:rPr lang="en-US" altLang="zh-CN" sz="2800" i="1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en-US" altLang="zh-CN" sz="2800" i="1" dirty="0" err="1" smtClean="0">
                <a:latin typeface="Batang" pitchFamily="18" charset="-127"/>
                <a:ea typeface="Batang" pitchFamily="18" charset="-127"/>
              </a:rPr>
              <a:t>Brekke</a:t>
            </a:r>
            <a:r>
              <a:rPr lang="en-US" altLang="zh-CN" sz="2800" i="1" dirty="0" smtClean="0">
                <a:latin typeface="Batang" pitchFamily="18" charset="-127"/>
                <a:ea typeface="Batang" pitchFamily="18" charset="-127"/>
              </a:rPr>
              <a:t>, Craig </a:t>
            </a:r>
            <a:r>
              <a:rPr lang="en-US" altLang="zh-CN" sz="2800" i="1" dirty="0" err="1" smtClean="0">
                <a:latin typeface="Batang" pitchFamily="18" charset="-127"/>
                <a:ea typeface="Batang" pitchFamily="18" charset="-127"/>
              </a:rPr>
              <a:t>Dawe</a:t>
            </a:r>
            <a:r>
              <a:rPr lang="en-US" altLang="zh-CN" sz="2800" i="1" dirty="0" smtClean="0">
                <a:latin typeface="Batang" pitchFamily="18" charset="-127"/>
                <a:ea typeface="Batang" pitchFamily="18" charset="-127"/>
              </a:rPr>
              <a:t>, Gene </a:t>
            </a:r>
            <a:r>
              <a:rPr lang="en-US" altLang="zh-CN" sz="2800" i="1" dirty="0" err="1" smtClean="0">
                <a:latin typeface="Batang" pitchFamily="18" charset="-127"/>
                <a:ea typeface="Batang" pitchFamily="18" charset="-127"/>
              </a:rPr>
              <a:t>Massion</a:t>
            </a:r>
            <a:r>
              <a:rPr lang="en-US" altLang="zh-CN" sz="2800" i="1" dirty="0" smtClean="0">
                <a:latin typeface="Batang" pitchFamily="18" charset="-127"/>
                <a:ea typeface="Batang" pitchFamily="18" charset="-127"/>
              </a:rPr>
              <a:t>, Mike </a:t>
            </a:r>
            <a:r>
              <a:rPr lang="en-US" altLang="zh-CN" sz="2800" i="1" dirty="0" err="1" smtClean="0">
                <a:latin typeface="Batang" pitchFamily="18" charset="-127"/>
                <a:ea typeface="Batang" pitchFamily="18" charset="-127"/>
              </a:rPr>
              <a:t>Burczynski</a:t>
            </a:r>
            <a:r>
              <a:rPr lang="en-US" altLang="zh-CN" sz="2800" i="1" dirty="0" smtClean="0">
                <a:latin typeface="Batang" pitchFamily="18" charset="-127"/>
                <a:ea typeface="Batang" pitchFamily="18" charset="-127"/>
              </a:rPr>
              <a:t>, D.J. Osborne, Susan Von </a:t>
            </a:r>
            <a:r>
              <a:rPr lang="en-US" altLang="zh-CN" sz="2800" i="1" dirty="0" err="1" smtClean="0">
                <a:latin typeface="Batang" pitchFamily="18" charset="-127"/>
                <a:ea typeface="Batang" pitchFamily="18" charset="-127"/>
              </a:rPr>
              <a:t>Thun</a:t>
            </a:r>
            <a:r>
              <a:rPr lang="en-US" altLang="zh-CN" sz="2800" i="1" dirty="0" smtClean="0">
                <a:latin typeface="Batang" pitchFamily="18" charset="-127"/>
                <a:ea typeface="Batang" pitchFamily="18" charset="-127"/>
              </a:rPr>
              <a:t>, Natalie Fairchild, Katie </a:t>
            </a:r>
            <a:r>
              <a:rPr lang="en-US" altLang="zh-CN" sz="2800" i="1" dirty="0" err="1" smtClean="0">
                <a:latin typeface="Batang" pitchFamily="18" charset="-127"/>
                <a:ea typeface="Batang" pitchFamily="18" charset="-127"/>
              </a:rPr>
              <a:t>Loweth</a:t>
            </a:r>
            <a:r>
              <a:rPr lang="en-US" altLang="zh-CN" sz="2800" i="1" dirty="0" smtClean="0">
                <a:latin typeface="Batang" pitchFamily="18" charset="-127"/>
                <a:ea typeface="Batang" pitchFamily="18" charset="-127"/>
              </a:rPr>
              <a:t>, Peter </a:t>
            </a:r>
            <a:r>
              <a:rPr lang="en-US" altLang="zh-CN" sz="2800" i="1" dirty="0" err="1" smtClean="0">
                <a:latin typeface="Batang" pitchFamily="18" charset="-127"/>
                <a:ea typeface="Batang" pitchFamily="18" charset="-127"/>
              </a:rPr>
              <a:t>Braccio</a:t>
            </a:r>
            <a:r>
              <a:rPr lang="en-US" altLang="zh-CN" sz="2800" i="1" dirty="0" smtClean="0">
                <a:latin typeface="Batang" pitchFamily="18" charset="-127"/>
                <a:ea typeface="Batang" pitchFamily="18" charset="-127"/>
              </a:rPr>
              <a:t> , Kim Fulton-Bennett, </a:t>
            </a:r>
            <a:r>
              <a:rPr lang="en-US" altLang="zh-CN" sz="2800" i="1" dirty="0" err="1" smtClean="0">
                <a:latin typeface="Batang" pitchFamily="18" charset="-127"/>
                <a:ea typeface="Batang" pitchFamily="18" charset="-127"/>
              </a:rPr>
              <a:t>Yanwu</a:t>
            </a:r>
            <a:r>
              <a:rPr lang="en-US" altLang="zh-CN" sz="2800" i="1" dirty="0" smtClean="0">
                <a:latin typeface="Batang" pitchFamily="18" charset="-127"/>
                <a:ea typeface="Batang" pitchFamily="18" charset="-127"/>
              </a:rPr>
              <a:t> Zhang, and other folks from MBARI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CN" sz="1200" i="1" dirty="0" smtClean="0">
              <a:latin typeface="Batang" pitchFamily="18" charset="-127"/>
              <a:ea typeface="Batang" pitchFamily="18" charset="-127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2800" dirty="0" smtClean="0">
                <a:effectLst/>
                <a:latin typeface="Batang" pitchFamily="18" charset="-127"/>
                <a:ea typeface="Batang" pitchFamily="18" charset="-127"/>
              </a:rPr>
              <a:t>   </a:t>
            </a:r>
            <a:r>
              <a:rPr lang="en-US" altLang="zh-CN" sz="2800" b="1" dirty="0" smtClean="0">
                <a:effectLst/>
                <a:latin typeface="Batang" pitchFamily="18" charset="-127"/>
                <a:ea typeface="Batang" pitchFamily="18" charset="-127"/>
              </a:rPr>
              <a:t>for your great support and help.</a:t>
            </a:r>
            <a:endParaRPr lang="zh-CN" altLang="en-US" sz="2800" b="1" dirty="0" smtClean="0">
              <a:effectLst/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60420" name="Picture 9" descr="C:\Users\peng\Desktop\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157788"/>
            <a:ext cx="1530350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326404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标题 1"/>
          <p:cNvSpPr>
            <a:spLocks noGrp="1"/>
          </p:cNvSpPr>
          <p:nvPr>
            <p:ph type="title"/>
          </p:nvPr>
        </p:nvSpPr>
        <p:spPr>
          <a:xfrm>
            <a:off x="-36513" y="344488"/>
            <a:ext cx="4211638" cy="1139825"/>
          </a:xfrm>
        </p:spPr>
        <p:txBody>
          <a:bodyPr/>
          <a:lstStyle/>
          <a:p>
            <a:pPr eaLnBrk="1" hangingPunct="1"/>
            <a:r>
              <a:rPr lang="en-US" altLang="zh-CN" sz="3600" b="1" smtClean="0">
                <a:solidFill>
                  <a:srgbClr val="FFFF00"/>
                </a:solidFill>
                <a:effectLst/>
                <a:latin typeface="Batang" pitchFamily="18" charset="-127"/>
                <a:ea typeface="Batang" pitchFamily="18" charset="-127"/>
              </a:rPr>
              <a:t>Test on MARS</a:t>
            </a:r>
            <a:endParaRPr lang="zh-CN" altLang="en-US" sz="3600" b="1" smtClean="0">
              <a:solidFill>
                <a:srgbClr val="FFFF00"/>
              </a:solidFill>
              <a:effectLst/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1987" name="Picture 2" descr="Illustration showing the Chinese observatory experiment on the MARS observatory (not to scale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913" y="404813"/>
            <a:ext cx="4746625" cy="601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矩形 5"/>
          <p:cNvSpPr>
            <a:spLocks noChangeArrowheads="1"/>
          </p:cNvSpPr>
          <p:nvPr/>
        </p:nvSpPr>
        <p:spPr bwMode="auto">
          <a:xfrm>
            <a:off x="4464050" y="6524625"/>
            <a:ext cx="57959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1600" i="1"/>
              <a:t>Image: David Fierstein /Kim Fulton-Bennett © MBARI</a:t>
            </a:r>
            <a:br>
              <a:rPr lang="en-US" altLang="zh-CN" sz="1600" i="1"/>
            </a:br>
            <a:endParaRPr lang="zh-CN" altLang="en-US" sz="1600"/>
          </a:p>
        </p:txBody>
      </p:sp>
      <p:pic>
        <p:nvPicPr>
          <p:cNvPr id="41989" name="Picture 5" descr="C:\Users\peng\Desktop\展览\MARS网海试照片集锦－MARS网海试图集\水池试验下水前检查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844675"/>
            <a:ext cx="403066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矩形 11"/>
          <p:cNvSpPr>
            <a:spLocks noChangeArrowheads="1"/>
          </p:cNvSpPr>
          <p:nvPr/>
        </p:nvSpPr>
        <p:spPr bwMode="auto">
          <a:xfrm>
            <a:off x="71438" y="4724400"/>
            <a:ext cx="41402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i="1"/>
              <a:t>“On April 21, 2011, four years and 16 days after MBARI and Tongji University signed an agreement to collaborate on ocean science efforts, the Chinese Ocean Observatory on MARS has become a reality” cited from MBARI’s webpage </a:t>
            </a:r>
            <a:endParaRPr lang="zh-CN" altLang="en-US" i="1"/>
          </a:p>
        </p:txBody>
      </p:sp>
    </p:spTree>
    <p:extLst>
      <p:ext uri="{BB962C8B-B14F-4D97-AF65-F5344CB8AC3E}">
        <p14:creationId xmlns:p14="http://schemas.microsoft.com/office/powerpoint/2010/main" val="131103044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en-US" smtClean="0"/>
          </a:p>
        </p:txBody>
      </p:sp>
      <p:pic>
        <p:nvPicPr>
          <p:cNvPr id="45059" name="Picture 2" descr="C:\Users\peng\Desktop\展览\MARS网海试照片集锦－MARS网海试图集\系统水池底联调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4481513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3" descr="C:\Users\peng\Desktop\展览\MARS网海试照片集锦－MARS网海试图集\接地检测通过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013" y="-58738"/>
            <a:ext cx="4592637" cy="3444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4" descr="C:\Users\peng\Desktop\展览\MARS网海试照片集锦－MARS网海试图集\化学环境监测系统水池吊放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3429000"/>
            <a:ext cx="4572001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6" descr="C:\Users\peng\Desktop\展览\MARS网海试照片集锦－MARS网海试图集\设备出水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3427413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-36513" y="46038"/>
            <a:ext cx="4468813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solidFill>
                  <a:srgbClr val="FFFF00"/>
                </a:solidFill>
                <a:latin typeface="Batang" pitchFamily="18" charset="-127"/>
                <a:ea typeface="Batang" pitchFamily="18" charset="-127"/>
                <a:cs typeface="+mj-cs"/>
              </a:rPr>
              <a:t>MBARI’s Test Tank</a:t>
            </a:r>
            <a:endParaRPr lang="zh-CN" altLang="en-US" sz="3600" b="1" dirty="0">
              <a:solidFill>
                <a:srgbClr val="FFFF00"/>
              </a:solidFill>
              <a:latin typeface="Batang" pitchFamily="18" charset="-127"/>
              <a:ea typeface="Batang" pitchFamily="18" charset="-127"/>
              <a:cs typeface="+mj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323850" y="3357563"/>
            <a:ext cx="9648825" cy="7143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 rot="5400000">
            <a:off x="-288131" y="3509169"/>
            <a:ext cx="9648825" cy="7143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3727139"/>
      </p:ext>
    </p:extLst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pic>
        <p:nvPicPr>
          <p:cNvPr id="46083" name="Picture 2" descr="F:\seafloor mar infrastructure(English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" t="6796" r="4182" b="4840"/>
          <a:stretch>
            <a:fillRect/>
          </a:stretch>
        </p:blipFill>
        <p:spPr bwMode="auto">
          <a:xfrm>
            <a:off x="-36513" y="1412875"/>
            <a:ext cx="9144001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388" y="476250"/>
            <a:ext cx="6418262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solidFill>
                  <a:srgbClr val="FFFF00"/>
                </a:solidFill>
                <a:latin typeface="Batang" pitchFamily="18" charset="-127"/>
                <a:ea typeface="Batang" pitchFamily="18" charset="-127"/>
                <a:cs typeface="+mj-cs"/>
              </a:rPr>
              <a:t>Infrastructure of China Node</a:t>
            </a:r>
            <a:endParaRPr lang="zh-CN" altLang="en-US" sz="3600" b="1" dirty="0">
              <a:solidFill>
                <a:srgbClr val="FFFF00"/>
              </a:solidFill>
              <a:latin typeface="Batang" pitchFamily="18" charset="-127"/>
              <a:ea typeface="Batang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358071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en-US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en-US" smtClean="0"/>
          </a:p>
        </p:txBody>
      </p:sp>
      <p:pic>
        <p:nvPicPr>
          <p:cNvPr id="47108" name="Picture 3" descr="C:\Users\peng\Desktop\展览\Desktop\seafloor海试示意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76250"/>
            <a:ext cx="7910513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850" y="6146800"/>
            <a:ext cx="878522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solidFill>
                  <a:srgbClr val="FFFF00"/>
                </a:solidFill>
                <a:latin typeface="Batang" pitchFamily="18" charset="-127"/>
                <a:ea typeface="Batang" pitchFamily="18" charset="-127"/>
                <a:cs typeface="+mj-cs"/>
              </a:rPr>
              <a:t>Diagram of Deployment of China Node on MARS</a:t>
            </a:r>
            <a:endParaRPr lang="zh-CN" altLang="en-US" sz="2800" b="1" dirty="0">
              <a:solidFill>
                <a:srgbClr val="FFFF00"/>
              </a:solidFill>
              <a:latin typeface="Batang" pitchFamily="18" charset="-127"/>
              <a:ea typeface="Batang" pitchFamily="18" charset="-127"/>
              <a:cs typeface="+mj-cs"/>
            </a:endParaRPr>
          </a:p>
        </p:txBody>
      </p:sp>
      <p:sp>
        <p:nvSpPr>
          <p:cNvPr id="47110" name="TextBox 6"/>
          <p:cNvSpPr txBox="1">
            <a:spLocks noChangeArrowheads="1"/>
          </p:cNvSpPr>
          <p:nvPr/>
        </p:nvSpPr>
        <p:spPr bwMode="auto">
          <a:xfrm>
            <a:off x="0" y="0"/>
            <a:ext cx="976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/>
              <a:t>21</a:t>
            </a:r>
            <a:r>
              <a:rPr lang="en-US" altLang="zh-CN" baseline="30000"/>
              <a:t>th</a:t>
            </a:r>
            <a:r>
              <a:rPr lang="en-US" altLang="zh-CN"/>
              <a:t>, April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624524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en-US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en-US" smtClean="0"/>
          </a:p>
        </p:txBody>
      </p:sp>
      <p:pic>
        <p:nvPicPr>
          <p:cNvPr id="48132" name="Picture 2" descr="C:\Users\peng\Desktop\展览\MARS网海试照片集锦－MARS网海试图集\ROV下海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4" descr="C:\Users\peng\Desktop\展览\MARS网海试照片集锦－MARS网海试图集\海上布放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5" descr="C:\Users\peng\Desktop\展览\MARS网海试照片集锦－MARS网海试图集\Monterey Bay海底实时传输回来的实时图像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3471863"/>
            <a:ext cx="4500563" cy="358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6" descr="C:\Users\peng\Desktop\展览\MARS网海试照片集锦－MARS网海试图集\布放在海底的化学环境监测系统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825" y="3429000"/>
            <a:ext cx="4822825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5725" y="6238875"/>
            <a:ext cx="427037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600" b="1" dirty="0">
                <a:solidFill>
                  <a:srgbClr val="FFFF00"/>
                </a:solidFill>
                <a:latin typeface="Batang" pitchFamily="18" charset="-127"/>
                <a:ea typeface="Batang" pitchFamily="18" charset="-127"/>
                <a:cs typeface="+mj-cs"/>
              </a:rPr>
              <a:t>Deployment at Sea</a:t>
            </a:r>
            <a:endParaRPr lang="zh-CN" altLang="en-US" sz="3600" b="1" dirty="0">
              <a:solidFill>
                <a:srgbClr val="FFFF00"/>
              </a:solidFill>
              <a:latin typeface="Batang" pitchFamily="18" charset="-127"/>
              <a:ea typeface="Batang" pitchFamily="18" charset="-127"/>
              <a:cs typeface="+mj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52413" y="3357563"/>
            <a:ext cx="9648826" cy="7143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 rot="5400000">
            <a:off x="-216694" y="3509169"/>
            <a:ext cx="9648825" cy="7143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8024078"/>
      </p:ext>
    </p:extLst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en-US" smtClean="0"/>
          </a:p>
        </p:txBody>
      </p:sp>
      <p:pic>
        <p:nvPicPr>
          <p:cNvPr id="55299" name="Picture 2" descr="F:\网页文章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052513"/>
            <a:ext cx="887253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TextBox 4"/>
          <p:cNvSpPr txBox="1">
            <a:spLocks noChangeArrowheads="1"/>
          </p:cNvSpPr>
          <p:nvPr/>
        </p:nvSpPr>
        <p:spPr bwMode="auto">
          <a:xfrm>
            <a:off x="171450" y="188913"/>
            <a:ext cx="4892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3600">
                <a:latin typeface="Californian FB" pitchFamily="18" charset="0"/>
              </a:rPr>
              <a:t>http://enso.tongji.edu.cn/</a:t>
            </a:r>
            <a:endParaRPr lang="zh-CN" altLang="en-US" sz="3600">
              <a:latin typeface="Californian FB" pitchFamily="18" charset="0"/>
            </a:endParaRPr>
          </a:p>
          <a:p>
            <a:pPr eaLnBrk="1" hangingPunct="1"/>
            <a:r>
              <a:rPr lang="en-US" altLang="zh-CN" sz="3600"/>
              <a:t> </a:t>
            </a:r>
            <a:endParaRPr lang="zh-CN" altLang="en-US" sz="3600"/>
          </a:p>
        </p:txBody>
      </p:sp>
      <p:sp>
        <p:nvSpPr>
          <p:cNvPr id="7" name="椭圆 6"/>
          <p:cNvSpPr/>
          <p:nvPr/>
        </p:nvSpPr>
        <p:spPr>
          <a:xfrm>
            <a:off x="5148263" y="3716338"/>
            <a:ext cx="3384550" cy="201612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976065"/>
      </p:ext>
    </p:extLst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en-US" dirty="0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en-US" dirty="0" smtClean="0"/>
          </a:p>
        </p:txBody>
      </p:sp>
      <p:pic>
        <p:nvPicPr>
          <p:cNvPr id="58372" name="Picture 4" descr="F:\O,Chlorophyll and depth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11113"/>
            <a:ext cx="8999537" cy="689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Box 4"/>
          <p:cNvSpPr txBox="1">
            <a:spLocks noChangeArrowheads="1"/>
          </p:cNvSpPr>
          <p:nvPr/>
        </p:nvSpPr>
        <p:spPr bwMode="auto">
          <a:xfrm>
            <a:off x="539750" y="-26988"/>
            <a:ext cx="7545388" cy="36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FF0000"/>
                </a:solidFill>
                <a:latin typeface="Californian FB" pitchFamily="18" charset="0"/>
              </a:rPr>
              <a:t>Oxygen, Chlorophyll and Depth Variation During April 22th to April 29th </a:t>
            </a:r>
            <a:endParaRPr lang="zh-CN" altLang="en-US" b="1">
              <a:solidFill>
                <a:srgbClr val="FF0000"/>
              </a:solidFill>
              <a:latin typeface="Californian FB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09029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4" descr="untitl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8458200" cy="537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TextBox 3"/>
          <p:cNvSpPr txBox="1">
            <a:spLocks noChangeArrowheads="1"/>
          </p:cNvSpPr>
          <p:nvPr/>
        </p:nvSpPr>
        <p:spPr bwMode="auto">
          <a:xfrm>
            <a:off x="0" y="6021388"/>
            <a:ext cx="9324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r>
              <a:rPr lang="en-US" altLang="zh-CN" sz="2400" b="1">
                <a:latin typeface="Times New Roman" pitchFamily="18" charset="0"/>
              </a:rPr>
              <a:t>Original current(Black), Residual current(blue),  Tidal current (red)</a:t>
            </a:r>
          </a:p>
        </p:txBody>
      </p:sp>
      <p:sp>
        <p:nvSpPr>
          <p:cNvPr id="59396" name="TextBox 3"/>
          <p:cNvSpPr txBox="1">
            <a:spLocks noChangeArrowheads="1"/>
          </p:cNvSpPr>
          <p:nvPr/>
        </p:nvSpPr>
        <p:spPr bwMode="auto">
          <a:xfrm>
            <a:off x="6300788" y="6457950"/>
            <a:ext cx="23860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i="1">
                <a:solidFill>
                  <a:srgbClr val="FFC000"/>
                </a:solidFill>
              </a:rPr>
              <a:t>Ocean</a:t>
            </a:r>
            <a:r>
              <a:rPr lang="zh-CN" altLang="en-US" i="1">
                <a:solidFill>
                  <a:srgbClr val="FFC000"/>
                </a:solidFill>
              </a:rPr>
              <a:t> </a:t>
            </a:r>
            <a:r>
              <a:rPr lang="en-US" altLang="zh-CN" i="1">
                <a:solidFill>
                  <a:srgbClr val="FFC000"/>
                </a:solidFill>
              </a:rPr>
              <a:t>University of China</a:t>
            </a:r>
            <a:endParaRPr lang="zh-CN" altLang="en-US" i="1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59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269</Words>
  <Application>Microsoft Office PowerPoint</Application>
  <PresentationFormat>On-screen Show (4:3)</PresentationFormat>
  <Paragraphs>42</Paragraphs>
  <Slides>11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包</vt:lpstr>
      <vt:lpstr>Development of Chinese Ocean Observatories: from MARS Tests to the South China Sea </vt:lpstr>
      <vt:lpstr>Test on MARS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Wonderful Seafloor World in Monterey Bay Taken by China Video Camera</vt:lpstr>
      <vt:lpstr>Acknowledgements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Chinese Ocean Observatories: from MARS Tests to the South China Sea </dc:title>
  <dc:creator>Yanwu Zhang</dc:creator>
  <cp:lastModifiedBy>Yanwu Zhang</cp:lastModifiedBy>
  <cp:revision>2</cp:revision>
  <dcterms:created xsi:type="dcterms:W3CDTF">2014-10-16T16:34:51Z</dcterms:created>
  <dcterms:modified xsi:type="dcterms:W3CDTF">2014-10-16T16:40:42Z</dcterms:modified>
</cp:coreProperties>
</file>