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3" r:id="rId1"/>
    <p:sldMasterId id="2147483679" r:id="rId2"/>
    <p:sldMasterId id="2147483680" r:id="rId3"/>
    <p:sldMasterId id="2147483696" r:id="rId4"/>
    <p:sldMasterId id="2147483734" r:id="rId5"/>
    <p:sldMasterId id="2147483758" r:id="rId6"/>
  </p:sldMasterIdLst>
  <p:notesMasterIdLst>
    <p:notesMasterId r:id="rId72"/>
  </p:notesMasterIdLst>
  <p:sldIdLst>
    <p:sldId id="797" r:id="rId7"/>
    <p:sldId id="845" r:id="rId8"/>
    <p:sldId id="776" r:id="rId9"/>
    <p:sldId id="946" r:id="rId10"/>
    <p:sldId id="844" r:id="rId11"/>
    <p:sldId id="827" r:id="rId12"/>
    <p:sldId id="843" r:id="rId13"/>
    <p:sldId id="942" r:id="rId14"/>
    <p:sldId id="937" r:id="rId15"/>
    <p:sldId id="932" r:id="rId16"/>
    <p:sldId id="822" r:id="rId17"/>
    <p:sldId id="870" r:id="rId18"/>
    <p:sldId id="934" r:id="rId19"/>
    <p:sldId id="935" r:id="rId20"/>
    <p:sldId id="941" r:id="rId21"/>
    <p:sldId id="949" r:id="rId22"/>
    <p:sldId id="924" r:id="rId23"/>
    <p:sldId id="926" r:id="rId24"/>
    <p:sldId id="947" r:id="rId25"/>
    <p:sldId id="943" r:id="rId26"/>
    <p:sldId id="871" r:id="rId27"/>
    <p:sldId id="872" r:id="rId28"/>
    <p:sldId id="798" r:id="rId29"/>
    <p:sldId id="919" r:id="rId30"/>
    <p:sldId id="799" r:id="rId31"/>
    <p:sldId id="800" r:id="rId32"/>
    <p:sldId id="801" r:id="rId33"/>
    <p:sldId id="804" r:id="rId34"/>
    <p:sldId id="805" r:id="rId35"/>
    <p:sldId id="927" r:id="rId36"/>
    <p:sldId id="637" r:id="rId37"/>
    <p:sldId id="838" r:id="rId38"/>
    <p:sldId id="740" r:id="rId39"/>
    <p:sldId id="824" r:id="rId40"/>
    <p:sldId id="933" r:id="rId41"/>
    <p:sldId id="920" r:id="rId42"/>
    <p:sldId id="652" r:id="rId43"/>
    <p:sldId id="821" r:id="rId44"/>
    <p:sldId id="944" r:id="rId45"/>
    <p:sldId id="945" r:id="rId46"/>
    <p:sldId id="877" r:id="rId47"/>
    <p:sldId id="881" r:id="rId48"/>
    <p:sldId id="906" r:id="rId49"/>
    <p:sldId id="777" r:id="rId50"/>
    <p:sldId id="925" r:id="rId51"/>
    <p:sldId id="950" r:id="rId52"/>
    <p:sldId id="948" r:id="rId53"/>
    <p:sldId id="936" r:id="rId54"/>
    <p:sldId id="839" r:id="rId55"/>
    <p:sldId id="817" r:id="rId56"/>
    <p:sldId id="863" r:id="rId57"/>
    <p:sldId id="721" r:id="rId58"/>
    <p:sldId id="749" r:id="rId59"/>
    <p:sldId id="732" r:id="rId60"/>
    <p:sldId id="922" r:id="rId61"/>
    <p:sldId id="923" r:id="rId62"/>
    <p:sldId id="273" r:id="rId63"/>
    <p:sldId id="940" r:id="rId64"/>
    <p:sldId id="938" r:id="rId65"/>
    <p:sldId id="294" r:id="rId66"/>
    <p:sldId id="296" r:id="rId67"/>
    <p:sldId id="290" r:id="rId68"/>
    <p:sldId id="939" r:id="rId69"/>
    <p:sldId id="928" r:id="rId70"/>
    <p:sldId id="908" r:id="rId71"/>
  </p:sldIdLst>
  <p:sldSz cx="12192000" cy="6858000"/>
  <p:notesSz cx="7010400" cy="9296400"/>
  <p:embeddedFontLst>
    <p:embeddedFont>
      <p:font typeface="Calibri" panose="020F0502020204030204" pitchFamily="34" charset="0"/>
      <p:regular r:id="rId73"/>
      <p:bold r:id="rId74"/>
      <p:italic r:id="rId75"/>
      <p:boldItalic r:id="rId76"/>
    </p:embeddedFont>
    <p:embeddedFont>
      <p:font typeface="Century Gothic" panose="020B0502020202020204" pitchFamily="34"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4319">
          <p15:clr>
            <a:srgbClr val="A4A3A4"/>
          </p15:clr>
        </p15:guide>
        <p15:guide id="4" pos="42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638F"/>
    <a:srgbClr val="C20202"/>
    <a:srgbClr val="8C564B"/>
    <a:srgbClr val="0B7334"/>
    <a:srgbClr val="238FBA"/>
    <a:srgbClr val="DABF12"/>
    <a:srgbClr val="FF7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01" autoAdjust="0"/>
    <p:restoredTop sz="96812" autoAdjust="0"/>
  </p:normalViewPr>
  <p:slideViewPr>
    <p:cSldViewPr snapToGrid="0">
      <p:cViewPr varScale="1">
        <p:scale>
          <a:sx n="121" d="100"/>
          <a:sy n="121" d="100"/>
        </p:scale>
        <p:origin x="168" y="776"/>
      </p:cViewPr>
      <p:guideLst>
        <p:guide orient="horz" pos="2160"/>
        <p:guide pos="3840"/>
        <p:guide orient="horz" pos="4319"/>
        <p:guide pos="4292"/>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font" Target="fonts/font5.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notesMaster" Target="notesMasters/notesMaster1.xml"/><Relationship Id="rId80" Type="http://schemas.openxmlformats.org/officeDocument/2006/relationships/font" Target="fonts/font8.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font" Target="fonts/font3.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4.fntdata"/><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738286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to the organizers for the invitation to give a talk and a nice introduction… </a:t>
            </a:r>
          </a:p>
          <a:p>
            <a:endParaRPr lang="en-US" dirty="0"/>
          </a:p>
          <a:p>
            <a:r>
              <a:rPr lang="en-US" dirty="0"/>
              <a:t>I’m going to motivate and present some of the work that I am “doing” </a:t>
            </a:r>
            <a:r>
              <a:rPr lang="en-US" dirty="0" err="1"/>
              <a:t>ot</a:t>
            </a:r>
            <a:r>
              <a:rPr lang="en-US" dirty="0"/>
              <a:t> intending to do at MBARI..  </a:t>
            </a:r>
          </a:p>
          <a:p>
            <a:r>
              <a:rPr lang="en-US" dirty="0"/>
              <a:t>I have to say these remains all VERY preliminary work.. </a:t>
            </a:r>
          </a:p>
          <a:p>
            <a:endParaRPr lang="en-US" dirty="0"/>
          </a:p>
          <a:p>
            <a:r>
              <a:rPr lang="en-US" dirty="0"/>
              <a:t>Most of my </a:t>
            </a:r>
            <a:r>
              <a:rPr lang="en-US" dirty="0" err="1"/>
              <a:t>phD</a:t>
            </a:r>
            <a:r>
              <a:rPr lang="en-US" dirty="0"/>
              <a:t> and postdoc work at NCAR was focused on understanding the role of storms in driving bio-physical interactions with in the Southern Ocean.. Leveraging information from satellites and Argo floats.</a:t>
            </a:r>
          </a:p>
          <a:p>
            <a:endParaRPr lang="en-US" dirty="0"/>
          </a:p>
          <a:p>
            <a:r>
              <a:rPr lang="en-US" dirty="0"/>
              <a:t>I’ve used quite extensively data from Argo floats.. in particular from the bio-optical sensors to look at vertical structure in phytoplankton blooms.</a:t>
            </a:r>
          </a:p>
          <a:p>
            <a:endParaRPr lang="en-US" dirty="0"/>
          </a:p>
          <a:p>
            <a:r>
              <a:rPr lang="en-US" dirty="0"/>
              <a:t>All this to say.. I’m new to the ocean mixing community! And have more questions than answers when it comes to the research I’ll be presenting today.. So hoping to get lots of feedback! And potentially new collaborations.. </a:t>
            </a:r>
          </a:p>
          <a:p>
            <a:endParaRPr lang="en-US" dirty="0"/>
          </a:p>
          <a:p>
            <a:endParaRPr lang="en-US"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1730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recently became aware of the study by Jesse Cusack.. In which they estimate vertical velocities for a set of floats deployed in the Drake Passage regions..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Using a steady flight model for an EM-</a:t>
            </a:r>
            <a:r>
              <a:rPr lang="en-US" sz="1200" b="0" i="0" u="none" strike="noStrike" cap="none" dirty="0" err="1">
                <a:solidFill>
                  <a:schemeClr val="dk1"/>
                </a:solidFill>
                <a:effectLst/>
                <a:latin typeface="Calibri"/>
                <a:ea typeface="Calibri"/>
                <a:cs typeface="Calibri"/>
                <a:sym typeface="Calibri"/>
              </a:rPr>
              <a:t>APEx</a:t>
            </a:r>
            <a:r>
              <a:rPr lang="en-US" sz="1200" b="0" i="0" u="none" strike="noStrike" cap="none" dirty="0">
                <a:solidFill>
                  <a:schemeClr val="dk1"/>
                </a:solidFill>
                <a:effectLst/>
                <a:latin typeface="Calibri"/>
                <a:ea typeface="Calibri"/>
                <a:cs typeface="Calibri"/>
                <a:sym typeface="Calibri"/>
              </a:rPr>
              <a:t> floats.. They estimate a noise level for the vertical velocity estimates of order 1 mm/s, this is in agreement with previous studies based on glider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They also compared dissipation rates inferred from the LEM.. With those </a:t>
            </a:r>
            <a:r>
              <a:rPr lang="en-US" sz="1200" b="0" i="0" u="none" strike="noStrike" cap="none" dirty="0" err="1">
                <a:solidFill>
                  <a:schemeClr val="dk1"/>
                </a:solidFill>
                <a:effectLst/>
                <a:latin typeface="Calibri"/>
                <a:ea typeface="Calibri"/>
                <a:cs typeface="Calibri"/>
                <a:sym typeface="Calibri"/>
              </a:rPr>
              <a:t>inferrend</a:t>
            </a:r>
            <a:r>
              <a:rPr lang="en-US" sz="1200" b="0" i="0" u="none" strike="noStrike" cap="none" dirty="0">
                <a:solidFill>
                  <a:schemeClr val="dk1"/>
                </a:solidFill>
                <a:effectLst/>
                <a:latin typeface="Calibri"/>
                <a:ea typeface="Calibri"/>
                <a:cs typeface="Calibri"/>
                <a:sym typeface="Calibri"/>
              </a:rPr>
              <a:t> from Thorpe scales, finding relatively good agreement,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a calibration coefficient not too different from that </a:t>
            </a: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75372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So there is the potential for Scalability to the entire Argo array..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However, as I mentioned.. Added to the complexity of acquiring the information of the time step between measurements at depth and/or the engineering data required to properly deconvolve the movement induced by the buoyancy pump (and potentially changes in the compressibility of the float due to change sin temp and pressure)..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 have different types pf Argo floats.. With different characteristics. Firmware.. And types of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For the SOCCOM floats.. Or rather APEX-type of floats built at UW, that were deployed during the SOCCOM project with BGC sensors.. We have a key parameter to get started.. Which is the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time step between measurements at </a:t>
            </a:r>
            <a:r>
              <a:rPr lang="en-US" sz="1200" b="0" i="0" u="none" strike="noStrike" cap="none" dirty="0" err="1">
                <a:solidFill>
                  <a:schemeClr val="dk1"/>
                </a:solidFill>
                <a:effectLst/>
                <a:latin typeface="Calibri"/>
                <a:ea typeface="Calibri"/>
                <a:cs typeface="Calibri"/>
                <a:sym typeface="Calibri"/>
              </a:rPr>
              <a:t>DPETh</a:t>
            </a: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As a first approximation, we can focus on those floats..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Tanya and Josh from the Chem sensor lab who decoded the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information necessary to compute ascent rates from the high resolution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652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Dana swift the float engineer from UW..  Holding onto one of the Apex floats, that provide a good sense of the size of the floats…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Standard Argo floats  are designed to change their buoyancy.. To be able to profile up or down in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They do so by moving oil into/out of an external bladder..  E oil is </a:t>
            </a:r>
            <a:r>
              <a:rPr lang="en-US" sz="1200" b="0" i="0" u="none" strike="noStrike" cap="none" dirty="0" err="1">
                <a:solidFill>
                  <a:schemeClr val="dk1"/>
                </a:solidFill>
                <a:effectLst/>
                <a:latin typeface="Calibri"/>
                <a:ea typeface="Calibri"/>
                <a:cs typeface="Calibri"/>
                <a:sym typeface="Calibri"/>
              </a:rPr>
              <a:t>insde</a:t>
            </a:r>
            <a:r>
              <a:rPr lang="en-US" sz="1200" b="0" i="0" u="none" strike="noStrike" cap="none" dirty="0">
                <a:solidFill>
                  <a:schemeClr val="dk1"/>
                </a:solidFill>
                <a:effectLst/>
                <a:latin typeface="Calibri"/>
                <a:ea typeface="Calibri"/>
                <a:cs typeface="Calibri"/>
                <a:sym typeface="Calibri"/>
              </a:rPr>
              <a:t> the float, it’s volume decreases.. And the float sinks..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When oil is pumped out to the external bladder, its volume increases and.. Adding buoyancy, and the float rises..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SBE 41cp always sample at 1Hz, and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ais binned  into 2m bin..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float outputs the Number of samples per vertical bin.. We know the bin size, and the sampling freq.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 can estimate the float’s vertical velocity…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 (bin size * f)./</a:t>
            </a:r>
            <a:r>
              <a:rPr lang="en-US" sz="1200" b="0" i="0" u="none" strike="noStrike" cap="none" dirty="0" err="1">
                <a:solidFill>
                  <a:schemeClr val="dk1"/>
                </a:solidFill>
                <a:effectLst/>
                <a:latin typeface="Calibri"/>
                <a:ea typeface="Calibri"/>
                <a:cs typeface="Calibri"/>
                <a:sym typeface="Calibri"/>
              </a:rPr>
              <a:t>Nbin</a:t>
            </a:r>
            <a:r>
              <a:rPr lang="en-US" sz="1200" b="0" i="0" u="none" strike="noStrike" cap="none" dirty="0">
                <a:solidFill>
                  <a:schemeClr val="dk1"/>
                </a:solidFill>
                <a:effectLst/>
                <a:latin typeface="Calibri"/>
                <a:ea typeface="Calibri"/>
                <a:cs typeface="Calibri"/>
                <a:sym typeface="Calibri"/>
              </a:rPr>
              <a:t> in units of m/s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 = \frac{</a:t>
            </a:r>
            <a:r>
              <a:rPr lang="en-US" sz="1200" b="0" i="0" u="none" strike="noStrike" cap="none" dirty="0" err="1">
                <a:solidFill>
                  <a:schemeClr val="dk1"/>
                </a:solidFill>
                <a:effectLst/>
                <a:latin typeface="Calibri"/>
                <a:ea typeface="Calibri"/>
                <a:cs typeface="Calibri"/>
                <a:sym typeface="Calibri"/>
              </a:rPr>
              <a:t>dz</a:t>
            </a:r>
            <a:r>
              <a:rPr lang="en-US" sz="1200" b="0" i="0" u="none" strike="noStrike" cap="none" dirty="0">
                <a:solidFill>
                  <a:schemeClr val="dk1"/>
                </a:solidFill>
                <a:effectLst/>
                <a:latin typeface="Calibri"/>
                <a:ea typeface="Calibri"/>
                <a:cs typeface="Calibri"/>
                <a:sym typeface="Calibri"/>
              </a:rPr>
              <a:t>*</a:t>
            </a:r>
            <a:r>
              <a:rPr lang="en-US" sz="1200" b="0" i="0" u="none" strike="noStrike" cap="none" dirty="0" err="1">
                <a:solidFill>
                  <a:schemeClr val="dk1"/>
                </a:solidFill>
                <a:effectLst/>
                <a:latin typeface="Calibri"/>
                <a:ea typeface="Calibri"/>
                <a:cs typeface="Calibri"/>
                <a:sym typeface="Calibri"/>
              </a:rPr>
              <a:t>f_s</a:t>
            </a:r>
            <a:r>
              <a:rPr lang="en-US" sz="1200" b="0" i="0" u="none" strike="noStrike" cap="none" dirty="0">
                <a:solidFill>
                  <a:schemeClr val="dk1"/>
                </a:solidFill>
                <a:effectLst/>
                <a:latin typeface="Calibri"/>
                <a:ea typeface="Calibri"/>
                <a:cs typeface="Calibri"/>
                <a:sym typeface="Calibri"/>
              </a:rPr>
              <a:t>}{N_{bin}} = \frac{</a:t>
            </a:r>
            <a:r>
              <a:rPr lang="en-US" sz="1200" b="0" i="0" u="none" strike="noStrike" cap="none" dirty="0" err="1">
                <a:solidFill>
                  <a:schemeClr val="dk1"/>
                </a:solidFill>
                <a:effectLst/>
                <a:latin typeface="Calibri"/>
                <a:ea typeface="Calibri"/>
                <a:cs typeface="Calibri"/>
                <a:sym typeface="Calibri"/>
              </a:rPr>
              <a:t>dz</a:t>
            </a:r>
            <a:r>
              <a:rPr lang="en-US" sz="1200" b="0" i="0" u="none" strike="noStrike" cap="none" dirty="0">
                <a:solidFill>
                  <a:schemeClr val="dk1"/>
                </a:solidFill>
                <a:effectLst/>
                <a:latin typeface="Calibri"/>
                <a:ea typeface="Calibri"/>
                <a:cs typeface="Calibri"/>
                <a:sym typeface="Calibri"/>
              </a:rPr>
              <a:t>}{dt}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Note there’s a max number of sample counter (255).. Thus we need to screen out for samples with </a:t>
            </a:r>
            <a:r>
              <a:rPr lang="en-US" sz="1200" b="0" i="0" u="none" strike="noStrike" cap="none" dirty="0" err="1">
                <a:solidFill>
                  <a:schemeClr val="dk1"/>
                </a:solidFill>
                <a:effectLst/>
                <a:latin typeface="Calibri"/>
                <a:ea typeface="Calibri"/>
                <a:cs typeface="Calibri"/>
                <a:sym typeface="Calibri"/>
              </a:rPr>
              <a:t>Nbin</a:t>
            </a:r>
            <a:r>
              <a:rPr lang="en-US" sz="1200" b="0" i="0" u="none" strike="noStrike" cap="none" dirty="0">
                <a:solidFill>
                  <a:schemeClr val="dk1"/>
                </a:solidFill>
                <a:effectLst/>
                <a:latin typeface="Calibri"/>
                <a:ea typeface="Calibri"/>
                <a:cs typeface="Calibri"/>
                <a:sym typeface="Calibri"/>
              </a:rPr>
              <a:t>=255.. And allow for </a:t>
            </a:r>
            <a:r>
              <a:rPr lang="en-US" sz="1200" b="0" i="0" u="none" strike="noStrike" cap="none" dirty="0" err="1">
                <a:solidFill>
                  <a:schemeClr val="dk1"/>
                </a:solidFill>
                <a:effectLst/>
                <a:latin typeface="Calibri"/>
                <a:ea typeface="Calibri"/>
                <a:cs typeface="Calibri"/>
                <a:sym typeface="Calibri"/>
              </a:rPr>
              <a:t>Nbin</a:t>
            </a:r>
            <a:r>
              <a:rPr lang="en-US" sz="1200" b="0" i="0" u="none" strike="noStrike" cap="none" dirty="0">
                <a:solidFill>
                  <a:schemeClr val="dk1"/>
                </a:solidFill>
                <a:effectLst/>
                <a:latin typeface="Calibri"/>
                <a:ea typeface="Calibri"/>
                <a:cs typeface="Calibri"/>
                <a:sym typeface="Calibri"/>
              </a:rPr>
              <a:t>= (2,254)</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Pressure sensor accuracy ~2.5 </a:t>
            </a:r>
            <a:r>
              <a:rPr lang="en-US" sz="1200" b="0" i="0" u="none" strike="noStrike" cap="none" dirty="0" err="1">
                <a:solidFill>
                  <a:schemeClr val="dk1"/>
                </a:solidFill>
                <a:effectLst/>
                <a:latin typeface="Calibri"/>
                <a:ea typeface="Calibri"/>
                <a:cs typeface="Calibri"/>
                <a:sym typeface="Calibri"/>
              </a:rPr>
              <a:t>dbar</a:t>
            </a:r>
            <a:r>
              <a:rPr lang="en-US" sz="1200" b="0" i="0" u="none" strike="noStrike" cap="none" dirty="0">
                <a:solidFill>
                  <a:schemeClr val="dk1"/>
                </a:solidFill>
                <a:effectLst/>
                <a:latin typeface="Calibri"/>
                <a:ea typeface="Calibri"/>
                <a:cs typeface="Calibri"/>
                <a:sym typeface="Calibri"/>
              </a:rPr>
              <a:t>, stability ~0.8 </a:t>
            </a:r>
            <a:r>
              <a:rPr lang="en-US" sz="1200" b="0" i="0" u="none" strike="noStrike" cap="none" dirty="0" err="1">
                <a:solidFill>
                  <a:schemeClr val="dk1"/>
                </a:solidFill>
                <a:effectLst/>
                <a:latin typeface="Calibri"/>
                <a:ea typeface="Calibri"/>
                <a:cs typeface="Calibri"/>
                <a:sym typeface="Calibri"/>
              </a:rPr>
              <a:t>dbar</a:t>
            </a:r>
            <a:r>
              <a:rPr lang="en-US" sz="1200" b="0" i="0" u="none" strike="noStrike" cap="none" dirty="0">
                <a:solidFill>
                  <a:schemeClr val="dk1"/>
                </a:solidFill>
                <a:effectLst/>
                <a:latin typeface="Calibri"/>
                <a:ea typeface="Calibri"/>
                <a:cs typeface="Calibri"/>
                <a:sym typeface="Calibri"/>
              </a:rPr>
              <a:t>/</a:t>
            </a:r>
            <a:r>
              <a:rPr lang="en-US" sz="1200" b="0" i="0" u="none" strike="noStrike" cap="none" dirty="0" err="1">
                <a:solidFill>
                  <a:schemeClr val="dk1"/>
                </a:solidFill>
                <a:effectLst/>
                <a:latin typeface="Calibri"/>
                <a:ea typeface="Calibri"/>
                <a:cs typeface="Calibri"/>
                <a:sym typeface="Calibri"/>
              </a:rPr>
              <a:t>yr</a:t>
            </a: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0083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One example of an APEX float that sampled southwest of Australia in the Southern Ocean..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Profile sampled on Sep 06, 2022…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Profile started at ~ 09:40 am, and finished around 12:50 pm (GMT).. +8 (Lon of ~116E)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So it finished sampling around 9pm (evening).. It typically takes ~2.5-6h</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9875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One example of an APEX float that sampled southwest of Australia in the Southern Ocean..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Profile sampled on Sep 06, 2022…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Profile started at ~ 09:40 am, and finished around 12:50 pm (GMT).. +8</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So it finished sampling around 9pm (evening).. It typically takes ~2.5-6h to sample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in this example, it took ~0.5h (26’) to traverse a ML of ~125 m thickness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PIECEWISE detrending very tricky:</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A constant threshold value to identify the “jumps” won’t work for every profile..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Even with “engineering data” at hand.. Some of the jump won’t be properly removed..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MOST importantly.. Engineering data is not always.. Or rather occasionally available!</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9225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Or we could potentially attempt more sophisticated filtering techniques..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If we calculate spectral estimates for the ascent rates… and averaged across all profiles for a given float (in this case the same one I showed in the last slide)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Then we can identify the pressure sensor noise.. as an increase in spectral density at high frequencies. EASILY removed by applying a  LOW-pass filter (with a cutoff frequency of .01 Hz)</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the low frequency sawtooth pattern.. Would potentially contaminate the signal, at various frequencies..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(Because it won’t always occur at the same depth)</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HIGH-PASSING.. Require a frequency cutoff..  And will potentially remove any low </a:t>
            </a:r>
            <a:r>
              <a:rPr lang="en-US" sz="1200" b="0" i="0" u="none" strike="noStrike" cap="none" dirty="0" err="1">
                <a:solidFill>
                  <a:schemeClr val="dk1"/>
                </a:solidFill>
                <a:effectLst/>
                <a:latin typeface="Calibri"/>
                <a:ea typeface="Calibri"/>
                <a:cs typeface="Calibri"/>
                <a:sym typeface="Calibri"/>
              </a:rPr>
              <a:t>freq</a:t>
            </a:r>
            <a:r>
              <a:rPr lang="en-US" sz="1200" b="0" i="0" u="none" strike="noStrike" cap="none" dirty="0">
                <a:solidFill>
                  <a:schemeClr val="dk1"/>
                </a:solidFill>
                <a:effectLst/>
                <a:latin typeface="Calibri"/>
                <a:ea typeface="Calibri"/>
                <a:cs typeface="Calibri"/>
                <a:sym typeface="Calibri"/>
              </a:rPr>
              <a:t> contamination from the buoyancy pump and/or non-dissipative waves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have no definite answer here on what is the best approach here.. And would love to hear feedback from the ocean mixing community on how best to approach this problem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Ultimately, the cutoff we chose will determine the turbulence scales we will be able to resolve using this methodology..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CAN we OMMIT the high-pass filter if we focus on the surface MIXED LAYER?!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4158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a:t>
            </a:r>
            <a:r>
              <a:rPr lang="en-US" sz="1200" b="0" i="0" u="none" strike="noStrike" cap="none" dirty="0" err="1">
                <a:solidFill>
                  <a:schemeClr val="dk1"/>
                </a:solidFill>
                <a:effectLst/>
                <a:latin typeface="Calibri"/>
                <a:ea typeface="Calibri"/>
                <a:cs typeface="Calibri"/>
                <a:sym typeface="Calibri"/>
              </a:rPr>
              <a:t>Tany</a:t>
            </a:r>
            <a:r>
              <a:rPr lang="en-US" sz="1200" b="0" i="0" u="none" strike="noStrike" cap="none" dirty="0">
                <a:solidFill>
                  <a:schemeClr val="dk1"/>
                </a:solidFill>
                <a:effectLst/>
                <a:latin typeface="Calibri"/>
                <a:ea typeface="Calibri"/>
                <a:cs typeface="Calibri"/>
                <a:sym typeface="Calibri"/>
              </a:rPr>
              <a:t> and Josh from the Chem sensor lab who decoded the information necessary to compute a vertical velocity from the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MAP here is showing VERTICAL VELOCITY VARIANCE within the mixed layer for those floats..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SPATIAL PATTERNS of variability seem consistent with enhanced variance over regions where we might expect ELEVATED mixing</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Challenge; we need a calibration coefficient.. Specific to this method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It has been estimated from gliders (Slocum, </a:t>
            </a:r>
            <a:r>
              <a:rPr lang="en-US" sz="1200" b="0" i="0" u="none" strike="noStrike" cap="none" dirty="0" err="1">
                <a:solidFill>
                  <a:schemeClr val="dk1"/>
                </a:solidFill>
                <a:effectLst/>
                <a:latin typeface="Calibri"/>
                <a:ea typeface="Calibri"/>
                <a:cs typeface="Calibri"/>
                <a:sym typeface="Calibri"/>
              </a:rPr>
              <a:t>etc</a:t>
            </a:r>
            <a:r>
              <a:rPr lang="en-US" sz="1200" b="0" i="0" u="none" strike="noStrike" cap="none" dirty="0">
                <a:solidFill>
                  <a:schemeClr val="dk1"/>
                </a:solidFill>
                <a:effectLst/>
                <a:latin typeface="Calibri"/>
                <a:ea typeface="Calibri"/>
                <a:cs typeface="Calibri"/>
                <a:sym typeface="Calibri"/>
              </a:rPr>
              <a:t>… not the Spray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worked with the CPF team at MBARI.. To attach a microstructure profiler…. To the </a:t>
            </a:r>
            <a:r>
              <a:rPr lang="en-US" sz="1200" b="0" i="0" u="none" strike="noStrike" cap="none" dirty="0" err="1">
                <a:solidFill>
                  <a:schemeClr val="dk1"/>
                </a:solidFill>
                <a:effectLst/>
                <a:latin typeface="Calibri"/>
                <a:ea typeface="Calibri"/>
                <a:cs typeface="Calibri"/>
                <a:sym typeface="Calibri"/>
              </a:rPr>
              <a:t>COAstal</a:t>
            </a:r>
            <a:r>
              <a:rPr lang="en-US" sz="1200" b="0" i="0" u="none" strike="noStrike" cap="none" dirty="0">
                <a:solidFill>
                  <a:schemeClr val="dk1"/>
                </a:solidFill>
                <a:effectLst/>
                <a:latin typeface="Calibri"/>
                <a:ea typeface="Calibri"/>
                <a:cs typeface="Calibri"/>
                <a:sym typeface="Calibri"/>
              </a:rPr>
              <a:t> PF to get this calibration coefficient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Infer KZ from he ascent rates on the float…..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8426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a:t>
            </a:r>
            <a:r>
              <a:rPr lang="en-US" sz="1200" b="0" i="0" u="none" strike="noStrike" cap="none" dirty="0" err="1">
                <a:solidFill>
                  <a:schemeClr val="dk1"/>
                </a:solidFill>
                <a:effectLst/>
                <a:latin typeface="Calibri"/>
                <a:ea typeface="Calibri"/>
                <a:cs typeface="Calibri"/>
                <a:sym typeface="Calibri"/>
              </a:rPr>
              <a:t>Tany</a:t>
            </a:r>
            <a:r>
              <a:rPr lang="en-US" sz="1200" b="0" i="0" u="none" strike="noStrike" cap="none" dirty="0">
                <a:solidFill>
                  <a:schemeClr val="dk1"/>
                </a:solidFill>
                <a:effectLst/>
                <a:latin typeface="Calibri"/>
                <a:ea typeface="Calibri"/>
                <a:cs typeface="Calibri"/>
                <a:sym typeface="Calibri"/>
              </a:rPr>
              <a:t> and Josh from the Chem sensor lab who decoded the information necessary to compute a vertical velocity from the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MAP here is showing VERTICAL VELOCITY VARIANCE within the mixed layer for those floats..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SPATIAL PATTERNS of variability seem consistent with enhanced variance over regions where we might expect ELEVATED mixing</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Challenge; we need a calibration coefficient.. Specific to this method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It has been estimated from gliders (Slocum, </a:t>
            </a:r>
            <a:r>
              <a:rPr lang="en-US" sz="1200" b="0" i="0" u="none" strike="noStrike" cap="none" dirty="0" err="1">
                <a:solidFill>
                  <a:schemeClr val="dk1"/>
                </a:solidFill>
                <a:effectLst/>
                <a:latin typeface="Calibri"/>
                <a:ea typeface="Calibri"/>
                <a:cs typeface="Calibri"/>
                <a:sym typeface="Calibri"/>
              </a:rPr>
              <a:t>etc</a:t>
            </a:r>
            <a:r>
              <a:rPr lang="en-US" sz="1200" b="0" i="0" u="none" strike="noStrike" cap="none" dirty="0">
                <a:solidFill>
                  <a:schemeClr val="dk1"/>
                </a:solidFill>
                <a:effectLst/>
                <a:latin typeface="Calibri"/>
                <a:ea typeface="Calibri"/>
                <a:cs typeface="Calibri"/>
                <a:sym typeface="Calibri"/>
              </a:rPr>
              <a:t>… not the Spray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worked with the CPF team at MBARI.. To attach a microstructure profiler…. To the </a:t>
            </a:r>
            <a:r>
              <a:rPr lang="en-US" sz="1200" b="0" i="0" u="none" strike="noStrike" cap="none" dirty="0" err="1">
                <a:solidFill>
                  <a:schemeClr val="dk1"/>
                </a:solidFill>
                <a:effectLst/>
                <a:latin typeface="Calibri"/>
                <a:ea typeface="Calibri"/>
                <a:cs typeface="Calibri"/>
                <a:sym typeface="Calibri"/>
              </a:rPr>
              <a:t>COAstal</a:t>
            </a:r>
            <a:r>
              <a:rPr lang="en-US" sz="1200" b="0" i="0" u="none" strike="noStrike" cap="none" dirty="0">
                <a:solidFill>
                  <a:schemeClr val="dk1"/>
                </a:solidFill>
                <a:effectLst/>
                <a:latin typeface="Calibri"/>
                <a:ea typeface="Calibri"/>
                <a:cs typeface="Calibri"/>
                <a:sym typeface="Calibri"/>
              </a:rPr>
              <a:t> PF to get this calibration coefficient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Infer KZ from he ascent rates on the float…..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8922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Diurnal variability  in the SD deviation within float’s ascent rates..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PDFs between </a:t>
            </a:r>
            <a:r>
              <a:rPr lang="en-US" sz="1200" b="0" i="0" u="none" strike="noStrike" cap="none" dirty="0" err="1">
                <a:solidFill>
                  <a:schemeClr val="dk1"/>
                </a:solidFill>
                <a:effectLst/>
                <a:latin typeface="Calibri"/>
                <a:ea typeface="Calibri"/>
                <a:cs typeface="Calibri"/>
                <a:sym typeface="Calibri"/>
              </a:rPr>
              <a:t>nightime</a:t>
            </a:r>
            <a:r>
              <a:rPr lang="en-US" sz="1200" b="0" i="0" u="none" strike="noStrike" cap="none" dirty="0">
                <a:solidFill>
                  <a:schemeClr val="dk1"/>
                </a:solidFill>
                <a:effectLst/>
                <a:latin typeface="Calibri"/>
                <a:ea typeface="Calibri"/>
                <a:cs typeface="Calibri"/>
                <a:sym typeface="Calibri"/>
              </a:rPr>
              <a:t> and daytime data (example for the Equator).. Are statistically different!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Even though the difference between the 2 means is ~ 1.1 mm/s!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Marginally within the noise.. And detection limit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8560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collocate float data with winds (within 6h of a float’s profile)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0447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Autonomous Profiling floats</a:t>
            </a:r>
            <a:r>
              <a:rPr lang="en-US" baseline="0" dirty="0"/>
              <a:t> ( from BGC Argo)</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ARE FILLING The gap when it comes to VERTICAL DISTRIBUTIONS of biogeochemical properties and phytoplankton distribution through the water column, FILING an important DATA GAP</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One consistent pattern that emerged from analyzing these data is the fact that bio-optical data (depicted here by the green lines) very often times show gradients…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which HIGHLIGHT the fact that the layer that MIXED layer (homogeneous in density from a past turbulent event can be very different than the ACTIVELY mixing layer.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Because Argo</a:t>
            </a:r>
            <a:r>
              <a:rPr lang="en-US" baseline="0" dirty="0"/>
              <a:t> floats provide</a:t>
            </a:r>
            <a:r>
              <a:rPr lang="en-US" dirty="0"/>
              <a:t> </a:t>
            </a:r>
            <a:r>
              <a:rPr lang="en-US" baseline="0" dirty="0"/>
              <a:t>long-term missions (~ that span years of duration).. One can also attempt to quantify budget terms of BGC tracers, to gain understanding of bio-physical or chemical drivers and processes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But STILL to close these budgets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We are missing (among other things) accurate estimates of TURBULENT FLUXES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These is the typical functional form that we use for turbulent fluxes in the ocean..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Which involves an estimate of what we call the turbulent eddy </a:t>
            </a:r>
            <a:r>
              <a:rPr lang="en-US" baseline="0" dirty="0" err="1"/>
              <a:t>diffussivity</a:t>
            </a:r>
            <a:r>
              <a:rPr lang="en-US" baseline="0" dirty="0"/>
              <a:t> (aka mixing rates).. In principle variable in space and time (but often taken to be constant)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Times the vertical gradient of the property P</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We can get vertical gradients of properties from BGC floats…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And there are efforts that aim to integrate </a:t>
            </a:r>
            <a:r>
              <a:rPr lang="en-US" baseline="0" dirty="0" err="1"/>
              <a:t>Kz</a:t>
            </a:r>
            <a:r>
              <a:rPr lang="en-US" baseline="0" dirty="0"/>
              <a:t> estimates (from microstructure sensors on standard Argo floats) but none of these floats (to my knowledge) have carried BGC sensors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Mention the CPF route/capabilities</a:t>
            </a:r>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2</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 took a 3-year old approach and just pushed the buttons.. </a:t>
            </a:r>
          </a:p>
          <a:p>
            <a:r>
              <a:rPr lang="en-US" dirty="0"/>
              <a:t>To see what are the patterns of variability for dissipation rates… </a:t>
            </a:r>
          </a:p>
          <a:p>
            <a:endParaRPr lang="en-US" dirty="0"/>
          </a:p>
          <a:p>
            <a:endParaRPr lang="en-US" dirty="0"/>
          </a:p>
          <a:p>
            <a:r>
              <a:rPr lang="en-US" dirty="0"/>
              <a:t>And here I’m showing results using raw </a:t>
            </a:r>
            <a:r>
              <a:rPr lang="en-US" dirty="0" err="1"/>
              <a:t>w_ctd</a:t>
            </a:r>
            <a:r>
              <a:rPr lang="en-US" dirty="0"/>
              <a:t> data… simply removing a mean to account for the averaged float’s rising speed I believe. </a:t>
            </a:r>
          </a:p>
          <a:p>
            <a:endParaRPr lang="en-US" dirty="0"/>
          </a:p>
          <a:p>
            <a:r>
              <a:rPr lang="en-US" dirty="0"/>
              <a:t>So you can see the effects of the pump activity in the vertical velocity scale estimate… </a:t>
            </a:r>
          </a:p>
          <a:p>
            <a:r>
              <a:rPr lang="en-US" dirty="0"/>
              <a:t>The buoyancy frequency..  And the result of multiplying the two quantities if we were to apply the LEM recipe</a:t>
            </a:r>
          </a:p>
          <a:p>
            <a:endParaRPr lang="en-US" dirty="0"/>
          </a:p>
          <a:p>
            <a:r>
              <a:rPr lang="en-US" dirty="0"/>
              <a:t>Quite surprisingly… we see low dissipation rates  in the bottom part of deep mixed layers</a:t>
            </a:r>
          </a:p>
          <a:p>
            <a:r>
              <a:rPr lang="en-US" dirty="0"/>
              <a:t>Which translate into averaged low dissipation rates within the MLD in the ACC</a:t>
            </a:r>
          </a:p>
          <a:p>
            <a:endParaRPr lang="en-US" dirty="0"/>
          </a:p>
          <a:p>
            <a:r>
              <a:rPr lang="en-US" dirty="0"/>
              <a:t>And AGAIN, I’m not confident that any of these make sense.. And how much useful information we can subtract for the surface mixed layer (given the challenges to remove the effects of the pump activity).</a:t>
            </a:r>
          </a:p>
          <a:p>
            <a:r>
              <a:rPr lang="en-US" dirty="0"/>
              <a:t>BUT I’d be happy to discuss more offline with anyone interested!!</a:t>
            </a:r>
          </a:p>
          <a:p>
            <a:endParaRPr lang="en-US" dirty="0"/>
          </a:p>
          <a:p>
            <a:endParaRPr lang="en-US" dirty="0"/>
          </a:p>
          <a:p>
            <a:r>
              <a:rPr lang="en-US" dirty="0"/>
              <a:t>Based on raw data (subtracting a mean for the entire profile)</a:t>
            </a:r>
          </a:p>
          <a:p>
            <a:r>
              <a:rPr lang="en-US" dirty="0"/>
              <a:t>Float 9766 in the western boundary current region of the North Atlantic ..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2628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indeed difficult to assess what the best approach is without any ground truth information of dissipation rates… </a:t>
            </a:r>
          </a:p>
          <a:p>
            <a:endParaRPr lang="en-US" dirty="0"/>
          </a:p>
          <a:p>
            <a:r>
              <a:rPr lang="en-US" dirty="0"/>
              <a:t>And the LEM ultimately requires a calibration coefficient to get the MAGNITUDE right.</a:t>
            </a:r>
          </a:p>
          <a:p>
            <a:endParaRPr lang="en-US" dirty="0"/>
          </a:p>
          <a:p>
            <a:r>
              <a:rPr lang="en-US" dirty="0"/>
              <a:t>Ideally we need direct measurements of turbulence alongside an Apex profiling float.. </a:t>
            </a:r>
          </a:p>
          <a:p>
            <a:r>
              <a:rPr lang="en-US" dirty="0"/>
              <a:t>But turbulence measurements from PROFILING floats have been challenging</a:t>
            </a:r>
          </a:p>
          <a:p>
            <a:endParaRPr lang="en-US" dirty="0"/>
          </a:p>
          <a:p>
            <a:r>
              <a:rPr lang="en-US" dirty="0"/>
              <a:t>The main reason is I believe is that the floats profile too slowly through the water column </a:t>
            </a:r>
          </a:p>
          <a:p>
            <a:r>
              <a:rPr lang="en-US" dirty="0"/>
              <a:t>And turbulence measurements from shear probes require higher speeds.. Than the standard 10 cm/s of Argo floats</a:t>
            </a:r>
          </a:p>
          <a:p>
            <a:endParaRPr lang="en-US" dirty="0"/>
          </a:p>
          <a:p>
            <a:r>
              <a:rPr lang="en-US" dirty="0"/>
              <a:t>The higher the profiling speed the higher the S/N ratio from a microstructure shear probe.. </a:t>
            </a:r>
          </a:p>
          <a:p>
            <a:endParaRPr lang="en-US" dirty="0"/>
          </a:p>
          <a:p>
            <a:r>
              <a:rPr lang="en-US" dirty="0"/>
              <a:t>And the analogy is when one goes inside a car and it is windy outside.. The faster the car speed, the more sensitive to the shaking.</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039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validation approach… we turned to the coastal profiling float (CPF) in development at MBARI..</a:t>
            </a:r>
          </a:p>
          <a:p>
            <a:endParaRPr lang="en-US" dirty="0"/>
          </a:p>
          <a:p>
            <a:r>
              <a:rPr lang="en-US" dirty="0"/>
              <a:t>The CPF has a larger buoyancy engine.. Providing more control on the profiling speed</a:t>
            </a:r>
          </a:p>
          <a:p>
            <a:r>
              <a:rPr lang="en-US" dirty="0"/>
              <a:t>And also higher payload capacity, carrying a full suite of BGC sensor… and could provide BGC profile data alongside turbulence for the 1</a:t>
            </a:r>
            <a:r>
              <a:rPr lang="en-US" baseline="30000" dirty="0"/>
              <a:t>st</a:t>
            </a:r>
            <a:r>
              <a:rPr lang="en-US" dirty="0"/>
              <a:t> time </a:t>
            </a:r>
          </a:p>
          <a:p>
            <a:endParaRPr lang="en-US" dirty="0"/>
          </a:p>
          <a:p>
            <a:r>
              <a:rPr lang="en-US" dirty="0"/>
              <a:t>Microstructure sensor packages are also available to deploy on autonomous vehicles</a:t>
            </a:r>
          </a:p>
          <a:p>
            <a:r>
              <a:rPr lang="en-US" dirty="0"/>
              <a:t>It’s a self logging instrument.. That required minimal integration</a:t>
            </a:r>
          </a:p>
          <a:p>
            <a:endParaRPr lang="en-US" dirty="0"/>
          </a:p>
          <a:p>
            <a:r>
              <a:rPr lang="en-US" dirty="0"/>
              <a:t>So we secured funding to LEASE one of the turbulence sensor packages from </a:t>
            </a:r>
            <a:r>
              <a:rPr lang="en-US" dirty="0" err="1"/>
              <a:t>ROckland</a:t>
            </a:r>
            <a:r>
              <a:rPr lang="en-US" dirty="0"/>
              <a:t>.. For a PILOT experiment.. </a:t>
            </a:r>
          </a:p>
          <a:p>
            <a:endParaRPr lang="en-US" dirty="0"/>
          </a:p>
          <a:p>
            <a:r>
              <a:rPr lang="en-US" dirty="0"/>
              <a:t>With the goal of assessing the quality of turbulence measurements from the CPF and potentially evaluate and the applicability of the LEM and a calibration coefficient for the CPF.. </a:t>
            </a:r>
          </a:p>
          <a:p>
            <a:endParaRPr lang="en-US" dirty="0"/>
          </a:p>
          <a:p>
            <a:r>
              <a:rPr lang="en-US" dirty="0"/>
              <a:t>Which would permit estimates of dissipation rates alongside BGC profile data FROM the SAME </a:t>
            </a:r>
            <a:r>
              <a:rPr lang="en-US" dirty="0" err="1"/>
              <a:t>Platfirm</a:t>
            </a:r>
            <a:r>
              <a:rPr lang="en-US" dirty="0"/>
              <a:t>, for the first time!</a:t>
            </a:r>
          </a:p>
          <a:p>
            <a:endParaRPr lang="en-US" dirty="0"/>
          </a:p>
          <a:p>
            <a:endParaRPr lang="en-US" dirty="0"/>
          </a:p>
          <a:p>
            <a:r>
              <a:rPr lang="en-US" dirty="0"/>
              <a:t>MICRORIDER SPECS:</a:t>
            </a:r>
          </a:p>
          <a:p>
            <a:pPr marL="342900" marR="0" lvl="5"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2 shear probes, 2 fast-response thermistors (FP07s, or </a:t>
            </a:r>
            <a:r>
              <a:rPr kumimoji="0" lang="en-US" sz="2000" b="0" i="0" u="none" strike="noStrike" kern="0" cap="none" spc="0" normalizeH="0" baseline="0" noProof="0" dirty="0" err="1">
                <a:ln>
                  <a:noFill/>
                </a:ln>
                <a:solidFill>
                  <a:srgbClr val="004161">
                    <a:lumMod val="75000"/>
                  </a:srgbClr>
                </a:solidFill>
                <a:effectLst/>
                <a:uLnTx/>
                <a:uFillTx/>
                <a:latin typeface="Arial"/>
                <a:cs typeface="Arial"/>
                <a:sym typeface="Arial"/>
              </a:rPr>
              <a:t>χ</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-pods)</a:t>
            </a:r>
          </a:p>
          <a:p>
            <a:pPr marL="342900" marR="0" lvl="5"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2 vibrational sensors and inclinometer</a:t>
            </a:r>
          </a:p>
          <a:p>
            <a:pPr marL="342900" marR="0" lvl="5"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self-powered, self-logging </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Wingdings"/>
              </a:rPr>
              <a:t></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minimal engineering effort</a:t>
            </a:r>
          </a:p>
          <a:p>
            <a:pPr marL="342900" marR="0" lvl="5"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still expensive, but can be leased for a month (~13K)</a:t>
            </a:r>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788749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Show off.. We were on a VERY TIGHT deadline….as we were leasing the </a:t>
            </a:r>
            <a:r>
              <a:rPr lang="en-US" baseline="0" dirty="0" err="1"/>
              <a:t>MicroRIder</a:t>
            </a:r>
            <a:r>
              <a:rPr lang="en-US" baseline="0" dirty="0"/>
              <a:t> for 1 MONTH</a:t>
            </a:r>
          </a:p>
          <a:p>
            <a:pPr marL="171450" indent="-171450">
              <a:buFontTx/>
              <a:buChar char="-"/>
            </a:pPr>
            <a:endParaRPr lang="en-US" baseline="0" dirty="0"/>
          </a:p>
          <a:p>
            <a:r>
              <a:rPr lang="en-US" baseline="0" dirty="0"/>
              <a:t>We received the </a:t>
            </a:r>
            <a:r>
              <a:rPr lang="en-US" baseline="0" dirty="0" err="1"/>
              <a:t>MicroRider</a:t>
            </a:r>
            <a:r>
              <a:rPr lang="en-US" baseline="0" dirty="0"/>
              <a:t> in late September, and did a total of 10 deployments in the South Bay.. Over the course of 2 months. </a:t>
            </a:r>
          </a:p>
          <a:p>
            <a:endParaRPr lang="en-US" baseline="0" dirty="0"/>
          </a:p>
          <a:p>
            <a:endParaRPr lang="en-US" baseline="0" dirty="0"/>
          </a:p>
          <a:p>
            <a:r>
              <a:rPr lang="en-US" baseline="0" dirty="0"/>
              <a:t>Pre MT tasks:</a:t>
            </a:r>
          </a:p>
          <a:p>
            <a:pPr marL="342900" marR="0" lvl="0" indent="-342900" algn="l" defTabSz="914400" rtl="0" eaLnBrk="1" fontAlgn="auto" latinLnBrk="0" hangingPunct="1">
              <a:lnSpc>
                <a:spcPct val="100000"/>
              </a:lnSpc>
              <a:spcBef>
                <a:spcPts val="0"/>
              </a:spcBef>
              <a:spcAft>
                <a:spcPts val="0"/>
              </a:spcAft>
              <a:buClr>
                <a:srgbClr val="004161"/>
              </a:buClr>
              <a:buSzTx/>
              <a:buFont typeface="Wingdings" pitchFamily="2" charset="2"/>
              <a:buChar char="ü"/>
              <a:tabLst/>
              <a:defRPr/>
            </a:pPr>
            <a:r>
              <a:rPr kumimoji="0" lang="en-US" sz="2000" b="0" i="0" u="none" strike="noStrike" kern="0" cap="none" spc="0" normalizeH="0" baseline="0" noProof="0" dirty="0">
                <a:ln>
                  <a:noFill/>
                </a:ln>
                <a:solidFill>
                  <a:srgbClr val="000000"/>
                </a:solidFill>
                <a:effectLst/>
                <a:uLnTx/>
                <a:uFillTx/>
                <a:latin typeface="Arial"/>
                <a:cs typeface="Arial"/>
                <a:sym typeface="Arial"/>
              </a:rPr>
              <a:t>Testing to increase the profiling speed</a:t>
            </a:r>
          </a:p>
          <a:p>
            <a:pPr marL="342900" marR="0" lvl="0" indent="-342900" algn="l" defTabSz="914400" rtl="0" eaLnBrk="1" fontAlgn="auto" latinLnBrk="0" hangingPunct="1">
              <a:lnSpc>
                <a:spcPct val="100000"/>
              </a:lnSpc>
              <a:spcBef>
                <a:spcPts val="0"/>
              </a:spcBef>
              <a:spcAft>
                <a:spcPts val="0"/>
              </a:spcAft>
              <a:buClr>
                <a:srgbClr val="004161"/>
              </a:buClr>
              <a:buSzTx/>
              <a:buFont typeface="Wingdings" pitchFamily="2" charset="2"/>
              <a:buChar char="ü"/>
              <a:tabLst/>
              <a:defRPr/>
            </a:pPr>
            <a:r>
              <a:rPr lang="en-US" sz="2000" kern="0" dirty="0">
                <a:solidFill>
                  <a:srgbClr val="000000"/>
                </a:solidFill>
                <a:latin typeface="Arial"/>
                <a:cs typeface="Arial"/>
                <a:sym typeface="Arial"/>
              </a:rPr>
              <a:t>Turn off the buoyancy control:</a:t>
            </a:r>
          </a:p>
          <a:p>
            <a:pPr marL="457200" lvl="1" defTabSz="914400">
              <a:buClr>
                <a:srgbClr val="004161"/>
              </a:buClr>
              <a:defRPr/>
            </a:pPr>
            <a:r>
              <a:rPr lang="en-US" sz="2000" kern="0" dirty="0">
                <a:solidFill>
                  <a:srgbClr val="000000"/>
                </a:solidFill>
                <a:latin typeface="Arial"/>
                <a:cs typeface="Arial"/>
                <a:sym typeface="Arial"/>
              </a:rPr>
              <a:t>1) quiet platform for direct epsilon estimates</a:t>
            </a:r>
          </a:p>
          <a:p>
            <a:pPr marL="457200" lvl="1" defTabSz="914400">
              <a:buClr>
                <a:srgbClr val="004161"/>
              </a:buClr>
              <a:defRPr/>
            </a:pPr>
            <a:r>
              <a:rPr lang="en-US" sz="2000" kern="0" dirty="0">
                <a:solidFill>
                  <a:srgbClr val="000000"/>
                </a:solidFill>
                <a:latin typeface="Arial"/>
                <a:cs typeface="Arial"/>
                <a:sym typeface="Arial"/>
              </a:rPr>
              <a:t>2) ease the data post-processing for the inference of vertical velocities from the CTD</a:t>
            </a:r>
          </a:p>
          <a:p>
            <a:endParaRPr lang="en-US" baseline="0" dirty="0"/>
          </a:p>
          <a:p>
            <a:endParaRPr lang="en-US" baseline="0" dirty="0"/>
          </a:p>
          <a:p>
            <a:r>
              <a:rPr lang="en-US" baseline="0" dirty="0"/>
              <a:t>Tank Testing:</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4161"/>
              </a:buClr>
              <a:buSzTx/>
              <a:buFontTx/>
              <a:buChar char="-"/>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MR neutrally buoyant</a:t>
            </a:r>
          </a:p>
          <a:p>
            <a:pPr marL="342900" marR="0" lvl="0" indent="-342900" algn="l" defTabSz="914400" rtl="0" eaLnBrk="1" fontAlgn="auto" latinLnBrk="0" hangingPunct="1">
              <a:lnSpc>
                <a:spcPct val="100000"/>
              </a:lnSpc>
              <a:spcBef>
                <a:spcPts val="0"/>
              </a:spcBef>
              <a:spcAft>
                <a:spcPts val="0"/>
              </a:spcAft>
              <a:buClr>
                <a:srgbClr val="004161"/>
              </a:buClr>
              <a:buSzTx/>
              <a:buFontTx/>
              <a:buChar char="-"/>
              <a:tabLst/>
              <a:defRPr/>
            </a:pPr>
            <a:r>
              <a:rPr lang="en-US" sz="1200" kern="0" dirty="0">
                <a:solidFill>
                  <a:srgbClr val="000000"/>
                </a:solidFill>
                <a:latin typeface="Arial"/>
                <a:cs typeface="Arial"/>
                <a:sym typeface="Arial"/>
              </a:rPr>
              <a:t>Battery pack, ~65g negative</a:t>
            </a:r>
          </a:p>
          <a:p>
            <a:pPr marL="342900" marR="0" lvl="0" indent="-342900" algn="l" defTabSz="914400" rtl="0" eaLnBrk="1" fontAlgn="auto" latinLnBrk="0" hangingPunct="1">
              <a:lnSpc>
                <a:spcPct val="100000"/>
              </a:lnSpc>
              <a:spcBef>
                <a:spcPts val="0"/>
              </a:spcBef>
              <a:spcAft>
                <a:spcPts val="0"/>
              </a:spcAft>
              <a:buClr>
                <a:srgbClr val="004161"/>
              </a:buClr>
              <a:buSzTx/>
              <a:buFontTx/>
              <a:buChar char="-"/>
              <a:tabLst/>
              <a:defRPr/>
            </a:pPr>
            <a:r>
              <a:rPr lang="en-US" sz="1200" kern="0" dirty="0">
                <a:solidFill>
                  <a:srgbClr val="000000"/>
                </a:solidFill>
                <a:latin typeface="Arial"/>
                <a:cs typeface="Arial"/>
                <a:sym typeface="Arial"/>
              </a:rPr>
              <a:t>No re-ballasting needed</a:t>
            </a:r>
          </a:p>
          <a:p>
            <a:pPr marL="342900" marR="0" lvl="0" indent="-342900" algn="l" defTabSz="914400" rtl="0" eaLnBrk="1" fontAlgn="auto" latinLnBrk="0" hangingPunct="1">
              <a:lnSpc>
                <a:spcPct val="100000"/>
              </a:lnSpc>
              <a:spcBef>
                <a:spcPts val="0"/>
              </a:spcBef>
              <a:spcAft>
                <a:spcPts val="0"/>
              </a:spcAft>
              <a:buClr>
                <a:srgbClr val="004161"/>
              </a:buClr>
              <a:buSzTx/>
              <a:buFontTx/>
              <a:buChar char="-"/>
              <a:tabLst/>
              <a:defRPr/>
            </a:pPr>
            <a:endParaRPr lang="en-US" sz="1200" kern="0" dirty="0">
              <a:solidFill>
                <a:srgbClr val="000000"/>
              </a:solidFill>
              <a:latin typeface="Arial"/>
              <a:cs typeface="Arial"/>
              <a:sym typeface="Arial"/>
            </a:endParaRPr>
          </a:p>
          <a:p>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481036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It wasn’t without hiccups…..</a:t>
            </a:r>
          </a:p>
          <a:p>
            <a:pPr marL="171450" indent="-171450">
              <a:buFontTx/>
              <a:buChar char="-"/>
            </a:pPr>
            <a:endParaRPr lang="en-US" baseline="0" dirty="0"/>
          </a:p>
          <a:p>
            <a:pPr marL="171450" indent="-171450">
              <a:buFontTx/>
              <a:buChar char="-"/>
            </a:pPr>
            <a:r>
              <a:rPr lang="en-US" baseline="0" dirty="0"/>
              <a:t>Overcome some of the problems….</a:t>
            </a:r>
          </a:p>
          <a:p>
            <a:pPr marL="171450" indent="-171450">
              <a:buFontTx/>
              <a:buChar char="-"/>
            </a:pPr>
            <a:endParaRPr lang="en-US" baseline="0" dirty="0"/>
          </a:p>
          <a:p>
            <a:pPr marL="171450" indent="-171450">
              <a:buFontTx/>
              <a:buChar char="-"/>
            </a:pPr>
            <a:r>
              <a:rPr lang="en-US" baseline="0" dirty="0"/>
              <a:t>MBARI is the best place to loose  instrumentation</a:t>
            </a:r>
          </a:p>
          <a:p>
            <a:pPr marL="171450" indent="-171450">
              <a:buFontTx/>
              <a:buChar char="-"/>
            </a:pPr>
            <a:endParaRPr lang="en-US" baseline="0" dirty="0"/>
          </a:p>
          <a:p>
            <a:pPr marL="171450" indent="-171450">
              <a:buFontTx/>
              <a:buChar char="-"/>
            </a:pPr>
            <a:endParaRPr lang="en-US" baseline="0" dirty="0"/>
          </a:p>
          <a:p>
            <a:pPr marL="171450" indent="-171450">
              <a:buFontTx/>
              <a:buChar char="-"/>
            </a:pPr>
            <a:r>
              <a:rPr lang="en-US" baseline="0" dirty="0"/>
              <a:t>Show video……</a:t>
            </a:r>
          </a:p>
          <a:p>
            <a:pPr marL="171450" indent="-171450">
              <a:buFontTx/>
              <a:buChar char="-"/>
            </a:pPr>
            <a:endParaRPr lang="en-US" baseline="0" dirty="0"/>
          </a:p>
          <a:p>
            <a:pPr marL="171450" indent="-171450">
              <a:buFontTx/>
              <a:buChar char="-"/>
            </a:pPr>
            <a:endParaRPr lang="en-US" baseline="0" dirty="0"/>
          </a:p>
          <a:p>
            <a:pPr marL="171450" indent="-171450">
              <a:buFontTx/>
              <a:buChar char="-"/>
            </a:pPr>
            <a:r>
              <a:rPr lang="en-US" baseline="0" dirty="0"/>
              <a:t>Great Quality of turbulence data…. Rockland folks super </a:t>
            </a:r>
            <a:r>
              <a:rPr lang="en-US" baseline="0" dirty="0" err="1"/>
              <a:t>excieted</a:t>
            </a:r>
            <a:r>
              <a:rPr lang="en-US" baseline="0" dirty="0"/>
              <a:t>… they </a:t>
            </a:r>
            <a:r>
              <a:rPr lang="en-US" baseline="0" dirty="0" err="1"/>
              <a:t>kep</a:t>
            </a:r>
            <a:r>
              <a:rPr lang="en-US" baseline="0" dirty="0"/>
              <a:t> lending as the instrument</a:t>
            </a:r>
          </a:p>
          <a:p>
            <a:pPr marL="171450" indent="-171450">
              <a:buFontTx/>
              <a:buChar char="-"/>
            </a:pPr>
            <a:endParaRPr lang="en-US" baseline="0" dirty="0"/>
          </a:p>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412129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2484003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ACQUIRED data from just 2 microstructure channels… sensors are VERY FRAGILE (trying to prevent braking them during our test deployments)</a:t>
            </a:r>
          </a:p>
          <a:p>
            <a:endParaRPr lang="en-US" baseline="0" dirty="0"/>
          </a:p>
          <a:p>
            <a:r>
              <a:rPr lang="en-US" baseline="0" dirty="0"/>
              <a:t>SHEAR and TEMP probes will have different sensitivities… further explain?</a:t>
            </a:r>
          </a:p>
          <a:p>
            <a:endParaRPr lang="en-US" baseline="0" dirty="0"/>
          </a:p>
          <a:p>
            <a:pPr marL="171450" indent="-171450">
              <a:buFontTx/>
              <a:buChar char="-"/>
            </a:pPr>
            <a:endParaRPr lang="en-US" baseline="0" dirty="0"/>
          </a:p>
          <a:p>
            <a:r>
              <a:rPr lang="en-US" baseline="0" dirty="0"/>
              <a:t>MIXED layer of ~15m… </a:t>
            </a:r>
          </a:p>
          <a:p>
            <a:r>
              <a:rPr lang="en-US" baseline="0" dirty="0"/>
              <a:t>Strong temperature variance.. At the base of the mixed but no shear?</a:t>
            </a:r>
          </a:p>
          <a:p>
            <a:endParaRPr lang="en-US" baseline="0" dirty="0"/>
          </a:p>
          <a:p>
            <a:r>
              <a:rPr lang="en-US" baseline="0" dirty="0"/>
              <a:t>EXPLAIN? TEMPERATURE VARIANCE caveat… </a:t>
            </a:r>
          </a:p>
          <a:p>
            <a:r>
              <a:rPr lang="en-US" baseline="0" dirty="0"/>
              <a:t>There could be little variance  in T(or any other tracer, because stuff is thoroughly mixing).. And still have very active turbulence and string shear in the flow</a:t>
            </a:r>
          </a:p>
          <a:p>
            <a:endParaRPr lang="en-US" baseline="0" dirty="0"/>
          </a:p>
          <a:p>
            <a:r>
              <a:rPr lang="en-US" baseline="0" dirty="0"/>
              <a:t>In this case, we see the opposite? Strong sensitivity of the fast T probe… </a:t>
            </a:r>
            <a:r>
              <a:rPr lang="en-US" baseline="0" dirty="0" err="1"/>
              <a:t>capturying</a:t>
            </a:r>
            <a:r>
              <a:rPr lang="en-US" baseline="0" dirty="0"/>
              <a:t> all that enhanced mixing at the base of the ML</a:t>
            </a:r>
          </a:p>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3451511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r>
              <a:rPr lang="en-US" baseline="0" dirty="0"/>
              <a:t>We can essentially get a vertical profile of TKE dissipation rate (aka mixing rates)… essentially a measure of TURBULENCE INTENSITY…. </a:t>
            </a:r>
          </a:p>
          <a:p>
            <a:pPr marL="171450" indent="-171450">
              <a:buFontTx/>
              <a:buChar char="-"/>
            </a:pPr>
            <a:endParaRPr lang="en-US" baseline="0" dirty="0"/>
          </a:p>
          <a:p>
            <a:pPr marL="171450" indent="-171450">
              <a:buFontTx/>
              <a:buChar char="-"/>
            </a:pPr>
            <a:r>
              <a:rPr lang="en-US" baseline="0" dirty="0"/>
              <a:t>We can make this epsilon estimate with a vertical resolution of 2m… allowing us to get a grasp on how the intensity of turbulence varies </a:t>
            </a:r>
            <a:r>
              <a:rPr lang="en-US" baseline="0" dirty="0" err="1"/>
              <a:t>trhough</a:t>
            </a:r>
            <a:r>
              <a:rPr lang="en-US" baseline="0" dirty="0"/>
              <a:t> the water column!</a:t>
            </a:r>
          </a:p>
          <a:p>
            <a:pPr marL="171450" indent="-171450">
              <a:buFontTx/>
              <a:buChar char="-"/>
            </a:pPr>
            <a:endParaRPr lang="en-US" baseline="0" dirty="0"/>
          </a:p>
          <a:p>
            <a:pPr marL="171450" indent="-171450">
              <a:buFontTx/>
              <a:buChar char="-"/>
            </a:pPr>
            <a:r>
              <a:rPr lang="en-US" baseline="0" dirty="0"/>
              <a:t>Not intending to show off here.. As all these plots are produced by the software (MATLAB processing toolbox) that the developer’s of this instrument) make freely available…</a:t>
            </a:r>
          </a:p>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27</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2540138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Kunze et al 2002,</a:t>
            </a:r>
          </a:p>
          <a:p>
            <a:r>
              <a:rPr lang="en-US" baseline="0" dirty="0"/>
              <a:t>VMP casts within the axis of near the Head of the Canyon.. </a:t>
            </a:r>
          </a:p>
          <a:p>
            <a:pPr marL="171450" indent="-171450">
              <a:buFontTx/>
              <a:buChar char="-"/>
            </a:pPr>
            <a:r>
              <a:rPr lang="en-US" baseline="0" dirty="0"/>
              <a:t>560 drops of  VMP casts within 15km of Moss Landing</a:t>
            </a:r>
          </a:p>
          <a:p>
            <a:pPr marL="171450" indent="-171450">
              <a:buFontTx/>
              <a:buChar char="-"/>
            </a:pPr>
            <a:r>
              <a:rPr lang="en-US" baseline="0" dirty="0"/>
              <a:t>Epsilon ranges: 10^(-10) - &gt;10^(-4), with mean value 1.1 x 10^(-6) +-0.1</a:t>
            </a:r>
          </a:p>
          <a:p>
            <a:pPr marL="171450" indent="-171450">
              <a:buFontTx/>
              <a:buChar char="-"/>
            </a:pPr>
            <a:r>
              <a:rPr lang="en-US" baseline="0" dirty="0"/>
              <a:t>- Time of year? </a:t>
            </a:r>
          </a:p>
          <a:p>
            <a:pPr marL="171450" indent="-171450">
              <a:buFontTx/>
              <a:buChar char="-"/>
            </a:pPr>
            <a:r>
              <a:rPr lang="en-US" baseline="0" dirty="0"/>
              <a:t>Among the highest observed anywhere.. And 10^3 larger than in the open ocean</a:t>
            </a:r>
          </a:p>
          <a:p>
            <a:pPr marL="171450" indent="-171450">
              <a:buFontTx/>
              <a:buChar char="-"/>
            </a:pPr>
            <a:r>
              <a:rPr lang="en-US" baseline="0" dirty="0"/>
              <a:t>Highest along the axis of the Canyon…</a:t>
            </a:r>
          </a:p>
          <a:p>
            <a:pPr marL="171450" indent="-171450">
              <a:buFontTx/>
              <a:buChar char="-"/>
            </a:pPr>
            <a:endParaRPr lang="en-US" baseline="0" dirty="0"/>
          </a:p>
          <a:p>
            <a:pPr marL="171450" indent="-171450">
              <a:buFontTx/>
              <a:buChar char="-"/>
            </a:pPr>
            <a:endParaRPr lang="en-US" baseline="0" dirty="0"/>
          </a:p>
          <a:p>
            <a:pPr marL="171450" indent="-171450">
              <a:buFontTx/>
              <a:buChar char="-"/>
            </a:pPr>
            <a:r>
              <a:rPr lang="en-US" baseline="0" dirty="0"/>
              <a:t>Canyons are known to be sites where internal wave energy gets trapped.. And energy density increasing by canyon topography..</a:t>
            </a:r>
          </a:p>
          <a:p>
            <a:pPr marL="171450" indent="-171450">
              <a:buFontTx/>
              <a:buChar char="-"/>
            </a:pPr>
            <a:r>
              <a:rPr lang="en-US" baseline="0" dirty="0"/>
              <a:t>Waves get reflected.. And </a:t>
            </a:r>
            <a:r>
              <a:rPr lang="en-US" baseline="0" dirty="0" err="1"/>
              <a:t>wether</a:t>
            </a:r>
            <a:r>
              <a:rPr lang="en-US" baseline="0" dirty="0"/>
              <a:t> the energy fluxes into the bay or out.. Depends on the type of reflection..</a:t>
            </a:r>
          </a:p>
          <a:p>
            <a:pPr marL="171450" indent="-171450">
              <a:buFontTx/>
              <a:buChar char="-"/>
            </a:pPr>
            <a:endParaRPr lang="en-US" baseline="0" dirty="0"/>
          </a:p>
          <a:p>
            <a:pPr marL="171450" indent="-171450">
              <a:buFontTx/>
              <a:buChar char="-"/>
            </a:pPr>
            <a:r>
              <a:rPr lang="en-US" baseline="0" dirty="0"/>
              <a:t>What determines </a:t>
            </a:r>
            <a:r>
              <a:rPr lang="en-US" baseline="0" dirty="0" err="1"/>
              <a:t>wether</a:t>
            </a:r>
            <a:r>
              <a:rPr lang="en-US" baseline="0" dirty="0"/>
              <a:t> a wave will break and dissipate energy or not is the ratio between the bottom slope and the slope of the internal wave energy propagation.. </a:t>
            </a:r>
          </a:p>
          <a:p>
            <a:pPr marL="171450" indent="-171450">
              <a:buFontTx/>
              <a:buChar char="-"/>
            </a:pPr>
            <a:endParaRPr lang="en-US" sz="1200" kern="1200" baseline="0" dirty="0">
              <a:solidFill>
                <a:schemeClr val="tx1"/>
              </a:solidFill>
              <a:effectLst/>
              <a:latin typeface="+mn-lt"/>
              <a:ea typeface="+mn-ea"/>
              <a:cs typeface="+mn-cs"/>
            </a:endParaRPr>
          </a:p>
          <a:p>
            <a:pPr marL="171450" indent="-171450">
              <a:buFontTx/>
              <a:buChar char="-"/>
            </a:pPr>
            <a:r>
              <a:rPr lang="en-US" sz="1200" kern="1200" baseline="0" dirty="0">
                <a:solidFill>
                  <a:schemeClr val="tx1"/>
                </a:solidFill>
                <a:effectLst/>
                <a:latin typeface="+mn-lt"/>
                <a:ea typeface="+mn-ea"/>
                <a:cs typeface="+mn-cs"/>
              </a:rPr>
              <a:t>Carter et al (2005), within 4km of the shelf-break.. </a:t>
            </a:r>
          </a:p>
          <a:p>
            <a:pPr marL="171450" indent="-171450">
              <a:buFontTx/>
              <a:buChar char="-"/>
            </a:pPr>
            <a:endParaRPr lang="en-US" sz="1200" kern="1200" baseline="0" dirty="0">
              <a:solidFill>
                <a:schemeClr val="tx1"/>
              </a:solidFill>
              <a:effectLst/>
              <a:latin typeface="+mn-lt"/>
              <a:ea typeface="+mn-ea"/>
              <a:cs typeface="+mn-cs"/>
            </a:endParaRPr>
          </a:p>
          <a:p>
            <a:pPr marL="171450" indent="-171450">
              <a:buFontTx/>
              <a:buChar char="-"/>
            </a:pPr>
            <a:r>
              <a:rPr lang="en-US" sz="1200" kern="1200" baseline="0" dirty="0" err="1">
                <a:solidFill>
                  <a:schemeClr val="tx1"/>
                </a:solidFill>
                <a:effectLst/>
                <a:latin typeface="+mn-lt"/>
                <a:ea typeface="+mn-ea"/>
                <a:cs typeface="+mn-cs"/>
              </a:rPr>
              <a:t>Lueck</a:t>
            </a:r>
            <a:r>
              <a:rPr lang="en-US" sz="1200" kern="1200" baseline="0" dirty="0">
                <a:solidFill>
                  <a:schemeClr val="tx1"/>
                </a:solidFill>
                <a:effectLst/>
                <a:latin typeface="+mn-lt"/>
                <a:ea typeface="+mn-ea"/>
                <a:cs typeface="+mn-cs"/>
              </a:rPr>
              <a:t> and Osborn, 1985</a:t>
            </a:r>
          </a:p>
          <a:p>
            <a:pPr marL="171450" indent="-171450">
              <a:buFontTx/>
              <a:buChar char="-"/>
            </a:pPr>
            <a:endParaRPr lang="en-US" sz="1200" kern="1200" baseline="0" dirty="0">
              <a:solidFill>
                <a:schemeClr val="tx1"/>
              </a:solidFill>
              <a:effectLst/>
              <a:latin typeface="+mn-lt"/>
              <a:ea typeface="+mn-ea"/>
              <a:cs typeface="+mn-cs"/>
            </a:endParaRPr>
          </a:p>
          <a:p>
            <a:pPr marL="171450" indent="-171450">
              <a:buFontTx/>
              <a:buChar char="-"/>
            </a:pPr>
            <a:r>
              <a:rPr lang="en-US" sz="1200" kern="1200" baseline="0" dirty="0">
                <a:solidFill>
                  <a:schemeClr val="tx1"/>
                </a:solidFill>
                <a:effectLst/>
                <a:latin typeface="+mn-lt"/>
                <a:ea typeface="+mn-ea"/>
                <a:cs typeface="+mn-cs"/>
              </a:rPr>
              <a:t>Kunze et al, 2012 (w Erika McPhee Shaw): measurements along the axis on Monterey Canyon, averaged epsilon 4x10^(-8) (in a 300m thick well stratified turbulent layer near the bottom</a:t>
            </a:r>
          </a:p>
          <a:p>
            <a:pPr marL="171450" indent="-171450">
              <a:buFontTx/>
              <a:buChar char="-"/>
            </a:pPr>
            <a:endParaRPr lang="en-US" sz="12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kern="1200" dirty="0">
                <a:solidFill>
                  <a:schemeClr val="tx1"/>
                </a:solidFill>
                <a:effectLst/>
                <a:latin typeface="+mn-lt"/>
                <a:ea typeface="+mn-ea"/>
                <a:cs typeface="+mn-cs"/>
              </a:rPr>
              <a:t>%%% </a:t>
            </a:r>
            <a:r>
              <a:rPr lang="en-US" sz="1200" b="0" i="0" u="none" strike="noStrike" cap="none" dirty="0">
                <a:solidFill>
                  <a:schemeClr val="dk1"/>
                </a:solidFill>
                <a:effectLst/>
                <a:latin typeface="Calibri"/>
                <a:ea typeface="Calibri"/>
                <a:cs typeface="Calibri"/>
                <a:sym typeface="Calibri"/>
              </a:rPr>
              <a:t>\overline \epsilon = 4 \times 10^{-8}</a:t>
            </a:r>
          </a:p>
          <a:p>
            <a:pPr marL="171450" indent="-171450">
              <a:buFontTx/>
              <a:buChar char="-"/>
            </a:pPr>
            <a:endParaRPr lang="en-US" sz="1200" kern="1200" dirty="0">
              <a:solidFill>
                <a:schemeClr val="tx1"/>
              </a:solidFill>
              <a:effectLst/>
              <a:latin typeface="+mn-lt"/>
              <a:ea typeface="+mn-ea"/>
              <a:cs typeface="+mn-cs"/>
            </a:endParaRPr>
          </a:p>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805307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Despite SURFACE currents from SSH, M1 ADCP.. </a:t>
            </a:r>
            <a:r>
              <a:rPr lang="en-US" baseline="0" dirty="0" err="1"/>
              <a:t>Chla</a:t>
            </a:r>
            <a:r>
              <a:rPr lang="en-US" baseline="0" dirty="0"/>
              <a:t> bloom signal.</a:t>
            </a:r>
          </a:p>
          <a:p>
            <a:endParaRPr lang="en-US" baseline="0" dirty="0"/>
          </a:p>
          <a:p>
            <a:r>
              <a:rPr lang="en-US" baseline="0" dirty="0"/>
              <a:t>CPF drifts south!...  Despite some indications from M1 of Northward flow</a:t>
            </a:r>
          </a:p>
          <a:p>
            <a:endParaRPr lang="en-US" baseline="0" dirty="0"/>
          </a:p>
          <a:p>
            <a:endParaRPr lang="en-US" baseline="0" dirty="0"/>
          </a:p>
          <a:p>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26980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 fundamental problem we have is the LACK of Observations of Turbulence at parameterizations of</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most (statistically) reliable and direct estimates of diffusivities</a:t>
            </a:r>
            <a:r>
              <a:rPr lang="en-US" baseline="0" dirty="0"/>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come from microstructure sensors (typically mounted on free-falling profilers) that can measure either velocity or temperature fluctuations on scales of 1cm or less (i.e. the dissipation range of turbulence scales)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From dissipation rates (epsilon) one can get estimates of diffusivities (Osborn</a:t>
            </a:r>
            <a:r>
              <a:rPr lang="en-US" baseline="0" dirty="0"/>
              <a:t> 1980)…</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These microstructure shear probes are very expensive (~100K for a standard VMP), the probes themselves are extremely fragile..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Globally, the green dots in the map represent how many of these measurements exist (up to 2014)</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Indirect estimates (e.g. from acoustic sensors) are possible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But also require </a:t>
            </a:r>
            <a:r>
              <a:rPr lang="en-US" baseline="0" dirty="0" err="1"/>
              <a:t>shiptime</a:t>
            </a: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baseline="0" dirty="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solidFill>
                  <a:schemeClr val="accent1">
                    <a:lumMod val="75000"/>
                  </a:schemeClr>
                </a:solidFill>
              </a:rPr>
              <a:t>Other alternative methods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solidFill>
                  <a:schemeClr val="accent1">
                    <a:lumMod val="75000"/>
                  </a:schemeClr>
                </a:solidFill>
              </a:rPr>
              <a:t>(e.g. fine-scale</a:t>
            </a:r>
            <a:r>
              <a:rPr lang="en-US" sz="2000" baseline="0" dirty="0">
                <a:solidFill>
                  <a:schemeClr val="accent1">
                    <a:lumMod val="75000"/>
                  </a:schemeClr>
                </a:solidFill>
              </a:rPr>
              <a:t> parameterization (from </a:t>
            </a:r>
            <a:r>
              <a:rPr lang="en-US" sz="2000" dirty="0">
                <a:solidFill>
                  <a:schemeClr val="accent1">
                    <a:lumMod val="75000"/>
                  </a:schemeClr>
                </a:solidFill>
              </a:rPr>
              <a:t>Argo float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solidFill>
                  <a:schemeClr val="accent1">
                    <a:lumMod val="75000"/>
                  </a:schemeClr>
                </a:solidFill>
              </a:rPr>
              <a:t>Have allowed to map</a:t>
            </a:r>
            <a:r>
              <a:rPr lang="en-US" sz="2000" baseline="0" dirty="0">
                <a:solidFill>
                  <a:schemeClr val="accent1">
                    <a:lumMod val="75000"/>
                  </a:schemeClr>
                </a:solidFill>
              </a:rPr>
              <a:t> </a:t>
            </a:r>
            <a:r>
              <a:rPr lang="en-US" sz="2000" baseline="0" dirty="0" err="1">
                <a:solidFill>
                  <a:schemeClr val="accent1">
                    <a:lumMod val="75000"/>
                  </a:schemeClr>
                </a:solidFill>
              </a:rPr>
              <a:t>diffusivitities</a:t>
            </a:r>
            <a:r>
              <a:rPr lang="en-US" sz="2000" baseline="0" dirty="0">
                <a:solidFill>
                  <a:schemeClr val="accent1">
                    <a:lumMod val="75000"/>
                  </a:schemeClr>
                </a:solidFill>
              </a:rPr>
              <a:t> on much larger spatial scales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baseline="0" dirty="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baseline="0" dirty="0">
                <a:solidFill>
                  <a:schemeClr val="accent1">
                    <a:lumMod val="75000"/>
                  </a:schemeClr>
                </a:solidFill>
              </a:rPr>
              <a:t>But these estimates require certain assumptions that break in low stratification conditions, like the surface mixed layer!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Thus, mixing estimates in the top surface layer.. Or the coastal ocean are hard!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One is thus left.. with “conventional” and expensive observations from ships, at </a:t>
            </a:r>
            <a:r>
              <a:rPr lang="en-US" baseline="0" dirty="0" err="1"/>
              <a:t>targetted</a:t>
            </a:r>
            <a:r>
              <a:rPr lang="en-US" baseline="0" dirty="0"/>
              <a:t> sites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Parameterizations of vertical mixing for the SURFACE mixed layer in these models.. Are built on in situ observations from a few locations, or LES</a:t>
            </a:r>
          </a:p>
          <a:p>
            <a:endParaRPr lang="en-US" dirty="0"/>
          </a:p>
          <a:p>
            <a:r>
              <a:rPr lang="en-US" dirty="0"/>
              <a:t>What we are lacking are OBSERVATIONS/or parameterizations of mixing for the SURFACE MIXED LAYER.. that can be used to improve these schemes</a:t>
            </a:r>
          </a:p>
          <a:p>
            <a:endParaRPr lang="en-US" dirty="0"/>
          </a:p>
          <a:p>
            <a:r>
              <a:rPr lang="en-US" dirty="0"/>
              <a:t>So next, I will introduce the work that I’ve been doing at MBARI in this direction…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Shear can also be measured by shipborne ADCPs</a:t>
            </a:r>
            <a:r>
              <a:rPr lang="en-US" baseline="0" dirty="0"/>
              <a:t> (acoustic  measurements “hear” the turbulence)..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But needs a very large S/N ratio</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Needs scatterers in the water column..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Maybe more suitable for coastal regions.</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Whereas shear probes “feel it”</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Fast response T cannot resolve the microstructure </a:t>
            </a:r>
            <a:r>
              <a:rPr lang="en-US" baseline="0" dirty="0" err="1"/>
              <a:t>ragne</a:t>
            </a:r>
            <a:r>
              <a:rPr lang="en-US" baseline="0" dirty="0"/>
              <a:t>, </a:t>
            </a:r>
            <a:r>
              <a:rPr lang="en-US" baseline="0" dirty="0" err="1"/>
              <a:t>aunless</a:t>
            </a:r>
            <a:r>
              <a:rPr lang="en-US" baseline="0" dirty="0"/>
              <a:t> the platform goes really slow..</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strain-based inferences of diffusivity from Argo floats (Whalen et al, 2012)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712299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People doing data quality control of oceanographic data. Tanya Maurer and Josh Plant form SOCCOM are great examples..</a:t>
            </a:r>
          </a:p>
          <a:p>
            <a:pPr marL="0" lvl="0" indent="0" algn="l" rtl="0">
              <a:spcBef>
                <a:spcPts val="0"/>
              </a:spcBef>
              <a:spcAft>
                <a:spcPts val="0"/>
              </a:spcAft>
              <a:buNone/>
            </a:pPr>
            <a:r>
              <a:rPr lang="en-US" dirty="0"/>
              <a:t>The Research Technicians.. Joe Warren was extremely helpful for all our </a:t>
            </a:r>
          </a:p>
          <a:p>
            <a:pPr marL="0" lvl="0" indent="0" algn="l" rtl="0">
              <a:spcBef>
                <a:spcPts val="0"/>
              </a:spcBef>
              <a:spcAft>
                <a:spcPts val="0"/>
              </a:spcAft>
              <a:buNone/>
            </a:pPr>
            <a:r>
              <a:rPr lang="en-US" dirty="0"/>
              <a:t>The Captain’s and crew of ships..  that go out on research vessels and make data collection possible. At MBARI, Jared </a:t>
            </a:r>
            <a:r>
              <a:rPr lang="en-US" dirty="0" err="1"/>
              <a:t>Figurski</a:t>
            </a:r>
            <a:r>
              <a:rPr lang="en-US" dirty="0"/>
              <a:t> was key personnel.. With whom we could not have done the work.</a:t>
            </a:r>
          </a:p>
          <a:p>
            <a:pPr marL="0" lvl="0" indent="0" algn="l" rtl="0">
              <a:spcBef>
                <a:spcPts val="0"/>
              </a:spcBef>
              <a:spcAft>
                <a:spcPts val="0"/>
              </a:spcAft>
              <a:buNone/>
            </a:pPr>
            <a:r>
              <a:rPr lang="en-US" dirty="0"/>
              <a:t>Engineers!.. Of course the best example, Gene </a:t>
            </a:r>
            <a:r>
              <a:rPr lang="en-US" dirty="0" err="1"/>
              <a:t>Massion</a:t>
            </a:r>
            <a:r>
              <a:rPr lang="en-US" dirty="0"/>
              <a:t> who really led the mixing experiment in the Bay and made turbulence measurements form a profiling float seem trivial!</a:t>
            </a:r>
          </a:p>
          <a:p>
            <a:endParaRPr lang="en-US" dirty="0"/>
          </a:p>
        </p:txBody>
      </p:sp>
      <p:sp>
        <p:nvSpPr>
          <p:cNvPr id="4" name="Slide Number Placeholder 3"/>
          <p:cNvSpPr>
            <a:spLocks noGrp="1"/>
          </p:cNvSpPr>
          <p:nvPr>
            <p:ph type="sldNum" sz="quarter" idx="5"/>
          </p:nvPr>
        </p:nvSpPr>
        <p:spPr/>
        <p:txBody>
          <a:bodyPr/>
          <a:lstStyle/>
          <a:p>
            <a:fld id="{B8E49312-46DF-7144-AC13-771D15AD7521}" type="slidenum">
              <a:rPr lang="en-US" smtClean="0"/>
              <a:t>31</a:t>
            </a:fld>
            <a:endParaRPr lang="en-US"/>
          </a:p>
        </p:txBody>
      </p:sp>
    </p:spTree>
    <p:extLst>
      <p:ext uri="{BB962C8B-B14F-4D97-AF65-F5344CB8AC3E}">
        <p14:creationId xmlns:p14="http://schemas.microsoft.com/office/powerpoint/2010/main" val="788515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a:t>
            </a:r>
            <a:r>
              <a:rPr lang="en-US" baseline="0" dirty="0" err="1"/>
              <a:t>Krho</a:t>
            </a:r>
            <a:r>
              <a:rPr lang="en-US" baseline="0" dirty="0"/>
              <a:t> =  1 x 10 (-2) m^2/s Kunze et al (2002), along the Canyon </a:t>
            </a:r>
            <a:r>
              <a:rPr lang="en-US" baseline="0" dirty="0" err="1"/>
              <a:t>axisKrho</a:t>
            </a:r>
            <a:r>
              <a:rPr lang="en-US" baseline="0" dirty="0"/>
              <a:t> = 6.1-37.8 x 10 (-5) m^2/s, Carter et al (2005), near the shelf-break</a:t>
            </a:r>
          </a:p>
          <a:p>
            <a:pPr marL="171450" indent="-171450">
              <a:buFontTx/>
              <a:buChar char="-"/>
            </a:pPr>
            <a:endParaRPr lang="en-US" baseline="0" dirty="0"/>
          </a:p>
          <a:p>
            <a:pPr marL="171450" indent="-171450">
              <a:buFontTx/>
              <a:buChar char="-"/>
            </a:pPr>
            <a:r>
              <a:rPr lang="en-US" baseline="0" dirty="0"/>
              <a:t>The stronger the stratification, the higher the buoyancy frequency… </a:t>
            </a:r>
            <a:r>
              <a:rPr lang="en-US" baseline="0" dirty="0" err="1"/>
              <a:t>youcan</a:t>
            </a:r>
            <a:r>
              <a:rPr lang="en-US" baseline="0" dirty="0"/>
              <a:t> support internal waves of higher frequencies, shorter periods..</a:t>
            </a:r>
          </a:p>
          <a:p>
            <a:pPr marL="171450" indent="-171450">
              <a:buFontTx/>
              <a:buChar char="-"/>
            </a:pPr>
            <a:r>
              <a:rPr lang="en-US" baseline="0" dirty="0"/>
              <a:t>Typical values in the previous studies for stratification were an order of magnitude less than what we observed.. </a:t>
            </a:r>
          </a:p>
          <a:p>
            <a:pPr marL="171450" indent="-171450">
              <a:buFontTx/>
              <a:buChar char="-"/>
            </a:pPr>
            <a:r>
              <a:rPr lang="en-US" baseline="0" dirty="0"/>
              <a:t>Which means.. More </a:t>
            </a:r>
            <a:r>
              <a:rPr lang="en-US" baseline="0" dirty="0" err="1"/>
              <a:t>stringly</a:t>
            </a:r>
            <a:r>
              <a:rPr lang="en-US" baseline="0" dirty="0"/>
              <a:t> stratified, and stratification working against dissipation of TKE..</a:t>
            </a:r>
          </a:p>
          <a:p>
            <a:pPr marL="171450" indent="-171450">
              <a:buFontTx/>
              <a:buChar char="-"/>
            </a:pPr>
            <a:endParaRPr lang="en-US" baseline="0" dirty="0"/>
          </a:p>
          <a:p>
            <a:pPr marL="171450" indent="-171450">
              <a:buFontTx/>
              <a:buChar char="-"/>
            </a:pPr>
            <a:r>
              <a:rPr lang="en-US" baseline="0" dirty="0"/>
              <a:t>Thus, overall low </a:t>
            </a:r>
            <a:r>
              <a:rPr lang="en-US" baseline="0" dirty="0" err="1"/>
              <a:t>Kz</a:t>
            </a:r>
            <a:r>
              <a:rPr lang="en-US" baseline="0" dirty="0"/>
              <a:t> values.. Both because epsilon is small, and N^2 is large!</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3880275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38625442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Calibration coefficient or constant of proportionality.. Acts to scale the estimate of epsilon, relative to a direct measurement of epsilon,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will absorb any errors in the different ways one may chose to calculate these scales..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59243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There is also seasonality..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plot on the left shows  vertical velocity variance as a function of month of the year… and indicates higher variance within mixed layer in the winter months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plot on the right is the profile data binned by wind speed intensity.. And you can sea there is a very tight correlation, indicating that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There is an OCEAN SIGNAL embedded in float’s ascent rates…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MORE work needs to be done to gain confidence.. But it is looking promising.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9783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None/>
            </a:pPr>
            <a:endParaRPr lang="en-US" sz="1200" b="0" i="0" u="none" strike="noStrike" cap="none" dirty="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A dive profile for Spray through still water would follow a smooth path down to the desired depth and back up to the surface. </a:t>
            </a:r>
            <a:endParaRPr lang="en-US" dirty="0"/>
          </a:p>
          <a:p>
            <a:pPr marL="400050" indent="-171450">
              <a:buFontTx/>
              <a:buChar char="-"/>
            </a:pPr>
            <a:endParaRPr lang="en-US" sz="1200" b="0" i="0" u="none" strike="noStrike" cap="none" baseline="0" dirty="0">
              <a:solidFill>
                <a:schemeClr val="dk1"/>
              </a:solidFill>
              <a:latin typeface="Calibri"/>
              <a:ea typeface="Calibri"/>
              <a:cs typeface="Calibri"/>
              <a:sym typeface="Calibri"/>
            </a:endParaRPr>
          </a:p>
          <a:p>
            <a:pPr marL="228600" indent="0">
              <a:buFontTx/>
              <a:buNone/>
            </a:pPr>
            <a:r>
              <a:rPr lang="en-US" sz="1200" b="0" i="0" u="none" strike="noStrike" cap="none" baseline="0" dirty="0">
                <a:solidFill>
                  <a:schemeClr val="dk1"/>
                </a:solidFill>
                <a:latin typeface="Calibri"/>
                <a:ea typeface="Calibri"/>
                <a:cs typeface="Calibri"/>
                <a:sym typeface="Calibri"/>
              </a:rPr>
              <a:t>Instead, the pressure sensor indicates that pat is not smooth..</a:t>
            </a: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vertical velocity, calculated by the first difference of depth, is characterized by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the glider’s flight at low frequency and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by internal waves at high frequency.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a:solidFill>
                <a:schemeClr val="dk1"/>
              </a:solidFill>
              <a:effectLst/>
              <a:latin typeface="Calibri"/>
              <a:ea typeface="Calibri"/>
              <a:cs typeface="Calibri"/>
              <a:sym typeface="Calibri"/>
            </a:endParaRPr>
          </a:p>
          <a:p>
            <a:pPr marL="228600" indent="0">
              <a:buNone/>
            </a:pPr>
            <a:r>
              <a:rPr lang="en-US" sz="1200" b="0" i="0" u="none" strike="noStrike" cap="none" dirty="0">
                <a:solidFill>
                  <a:schemeClr val="dk1"/>
                </a:solidFill>
                <a:latin typeface="Calibri"/>
                <a:ea typeface="Calibri"/>
                <a:cs typeface="Calibri"/>
                <a:sym typeface="Calibri"/>
              </a:rPr>
              <a:t>Thus,</a:t>
            </a:r>
            <a:r>
              <a:rPr lang="en-US" sz="1200" b="0" i="0" u="none" strike="noStrike" cap="none" baseline="0" dirty="0">
                <a:solidFill>
                  <a:schemeClr val="dk1"/>
                </a:solidFill>
                <a:latin typeface="Calibri"/>
                <a:ea typeface="Calibri"/>
                <a:cs typeface="Calibri"/>
                <a:sym typeface="Calibri"/>
              </a:rPr>
              <a:t> one way of getting at w from glider’s is to model what that path would look like through still water.. By means of a </a:t>
            </a:r>
          </a:p>
          <a:p>
            <a:pPr marL="228600" indent="0">
              <a:buNone/>
            </a:pPr>
            <a:endParaRPr lang="en-US" sz="1200" b="0" i="0" u="none" strike="noStrike" cap="none" dirty="0">
              <a:solidFill>
                <a:schemeClr val="dk1"/>
              </a:solidFill>
              <a:latin typeface="Calibri"/>
              <a:ea typeface="Calibri"/>
              <a:cs typeface="Calibri"/>
              <a:sym typeface="Calibri"/>
            </a:endParaRPr>
          </a:p>
          <a:p>
            <a:pPr marL="228600" indent="0">
              <a:buNone/>
            </a:pPr>
            <a:r>
              <a:rPr lang="en-US" sz="1200" b="0" i="0" u="none" strike="noStrike" cap="none" dirty="0">
                <a:solidFill>
                  <a:schemeClr val="dk1"/>
                </a:solidFill>
                <a:latin typeface="Calibri"/>
                <a:ea typeface="Calibri"/>
                <a:cs typeface="Calibri"/>
                <a:sym typeface="Calibri"/>
              </a:rPr>
              <a:t>w = w_{</a:t>
            </a:r>
            <a:r>
              <a:rPr lang="en-US" sz="1200" b="0" i="0" u="none" strike="noStrike" cap="none" dirty="0" err="1">
                <a:solidFill>
                  <a:schemeClr val="dk1"/>
                </a:solidFill>
                <a:latin typeface="Calibri"/>
                <a:ea typeface="Calibri"/>
                <a:cs typeface="Calibri"/>
                <a:sym typeface="Calibri"/>
              </a:rPr>
              <a:t>ctd</a:t>
            </a:r>
            <a:r>
              <a:rPr lang="en-US" sz="1200" b="0" i="0" u="none" strike="noStrike" cap="none" dirty="0">
                <a:solidFill>
                  <a:schemeClr val="dk1"/>
                </a:solidFill>
                <a:latin typeface="Calibri"/>
                <a:ea typeface="Calibri"/>
                <a:cs typeface="Calibri"/>
                <a:sym typeface="Calibri"/>
              </a:rPr>
              <a:t>} - w_{steady}</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dirty="0"/>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baseline="0" dirty="0"/>
          </a:p>
          <a:p>
            <a:pPr marL="228600" indent="0">
              <a:buNone/>
            </a:pPr>
            <a:endParaRPr lang="en-US" baseline="0" dirty="0"/>
          </a:p>
          <a:p>
            <a:pPr marL="228600" indent="0">
              <a:buNone/>
            </a:pPr>
            <a:r>
              <a:rPr lang="en-US" baseline="0" dirty="0"/>
              <a:t>%% On Floats, AUVs/Gliders %%%%%%%%%</a:t>
            </a:r>
          </a:p>
          <a:p>
            <a:pPr marL="228600" indent="0">
              <a:buNone/>
            </a:pPr>
            <a:r>
              <a:rPr lang="en-US" baseline="0" dirty="0"/>
              <a:t>From https://</a:t>
            </a:r>
            <a:r>
              <a:rPr lang="en-US" baseline="0" dirty="0" err="1"/>
              <a:t>www.geomar.de</a:t>
            </a:r>
            <a:r>
              <a:rPr lang="en-US" baseline="0" dirty="0"/>
              <a:t>/en/research/fb1/fb1-po/observing-systems/floats-glider-</a:t>
            </a:r>
            <a:r>
              <a:rPr lang="en-US" baseline="0" dirty="0" err="1"/>
              <a:t>auv</a:t>
            </a:r>
            <a:r>
              <a:rPr lang="en-US" baseline="0" dirty="0"/>
              <a:t>/</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“Floats, Gliders and AUVs differ fundamentally in their propulsion systems.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While floats are carried by ocean currents without any external control, AUVs and Gliders can independently move through the oceans. AUVs are driven by a conventional propeller and are characterized by their high speed and good controllability. Gliders however, have no propellers and can only move at relatively slow speed through the oceans (about half the speed of a pedestrian). Gliders share their ingenious propulsion system with floats. A high pressure pump can move oil from the interior of the pressure housing of the devices into a bubble outside of the housing and back. Thereby float and glider are able to change their density and similar to a submarine they move up and down in the water column.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While the float uses this vertical movement only to gain measurements over the entire depth range, gliders convert the vertical into an additional forward movement similar to the principle of a paper airplane.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All three new observation platforms share batteries as their energy supplier.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Their range is therefore limited. Because of their different propulsion systems differing </a:t>
            </a:r>
            <a:r>
              <a:rPr lang="en-US" baseline="0" dirty="0" err="1"/>
              <a:t>andcomplementary</a:t>
            </a:r>
            <a:r>
              <a:rPr lang="en-US" baseline="0" dirty="0"/>
              <a:t> measurement strategies are employed. On a single battery charge AUVs can for example </a:t>
            </a:r>
            <a:r>
              <a:rPr lang="en-US" baseline="0" dirty="0" err="1"/>
              <a:t>travelfor</a:t>
            </a:r>
            <a:r>
              <a:rPr lang="en-US" baseline="0" dirty="0"/>
              <a:t> one day along a pre-programmed up to 200 km long track. Gliders move, however, much slower and more economical in terms of their battery usage. Their deployments can last up to several months and the distance they cover can be well above 2000 km. Floats on the other hand are the energy saving champion.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They travel the oceans for up to 5 years. During this time they are carried along with the ocean currents and can therefore, depending on these highly variable flows, travel thousands or just a few dozen kilometers.”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based on a simple scaling of the turbulent kinetic energy (TKE) equation (Taylor 1935). </a:t>
            </a:r>
            <a:endParaRPr lang="en-US" dirty="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  Hypothesis: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that a steady turbulent energy cascade exists, which allows measurements of the relatively large energy-containing scales to be used to infer the energy loss at viscous scales (</a:t>
            </a:r>
            <a:r>
              <a:rPr lang="en-US" sz="1200" b="0" i="0" u="none" strike="noStrike" cap="none" dirty="0" err="1">
                <a:solidFill>
                  <a:schemeClr val="dk1"/>
                </a:solidFill>
                <a:effectLst/>
                <a:latin typeface="Calibri"/>
                <a:ea typeface="Calibri"/>
                <a:cs typeface="Calibri"/>
                <a:sym typeface="Calibri"/>
              </a:rPr>
              <a:t>Moum</a:t>
            </a:r>
            <a:r>
              <a:rPr lang="en-US" sz="1200" b="0" i="0" u="none" strike="noStrike" cap="none" dirty="0">
                <a:solidFill>
                  <a:schemeClr val="dk1"/>
                </a:solidFill>
                <a:effectLst/>
                <a:latin typeface="Calibri"/>
                <a:ea typeface="Calibri"/>
                <a:cs typeface="Calibri"/>
                <a:sym typeface="Calibri"/>
              </a:rPr>
              <a:t> 1996).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“Energy is introduced to the turbulent flow by instabilities in the large-scale mean. In a steady state, this energy must be passed to smaller and smaller scales until it can be dissipated by viscosity.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Kolmogoroff</a:t>
            </a:r>
            <a:r>
              <a:rPr lang="en-US" sz="1200" b="0" i="0" u="none" strike="noStrike" cap="none" dirty="0">
                <a:solidFill>
                  <a:schemeClr val="dk1"/>
                </a:solidFill>
                <a:effectLst/>
                <a:latin typeface="Calibri"/>
                <a:ea typeface="Calibri"/>
                <a:cs typeface="Calibri"/>
                <a:sym typeface="Calibri"/>
              </a:rPr>
              <a:t> scale, the dissipation scale for ocean turbulence can be on the order of millimeters… way</a:t>
            </a:r>
            <a:r>
              <a:rPr lang="en-US" sz="1200" b="0" i="0" u="none" strike="noStrike" cap="none" baseline="0" dirty="0">
                <a:solidFill>
                  <a:schemeClr val="dk1"/>
                </a:solidFill>
                <a:effectLst/>
                <a:latin typeface="Calibri"/>
                <a:ea typeface="Calibri"/>
                <a:cs typeface="Calibri"/>
                <a:sym typeface="Calibri"/>
              </a:rPr>
              <a:t> smaller than the scales measured by CTD on a glider</a:t>
            </a:r>
          </a:p>
          <a:p>
            <a:endParaRPr lang="en-US" sz="1200" b="0" i="0" u="none" strike="noStrike" cap="none" baseline="0" dirty="0">
              <a:solidFill>
                <a:schemeClr val="dk1"/>
              </a:solidFill>
              <a:effectLst/>
              <a:latin typeface="Calibri"/>
              <a:ea typeface="Calibri"/>
              <a:cs typeface="Calibri"/>
              <a:sym typeface="Calibri"/>
            </a:endParaRPr>
          </a:p>
          <a:p>
            <a:r>
              <a:rPr lang="en-US" dirty="0"/>
              <a:t>Assuming no leakage of energy (by, for example, </a:t>
            </a:r>
            <a:r>
              <a:rPr lang="en-US" dirty="0" err="1"/>
              <a:t>nondissipative</a:t>
            </a:r>
            <a:r>
              <a:rPr lang="en-US" dirty="0"/>
              <a:t> linear internal waves), the cascade of TKE may be described by the energy of the largest eddies in the turbulent flow and their overturning time scale (</a:t>
            </a:r>
            <a:r>
              <a:rPr lang="en-US" dirty="0" err="1"/>
              <a:t>Tennekes</a:t>
            </a:r>
            <a:r>
              <a:rPr lang="en-US" dirty="0"/>
              <a:t> and Lumley 1972). </a:t>
            </a:r>
          </a:p>
          <a:p>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Physical interpretation of </a:t>
            </a: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the kinetic energy (q’)2 of a turbulent eddy is dissipated in the time it takes to overturn once,</a:t>
            </a:r>
            <a:r>
              <a:rPr lang="en-US" sz="1200" b="0" i="0" u="none" strike="noStrike" cap="none" baseline="0" dirty="0">
                <a:solidFill>
                  <a:schemeClr val="dk1"/>
                </a:solidFill>
                <a:effectLst/>
                <a:latin typeface="Calibri"/>
                <a:ea typeface="Calibri"/>
                <a:cs typeface="Calibri"/>
                <a:sym typeface="Calibri"/>
              </a:rPr>
              <a:t> tau</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holds in a variety of oceanic regimes, including regions of low average dissipation containing sporadic energetic events (Peters et al. 1995)</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For stratified flow, a modification may be obtained by using 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a:t>
            </a:r>
            <a:r>
              <a:rPr lang="en-US" sz="1200" b="0" i="0" u="none" strike="noStrike" cap="none" dirty="0" err="1">
                <a:solidFill>
                  <a:schemeClr val="dk1"/>
                </a:solidFill>
                <a:effectLst/>
                <a:latin typeface="Calibri"/>
                <a:ea typeface="Calibri"/>
                <a:cs typeface="Calibri"/>
                <a:sym typeface="Calibri"/>
              </a:rPr>
              <a:t>LOz</a:t>
            </a:r>
            <a:r>
              <a:rPr lang="en-US" sz="1200" b="0" i="0" u="none" strike="noStrike" cap="none" dirty="0">
                <a:solidFill>
                  <a:schemeClr val="dk1"/>
                </a:solidFill>
                <a:effectLst/>
                <a:latin typeface="Calibri"/>
                <a:ea typeface="Calibri"/>
                <a:cs typeface="Calibri"/>
                <a:sym typeface="Calibri"/>
              </a:rPr>
              <a:t> 5 «1/2N23/2 for l in Eq. (5).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From large eddy scales one can also derive (by dimensional analysis), and estimate of diffusivity: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latin typeface="Calibri"/>
                <a:ea typeface="Calibri"/>
                <a:cs typeface="Calibri"/>
                <a:sym typeface="Calibri"/>
              </a:rPr>
              <a:t>K</a:t>
            </a:r>
            <a:r>
              <a:rPr lang="pt-BR" sz="1200" b="0" i="0" u="none" strike="noStrike" cap="none" dirty="0">
                <a:solidFill>
                  <a:schemeClr val="dk1"/>
                </a:solidFill>
                <a:latin typeface="Calibri"/>
                <a:ea typeface="Calibri"/>
                <a:cs typeface="Calibri"/>
                <a:sym typeface="Calibri"/>
              </a:rPr>
              <a:t> \sim </a:t>
            </a:r>
            <a:r>
              <a:rPr lang="pt-BR" sz="1200" b="0" i="0" u="none" strike="noStrike" cap="none" dirty="0" err="1">
                <a:solidFill>
                  <a:schemeClr val="dk1"/>
                </a:solidFill>
                <a:latin typeface="Calibri"/>
                <a:ea typeface="Calibri"/>
                <a:cs typeface="Calibri"/>
                <a:sym typeface="Calibri"/>
              </a:rPr>
              <a:t>q</a:t>
            </a:r>
            <a:r>
              <a:rPr lang="pt-BR" sz="1200" b="0" i="0" u="none" strike="noStrike" cap="none" dirty="0">
                <a:solidFill>
                  <a:schemeClr val="dk1"/>
                </a:solidFill>
                <a:latin typeface="Calibri"/>
                <a:ea typeface="Calibri"/>
                <a:cs typeface="Calibri"/>
                <a:sym typeface="Calibri"/>
              </a:rPr>
              <a:t>^{\prime} l , [\</a:t>
            </a:r>
            <a:r>
              <a:rPr lang="pt-BR" sz="1200" b="0" i="0" u="none" strike="noStrike" cap="none" dirty="0" err="1">
                <a:solidFill>
                  <a:schemeClr val="dk1"/>
                </a:solidFill>
                <a:latin typeface="Calibri"/>
                <a:ea typeface="Calibri"/>
                <a:cs typeface="Calibri"/>
                <a:sym typeface="Calibri"/>
              </a:rPr>
              <a:t>frac</a:t>
            </a:r>
            <a:r>
              <a:rPr lang="pt-BR" sz="1200" b="0" i="0" u="none" strike="noStrike" cap="none" dirty="0">
                <a:solidFill>
                  <a:schemeClr val="dk1"/>
                </a:solidFill>
                <a:latin typeface="Calibri"/>
                <a:ea typeface="Calibri"/>
                <a:cs typeface="Calibri"/>
                <a:sym typeface="Calibri"/>
              </a:rPr>
              <a:t>{m^2}{</a:t>
            </a:r>
            <a:r>
              <a:rPr lang="pt-BR" sz="1200" b="0" i="0" u="none" strike="noStrike" cap="none" dirty="0" err="1">
                <a:solidFill>
                  <a:schemeClr val="dk1"/>
                </a:solidFill>
                <a:latin typeface="Calibri"/>
                <a:ea typeface="Calibri"/>
                <a:cs typeface="Calibri"/>
                <a:sym typeface="Calibri"/>
              </a:rPr>
              <a:t>s</a:t>
            </a:r>
            <a:r>
              <a:rPr lang="pt-BR" sz="1200" b="0" i="0" u="none" strike="noStrike" cap="none" dirty="0">
                <a:solidFill>
                  <a:schemeClr val="dk1"/>
                </a:solidFill>
                <a:latin typeface="Calibri"/>
                <a:ea typeface="Calibri"/>
                <a:cs typeface="Calibri"/>
                <a:sym typeface="Calibri"/>
              </a:rPr>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effectLst/>
                <a:latin typeface="Calibri"/>
                <a:ea typeface="Calibri"/>
                <a:cs typeface="Calibri"/>
                <a:sym typeface="Calibri"/>
              </a:rPr>
              <a:t>From</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Gargett</a:t>
            </a:r>
            <a:r>
              <a:rPr lang="pt-BR" sz="1200" b="0" i="0" u="none" strike="noStrike" cap="none" baseline="0" dirty="0">
                <a:solidFill>
                  <a:schemeClr val="dk1"/>
                </a:solidFill>
                <a:effectLst/>
                <a:latin typeface="Calibri"/>
                <a:ea typeface="Calibri"/>
                <a:cs typeface="Calibri"/>
                <a:sym typeface="Calibri"/>
              </a:rPr>
              <a:t> (1997), </a:t>
            </a:r>
            <a:r>
              <a:rPr lang="pt-BR" sz="1200" b="0" i="0" u="none" strike="noStrike" cap="none" baseline="0" dirty="0" err="1">
                <a:solidFill>
                  <a:schemeClr val="dk1"/>
                </a:solidFill>
                <a:effectLst/>
                <a:latin typeface="Calibri"/>
                <a:ea typeface="Calibri"/>
                <a:cs typeface="Calibri"/>
                <a:sym typeface="Calibri"/>
              </a:rPr>
              <a:t>referencing</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the</a:t>
            </a:r>
            <a:r>
              <a:rPr lang="pt-BR" sz="1200" b="0" i="0" u="none" strike="noStrike" cap="none" baseline="0" dirty="0">
                <a:solidFill>
                  <a:schemeClr val="dk1"/>
                </a:solidFill>
                <a:effectLst/>
                <a:latin typeface="Calibri"/>
                <a:ea typeface="Calibri"/>
                <a:cs typeface="Calibri"/>
                <a:sym typeface="Calibri"/>
              </a:rPr>
              <a:t> book “</a:t>
            </a:r>
            <a:r>
              <a:rPr lang="pt-BR" sz="1200" b="0" i="0" u="none" strike="noStrike" cap="none" baseline="0" dirty="0" err="1">
                <a:solidFill>
                  <a:schemeClr val="dk1"/>
                </a:solidFill>
                <a:effectLst/>
                <a:latin typeface="Calibri"/>
                <a:ea typeface="Calibri"/>
                <a:cs typeface="Calibri"/>
                <a:sym typeface="Calibri"/>
              </a:rPr>
              <a:t>First</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Course</a:t>
            </a:r>
            <a:r>
              <a:rPr lang="pt-BR" sz="1200" b="0" i="0" u="none" strike="noStrike" cap="none" baseline="0" dirty="0">
                <a:solidFill>
                  <a:schemeClr val="dk1"/>
                </a:solidFill>
                <a:effectLst/>
                <a:latin typeface="Calibri"/>
                <a:ea typeface="Calibri"/>
                <a:cs typeface="Calibri"/>
                <a:sym typeface="Calibri"/>
              </a:rPr>
              <a:t> in </a:t>
            </a:r>
            <a:r>
              <a:rPr lang="pt-BR" sz="1200" b="0" i="0" u="none" strike="noStrike" cap="none" baseline="0" dirty="0" err="1">
                <a:solidFill>
                  <a:schemeClr val="dk1"/>
                </a:solidFill>
                <a:effectLst/>
                <a:latin typeface="Calibri"/>
                <a:ea typeface="Calibri"/>
                <a:cs typeface="Calibri"/>
                <a:sym typeface="Calibri"/>
              </a:rPr>
              <a:t>Turbulence</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by</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Tennekes</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and</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Lumley</a:t>
            </a:r>
            <a:r>
              <a:rPr lang="pt-BR" sz="1200" b="0" i="0" u="none" strike="noStrike" cap="none" baseline="0" dirty="0">
                <a:solidFill>
                  <a:schemeClr val="dk1"/>
                </a:solidFill>
                <a:effectLst/>
                <a:latin typeface="Calibri"/>
                <a:ea typeface="Calibri"/>
                <a:cs typeface="Calibri"/>
                <a:sym typeface="Calibri"/>
              </a:rPr>
              <a:t> (1972), </a:t>
            </a:r>
            <a:r>
              <a:rPr lang="pt-BR" sz="1200" b="0" i="0" u="none" strike="noStrike" cap="none" baseline="0" dirty="0" err="1">
                <a:solidFill>
                  <a:schemeClr val="dk1"/>
                </a:solidFill>
                <a:effectLst/>
                <a:latin typeface="Calibri"/>
                <a:ea typeface="Calibri"/>
                <a:cs typeface="Calibri"/>
                <a:sym typeface="Calibri"/>
              </a:rPr>
              <a:t>Section</a:t>
            </a:r>
            <a:r>
              <a:rPr lang="pt-BR" sz="1200" b="0" i="0" u="none" strike="noStrike" cap="none" baseline="0" dirty="0">
                <a:solidFill>
                  <a:schemeClr val="dk1"/>
                </a:solidFill>
                <a:effectLst/>
                <a:latin typeface="Calibri"/>
                <a:ea typeface="Calibri"/>
                <a:cs typeface="Calibri"/>
                <a:sym typeface="Calibri"/>
              </a:rPr>
              <a:t> 1.5, </a:t>
            </a:r>
            <a:r>
              <a:rPr lang="pt-BR" sz="1200" b="0" i="0" u="none" strike="noStrike" cap="none" baseline="0" dirty="0" err="1">
                <a:solidFill>
                  <a:schemeClr val="dk1"/>
                </a:solidFill>
                <a:effectLst/>
                <a:latin typeface="Calibri"/>
                <a:ea typeface="Calibri"/>
                <a:cs typeface="Calibri"/>
                <a:sym typeface="Calibri"/>
              </a:rPr>
              <a:t>Or</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equation</a:t>
            </a:r>
            <a:r>
              <a:rPr lang="pt-BR" sz="1200" b="0" i="0" u="none" strike="noStrike" cap="none" baseline="0" dirty="0">
                <a:solidFill>
                  <a:schemeClr val="dk1"/>
                </a:solidFill>
                <a:effectLst/>
                <a:latin typeface="Calibri"/>
                <a:ea typeface="Calibri"/>
                <a:cs typeface="Calibri"/>
                <a:sym typeface="Calibri"/>
              </a:rPr>
              <a:t> 1.4.9</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baseline="0" dirty="0">
                <a:solidFill>
                  <a:schemeClr val="dk1"/>
                </a:solidFill>
                <a:effectLst/>
                <a:latin typeface="Calibri"/>
                <a:ea typeface="Calibri"/>
                <a:cs typeface="Calibri"/>
                <a:sym typeface="Calibri"/>
              </a:rPr>
              <a:t>NOTE </a:t>
            </a:r>
            <a:r>
              <a:rPr lang="pt-BR" sz="1200" b="0" i="0" u="none" strike="noStrike" cap="none" baseline="0" dirty="0" err="1">
                <a:solidFill>
                  <a:schemeClr val="dk1"/>
                </a:solidFill>
                <a:effectLst/>
                <a:latin typeface="Calibri"/>
                <a:ea typeface="Calibri"/>
                <a:cs typeface="Calibri"/>
                <a:sym typeface="Calibri"/>
              </a:rPr>
              <a:t>from</a:t>
            </a:r>
            <a:r>
              <a:rPr lang="pt-BR" sz="1200" b="0" i="0" u="none" strike="noStrike" cap="none" baseline="0" dirty="0">
                <a:solidFill>
                  <a:schemeClr val="dk1"/>
                </a:solidFill>
                <a:effectLst/>
                <a:latin typeface="Calibri"/>
                <a:ea typeface="Calibri"/>
                <a:cs typeface="Calibri"/>
                <a:sym typeface="Calibri"/>
              </a:rPr>
              <a:t> TL1972: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a:solidFill>
                  <a:schemeClr val="dk1"/>
                </a:solidFill>
                <a:effectLst/>
                <a:latin typeface="Calibri"/>
                <a:ea typeface="Calibri"/>
                <a:cs typeface="Calibri"/>
                <a:sym typeface="Calibri"/>
              </a:rPr>
              <a:t>It </a:t>
            </a:r>
            <a:r>
              <a:rPr lang="pt-BR" sz="1200" b="0" i="0" u="none" strike="noStrike" cap="none" dirty="0" err="1">
                <a:solidFill>
                  <a:schemeClr val="dk1"/>
                </a:solidFill>
                <a:effectLst/>
                <a:latin typeface="Calibri"/>
                <a:ea typeface="Calibri"/>
                <a:cs typeface="Calibri"/>
                <a:sym typeface="Calibri"/>
              </a:rPr>
              <a:t>should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be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noted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that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this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is</a:t>
            </a:r>
            <a:r>
              <a:rPr lang="pt-BR" sz="1200" b="0" i="0" u="none" strike="noStrike" cap="none" dirty="0">
                <a:solidFill>
                  <a:schemeClr val="dk1"/>
                </a:solidFill>
                <a:effectLst/>
                <a:latin typeface="Calibri"/>
                <a:ea typeface="Calibri"/>
                <a:cs typeface="Calibri"/>
                <a:sym typeface="Calibri"/>
              </a:rPr>
              <a:t> a dimensional </a:t>
            </a:r>
            <a:r>
              <a:rPr lang="pt-BR" sz="1200" b="0" i="0" u="none" strike="noStrike" cap="none" dirty="0" err="1">
                <a:solidFill>
                  <a:schemeClr val="dk1"/>
                </a:solidFill>
                <a:effectLst/>
                <a:latin typeface="Calibri"/>
                <a:ea typeface="Calibri"/>
                <a:cs typeface="Calibri"/>
                <a:sym typeface="Calibri"/>
              </a:rPr>
              <a:t>estimate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which</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cannot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predict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numerical</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values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of</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coefficients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that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may</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be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needed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Expressions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like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these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with</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experimentally</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determined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coefficients</a:t>
            </a:r>
            <a:r>
              <a:rPr lang="pt-BR" sz="1200" b="0" i="0" u="none" strike="noStrike" cap="none" dirty="0">
                <a:solidFill>
                  <a:schemeClr val="dk1"/>
                </a:solidFill>
                <a:effectLst/>
                <a:latin typeface="Calibri"/>
                <a:ea typeface="Calibri"/>
                <a:cs typeface="Calibri"/>
                <a:sym typeface="Calibri"/>
              </a:rPr>
              <a:t>, are </a:t>
            </a:r>
            <a:r>
              <a:rPr lang="pt-BR" sz="1200" b="0" i="0" u="none" strike="noStrike" cap="none" dirty="0" err="1">
                <a:solidFill>
                  <a:schemeClr val="dk1"/>
                </a:solidFill>
                <a:effectLst/>
                <a:latin typeface="Calibri"/>
                <a:ea typeface="Calibri"/>
                <a:cs typeface="Calibri"/>
                <a:sym typeface="Calibri"/>
              </a:rPr>
              <a:t>used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frequently</a:t>
            </a:r>
            <a:r>
              <a:rPr lang="pt-BR" sz="1200" b="0" i="0" u="none" strike="noStrike" cap="none" dirty="0">
                <a:solidFill>
                  <a:schemeClr val="dk1"/>
                </a:solidFill>
                <a:effectLst/>
                <a:latin typeface="Calibri"/>
                <a:ea typeface="Calibri"/>
                <a:cs typeface="Calibri"/>
                <a:sym typeface="Calibri"/>
              </a:rPr>
              <a:t> in </a:t>
            </a:r>
            <a:r>
              <a:rPr lang="pt-BR" sz="1200" b="0" i="0" u="none" strike="noStrike" cap="none" dirty="0" err="1">
                <a:solidFill>
                  <a:schemeClr val="dk1"/>
                </a:solidFill>
                <a:effectLst/>
                <a:latin typeface="Calibri"/>
                <a:ea typeface="Calibri"/>
                <a:cs typeface="Calibri"/>
                <a:sym typeface="Calibri"/>
              </a:rPr>
              <a:t>practical</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applications</a:t>
            </a:r>
            <a:r>
              <a:rPr lang="pt-BR"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effectLst/>
                <a:latin typeface="Calibri"/>
                <a:ea typeface="Calibri"/>
                <a:cs typeface="Calibri"/>
                <a:sym typeface="Calibri"/>
              </a:rPr>
              <a:t>K~u</a:t>
            </a:r>
            <a:r>
              <a:rPr lang="pt-BR" sz="1200" b="0" i="0" u="none" strike="noStrike" cap="none" dirty="0">
                <a:solidFill>
                  <a:schemeClr val="dk1"/>
                </a:solidFill>
                <a:effectLst/>
                <a:latin typeface="Calibri"/>
                <a:ea typeface="Calibri"/>
                <a:cs typeface="Calibri"/>
                <a:sym typeface="Calibri"/>
              </a:rPr>
              <a:t>*l </a:t>
            </a:r>
            <a:r>
              <a:rPr lang="pt-BR" sz="1200" b="0" i="0" u="none" strike="noStrike" cap="none" dirty="0" err="1">
                <a:solidFill>
                  <a:schemeClr val="dk1"/>
                </a:solidFill>
                <a:effectLst/>
                <a:latin typeface="Calibri"/>
                <a:ea typeface="Calibri"/>
                <a:cs typeface="Calibri"/>
                <a:sym typeface="Calibri"/>
              </a:rPr>
              <a:t>arises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from</a:t>
            </a:r>
            <a:r>
              <a:rPr lang="pt-BR" sz="1200" b="0" i="0" u="none" strike="noStrike" cap="none" dirty="0">
                <a:solidFill>
                  <a:schemeClr val="dk1"/>
                </a:solidFill>
                <a:effectLst/>
                <a:latin typeface="Calibri"/>
                <a:ea typeface="Calibri"/>
                <a:cs typeface="Calibri"/>
                <a:sym typeface="Calibri"/>
              </a:rPr>
              <a:t> dimensional </a:t>
            </a:r>
            <a:r>
              <a:rPr lang="pt-BR" sz="1200" b="0" i="0" u="none" strike="noStrike" cap="none" dirty="0" err="1">
                <a:solidFill>
                  <a:schemeClr val="dk1"/>
                </a:solidFill>
                <a:effectLst/>
                <a:latin typeface="Calibri"/>
                <a:ea typeface="Calibri"/>
                <a:cs typeface="Calibri"/>
                <a:sym typeface="Calibri"/>
              </a:rPr>
              <a:t>analysis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of</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heat</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diffusion</a:t>
            </a:r>
            <a:r>
              <a:rPr lang="pt-BR" sz="1200" b="0" i="0" u="none" strike="noStrike" cap="none" baseline="0" dirty="0">
                <a:solidFill>
                  <a:schemeClr val="dk1"/>
                </a:solidFill>
                <a:effectLst/>
                <a:latin typeface="Calibri"/>
                <a:ea typeface="Calibri"/>
                <a:cs typeface="Calibri"/>
                <a:sym typeface="Calibri"/>
              </a:rPr>
              <a:t> eq.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is a measure of the maximum vertical overturn displacement that may occur for a given turbulent energy level and stratification (Thorpe 2005).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cs typeface="Calibri"/>
                <a:sym typeface="Calibri"/>
              </a:rPr>
              <a:t>Identifies the upper bound at which eddies would “feel” stratification..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cs typeface="Calibri"/>
                <a:sym typeface="Calibri"/>
              </a:rPr>
              <a:t>One might expect overturns, as identified by the Thorpe Scale to be equal or smaller than the </a:t>
            </a:r>
            <a:r>
              <a:rPr lang="en-US" sz="1200" b="0" i="0" u="none" strike="noStrike" cap="none" dirty="0" err="1">
                <a:solidFill>
                  <a:schemeClr val="dk1"/>
                </a:solidFill>
                <a:effectLst/>
                <a:latin typeface="Calibri"/>
                <a:cs typeface="Calibri"/>
                <a:sym typeface="Calibri"/>
              </a:rPr>
              <a:t>Loz</a:t>
            </a:r>
            <a:r>
              <a:rPr lang="en-US" sz="1200" b="0" i="0" u="none" strike="noStrike" cap="none" dirty="0">
                <a:solidFill>
                  <a:schemeClr val="dk1"/>
                </a:solidFill>
                <a:effectLst/>
                <a:latin typeface="Calibri"/>
                <a:cs typeface="Calibri"/>
                <a:sym typeface="Calibri"/>
              </a:rPr>
              <a:t>. Ratio ~LT/</a:t>
            </a:r>
            <a:r>
              <a:rPr lang="en-US" sz="1200" b="0" i="0" u="none" strike="noStrike" cap="none" dirty="0" err="1">
                <a:solidFill>
                  <a:schemeClr val="dk1"/>
                </a:solidFill>
                <a:effectLst/>
                <a:latin typeface="Calibri"/>
                <a:cs typeface="Calibri"/>
                <a:sym typeface="Calibri"/>
              </a:rPr>
              <a:t>Loz</a:t>
            </a:r>
            <a:r>
              <a:rPr lang="en-US" sz="1200" b="0" i="0" u="none" strike="noStrike" cap="none" dirty="0">
                <a:solidFill>
                  <a:schemeClr val="dk1"/>
                </a:solidFill>
                <a:effectLst/>
                <a:latin typeface="Calibri"/>
                <a:cs typeface="Calibri"/>
                <a:sym typeface="Calibri"/>
              </a:rPr>
              <a:t> = 0.82 (</a:t>
            </a:r>
            <a:r>
              <a:rPr lang="en-US" sz="1200" b="0" i="0" u="none" strike="noStrike" cap="none" dirty="0" err="1">
                <a:solidFill>
                  <a:schemeClr val="dk1"/>
                </a:solidFill>
                <a:effectLst/>
                <a:latin typeface="Calibri"/>
                <a:cs typeface="Calibri"/>
                <a:sym typeface="Calibri"/>
              </a:rPr>
              <a:t>Dilon</a:t>
            </a:r>
            <a:r>
              <a:rPr lang="en-US" sz="1200" b="0" i="0" u="none" strike="noStrike" cap="none" dirty="0">
                <a:solidFill>
                  <a:schemeClr val="dk1"/>
                </a:solidFill>
                <a:effectLst/>
                <a:latin typeface="Calibri"/>
                <a:cs typeface="Calibri"/>
                <a:sym typeface="Calibri"/>
              </a:rPr>
              <a:t>, 1982) based on obs.</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ADVANTAGE: IMPLICIT DEPENDENCE</a:t>
            </a:r>
            <a:r>
              <a:rPr lang="en-US" baseline="0" dirty="0"/>
              <a:t> </a:t>
            </a:r>
            <a:r>
              <a:rPr lang="en-US" dirty="0"/>
              <a:t>on the length</a:t>
            </a:r>
            <a:r>
              <a:rPr lang="en-US" baseline="0" dirty="0"/>
              <a:t> scale// through the scale over which vertical velocities fluctuate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Presence of N could be problematic in the mixed layer</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Ann </a:t>
            </a:r>
            <a:r>
              <a:rPr lang="en-US" dirty="0" err="1"/>
              <a:t>Gargett</a:t>
            </a:r>
            <a:r>
              <a:rPr lang="en-US" dirty="0"/>
              <a:t> (1999).. Applied this method to ADCP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Why Vertical</a:t>
            </a:r>
            <a:r>
              <a:rPr lang="en-US" baseline="0" dirty="0"/>
              <a:t> kinetic energy?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err="1"/>
              <a:t>Equipartition</a:t>
            </a:r>
            <a:r>
              <a:rPr lang="en-US" baseline="0" dirty="0"/>
              <a:t> of energy between waves and turbulence (unlike </a:t>
            </a:r>
            <a:r>
              <a:rPr lang="en-US" baseline="0" dirty="0" err="1"/>
              <a:t>horizonta</a:t>
            </a:r>
            <a:r>
              <a:rPr lang="en-US" baseline="0" dirty="0"/>
              <a:t> </a:t>
            </a:r>
            <a:r>
              <a:rPr lang="en-US" baseline="0" dirty="0" err="1"/>
              <a:t>kinet</a:t>
            </a:r>
            <a:r>
              <a:rPr lang="en-US" baseline="0" dirty="0"/>
              <a:t> energy that is anisotropic)</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a:t>ADCP measures w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3) Large vertical velocities is </a:t>
            </a:r>
            <a:r>
              <a:rPr lang="en-US" sz="1200" b="0" i="0" u="none" strike="noStrike" cap="none" dirty="0">
                <a:solidFill>
                  <a:schemeClr val="dk1"/>
                </a:solidFill>
                <a:effectLst/>
                <a:latin typeface="Calibri"/>
                <a:ea typeface="Calibri"/>
                <a:cs typeface="Calibri"/>
                <a:sym typeface="Calibri"/>
              </a:rPr>
              <a:t>a necessary, if not sufficient, condition for the existence of turbulence.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NOTE: Inhomogeneity in the turbulent structures, requires</a:t>
            </a:r>
            <a:r>
              <a:rPr lang="en-US" sz="1200" b="0" i="0" u="none" strike="noStrike" cap="none" baseline="0" dirty="0">
                <a:solidFill>
                  <a:schemeClr val="dk1"/>
                </a:solidFill>
                <a:effectLst/>
                <a:latin typeface="Calibri"/>
                <a:ea typeface="Calibri"/>
                <a:cs typeface="Calibri"/>
                <a:sym typeface="Calibri"/>
              </a:rPr>
              <a:t> determination of length scale locally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effectLst/>
                <a:latin typeface="Calibri"/>
                <a:ea typeface="Calibri"/>
                <a:cs typeface="Calibri"/>
                <a:sym typeface="Calibri"/>
              </a:rPr>
              <a:t>Upper bound for l (largest possible eddies).. Gives a lower bound for epsilon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effectLst/>
                <a:latin typeface="Calibri"/>
                <a:ea typeface="Calibri"/>
                <a:cs typeface="Calibri"/>
                <a:sym typeface="Calibri"/>
              </a:rPr>
              <a:t>However, </a:t>
            </a:r>
            <a:r>
              <a:rPr lang="en-US" sz="1200" b="0" i="0" u="none" strike="noStrike" cap="none" dirty="0">
                <a:solidFill>
                  <a:schemeClr val="dk1"/>
                </a:solidFill>
                <a:effectLst/>
                <a:latin typeface="Calibri"/>
                <a:ea typeface="Calibri"/>
                <a:cs typeface="Calibri"/>
                <a:sym typeface="Calibri"/>
              </a:rPr>
              <a:t>this is likely a relatively small contribution to error in </a:t>
            </a:r>
            <a:r>
              <a:rPr lang="en-US" sz="1200" b="0" i="1" u="none" strike="noStrike" cap="none" dirty="0">
                <a:solidFill>
                  <a:schemeClr val="dk1"/>
                </a:solidFill>
                <a:effectLst/>
                <a:latin typeface="Calibri"/>
                <a:ea typeface="Calibri"/>
                <a:cs typeface="Calibri"/>
                <a:sym typeface="Calibri"/>
              </a:rPr>
              <a:t>e </a:t>
            </a:r>
            <a:r>
              <a:rPr lang="en-US" sz="1200" b="0" i="0" u="none" strike="noStrike" cap="none" dirty="0">
                <a:solidFill>
                  <a:schemeClr val="dk1"/>
                </a:solidFill>
                <a:effectLst/>
                <a:latin typeface="Calibri"/>
                <a:ea typeface="Calibri"/>
                <a:cs typeface="Calibri"/>
                <a:sym typeface="Calibri"/>
              </a:rPr>
              <a:t>compared with error in </a:t>
            </a:r>
            <a:r>
              <a:rPr lang="en-US" sz="1200" b="0" i="1" u="none" strike="noStrike" cap="none" dirty="0">
                <a:solidFill>
                  <a:schemeClr val="dk1"/>
                </a:solidFill>
                <a:effectLst/>
                <a:latin typeface="Calibri"/>
                <a:ea typeface="Calibri"/>
                <a:cs typeface="Calibri"/>
                <a:sym typeface="Calibri"/>
              </a:rPr>
              <a:t>q’,</a:t>
            </a:r>
            <a:r>
              <a:rPr lang="en-US" sz="1200" b="0" i="0" u="none" strike="noStrike" cap="none" dirty="0">
                <a:solidFill>
                  <a:schemeClr val="dk1"/>
                </a:solidFill>
                <a:effectLst/>
                <a:latin typeface="Calibri"/>
                <a:ea typeface="Calibri"/>
                <a:cs typeface="Calibri"/>
                <a:sym typeface="Calibri"/>
              </a:rPr>
              <a:t> which enters the </a:t>
            </a: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as the cube. </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sz="1200" b="0" i="0" u="none" strike="noStrike" cap="none" dirty="0">
                <a:solidFill>
                  <a:schemeClr val="dk1"/>
                </a:solidFill>
                <a:latin typeface="Calibri"/>
                <a:ea typeface="Calibri"/>
                <a:cs typeface="Calibri"/>
                <a:sym typeface="Calibri"/>
              </a:rPr>
              <a:t>e =c_{\</a:t>
            </a:r>
            <a:r>
              <a:rPr lang="es-ES_tradnl" sz="1200" b="0" i="0" u="none" strike="noStrike" cap="none" dirty="0" err="1">
                <a:solidFill>
                  <a:schemeClr val="dk1"/>
                </a:solidFill>
                <a:latin typeface="Calibri"/>
                <a:ea typeface="Calibri"/>
                <a:cs typeface="Calibri"/>
                <a:sym typeface="Calibri"/>
              </a:rPr>
              <a:t>epsilon</a:t>
            </a:r>
            <a:r>
              <a:rPr lang="es-ES_tradnl" sz="1200" b="0" i="0" u="none" strike="noStrike" cap="none" dirty="0">
                <a:solidFill>
                  <a:schemeClr val="dk1"/>
                </a:solidFill>
                <a:latin typeface="Calibri"/>
                <a:ea typeface="Calibri"/>
                <a:cs typeface="Calibri"/>
                <a:sym typeface="Calibri"/>
              </a:rPr>
              <a:t>} N (q^{\prime})^2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a:solidFill>
                  <a:schemeClr val="dk1"/>
                </a:solidFill>
                <a:latin typeface="Calibri"/>
                <a:ea typeface="Calibri"/>
                <a:cs typeface="Calibri"/>
                <a:sym typeface="Calibri"/>
              </a:rPr>
              <a:t>l \sim L_{Oz} = N^{1/2} \</a:t>
            </a:r>
            <a:r>
              <a:rPr lang="pt-BR" sz="1200" b="0" i="0" u="none" strike="noStrike" cap="none" dirty="0" err="1">
                <a:solidFill>
                  <a:schemeClr val="dk1"/>
                </a:solidFill>
                <a:latin typeface="Calibri"/>
                <a:ea typeface="Calibri"/>
                <a:cs typeface="Calibri"/>
                <a:sym typeface="Calibri"/>
              </a:rPr>
              <a:t>epsilon</a:t>
            </a:r>
            <a:r>
              <a:rPr lang="pt-BR" sz="1200" b="0" i="0" u="none" strike="noStrike" cap="none" dirty="0">
                <a:solidFill>
                  <a:schemeClr val="dk1"/>
                </a:solidFill>
                <a:latin typeface="Calibri"/>
                <a:ea typeface="Calibri"/>
                <a:cs typeface="Calibri"/>
                <a:sym typeface="Calibri"/>
              </a:rPr>
              <a:t>^{3/2}</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41576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raw data</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9439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raw data? For apex (SOCCOM floats), and calibration coefficient of 0.03 (from glider data)</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59428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that the oceans absorb an enormous amount of heat and carbon.. </a:t>
            </a:r>
          </a:p>
          <a:p>
            <a:endParaRPr lang="en-US" dirty="0"/>
          </a:p>
          <a:p>
            <a:r>
              <a:rPr lang="en-US" dirty="0"/>
              <a:t>About 90% of the excess heat in the atmosphere.. </a:t>
            </a:r>
          </a:p>
          <a:p>
            <a:r>
              <a:rPr lang="en-US" dirty="0"/>
              <a:t>And 50 % of the anthropogenic carbon emitted by humans </a:t>
            </a:r>
          </a:p>
          <a:p>
            <a:endParaRPr lang="en-US" dirty="0"/>
          </a:p>
          <a:p>
            <a:r>
              <a:rPr lang="en-US" dirty="0"/>
              <a:t>HAS ENTERED the ocean through the so called ocean MIXED-LAYER</a:t>
            </a:r>
          </a:p>
          <a:p>
            <a:endParaRPr lang="en-US" dirty="0"/>
          </a:p>
          <a:p>
            <a:r>
              <a:rPr lang="en-US" dirty="0"/>
              <a:t>Which is the TOP SURFACE LAYER of the oceans</a:t>
            </a:r>
          </a:p>
          <a:p>
            <a:r>
              <a:rPr lang="en-US" dirty="0"/>
              <a:t>Acting as the  MAIN CONDUIT for the exchange of heat, gases, and momentum between the ATMOSPHERE and the OCEANs interior…</a:t>
            </a:r>
          </a:p>
          <a:p>
            <a:endParaRPr lang="en-US" dirty="0"/>
          </a:p>
          <a:p>
            <a:r>
              <a:rPr lang="en-US" dirty="0"/>
              <a:t>Even though it is HOMOGENEOUS IN DENSITY… it is a very active layer, that also promotes the exchange of properties between the surface and the ocean interior</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3EFF61-76D3-6E4F-B787-3210F9AA5AD8}"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3234837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baseline="0" dirty="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solidFill>
                  <a:schemeClr val="accent1">
                    <a:lumMod val="75000"/>
                  </a:schemeClr>
                </a:solidFill>
              </a:rPr>
              <a:t>Alternative methods have allowed to estimate turbulence from Argo CTD data..  Allowing to MAP dissipation rates and eddy diffusivities on a GOBAL scale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dirty="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solidFill>
                  <a:schemeClr val="accent1">
                    <a:lumMod val="75000"/>
                  </a:schemeClr>
                </a:solidFill>
              </a:rPr>
              <a:t>These so-called fine-scale</a:t>
            </a:r>
            <a:r>
              <a:rPr lang="en-US" sz="2000" baseline="0" dirty="0">
                <a:solidFill>
                  <a:schemeClr val="accent1">
                    <a:lumMod val="75000"/>
                  </a:schemeClr>
                </a:solidFill>
              </a:rPr>
              <a:t> parameterizations.. Estimate turbulent mixing are based on internal wave theory.. And are only applicable to the stratified ocean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Thus, mixing estimates in the top surface layer.. Or in the coastal oceans where standard Argo floats can’t sample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And a lot of the biological activity occurs..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Shear can also be measured by shipborne ADCPs</a:t>
            </a:r>
            <a:r>
              <a:rPr lang="en-US" baseline="0" dirty="0"/>
              <a:t> (acoustic  measurements “hear” the turbulence)..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But needs a very large S/N ratio</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Needs scatterers in the water column..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Maybe more suitable for coastal regions.</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Whereas shear probes “feel it”</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a:t>Fast response T cannot resolve the microstructure </a:t>
            </a:r>
            <a:r>
              <a:rPr lang="en-US" baseline="0" dirty="0" err="1"/>
              <a:t>ragne</a:t>
            </a:r>
            <a:r>
              <a:rPr lang="en-US" baseline="0" dirty="0"/>
              <a:t>, </a:t>
            </a:r>
            <a:r>
              <a:rPr lang="en-US" baseline="0" dirty="0" err="1"/>
              <a:t>aunless</a:t>
            </a:r>
            <a:r>
              <a:rPr lang="en-US" baseline="0" dirty="0"/>
              <a:t> the platform goes really slow..</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strain-based inferences of diffusivity from Argo floats (Whalen et al, 2012)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9532721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EXCHANGE of MOMENTUM occurs through the ACTION of winds..</a:t>
            </a:r>
          </a:p>
          <a:p>
            <a:endParaRPr lang="en-US" dirty="0"/>
          </a:p>
          <a:p>
            <a:r>
              <a:rPr lang="en-US" dirty="0"/>
              <a:t>High winds.. drive MECHANICAL MIXING, </a:t>
            </a:r>
          </a:p>
          <a:p>
            <a:r>
              <a:rPr lang="en-US" dirty="0"/>
              <a:t>while also enhancing the exchange of HEAT.. which can also lead to mixing driven by convection</a:t>
            </a:r>
          </a:p>
          <a:p>
            <a:endParaRPr lang="en-US" dirty="0"/>
          </a:p>
          <a:p>
            <a:r>
              <a:rPr lang="en-US" dirty="0"/>
              <a:t>SPATIAL VARIATION in the WIND FIELD.. can lead to DIVERGENCES in the Ekman layer that would lead to UPWELLING of waters from the deep</a:t>
            </a:r>
          </a:p>
          <a:p>
            <a:endParaRPr lang="en-US" dirty="0"/>
          </a:p>
          <a:p>
            <a:r>
              <a:rPr lang="en-US" dirty="0"/>
              <a:t>These processes can DEEPEN the mixed layer.. and also drive ENTRAINMENT of presumably cold waters from below</a:t>
            </a:r>
          </a:p>
          <a:p>
            <a:endParaRPr lang="en-US" dirty="0"/>
          </a:p>
          <a:p>
            <a:r>
              <a:rPr lang="en-US" dirty="0"/>
              <a:t>In the SURFACE Layer, the winds also interact with the WAVE FIELD.. creating various other sources f MIXING within the MIXED LAYER..</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So SURFACE MIXING can be extremely variable in space and time.. within the MIXED layer</a:t>
            </a:r>
          </a:p>
          <a:p>
            <a:endParaRPr lang="en-US" dirty="0"/>
          </a:p>
          <a:p>
            <a:r>
              <a:rPr lang="en-US" dirty="0"/>
              <a:t>and it is EXTREMELY IMPORTANT for the EXCHANGE of PROPERTIES between the ATM and OCEAN INTERIOR</a:t>
            </a:r>
          </a:p>
          <a:p>
            <a:endParaRPr lang="en-US" dirty="0"/>
          </a:p>
          <a:p>
            <a:r>
              <a:rPr lang="en-US" dirty="0"/>
              <a:t>These are all SMALL-SCALE PROCESS.. that NEED TO BE PARAMETERIZED in climate models... </a:t>
            </a:r>
          </a:p>
          <a:p>
            <a:r>
              <a:rPr lang="en-US" dirty="0"/>
              <a:t>i.e., REPRESENTED by bulk properties (from coarser resolution data)…</a:t>
            </a:r>
          </a:p>
          <a:p>
            <a:endParaRPr lang="en-US" dirty="0"/>
          </a:p>
          <a:p>
            <a:r>
              <a:rPr lang="en-US" sz="1200" b="0" i="0" u="none" strike="noStrike" cap="none" dirty="0">
                <a:solidFill>
                  <a:schemeClr val="dk1"/>
                </a:solidFill>
                <a:effectLst/>
                <a:latin typeface="Calibri"/>
                <a:ea typeface="Calibri"/>
                <a:cs typeface="Calibri"/>
                <a:sym typeface="Calibri"/>
              </a:rPr>
              <a:t>These are FORMULATIONs that BUILD from our understanding of processes from observations and highly-detailed models (like LES)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3EFF61-76D3-6E4F-B787-3210F9AA5AD8}"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898848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forcing for vertical exchange within the ML</a:t>
            </a:r>
          </a:p>
          <a:p>
            <a:endParaRPr lang="en-US" dirty="0"/>
          </a:p>
          <a:p>
            <a:r>
              <a:rPr lang="en-US" dirty="0"/>
              <a:t>One can imagine VARIABLE MIXING on these very small scales would have an impact on the TINY bugs that leave in the ocean...  </a:t>
            </a:r>
          </a:p>
          <a:p>
            <a:endParaRPr lang="en-US" dirty="0"/>
          </a:p>
          <a:p>
            <a:r>
              <a:rPr lang="en-US" dirty="0"/>
              <a:t>and (mostly laboratory and modelling studies) STUDIES  have DEMONSTRATED EFFECTS of turbulence..</a:t>
            </a:r>
          </a:p>
          <a:p>
            <a:endParaRPr lang="en-US" dirty="0"/>
          </a:p>
          <a:p>
            <a:r>
              <a:rPr lang="en-US" dirty="0"/>
              <a:t>- on the LIGHT EXPOSURE and NUTRIENT AVAILABILITY...</a:t>
            </a:r>
          </a:p>
          <a:p>
            <a:r>
              <a:rPr lang="en-US" dirty="0"/>
              <a:t>both of which can impact PHYTOPLANKTON GROWTH</a:t>
            </a:r>
          </a:p>
          <a:p>
            <a:endParaRPr lang="en-US" dirty="0"/>
          </a:p>
          <a:p>
            <a:r>
              <a:rPr lang="en-US" dirty="0"/>
              <a:t>- on pre-predator ENCOUNTER RATES..</a:t>
            </a:r>
          </a:p>
          <a:p>
            <a:r>
              <a:rPr lang="en-US" dirty="0"/>
              <a:t>and potentially GRAZING RATES of Phytoplankton</a:t>
            </a:r>
          </a:p>
          <a:p>
            <a:endParaRPr lang="en-US" dirty="0"/>
          </a:p>
          <a:p>
            <a:r>
              <a:rPr lang="en-US" dirty="0"/>
              <a:t>- as well as AGREGGATION RATES.. which are important for CARBON export to the deep</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3EFF61-76D3-6E4F-B787-3210F9AA5AD8}"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895603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rgbClr val="FFFFFF"/>
              </a:solidFill>
              <a:sym typeface="Wingdings"/>
            </a:endParaRPr>
          </a:p>
          <a:p>
            <a:r>
              <a:rPr lang="en-US" sz="1200" dirty="0">
                <a:solidFill>
                  <a:srgbClr val="FFFFFF"/>
                </a:solidFill>
                <a:sym typeface="Wingdings"/>
              </a:rPr>
              <a:t>Thus, it is not surprising that turbulence can SHAPE PHYTOPLANKTON </a:t>
            </a:r>
            <a:r>
              <a:rPr lang="en-US" sz="1200" baseline="0" dirty="0">
                <a:solidFill>
                  <a:srgbClr val="FFFFFF"/>
                </a:solidFill>
                <a:sym typeface="Wingdings"/>
              </a:rPr>
              <a:t>distributions and species composition in the ocean.. </a:t>
            </a:r>
          </a:p>
          <a:p>
            <a:endParaRPr lang="en-US" sz="1200" baseline="0" dirty="0">
              <a:solidFill>
                <a:srgbClr val="FFFFFF"/>
              </a:solidFill>
              <a:sym typeface="Wingdings"/>
            </a:endParaRPr>
          </a:p>
          <a:p>
            <a:r>
              <a:rPr lang="en-US" sz="1200" baseline="0" dirty="0">
                <a:solidFill>
                  <a:srgbClr val="FFFFFF"/>
                </a:solidFill>
                <a:sym typeface="Wingdings"/>
              </a:rPr>
              <a:t>as illustrated in this state-of-the-art ocean and ecosystem model from the Darwin project.. on the largest scales of eddies that we can resolve</a:t>
            </a:r>
          </a:p>
          <a:p>
            <a:endParaRPr lang="en-US" sz="1200" baseline="0" dirty="0">
              <a:solidFill>
                <a:srgbClr val="FFFFFF"/>
              </a:solidFill>
              <a:sym typeface="Wingdings"/>
            </a:endParaRPr>
          </a:p>
          <a:p>
            <a:r>
              <a:rPr lang="en-US" sz="1200" baseline="0" dirty="0">
                <a:solidFill>
                  <a:srgbClr val="FFFFFF"/>
                </a:solidFill>
                <a:sym typeface="Wingdings"/>
              </a:rPr>
              <a:t>Our ABILITY to accurately project ecosystem and carbon flux changes into the future from ESM… </a:t>
            </a:r>
          </a:p>
          <a:p>
            <a:r>
              <a:rPr lang="en-US" sz="1200" baseline="0" dirty="0">
                <a:solidFill>
                  <a:srgbClr val="FFFFFF"/>
                </a:solidFill>
                <a:sym typeface="Wingdings"/>
              </a:rPr>
              <a:t>is HINDERED, in part, by these COMPLEX INTERACTIONS</a:t>
            </a:r>
          </a:p>
          <a:p>
            <a:endParaRPr lang="en-US" sz="1200" baseline="0" dirty="0">
              <a:solidFill>
                <a:srgbClr val="FFFFFF"/>
              </a:solidFill>
              <a:sym typeface="Wingdings"/>
            </a:endParaRPr>
          </a:p>
          <a:p>
            <a:r>
              <a:rPr lang="en-US" sz="1200" baseline="0" dirty="0">
                <a:solidFill>
                  <a:srgbClr val="FFFFFF"/>
                </a:solidFill>
                <a:sym typeface="Wingdings"/>
              </a:rPr>
              <a:t>And our INABILITY to sample the ocean at the FULL RANGE of RELEVANT </a:t>
            </a:r>
          </a:p>
          <a:p>
            <a:r>
              <a:rPr lang="en-US" sz="1200" baseline="0" dirty="0">
                <a:solidFill>
                  <a:srgbClr val="FFFFFF"/>
                </a:solidFill>
                <a:sym typeface="Wingdings"/>
              </a:rPr>
              <a:t>SPATIO-TEMPORAL scales (that span from cm to 1000km... ).</a:t>
            </a:r>
          </a:p>
          <a:p>
            <a:endParaRPr lang="en-US" sz="1200" baseline="0" dirty="0">
              <a:solidFill>
                <a:srgbClr val="FFFFFF"/>
              </a:solidFill>
              <a:sym typeface="Wingdings"/>
            </a:endParaRPr>
          </a:p>
          <a:p>
            <a:endParaRPr lang="en-US" sz="1200" baseline="0" dirty="0">
              <a:solidFill>
                <a:srgbClr val="FFFFFF"/>
              </a:solidFill>
              <a:sym typeface="Wingdings"/>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https://</a:t>
            </a:r>
            <a:r>
              <a:rPr lang="en-US" dirty="0" err="1"/>
              <a:t>www.liverpool.ac.uk</a:t>
            </a:r>
            <a:r>
              <a:rPr lang="en-US" dirty="0"/>
              <a:t>/~</a:t>
            </a:r>
            <a:r>
              <a:rPr lang="en-US" dirty="0" err="1"/>
              <a:t>ric</a:t>
            </a:r>
            <a:r>
              <a:rPr lang="en-US" dirty="0"/>
              <a:t>/</a:t>
            </a:r>
            <a:r>
              <a:rPr lang="en-US" dirty="0" err="1"/>
              <a:t>web_ric</a:t>
            </a:r>
            <a:r>
              <a:rPr lang="en-US" dirty="0"/>
              <a:t>/</a:t>
            </a:r>
            <a:r>
              <a:rPr lang="en-US" dirty="0" err="1"/>
              <a:t>Animations.html</a:t>
            </a:r>
            <a:endParaRPr lang="en-US" dirty="0"/>
          </a:p>
          <a:p>
            <a:pPr marL="228600" indent="0">
              <a:buFontTx/>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21788764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a:t>
            </a:r>
            <a:r>
              <a:rPr lang="en-US" sz="1200" b="0" i="0" u="none" strike="noStrike" cap="none" dirty="0" err="1">
                <a:solidFill>
                  <a:schemeClr val="dk1"/>
                </a:solidFill>
                <a:effectLst/>
                <a:latin typeface="Calibri"/>
                <a:ea typeface="Calibri"/>
                <a:cs typeface="Calibri"/>
                <a:sym typeface="Calibri"/>
              </a:rPr>
              <a:t>Tany</a:t>
            </a:r>
            <a:r>
              <a:rPr lang="en-US" sz="1200" b="0" i="0" u="none" strike="noStrike" cap="none" dirty="0">
                <a:solidFill>
                  <a:schemeClr val="dk1"/>
                </a:solidFill>
                <a:effectLst/>
                <a:latin typeface="Calibri"/>
                <a:ea typeface="Calibri"/>
                <a:cs typeface="Calibri"/>
                <a:sym typeface="Calibri"/>
              </a:rPr>
              <a:t> and Josh from the Chem sensor lab who decoded the information necessary to compute a vertical velocity from the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MAP here is showing VERTICAL VELOCITY VARIANCE within the mixed layer for those floats..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SPATIAL PATTERNS of variability seem consistent with enhanced variance over regions where we might expect ELEVATED mixing</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Challenge; we need a calibration coefficient.. Specific to this method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It has been estimated from gliders (Slocum, </a:t>
            </a:r>
            <a:r>
              <a:rPr lang="en-US" sz="1200" b="0" i="0" u="none" strike="noStrike" cap="none" dirty="0" err="1">
                <a:solidFill>
                  <a:schemeClr val="dk1"/>
                </a:solidFill>
                <a:effectLst/>
                <a:latin typeface="Calibri"/>
                <a:ea typeface="Calibri"/>
                <a:cs typeface="Calibri"/>
                <a:sym typeface="Calibri"/>
              </a:rPr>
              <a:t>etc</a:t>
            </a:r>
            <a:r>
              <a:rPr lang="en-US" sz="1200" b="0" i="0" u="none" strike="noStrike" cap="none" dirty="0">
                <a:solidFill>
                  <a:schemeClr val="dk1"/>
                </a:solidFill>
                <a:effectLst/>
                <a:latin typeface="Calibri"/>
                <a:ea typeface="Calibri"/>
                <a:cs typeface="Calibri"/>
                <a:sym typeface="Calibri"/>
              </a:rPr>
              <a:t>… not the Spray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worked with the CPF team at MBARI.. To attach a microstructure profiler…. To the </a:t>
            </a:r>
            <a:r>
              <a:rPr lang="en-US" sz="1200" b="0" i="0" u="none" strike="noStrike" cap="none" dirty="0" err="1">
                <a:solidFill>
                  <a:schemeClr val="dk1"/>
                </a:solidFill>
                <a:effectLst/>
                <a:latin typeface="Calibri"/>
                <a:ea typeface="Calibri"/>
                <a:cs typeface="Calibri"/>
                <a:sym typeface="Calibri"/>
              </a:rPr>
              <a:t>COAstal</a:t>
            </a:r>
            <a:r>
              <a:rPr lang="en-US" sz="1200" b="0" i="0" u="none" strike="noStrike" cap="none" dirty="0">
                <a:solidFill>
                  <a:schemeClr val="dk1"/>
                </a:solidFill>
                <a:effectLst/>
                <a:latin typeface="Calibri"/>
                <a:ea typeface="Calibri"/>
                <a:cs typeface="Calibri"/>
                <a:sym typeface="Calibri"/>
              </a:rPr>
              <a:t> PF to get this calibration coefficient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Infer KZ from he ascent rates on the float…..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50803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a:t>
            </a:r>
            <a:r>
              <a:rPr lang="en-US" sz="1200" b="0" i="0" u="none" strike="noStrike" cap="none" dirty="0" err="1">
                <a:solidFill>
                  <a:schemeClr val="dk1"/>
                </a:solidFill>
                <a:effectLst/>
                <a:latin typeface="Calibri"/>
                <a:ea typeface="Calibri"/>
                <a:cs typeface="Calibri"/>
                <a:sym typeface="Calibri"/>
              </a:rPr>
              <a:t>Tany</a:t>
            </a:r>
            <a:r>
              <a:rPr lang="en-US" sz="1200" b="0" i="0" u="none" strike="noStrike" cap="none" dirty="0">
                <a:solidFill>
                  <a:schemeClr val="dk1"/>
                </a:solidFill>
                <a:effectLst/>
                <a:latin typeface="Calibri"/>
                <a:ea typeface="Calibri"/>
                <a:cs typeface="Calibri"/>
                <a:sym typeface="Calibri"/>
              </a:rPr>
              <a:t> and Josh from the Chem sensor lab who decoded the information necessary to compute a vertical velocity from the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MAP here is showing VERTICAL VELOCITY VARIANCE within the mixed layer for those floats..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SPATIAL PATTERNS of variability seem consistent with enhanced variance over regions where we might expect ELEVATED mixing</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Challenge; we need a calibration coefficient.. Specific to this method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It has been estimated from gliders (Slocum, </a:t>
            </a:r>
            <a:r>
              <a:rPr lang="en-US" sz="1200" b="0" i="0" u="none" strike="noStrike" cap="none" dirty="0" err="1">
                <a:solidFill>
                  <a:schemeClr val="dk1"/>
                </a:solidFill>
                <a:effectLst/>
                <a:latin typeface="Calibri"/>
                <a:ea typeface="Calibri"/>
                <a:cs typeface="Calibri"/>
                <a:sym typeface="Calibri"/>
              </a:rPr>
              <a:t>etc</a:t>
            </a:r>
            <a:r>
              <a:rPr lang="en-US" sz="1200" b="0" i="0" u="none" strike="noStrike" cap="none" dirty="0">
                <a:solidFill>
                  <a:schemeClr val="dk1"/>
                </a:solidFill>
                <a:effectLst/>
                <a:latin typeface="Calibri"/>
                <a:ea typeface="Calibri"/>
                <a:cs typeface="Calibri"/>
                <a:sym typeface="Calibri"/>
              </a:rPr>
              <a:t>… not the Spray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worked with the CPF team at MBARI.. To attach a microstructure profiler…. To the </a:t>
            </a:r>
            <a:r>
              <a:rPr lang="en-US" sz="1200" b="0" i="0" u="none" strike="noStrike" cap="none" dirty="0" err="1">
                <a:solidFill>
                  <a:schemeClr val="dk1"/>
                </a:solidFill>
                <a:effectLst/>
                <a:latin typeface="Calibri"/>
                <a:ea typeface="Calibri"/>
                <a:cs typeface="Calibri"/>
                <a:sym typeface="Calibri"/>
              </a:rPr>
              <a:t>COAstal</a:t>
            </a:r>
            <a:r>
              <a:rPr lang="en-US" sz="1200" b="0" i="0" u="none" strike="noStrike" cap="none" dirty="0">
                <a:solidFill>
                  <a:schemeClr val="dk1"/>
                </a:solidFill>
                <a:effectLst/>
                <a:latin typeface="Calibri"/>
                <a:ea typeface="Calibri"/>
                <a:cs typeface="Calibri"/>
                <a:sym typeface="Calibri"/>
              </a:rPr>
              <a:t> PF to get this calibration coefficient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Infer KZ from he ascent rates on the float…..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35548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By being at MBARI.. And thanks to </a:t>
            </a:r>
            <a:r>
              <a:rPr lang="en-US" sz="1200" b="0" i="0" u="none" strike="noStrike" cap="none" dirty="0" err="1">
                <a:solidFill>
                  <a:schemeClr val="dk1"/>
                </a:solidFill>
                <a:effectLst/>
                <a:latin typeface="Calibri"/>
                <a:ea typeface="Calibri"/>
                <a:cs typeface="Calibri"/>
                <a:sym typeface="Calibri"/>
              </a:rPr>
              <a:t>Tany</a:t>
            </a:r>
            <a:r>
              <a:rPr lang="en-US" sz="1200" b="0" i="0" u="none" strike="noStrike" cap="none" dirty="0">
                <a:solidFill>
                  <a:schemeClr val="dk1"/>
                </a:solidFill>
                <a:effectLst/>
                <a:latin typeface="Calibri"/>
                <a:ea typeface="Calibri"/>
                <a:cs typeface="Calibri"/>
                <a:sym typeface="Calibri"/>
              </a:rPr>
              <a:t> and Josh from the Chem sensor lab who decoded the information necessary to compute a vertical velocity from the CTD pressure sensor..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 was able to look at float’s ascent rates for the set of floats deployed by SOCCOM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MAP here is showing VERTICAL VELOCITY VARIANCE within the mixed layer for those floats..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SPATIAL PATTERNS of variability seem consistent with enhanced variance over regions where we might expect ELEVATED mixing</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Challenge; we need a calibration coefficient.. Specific to this method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It has been estimated from gliders (Slocum, </a:t>
            </a:r>
            <a:r>
              <a:rPr lang="en-US" sz="1200" b="0" i="0" u="none" strike="noStrike" cap="none" dirty="0" err="1">
                <a:solidFill>
                  <a:schemeClr val="dk1"/>
                </a:solidFill>
                <a:effectLst/>
                <a:latin typeface="Calibri"/>
                <a:ea typeface="Calibri"/>
                <a:cs typeface="Calibri"/>
                <a:sym typeface="Calibri"/>
              </a:rPr>
              <a:t>etc</a:t>
            </a:r>
            <a:r>
              <a:rPr lang="en-US" sz="1200" b="0" i="0" u="none" strike="noStrike" cap="none" dirty="0">
                <a:solidFill>
                  <a:schemeClr val="dk1"/>
                </a:solidFill>
                <a:effectLst/>
                <a:latin typeface="Calibri"/>
                <a:ea typeface="Calibri"/>
                <a:cs typeface="Calibri"/>
                <a:sym typeface="Calibri"/>
              </a:rPr>
              <a:t>… not the Spray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worked with the CPF team at MBARI.. To attach a microstructure profiler…. To the </a:t>
            </a:r>
            <a:r>
              <a:rPr lang="en-US" sz="1200" b="0" i="0" u="none" strike="noStrike" cap="none" dirty="0" err="1">
                <a:solidFill>
                  <a:schemeClr val="dk1"/>
                </a:solidFill>
                <a:effectLst/>
                <a:latin typeface="Calibri"/>
                <a:ea typeface="Calibri"/>
                <a:cs typeface="Calibri"/>
                <a:sym typeface="Calibri"/>
              </a:rPr>
              <a:t>COAstal</a:t>
            </a:r>
            <a:r>
              <a:rPr lang="en-US" sz="1200" b="0" i="0" u="none" strike="noStrike" cap="none" dirty="0">
                <a:solidFill>
                  <a:schemeClr val="dk1"/>
                </a:solidFill>
                <a:effectLst/>
                <a:latin typeface="Calibri"/>
                <a:ea typeface="Calibri"/>
                <a:cs typeface="Calibri"/>
                <a:sym typeface="Calibri"/>
              </a:rPr>
              <a:t> PF to get this calibration coefficient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Infer KZ from he ascent rates on the float…..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74604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raw data</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57953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Continue research and analysis towards SCALING UP vertical mixing rates to the entire Argo array…</a:t>
            </a:r>
          </a:p>
          <a:p>
            <a:endParaRPr lang="en-US" sz="1200" b="1"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Would require more validation analysis:</a:t>
            </a:r>
          </a:p>
          <a:p>
            <a:pPr>
              <a:buFontTx/>
              <a:buChar char="-"/>
            </a:pPr>
            <a:r>
              <a:rPr lang="en-US" sz="1200" b="1" i="0" u="none" strike="noStrike" cap="none" dirty="0">
                <a:solidFill>
                  <a:schemeClr val="dk1"/>
                </a:solidFill>
                <a:effectLst/>
                <a:latin typeface="Calibri"/>
                <a:ea typeface="Calibri"/>
                <a:cs typeface="Calibri"/>
                <a:sym typeface="Calibri"/>
              </a:rPr>
              <a:t>we’ve taken a peak at vertical </a:t>
            </a:r>
            <a:r>
              <a:rPr lang="en-US" sz="1200" b="1" i="0" u="none" strike="noStrike" cap="none" dirty="0" err="1">
                <a:solidFill>
                  <a:schemeClr val="dk1"/>
                </a:solidFill>
                <a:effectLst/>
                <a:latin typeface="Calibri"/>
                <a:ea typeface="Calibri"/>
                <a:cs typeface="Calibri"/>
                <a:sym typeface="Calibri"/>
              </a:rPr>
              <a:t>velocitiy</a:t>
            </a:r>
            <a:r>
              <a:rPr lang="en-US" sz="1200" b="1" i="0" u="none" strike="noStrike" cap="none" dirty="0">
                <a:solidFill>
                  <a:schemeClr val="dk1"/>
                </a:solidFill>
                <a:effectLst/>
                <a:latin typeface="Calibri"/>
                <a:ea typeface="Calibri"/>
                <a:cs typeface="Calibri"/>
                <a:sym typeface="Calibri"/>
              </a:rPr>
              <a:t> variance for a subset of floats (the SOCCOM floats)… For which the metadata was accessible (and by metadata here I mean just the time step between </a:t>
            </a:r>
            <a:r>
              <a:rPr lang="en-US" sz="1200" b="1" i="0" u="none" strike="noStrike" cap="none" dirty="0" err="1">
                <a:solidFill>
                  <a:schemeClr val="dk1"/>
                </a:solidFill>
                <a:effectLst/>
                <a:latin typeface="Calibri"/>
                <a:ea typeface="Calibri"/>
                <a:cs typeface="Calibri"/>
                <a:sym typeface="Calibri"/>
              </a:rPr>
              <a:t>measurments</a:t>
            </a:r>
            <a:r>
              <a:rPr lang="en-US" sz="1200" b="1" i="0" u="none" strike="noStrike" cap="none" dirty="0">
                <a:solidFill>
                  <a:schemeClr val="dk1"/>
                </a:solidFill>
                <a:effectLst/>
                <a:latin typeface="Calibri"/>
                <a:ea typeface="Calibri"/>
                <a:cs typeface="Calibri"/>
                <a:sym typeface="Calibri"/>
              </a:rPr>
              <a:t> at depth, which has been decoded from the files that the floats return fairly recently.. By Tanya and </a:t>
            </a:r>
            <a:r>
              <a:rPr lang="en-US" sz="1200" b="1" i="0" u="none" strike="noStrike" cap="none" dirty="0" err="1">
                <a:solidFill>
                  <a:schemeClr val="dk1"/>
                </a:solidFill>
                <a:effectLst/>
                <a:latin typeface="Calibri"/>
                <a:ea typeface="Calibri"/>
                <a:cs typeface="Calibri"/>
                <a:sym typeface="Calibri"/>
              </a:rPr>
              <a:t>Jish</a:t>
            </a:r>
            <a:endParaRPr lang="en-US" sz="1200" b="1" i="0" u="none" strike="noStrike" cap="none" dirty="0">
              <a:solidFill>
                <a:schemeClr val="dk1"/>
              </a:solidFill>
              <a:effectLst/>
              <a:latin typeface="Calibri"/>
              <a:ea typeface="Calibri"/>
              <a:cs typeface="Calibri"/>
              <a:sym typeface="Calibri"/>
            </a:endParaRPr>
          </a:p>
          <a:p>
            <a:pPr>
              <a:buFontTx/>
              <a:buChar char="-"/>
            </a:pPr>
            <a:r>
              <a:rPr lang="en-US" sz="1200" b="1" i="0" u="none" strike="noStrike" cap="none" dirty="0">
                <a:solidFill>
                  <a:schemeClr val="dk1"/>
                </a:solidFill>
                <a:effectLst/>
                <a:latin typeface="Calibri"/>
                <a:ea typeface="Calibri"/>
                <a:cs typeface="Calibri"/>
                <a:sym typeface="Calibri"/>
              </a:rPr>
              <a:t>From the Chem Sensor Lab group at MBARI. So thanks to them for their har </a:t>
            </a:r>
            <a:r>
              <a:rPr lang="en-US" sz="1200" b="1" i="0" u="none" strike="noStrike" cap="none" dirty="0" err="1">
                <a:solidFill>
                  <a:schemeClr val="dk1"/>
                </a:solidFill>
                <a:effectLst/>
                <a:latin typeface="Calibri"/>
                <a:ea typeface="Calibri"/>
                <a:cs typeface="Calibri"/>
                <a:sym typeface="Calibri"/>
              </a:rPr>
              <a:t>dwor</a:t>
            </a:r>
            <a:r>
              <a:rPr lang="en-US" sz="1200" b="1" i="0" u="none" strike="noStrike" cap="none" dirty="0">
                <a:solidFill>
                  <a:schemeClr val="dk1"/>
                </a:solidFill>
                <a:effectLst/>
                <a:latin typeface="Calibri"/>
                <a:ea typeface="Calibri"/>
                <a:cs typeface="Calibri"/>
                <a:sym typeface="Calibri"/>
              </a:rPr>
              <a:t>.</a:t>
            </a:r>
          </a:p>
          <a:p>
            <a:pPr>
              <a:buFontTx/>
              <a:buChar char="-"/>
            </a:pPr>
            <a:endParaRPr lang="en-US" sz="1200" b="1" i="0" u="none" strike="noStrike" cap="none" dirty="0">
              <a:solidFill>
                <a:schemeClr val="dk1"/>
              </a:solidFill>
              <a:effectLst/>
              <a:latin typeface="Calibri"/>
              <a:ea typeface="Calibri"/>
              <a:cs typeface="Calibri"/>
              <a:sym typeface="Calibri"/>
            </a:endParaRPr>
          </a:p>
          <a:p>
            <a:pPr>
              <a:buFontTx/>
              <a:buChar char="-"/>
            </a:pPr>
            <a:r>
              <a:rPr lang="en-US" sz="1200" b="1" i="0" u="none" strike="noStrike" cap="none" dirty="0">
                <a:solidFill>
                  <a:schemeClr val="dk1"/>
                </a:solidFill>
                <a:effectLst/>
                <a:latin typeface="Calibri"/>
                <a:ea typeface="Calibri"/>
                <a:cs typeface="Calibri"/>
                <a:sym typeface="Calibri"/>
              </a:rPr>
              <a:t>but the analysis could be extended to other types of floats in the Argo array. </a:t>
            </a:r>
          </a:p>
          <a:p>
            <a:pPr>
              <a:buFontTx/>
              <a:buChar char="-"/>
            </a:pPr>
            <a:r>
              <a:rPr lang="en-US" sz="1200" b="1" i="0" u="none" strike="noStrike" cap="none" dirty="0">
                <a:solidFill>
                  <a:schemeClr val="dk1"/>
                </a:solidFill>
                <a:effectLst/>
                <a:latin typeface="Calibri"/>
                <a:ea typeface="Calibri"/>
                <a:cs typeface="Calibri"/>
                <a:sym typeface="Calibri"/>
              </a:rPr>
              <a:t>These information is expected to be reported to the GDAC by the groups that are deploying floats, as this parameter is used for corrections to the O2 sensor data as well</a:t>
            </a:r>
          </a:p>
          <a:p>
            <a:pPr>
              <a:buFontTx/>
              <a:buChar char="-"/>
            </a:pPr>
            <a:endParaRPr lang="en-US" sz="1200" b="1" i="0" u="none" strike="noStrike" cap="none" dirty="0">
              <a:solidFill>
                <a:schemeClr val="dk1"/>
              </a:solidFill>
              <a:effectLst/>
              <a:latin typeface="Calibri"/>
              <a:ea typeface="Calibri"/>
              <a:cs typeface="Calibri"/>
              <a:sym typeface="Calibri"/>
            </a:endParaRPr>
          </a:p>
          <a:p>
            <a:pPr>
              <a:buFontTx/>
              <a:buChar char="-"/>
            </a:pPr>
            <a:r>
              <a:rPr lang="en-US" sz="1200" b="1" i="0" u="none" strike="noStrike" cap="none" dirty="0">
                <a:solidFill>
                  <a:schemeClr val="dk1"/>
                </a:solidFill>
                <a:effectLst/>
                <a:latin typeface="Calibri"/>
                <a:ea typeface="Calibri"/>
                <a:cs typeface="Calibri"/>
                <a:sym typeface="Calibri"/>
              </a:rPr>
              <a:t>Gain confidence on the patterns of variability observed.. by looking at correlations with the wind forcing for instance. </a:t>
            </a:r>
          </a:p>
          <a:p>
            <a:r>
              <a:rPr lang="en-US" sz="1200" b="1" i="0" u="none" strike="noStrike" cap="none" dirty="0">
                <a:solidFill>
                  <a:schemeClr val="dk1"/>
                </a:solidFill>
                <a:effectLst/>
                <a:latin typeface="Calibri"/>
                <a:ea typeface="Calibri"/>
                <a:cs typeface="Calibri"/>
                <a:sym typeface="Calibri"/>
              </a:rPr>
              <a:t> </a:t>
            </a:r>
          </a:p>
          <a:p>
            <a:pPr>
              <a:buFontTx/>
              <a:buChar char="-"/>
            </a:pPr>
            <a:r>
              <a:rPr lang="en-US" sz="1200" b="1" i="0" u="none" strike="noStrike" cap="none" dirty="0">
                <a:solidFill>
                  <a:schemeClr val="dk1"/>
                </a:solidFill>
                <a:effectLst/>
                <a:latin typeface="Calibri"/>
                <a:ea typeface="Calibri"/>
                <a:cs typeface="Calibri"/>
                <a:sym typeface="Calibri"/>
              </a:rPr>
              <a:t>This could include modelling work.. And I’ve been in touch with Dan Whitt, </a:t>
            </a:r>
            <a:r>
              <a:rPr lang="en-US" sz="1200" b="1" i="0" u="none" strike="noStrike" cap="none" dirty="0" err="1">
                <a:solidFill>
                  <a:schemeClr val="dk1"/>
                </a:solidFill>
                <a:effectLst/>
                <a:latin typeface="Calibri"/>
                <a:ea typeface="Calibri"/>
                <a:cs typeface="Calibri"/>
                <a:sym typeface="Calibri"/>
              </a:rPr>
              <a:t>whith</a:t>
            </a:r>
            <a:r>
              <a:rPr lang="en-US" sz="1200" b="1" i="0" u="none" strike="noStrike" cap="none" dirty="0">
                <a:solidFill>
                  <a:schemeClr val="dk1"/>
                </a:solidFill>
                <a:effectLst/>
                <a:latin typeface="Calibri"/>
                <a:ea typeface="Calibri"/>
                <a:cs typeface="Calibri"/>
                <a:sym typeface="Calibri"/>
              </a:rPr>
              <a:t> whom we overlapped at NCAR and is now at NASA Ames.. He’s done a lot of work doing Large eddy </a:t>
            </a:r>
            <a:r>
              <a:rPr lang="en-US" sz="1200" b="1" i="0" u="none" strike="noStrike" cap="none" dirty="0" err="1">
                <a:solidFill>
                  <a:schemeClr val="dk1"/>
                </a:solidFill>
                <a:effectLst/>
                <a:latin typeface="Calibri"/>
                <a:ea typeface="Calibri"/>
                <a:cs typeface="Calibri"/>
                <a:sym typeface="Calibri"/>
              </a:rPr>
              <a:t>silumation</a:t>
            </a:r>
            <a:r>
              <a:rPr lang="en-US" sz="1200" b="1" i="0" u="none" strike="noStrike" cap="none" dirty="0">
                <a:solidFill>
                  <a:schemeClr val="dk1"/>
                </a:solidFill>
                <a:effectLst/>
                <a:latin typeface="Calibri"/>
                <a:ea typeface="Calibri"/>
                <a:cs typeface="Calibri"/>
                <a:sym typeface="Calibri"/>
              </a:rPr>
              <a:t> (these m-scale simulations that could allow for a means to validate vertical velocity or mixing rates observed using theory.</a:t>
            </a:r>
          </a:p>
          <a:p>
            <a:pPr>
              <a:buFontTx/>
              <a:buChar char="-"/>
            </a:pPr>
            <a:r>
              <a:rPr lang="en-US" sz="1200" b="1" i="0" u="none" strike="noStrike" cap="none" dirty="0" err="1">
                <a:solidFill>
                  <a:schemeClr val="dk1"/>
                </a:solidFill>
                <a:effectLst/>
                <a:latin typeface="Calibri"/>
                <a:ea typeface="Calibri"/>
                <a:cs typeface="Calibri"/>
                <a:sym typeface="Calibri"/>
              </a:rPr>
              <a:t>Iin</a:t>
            </a:r>
            <a:r>
              <a:rPr lang="en-US" sz="1200" b="1" i="0" u="none" strike="noStrike" cap="none" dirty="0">
                <a:solidFill>
                  <a:schemeClr val="dk1"/>
                </a:solidFill>
                <a:effectLst/>
                <a:latin typeface="Calibri"/>
                <a:ea typeface="Calibri"/>
                <a:cs typeface="Calibri"/>
                <a:sym typeface="Calibri"/>
              </a:rPr>
              <a:t> fact we wrote a </a:t>
            </a:r>
            <a:r>
              <a:rPr lang="en-US" sz="1200" b="1" i="0" u="none" strike="noStrike" cap="none" dirty="0" err="1">
                <a:solidFill>
                  <a:schemeClr val="dk1"/>
                </a:solidFill>
                <a:effectLst/>
                <a:latin typeface="Calibri"/>
                <a:ea typeface="Calibri"/>
                <a:cs typeface="Calibri"/>
                <a:sym typeface="Calibri"/>
              </a:rPr>
              <a:t>proposa</a:t>
            </a:r>
            <a:r>
              <a:rPr lang="en-US" sz="1200" b="1" i="0" u="none" strike="noStrike" cap="none" dirty="0">
                <a:solidFill>
                  <a:schemeClr val="dk1"/>
                </a:solidFill>
                <a:effectLst/>
                <a:latin typeface="Calibri"/>
                <a:ea typeface="Calibri"/>
                <a:cs typeface="Calibri"/>
                <a:sym typeface="Calibri"/>
              </a:rPr>
              <a:t> to NASA to work on this (which wasn’t funded) but we will be seeking other sources of funding .</a:t>
            </a:r>
          </a:p>
          <a:p>
            <a:pPr>
              <a:buFontTx/>
              <a:buChar char="-"/>
            </a:pPr>
            <a:endParaRPr lang="en-US" sz="1200" b="1"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Th outcome of this work… would allow to </a:t>
            </a:r>
          </a:p>
          <a:p>
            <a:endParaRPr lang="en-US" sz="1200" b="1" i="0" u="none" strike="noStrike" cap="none" dirty="0">
              <a:solidFill>
                <a:schemeClr val="dk1"/>
              </a:solidFill>
              <a:effectLst/>
              <a:latin typeface="Calibri"/>
              <a:ea typeface="Calibri"/>
              <a:cs typeface="Calibri"/>
              <a:sym typeface="Calibri"/>
            </a:endParaRPr>
          </a:p>
          <a:p>
            <a:pPr>
              <a:buAutoNum type="arabicParenR"/>
            </a:pPr>
            <a:r>
              <a:rPr lang="en-US" sz="1200" b="1" i="0" u="none" strike="noStrike" cap="none" dirty="0">
                <a:solidFill>
                  <a:schemeClr val="dk1"/>
                </a:solidFill>
                <a:effectLst/>
                <a:latin typeface="Calibri"/>
                <a:ea typeface="Calibri"/>
                <a:cs typeface="Calibri"/>
                <a:sym typeface="Calibri"/>
              </a:rPr>
              <a:t>Study patterns of variability in surface mixing (e.g. in </a:t>
            </a:r>
            <a:r>
              <a:rPr lang="en-US" sz="1200" b="1" i="0" u="none" strike="noStrike" cap="none" dirty="0" err="1">
                <a:solidFill>
                  <a:schemeClr val="dk1"/>
                </a:solidFill>
                <a:effectLst/>
                <a:latin typeface="Calibri"/>
                <a:ea typeface="Calibri"/>
                <a:cs typeface="Calibri"/>
                <a:sym typeface="Calibri"/>
              </a:rPr>
              <a:t>relationto</a:t>
            </a:r>
            <a:r>
              <a:rPr lang="en-US" sz="1200" b="1" i="0" u="none" strike="noStrike" cap="none" dirty="0">
                <a:solidFill>
                  <a:schemeClr val="dk1"/>
                </a:solidFill>
                <a:effectLst/>
                <a:latin typeface="Calibri"/>
                <a:ea typeface="Calibri"/>
                <a:cs typeface="Calibri"/>
                <a:sym typeface="Calibri"/>
              </a:rPr>
              <a:t> wind forcing).. On a global scale</a:t>
            </a:r>
          </a:p>
          <a:p>
            <a:pPr>
              <a:buAutoNum type="arabicParenR"/>
            </a:pPr>
            <a:r>
              <a:rPr lang="en-US" sz="1200" b="1" i="0" u="none" strike="noStrike" cap="none" dirty="0">
                <a:solidFill>
                  <a:schemeClr val="dk1"/>
                </a:solidFill>
                <a:effectLst/>
                <a:latin typeface="Calibri"/>
                <a:ea typeface="Calibri"/>
                <a:cs typeface="Calibri"/>
                <a:sym typeface="Calibri"/>
              </a:rPr>
              <a:t>Allow for estimates of turbulent fluxes for </a:t>
            </a:r>
            <a:r>
              <a:rPr lang="en-US" sz="1200" b="1" i="0" u="none" strike="noStrike" cap="none" dirty="0" err="1">
                <a:solidFill>
                  <a:schemeClr val="dk1"/>
                </a:solidFill>
                <a:effectLst/>
                <a:latin typeface="Calibri"/>
                <a:ea typeface="Calibri"/>
                <a:cs typeface="Calibri"/>
                <a:sym typeface="Calibri"/>
              </a:rPr>
              <a:t>heta</a:t>
            </a:r>
            <a:r>
              <a:rPr lang="en-US" sz="1200" b="1" i="0" u="none" strike="noStrike" cap="none" dirty="0">
                <a:solidFill>
                  <a:schemeClr val="dk1"/>
                </a:solidFill>
                <a:effectLst/>
                <a:latin typeface="Calibri"/>
                <a:ea typeface="Calibri"/>
                <a:cs typeface="Calibri"/>
                <a:sym typeface="Calibri"/>
              </a:rPr>
              <a:t> and BGC parameters measured by the float.. Potentially allowing to close budgets for the surface layer.</a:t>
            </a:r>
          </a:p>
          <a:p>
            <a:pPr>
              <a:buAutoNum type="arabicParenR"/>
            </a:pPr>
            <a:r>
              <a:rPr lang="en-US" sz="1200" b="1" i="0" u="none" strike="noStrike" cap="none" dirty="0">
                <a:solidFill>
                  <a:schemeClr val="dk1"/>
                </a:solidFill>
                <a:effectLst/>
                <a:latin typeface="Calibri"/>
                <a:ea typeface="Calibri"/>
                <a:cs typeface="Calibri"/>
                <a:sym typeface="Calibri"/>
              </a:rPr>
              <a:t>Ultimately.. These studies could inform model development (i.e. surface mixing schemes as well as biogeochemical </a:t>
            </a:r>
          </a:p>
          <a:p>
            <a:r>
              <a:rPr lang="en-US" sz="1200" b="1" i="0" u="none" strike="noStrike" cap="none" dirty="0">
                <a:solidFill>
                  <a:schemeClr val="dk1"/>
                </a:solidFill>
                <a:effectLst/>
                <a:latin typeface="Calibri"/>
                <a:ea typeface="Calibri"/>
                <a:cs typeface="Calibri"/>
                <a:sym typeface="Calibri"/>
              </a:rPr>
              <a:t>How to best parameterize mixing</a:t>
            </a: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endParaRPr lang="en-US" sz="1200" b="1"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Figure 1.</a:t>
            </a:r>
            <a:r>
              <a:rPr lang="en-US" sz="1200" b="0" i="0" u="none" strike="noStrike" cap="none" dirty="0">
                <a:solidFill>
                  <a:schemeClr val="dk1"/>
                </a:solidFill>
                <a:effectLst/>
                <a:latin typeface="Calibri"/>
                <a:ea typeface="Calibri"/>
                <a:cs typeface="Calibri"/>
                <a:sym typeface="Calibri"/>
              </a:rPr>
              <a:t> Summary of potential applications, outcomes, impacts, and partnerships that could leverage collocated observations of turbulence and biogeochemical tracers from CPF-MR deployments. Direct outcomes and impacts from research/development goals in this project are highlighted by dashed lines.</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main outcome of this project are global estimates for upper ocean vertical mixing rates using profiling float data from the Argo array, which will be led by Magdalena (dashed box in </a:t>
            </a:r>
            <a:r>
              <a:rPr lang="en-US" sz="1200" b="1" i="0" u="none" strike="noStrike" cap="none" dirty="0">
                <a:solidFill>
                  <a:schemeClr val="dk1"/>
                </a:solidFill>
                <a:effectLst/>
                <a:latin typeface="Calibri"/>
                <a:ea typeface="Calibri"/>
                <a:cs typeface="Calibri"/>
                <a:sym typeface="Calibri"/>
              </a:rPr>
              <a:t>Figure 1</a:t>
            </a:r>
            <a:r>
              <a:rPr lang="en-US" sz="1200" b="0" i="0" u="none" strike="noStrike" cap="none" dirty="0">
                <a:solidFill>
                  <a:schemeClr val="dk1"/>
                </a:solidFill>
                <a:effectLst/>
                <a:latin typeface="Calibri"/>
                <a:ea typeface="Calibri"/>
                <a:cs typeface="Calibri"/>
                <a:sym typeface="Calibri"/>
              </a:rPr>
              <a:t>). The coincident measurements of float ascent rates and dissipation rates that will be collected in this project is critical for this analysis, as it provides the calibration coefficient that is necessary to go from variance in vertical velocities      to turbulence intensity (i.e., either dissipation rates or eddy diffusivities), and would allow for validation of this approach under a variety of mixing conditions. Caitlin Whalen (UW), has extensive experience inferring global patterns of mixing from Argo float data (e.g., </a:t>
            </a:r>
            <a:r>
              <a:rPr lang="en-US" sz="1200" b="0" i="1" u="none" strike="noStrike" cap="none" dirty="0">
                <a:solidFill>
                  <a:schemeClr val="dk1"/>
                </a:solidFill>
                <a:effectLst/>
                <a:latin typeface="Calibri"/>
                <a:ea typeface="Calibri"/>
                <a:cs typeface="Calibri"/>
                <a:sym typeface="Calibri"/>
              </a:rPr>
              <a:t>Whalen et al., 2012</a:t>
            </a:r>
            <a:r>
              <a:rPr lang="en-US" sz="1200" b="0" i="0" u="none" strike="noStrike" cap="none" dirty="0">
                <a:solidFill>
                  <a:schemeClr val="dk1"/>
                </a:solidFill>
                <a:effectLst/>
                <a:latin typeface="Calibri"/>
                <a:ea typeface="Calibri"/>
                <a:cs typeface="Calibri"/>
                <a:sym typeface="Calibri"/>
              </a:rPr>
              <a:t>), and is interested in collaborating with the interpretation of results from this analysis effort. Magdalena has completed an initial analysis for a subset of the Argo array where float’s ascent rates were readily extractable, and patterns of variability consistent with what we expect from surface atmospheric forcing (see previous work section below). This suggests that there is an embedded oceanic      signal in Argo float’s ascent rates, demonstrating strong potential for this approach. Sarah </a:t>
            </a:r>
            <a:r>
              <a:rPr lang="en-US" sz="1200" b="0" i="0" u="none" strike="noStrike" cap="none" dirty="0" err="1">
                <a:solidFill>
                  <a:schemeClr val="dk1"/>
                </a:solidFill>
                <a:effectLst/>
                <a:latin typeface="Calibri"/>
                <a:ea typeface="Calibri"/>
                <a:cs typeface="Calibri"/>
                <a:sym typeface="Calibri"/>
              </a:rPr>
              <a:t>Gille</a:t>
            </a:r>
            <a:r>
              <a:rPr lang="en-US" sz="1200" b="0" i="0" u="none" strike="noStrike" cap="none" dirty="0">
                <a:solidFill>
                  <a:schemeClr val="dk1"/>
                </a:solidFill>
                <a:effectLst/>
                <a:latin typeface="Calibri"/>
                <a:ea typeface="Calibri"/>
                <a:cs typeface="Calibri"/>
                <a:sym typeface="Calibri"/>
              </a:rPr>
              <a:t> (Scripps), and Dan Whitt (NASA Ames) have already provided guidance on filtering techniques and alternatives for validation efforts. If successful, the  outcomes of this project could lead to vast improvements in observational estimates of upper ocean mixing, and a global data product of this important parameter. This would significantly improve the quantification of turbulent fluxes in tracer budget analysis from the Argo array, and our ability to parameterize K</a:t>
            </a:r>
            <a:r>
              <a:rPr lang="en-US" sz="1200" b="0" i="0" u="none" strike="noStrike" cap="none" baseline="-25000" dirty="0">
                <a:solidFill>
                  <a:schemeClr val="dk1"/>
                </a:solidFill>
                <a:effectLst/>
                <a:latin typeface="Calibri"/>
                <a:ea typeface="Calibri"/>
                <a:cs typeface="Calibri"/>
                <a:sym typeface="Calibri"/>
              </a:rPr>
              <a:t>Z</a:t>
            </a:r>
            <a:r>
              <a:rPr lang="en-US" sz="1200" b="0" i="0" u="none" strike="noStrike" cap="none" dirty="0">
                <a:solidFill>
                  <a:schemeClr val="dk1"/>
                </a:solidFill>
                <a:effectLst/>
                <a:latin typeface="Calibri"/>
                <a:ea typeface="Calibri"/>
                <a:cs typeface="Calibri"/>
                <a:sym typeface="Calibri"/>
              </a:rPr>
              <a:t> in global ocean models, leading to more accurate projections of heat and carbon exchange between the ocean and atmosphere, and the biological carbon pump.</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In addition to the global impact from the direct quantitative analysis proposed by Magdalena, several external collaborators have expressed strong interest in the observations that will be collected from CPF-MR deployments, for modeling applications (green and orange boxes in </a:t>
            </a:r>
            <a:r>
              <a:rPr lang="en-US" sz="1200" b="1" i="0" u="none" strike="noStrike" cap="none" dirty="0">
                <a:solidFill>
                  <a:schemeClr val="dk1"/>
                </a:solidFill>
                <a:effectLst/>
                <a:latin typeface="Calibri"/>
                <a:ea typeface="Calibri"/>
                <a:cs typeface="Calibri"/>
                <a:sym typeface="Calibri"/>
              </a:rPr>
              <a:t>Figure 1</a:t>
            </a:r>
            <a:r>
              <a:rPr lang="en-US" sz="1200" b="0" i="0" u="none" strike="noStrike" cap="none" dirty="0">
                <a:solidFill>
                  <a:schemeClr val="dk1"/>
                </a:solidFill>
                <a:effectLst/>
                <a:latin typeface="Calibri"/>
                <a:ea typeface="Calibri"/>
                <a:cs typeface="Calibri"/>
                <a:sym typeface="Calibri"/>
              </a:rPr>
              <a:t>). For example, Dan Whitt (now at NASA Ames) with extensive experience analyzing the Community Earth System Model (CESM), developing idealized ocean-biogeochemical models as well as LES simulations has expressed interest in these observations for model testing, validation and parameter tuning     . Matt </a:t>
            </a:r>
            <a:r>
              <a:rPr lang="en-US" sz="1200" b="0" i="0" u="none" strike="noStrike" cap="none" dirty="0" err="1">
                <a:solidFill>
                  <a:schemeClr val="dk1"/>
                </a:solidFill>
                <a:effectLst/>
                <a:latin typeface="Calibri"/>
                <a:ea typeface="Calibri"/>
                <a:cs typeface="Calibri"/>
                <a:sym typeface="Calibri"/>
              </a:rPr>
              <a:t>Mazloff</a:t>
            </a:r>
            <a:r>
              <a:rPr lang="en-US" sz="1200" b="0" i="0" u="none" strike="noStrike" cap="none" dirty="0">
                <a:solidFill>
                  <a:schemeClr val="dk1"/>
                </a:solidFill>
                <a:effectLst/>
                <a:latin typeface="Calibri"/>
                <a:ea typeface="Calibri"/>
                <a:cs typeface="Calibri"/>
                <a:sym typeface="Calibri"/>
              </a:rPr>
              <a:t> (Scripps) has also expressed interest in such a unique dataset for data assimilation in regional models and model parameter tuning, emphasizing the importance of gathering multiple measurements to get a good baseline for the statistics of mixed-layer turbulence, and will be seeking ways to create synergies with the S-MODE mission (led by NASA). Finally, Stephen </a:t>
            </a:r>
            <a:r>
              <a:rPr lang="en-US" sz="1200" b="0" i="0" u="none" strike="noStrike" cap="none" dirty="0" err="1">
                <a:solidFill>
                  <a:schemeClr val="dk1"/>
                </a:solidFill>
                <a:effectLst/>
                <a:latin typeface="Calibri"/>
                <a:ea typeface="Calibri"/>
                <a:cs typeface="Calibri"/>
                <a:sym typeface="Calibri"/>
              </a:rPr>
              <a:t>Monismith</a:t>
            </a:r>
            <a:r>
              <a:rPr lang="en-US" sz="1200" b="0" i="0" u="none" strike="noStrike" cap="none" dirty="0">
                <a:solidFill>
                  <a:schemeClr val="dk1"/>
                </a:solidFill>
                <a:effectLst/>
                <a:latin typeface="Calibri"/>
                <a:ea typeface="Calibri"/>
                <a:cs typeface="Calibri"/>
                <a:sym typeface="Calibri"/>
              </a:rPr>
              <a:t> (Stanford) has expressed interest in actively participating in the data collection and collaborating with this project. He is a world expert in marine fluid dynamics and turbulent measurements in the coastal oceans, thus, he would be an excellent collaborator for aiding with data analysis and interpretation from the Monterey Bay. This collaboration would contribute to Ph.D. thesis projects on coastal processes for at least one student, potentially two. </a:t>
            </a:r>
          </a:p>
          <a:p>
            <a:r>
              <a:rPr lang="en-US" sz="1200" b="0" i="0" u="none" strike="noStrike" cap="none" dirty="0">
                <a:solidFill>
                  <a:schemeClr val="dk1"/>
                </a:solidFill>
                <a:effectLst/>
                <a:latin typeface="Calibri"/>
                <a:ea typeface="Calibri"/>
                <a:cs typeface="Calibri"/>
                <a:sym typeface="Calibri"/>
              </a:rPr>
              <a:t>     </a:t>
            </a:r>
          </a:p>
          <a:p>
            <a:r>
              <a:rPr lang="en-US" sz="1200" b="1" i="0" u="none" strike="noStrike" cap="none" dirty="0">
                <a:solidFill>
                  <a:schemeClr val="dk1"/>
                </a:solidFill>
                <a:effectLst/>
                <a:latin typeface="Calibri"/>
                <a:ea typeface="Calibri"/>
                <a:cs typeface="Calibri"/>
                <a:sym typeface="Calibri"/>
              </a:rPr>
              <a:t>Consumers:</a:t>
            </a:r>
            <a:r>
              <a:rPr lang="en-US" sz="1200" b="0" i="0" u="none" strike="noStrike" cap="none" dirty="0">
                <a:solidFill>
                  <a:schemeClr val="dk1"/>
                </a:solidFill>
                <a:effectLst/>
                <a:latin typeface="Calibri"/>
                <a:ea typeface="Calibri"/>
                <a:cs typeface="Calibri"/>
                <a:sym typeface="Calibri"/>
              </a:rPr>
              <a:t> physical, biological, and chemical oceanography communities will be interested in this effort. The CPF is a one-of-a-kind platform that will allow integration of a turbulence sensor with the full BGC sensor suite, opening doorways to address fundamental scientific questions that have stagnated due to technology deficits. The suite of observations can also be beneficial to the ocean modeling community, to test and improve parameterizations of biogeochemical processes and mixing schemes in the coastal ocean. The outcomes in terms of scalability evaluation will be of interest to any future prospects of incorporating microstructure observations in the global Argo array (</a:t>
            </a:r>
            <a:r>
              <a:rPr lang="en-US" sz="1200" b="0" i="0" u="none" strike="noStrike" cap="none" dirty="0" err="1">
                <a:solidFill>
                  <a:schemeClr val="dk1"/>
                </a:solidFill>
                <a:effectLst/>
                <a:latin typeface="Calibri"/>
                <a:ea typeface="Calibri"/>
                <a:cs typeface="Calibri"/>
                <a:sym typeface="Calibri"/>
              </a:rPr>
              <a:t>ArgoMix</a:t>
            </a:r>
            <a:r>
              <a:rPr lang="en-US" sz="1200" b="0" i="0" u="none" strike="noStrike" cap="none" dirty="0">
                <a:solidFill>
                  <a:schemeClr val="dk1"/>
                </a:solidFill>
                <a:effectLst/>
                <a:latin typeface="Calibri"/>
                <a:ea typeface="Calibri"/>
                <a:cs typeface="Calibri"/>
                <a:sym typeface="Calibri"/>
              </a:rPr>
              <a:t>).</a:t>
            </a:r>
          </a:p>
          <a:p>
            <a:r>
              <a:rPr lang="en-US" sz="1200" b="0" i="0" u="sng"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Connections:</a:t>
            </a:r>
            <a:r>
              <a:rPr lang="en-US" sz="1200" b="0" i="0" u="none" strike="noStrike" cap="none" dirty="0">
                <a:solidFill>
                  <a:schemeClr val="dk1"/>
                </a:solidFill>
                <a:effectLst/>
                <a:latin typeface="Calibri"/>
                <a:ea typeface="Calibri"/>
                <a:cs typeface="Calibri"/>
                <a:sym typeface="Calibri"/>
              </a:rPr>
              <a:t> Rockland Scientific, and potential external collaborators from academic institutions such as APL-UW (Caitlin </a:t>
            </a:r>
            <a:r>
              <a:rPr lang="en-US" sz="1200" b="0" i="0" u="none" strike="noStrike" cap="none" dirty="0" err="1">
                <a:solidFill>
                  <a:schemeClr val="dk1"/>
                </a:solidFill>
                <a:effectLst/>
                <a:latin typeface="Calibri"/>
                <a:ea typeface="Calibri"/>
                <a:cs typeface="Calibri"/>
                <a:sym typeface="Calibri"/>
              </a:rPr>
              <a:t>Whalen,James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Girton</a:t>
            </a:r>
            <a:r>
              <a:rPr lang="en-US" sz="1200" b="0" i="0" u="none" strike="noStrike" cap="none" dirty="0">
                <a:solidFill>
                  <a:schemeClr val="dk1"/>
                </a:solidFill>
                <a:effectLst/>
                <a:latin typeface="Calibri"/>
                <a:ea typeface="Calibri"/>
                <a:cs typeface="Calibri"/>
                <a:sym typeface="Calibri"/>
              </a:rPr>
              <a:t>), Stanford (Stephen </a:t>
            </a:r>
            <a:r>
              <a:rPr lang="en-US" sz="1200" b="0" i="0" u="none" strike="noStrike" cap="none" dirty="0" err="1">
                <a:solidFill>
                  <a:schemeClr val="dk1"/>
                </a:solidFill>
                <a:effectLst/>
                <a:latin typeface="Calibri"/>
                <a:ea typeface="Calibri"/>
                <a:cs typeface="Calibri"/>
                <a:sym typeface="Calibri"/>
              </a:rPr>
              <a:t>Monismith</a:t>
            </a:r>
            <a:r>
              <a:rPr lang="en-US" sz="1200" b="0" i="0" u="none" strike="noStrike" cap="none" dirty="0">
                <a:solidFill>
                  <a:schemeClr val="dk1"/>
                </a:solidFill>
                <a:effectLst/>
                <a:latin typeface="Calibri"/>
                <a:ea typeface="Calibri"/>
                <a:cs typeface="Calibri"/>
                <a:sym typeface="Calibri"/>
              </a:rPr>
              <a:t>), NASA Ames (Dan Whitt) and SIO-UCSD (Matt </a:t>
            </a:r>
            <a:r>
              <a:rPr lang="en-US" sz="1200" b="0" i="0" u="none" strike="noStrike" cap="none" dirty="0" err="1">
                <a:solidFill>
                  <a:schemeClr val="dk1"/>
                </a:solidFill>
                <a:effectLst/>
                <a:latin typeface="Calibri"/>
                <a:ea typeface="Calibri"/>
                <a:cs typeface="Calibri"/>
                <a:sym typeface="Calibri"/>
              </a:rPr>
              <a:t>Mazloff</a:t>
            </a:r>
            <a:r>
              <a:rPr lang="en-US" sz="1200" b="0" i="0" u="none" strike="noStrike" cap="none" dirty="0">
                <a:solidFill>
                  <a:schemeClr val="dk1"/>
                </a:solidFill>
                <a:effectLst/>
                <a:latin typeface="Calibri"/>
                <a:ea typeface="Calibri"/>
                <a:cs typeface="Calibri"/>
                <a:sym typeface="Calibri"/>
              </a:rPr>
              <a:t>, Sarah </a:t>
            </a:r>
            <a:r>
              <a:rPr lang="en-US" sz="1200" b="0" i="0" u="none" strike="noStrike" cap="none" dirty="0" err="1">
                <a:solidFill>
                  <a:schemeClr val="dk1"/>
                </a:solidFill>
                <a:effectLst/>
                <a:latin typeface="Calibri"/>
                <a:ea typeface="Calibri"/>
                <a:cs typeface="Calibri"/>
                <a:sym typeface="Calibri"/>
              </a:rPr>
              <a:t>Gille</a:t>
            </a:r>
            <a:r>
              <a:rPr lang="en-US" sz="1200" b="0" i="0" u="none" strike="noStrike" cap="none" dirty="0">
                <a:solidFill>
                  <a:schemeClr val="dk1"/>
                </a:solidFill>
                <a:effectLst/>
                <a:latin typeface="Calibri"/>
                <a:ea typeface="Calibri"/>
                <a:cs typeface="Calibri"/>
                <a:sym typeface="Calibri"/>
              </a:rPr>
              <a:t>, Rob Pinkel, Peter Franks).</a:t>
            </a:r>
          </a:p>
          <a:p>
            <a:r>
              <a:rPr lang="en-US" sz="1200" b="0" i="0" u="none" strike="noStrike" cap="none" dirty="0">
                <a:solidFill>
                  <a:schemeClr val="dk1"/>
                </a:solidFill>
                <a:effectLst/>
                <a:latin typeface="Calibri"/>
                <a:ea typeface="Calibri"/>
                <a:cs typeface="Calibri"/>
                <a:sym typeface="Calibri"/>
              </a:rPr>
              <a:t> </a:t>
            </a:r>
          </a:p>
          <a:p>
            <a:r>
              <a:rPr lang="en-US" sz="1200" b="1" i="0" u="none" strike="noStrike" cap="none" dirty="0">
                <a:solidFill>
                  <a:schemeClr val="dk1"/>
                </a:solidFill>
                <a:effectLst/>
                <a:latin typeface="Calibri"/>
                <a:ea typeface="Calibri"/>
                <a:cs typeface="Calibri"/>
                <a:sym typeface="Calibri"/>
              </a:rPr>
              <a:t>Modeling Applications. </a:t>
            </a:r>
            <a:r>
              <a:rPr lang="en-US" sz="1200" b="0" i="0" u="none" strike="noStrike" cap="none" dirty="0">
                <a:solidFill>
                  <a:schemeClr val="dk1"/>
                </a:solidFill>
                <a:effectLst/>
                <a:latin typeface="Calibri"/>
                <a:ea typeface="Calibri"/>
                <a:cs typeface="Calibri"/>
                <a:sym typeface="Calibri"/>
              </a:rPr>
              <a:t>Through collaborative and the broader oceanographic community efforts, we envision improved vertical mixing schemes’ and biogeochemical model validation, parameter estimation (i.e., model tuning), as well as data exploratory analysis using innovative machine learning techniques to discover new functional forms would be possible from analysis of the observations gathered. These efforts would help constrain vertical exchange throughout the ocean’s surface layer in ocean models, and directly improve </a:t>
            </a:r>
            <a:r>
              <a:rPr lang="en-US" sz="1200" b="1" i="0" u="none" strike="noStrike" cap="none" dirty="0">
                <a:solidFill>
                  <a:schemeClr val="dk1"/>
                </a:solidFill>
                <a:effectLst/>
                <a:latin typeface="Calibri"/>
                <a:ea typeface="Calibri"/>
                <a:cs typeface="Calibri"/>
                <a:sym typeface="Calibri"/>
              </a:rPr>
              <a:t>coastal/short-term biogeochemical state and forecasting from ocean reanalysis</a:t>
            </a:r>
            <a:r>
              <a:rPr lang="en-US" sz="1200" b="0" i="0" u="none" strike="noStrike" cap="none" dirty="0">
                <a:solidFill>
                  <a:schemeClr val="dk1"/>
                </a:solidFill>
                <a:effectLst/>
                <a:latin typeface="Calibri"/>
                <a:ea typeface="Calibri"/>
                <a:cs typeface="Calibri"/>
                <a:sym typeface="Calibri"/>
              </a:rPr>
              <a:t>, as well as </a:t>
            </a:r>
            <a:r>
              <a:rPr lang="en-US" sz="1200" b="1" i="0" u="none" strike="noStrike" cap="none" dirty="0">
                <a:solidFill>
                  <a:schemeClr val="dk1"/>
                </a:solidFill>
                <a:effectLst/>
                <a:latin typeface="Calibri"/>
                <a:ea typeface="Calibri"/>
                <a:cs typeface="Calibri"/>
                <a:sym typeface="Calibri"/>
              </a:rPr>
              <a:t>global/long-term simulations and climate projections.</a:t>
            </a:r>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771019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Continue doing fieldwork in the Monterey Bay with the Coastal Profiling Float… </a:t>
            </a:r>
          </a:p>
          <a:p>
            <a:r>
              <a:rPr lang="en-US" baseline="0" dirty="0"/>
              <a:t>I’d aim to seek funds to PURCHASE a </a:t>
            </a:r>
            <a:r>
              <a:rPr lang="en-US" baseline="0" dirty="0" err="1"/>
              <a:t>MicroRider</a:t>
            </a:r>
            <a:r>
              <a:rPr lang="en-US" baseline="0" dirty="0"/>
              <a:t> to continue gathering Turbulence measurements along with biogeochemical data..</a:t>
            </a:r>
          </a:p>
          <a:p>
            <a:endParaRPr lang="en-US" baseline="0" dirty="0"/>
          </a:p>
          <a:p>
            <a:r>
              <a:rPr lang="en-US" baseline="0" dirty="0"/>
              <a:t>Name: Tom </a:t>
            </a:r>
            <a:r>
              <a:rPr lang="en-US" baseline="0" dirty="0" err="1"/>
              <a:t>Connoly</a:t>
            </a:r>
            <a:r>
              <a:rPr lang="en-US" baseline="0" dirty="0"/>
              <a:t>, Sarah Smith.. </a:t>
            </a:r>
          </a:p>
          <a:p>
            <a:endParaRPr lang="en-US" baseline="0" dirty="0"/>
          </a:p>
          <a:p>
            <a:endParaRPr lang="en-US" baseline="0" dirty="0"/>
          </a:p>
          <a:p>
            <a:endParaRPr lang="en-US" baseline="0" dirty="0"/>
          </a:p>
          <a:p>
            <a:endParaRPr lang="en-US" baseline="0" dirty="0"/>
          </a:p>
          <a:p>
            <a:endParaRPr lang="en-US" baseline="0" dirty="0"/>
          </a:p>
          <a:p>
            <a:endParaRPr lang="en-US" baseline="0" dirty="0"/>
          </a:p>
          <a:p>
            <a:r>
              <a:rPr lang="en-US" baseline="0" dirty="0"/>
              <a:t>%%%%%% </a:t>
            </a:r>
          </a:p>
          <a:p>
            <a:endParaRPr lang="en-US" baseline="0" dirty="0"/>
          </a:p>
          <a:p>
            <a:r>
              <a:rPr lang="en-US" baseline="0" dirty="0"/>
              <a:t>5’ to this slide.. I’ll break it up in 2!!</a:t>
            </a:r>
          </a:p>
          <a:p>
            <a:endParaRPr lang="en-US" baseline="0" dirty="0"/>
          </a:p>
          <a:p>
            <a:r>
              <a:rPr lang="en-US" baseline="0" dirty="0"/>
              <a:t>Missing source of nutrients in the Bay to support </a:t>
            </a:r>
            <a:r>
              <a:rPr lang="en-US" baseline="0" dirty="0" err="1"/>
              <a:t>phytoplakton</a:t>
            </a:r>
            <a:r>
              <a:rPr lang="en-US" baseline="0" dirty="0"/>
              <a:t> production</a:t>
            </a:r>
          </a:p>
          <a:p>
            <a:r>
              <a:rPr lang="en-US" baseline="0" dirty="0"/>
              <a:t>Pulses of nutrients from the internal tide (similar to Ken’s paper in Hawaii)</a:t>
            </a:r>
          </a:p>
          <a:p>
            <a:r>
              <a:rPr lang="en-US" baseline="0" dirty="0"/>
              <a:t>Gliders will soon have nitrate.. With parametrizations of mixing.. Can estimate nutrient fluxes.</a:t>
            </a:r>
          </a:p>
          <a:p>
            <a:endParaRPr lang="en-US" baseline="0" dirty="0"/>
          </a:p>
          <a:p>
            <a:r>
              <a:rPr lang="en-US" baseline="0" dirty="0"/>
              <a:t>Come back to combining observations from different assets and platforms.. </a:t>
            </a:r>
          </a:p>
          <a:p>
            <a:endParaRPr lang="en-US" baseline="0" dirty="0"/>
          </a:p>
          <a:p>
            <a:r>
              <a:rPr lang="en-US" baseline="0" dirty="0"/>
              <a:t>Combining profiling float and model data…</a:t>
            </a:r>
          </a:p>
          <a:p>
            <a:endParaRPr lang="en-US" baseline="0" dirty="0"/>
          </a:p>
          <a:p>
            <a:r>
              <a:rPr lang="en-US" baseline="0" dirty="0"/>
              <a:t>Continue field work in the Monterey Bay and strengthen collaboration between MLML and MBARI….</a:t>
            </a:r>
          </a:p>
          <a:p>
            <a:r>
              <a:rPr lang="en-US" baseline="0" dirty="0"/>
              <a:t>Provide opportunity for students to get exposed to new instrumentations…. </a:t>
            </a:r>
          </a:p>
          <a:p>
            <a:r>
              <a:rPr lang="en-US" baseline="0" dirty="0"/>
              <a:t>Field work</a:t>
            </a:r>
          </a:p>
          <a:p>
            <a:r>
              <a:rPr lang="en-US" baseline="0" dirty="0"/>
              <a:t>Very complex data analysis (Useful for a variety of process)</a:t>
            </a:r>
          </a:p>
          <a:p>
            <a:endParaRPr lang="en-US" baseline="0" dirty="0"/>
          </a:p>
          <a:p>
            <a:endParaRPr lang="en-US" baseline="0" dirty="0"/>
          </a:p>
          <a:p>
            <a:endParaRPr lang="en-US" baseline="0" dirty="0"/>
          </a:p>
          <a:p>
            <a:endParaRPr lang="en-US" baseline="0" dirty="0"/>
          </a:p>
          <a:p>
            <a:endParaRPr lang="en-US" baseline="0" dirty="0"/>
          </a:p>
          <a:p>
            <a:r>
              <a:rPr lang="en-US" baseline="0" dirty="0"/>
              <a:t>MBARI picture with autonomous assets…</a:t>
            </a:r>
          </a:p>
          <a:p>
            <a:endParaRPr lang="en-US" baseline="0" dirty="0"/>
          </a:p>
          <a:p>
            <a:r>
              <a:rPr lang="en-US" baseline="0" dirty="0"/>
              <a:t>Future vision of autonomous </a:t>
            </a:r>
            <a:r>
              <a:rPr lang="en-US" baseline="0" dirty="0" err="1"/>
              <a:t>observatons</a:t>
            </a:r>
            <a:r>
              <a:rPr lang="en-US" baseline="0" dirty="0"/>
              <a:t>…. MBARI platforms</a:t>
            </a:r>
          </a:p>
          <a:p>
            <a:endParaRPr lang="en-US" baseline="0" dirty="0"/>
          </a:p>
          <a:p>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33424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458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More recently, other methods have been EXPLORED to ESTIMATE vertical mixing rates from AUTONOMOUS platforms… that might be applicable to a wider range of turbulent regimes,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including highly energetic and weakly stratified conditions.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From characteristics of the largest scales of eddies.. On the order of 10s of meters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Assuming those large eddies will eventually get dissipated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How can we infer a velocity scale of eddies from the float,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basic principle is to imagine that as the float rises through still water it’d follow a relative smooth and straight path</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if it where to traverse a turbulent layer… it would be picked up by the PRESSURE sensor (because it’ll move up and down).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9908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Based on a simple scaling of the turbulent kinetic energy (TKE) equation (Taylor 1935). </a:t>
            </a:r>
            <a:endParaRPr lang="en-US" dirty="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  Hypothesis: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that a steady turbulent energy cascade exists, which allows measurements of the relatively large energy-containing scales to be used to infer the energy loss at viscous scales (</a:t>
            </a:r>
            <a:r>
              <a:rPr lang="en-US" sz="1200" b="0" i="0" u="none" strike="noStrike" cap="none" dirty="0" err="1">
                <a:solidFill>
                  <a:schemeClr val="dk1"/>
                </a:solidFill>
                <a:effectLst/>
                <a:latin typeface="Calibri"/>
                <a:ea typeface="Calibri"/>
                <a:cs typeface="Calibri"/>
                <a:sym typeface="Calibri"/>
              </a:rPr>
              <a:t>Moum</a:t>
            </a:r>
            <a:r>
              <a:rPr lang="en-US" sz="1200" b="0" i="0" u="none" strike="noStrike" cap="none" dirty="0">
                <a:solidFill>
                  <a:schemeClr val="dk1"/>
                </a:solidFill>
                <a:effectLst/>
                <a:latin typeface="Calibri"/>
                <a:ea typeface="Calibri"/>
                <a:cs typeface="Calibri"/>
                <a:sym typeface="Calibri"/>
              </a:rPr>
              <a:t> 1996).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“Energy is introduced to the turbulent flow by instabilities in the large-scale mean. In a steady state, this energy must be passed to smaller and smaller scales until it can be dissipated by viscosity.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Kolmogorof</a:t>
            </a:r>
            <a:r>
              <a:rPr lang="en-US" sz="1200" b="0" i="0" u="none" strike="noStrike" cap="none" dirty="0">
                <a:solidFill>
                  <a:schemeClr val="dk1"/>
                </a:solidFill>
                <a:effectLst/>
                <a:latin typeface="Calibri"/>
                <a:ea typeface="Calibri"/>
                <a:cs typeface="Calibri"/>
                <a:sym typeface="Calibri"/>
              </a:rPr>
              <a:t> scale, the dissipation scale for ocean turbulence can be on the order of millimeters… way</a:t>
            </a:r>
            <a:r>
              <a:rPr lang="en-US" sz="1200" b="0" i="0" u="none" strike="noStrike" cap="none" baseline="0" dirty="0">
                <a:solidFill>
                  <a:schemeClr val="dk1"/>
                </a:solidFill>
                <a:effectLst/>
                <a:latin typeface="Calibri"/>
                <a:ea typeface="Calibri"/>
                <a:cs typeface="Calibri"/>
                <a:sym typeface="Calibri"/>
              </a:rPr>
              <a:t> smaller than the scales measured by CTD on a glider</a:t>
            </a:r>
          </a:p>
          <a:p>
            <a:endParaRPr lang="en-US" sz="1200" b="0" i="0" u="none" strike="noStrike" cap="none" baseline="0" dirty="0">
              <a:solidFill>
                <a:schemeClr val="dk1"/>
              </a:solidFill>
              <a:effectLst/>
              <a:latin typeface="Calibri"/>
              <a:ea typeface="Calibri"/>
              <a:cs typeface="Calibri"/>
              <a:sym typeface="Calibri"/>
            </a:endParaRPr>
          </a:p>
          <a:p>
            <a:r>
              <a:rPr lang="en-US" dirty="0"/>
              <a:t>Assuming no leakage of energy (by, for example, </a:t>
            </a:r>
            <a:r>
              <a:rPr lang="en-US" dirty="0" err="1"/>
              <a:t>nondissipative</a:t>
            </a:r>
            <a:r>
              <a:rPr lang="en-US" dirty="0"/>
              <a:t> linear internal waves), the cascade of TKE may be described by the energy of the largest eddies in the turbulent flow and their overturning time scale (</a:t>
            </a:r>
            <a:r>
              <a:rPr lang="en-US" dirty="0" err="1"/>
              <a:t>Tennekes</a:t>
            </a:r>
            <a:r>
              <a:rPr lang="en-US" dirty="0"/>
              <a:t> and Lumley 1972). </a:t>
            </a:r>
          </a:p>
          <a:p>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Physical interpretation of </a:t>
            </a: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the kinetic energy (q’)2 of a turbulent eddy is dissipated in the time it takes to overturn once,</a:t>
            </a:r>
            <a:r>
              <a:rPr lang="en-US" sz="1200" b="0" i="0" u="none" strike="noStrike" cap="none" baseline="0" dirty="0">
                <a:solidFill>
                  <a:schemeClr val="dk1"/>
                </a:solidFill>
                <a:effectLst/>
                <a:latin typeface="Calibri"/>
                <a:ea typeface="Calibri"/>
                <a:cs typeface="Calibri"/>
                <a:sym typeface="Calibri"/>
              </a:rPr>
              <a:t> tau</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holds in a variety of oceanic regimes, including regions of low average dissipation containing sporadic energetic events (Peters et al. 1995)</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For stratified flow, a modification may be obtained by using 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a:t>
            </a:r>
            <a:r>
              <a:rPr lang="en-US" sz="1200" b="0" i="0" u="none" strike="noStrike" cap="none" dirty="0" err="1">
                <a:solidFill>
                  <a:schemeClr val="dk1"/>
                </a:solidFill>
                <a:effectLst/>
                <a:latin typeface="Calibri"/>
                <a:ea typeface="Calibri"/>
                <a:cs typeface="Calibri"/>
                <a:sym typeface="Calibri"/>
              </a:rPr>
              <a:t>LOz</a:t>
            </a:r>
            <a:r>
              <a:rPr lang="en-US" sz="1200" b="0" i="0" u="none" strike="noStrike" cap="none" dirty="0">
                <a:solidFill>
                  <a:schemeClr val="dk1"/>
                </a:solidFill>
                <a:effectLst/>
                <a:latin typeface="Calibri"/>
                <a:ea typeface="Calibri"/>
                <a:cs typeface="Calibri"/>
                <a:sym typeface="Calibri"/>
              </a:rPr>
              <a:t> 5 «1/2N23/2 for l in Eq. (5).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is a measure of the maximum vertical overturn displacement that may occur for a given turbulent energy level and stratification (Thorpe 2005). </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ADVANTAGE: implicitly depend on the length</a:t>
            </a:r>
            <a:r>
              <a:rPr lang="en-US" baseline="0" dirty="0"/>
              <a:t> scale// through the scale over </a:t>
            </a:r>
            <a:r>
              <a:rPr lang="en-US" baseline="0" dirty="0" err="1"/>
              <a:t>wich</a:t>
            </a:r>
            <a:r>
              <a:rPr lang="en-US" baseline="0" dirty="0"/>
              <a:t> vertical velocities fluctuate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Presence of N could be problematic in the mixed layer</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Ann </a:t>
            </a:r>
            <a:r>
              <a:rPr lang="en-US" dirty="0" err="1"/>
              <a:t>Gargett</a:t>
            </a:r>
            <a:r>
              <a:rPr lang="en-US" dirty="0"/>
              <a:t> (1999).. Applied this method to ADCP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Why Vertical</a:t>
            </a:r>
            <a:r>
              <a:rPr lang="en-US" baseline="0" dirty="0"/>
              <a:t> kinetic energy?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err="1"/>
              <a:t>Equipartition</a:t>
            </a:r>
            <a:r>
              <a:rPr lang="en-US" baseline="0" dirty="0"/>
              <a:t> of energy between waves and turbulence (unlike </a:t>
            </a:r>
            <a:r>
              <a:rPr lang="en-US" baseline="0" dirty="0" err="1"/>
              <a:t>horizonta</a:t>
            </a:r>
            <a:r>
              <a:rPr lang="en-US" baseline="0" dirty="0"/>
              <a:t> </a:t>
            </a:r>
            <a:r>
              <a:rPr lang="en-US" baseline="0" dirty="0" err="1"/>
              <a:t>kinet</a:t>
            </a:r>
            <a:r>
              <a:rPr lang="en-US" baseline="0" dirty="0"/>
              <a:t> energy that is anisotropic)</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a:t>ADCP measures w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3) Large vertical velocities is </a:t>
            </a:r>
            <a:r>
              <a:rPr lang="en-US" sz="1200" b="0" i="0" u="none" strike="noStrike" cap="none" dirty="0">
                <a:solidFill>
                  <a:schemeClr val="dk1"/>
                </a:solidFill>
                <a:effectLst/>
                <a:latin typeface="Calibri"/>
                <a:ea typeface="Calibri"/>
                <a:cs typeface="Calibri"/>
                <a:sym typeface="Calibri"/>
              </a:rPr>
              <a:t>a necessary, if not sufficient, condition for the existence of turbulence. </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sz="1200" b="0" i="0" u="none" strike="noStrike" cap="none" dirty="0">
                <a:solidFill>
                  <a:schemeClr val="dk1"/>
                </a:solidFill>
                <a:latin typeface="Calibri"/>
                <a:ea typeface="Calibri"/>
                <a:cs typeface="Calibri"/>
                <a:sym typeface="Calibri"/>
              </a:rPr>
              <a:t>e =c_{\</a:t>
            </a:r>
            <a:r>
              <a:rPr lang="es-ES_tradnl" sz="1200" b="0" i="0" u="none" strike="noStrike" cap="none" dirty="0" err="1">
                <a:solidFill>
                  <a:schemeClr val="dk1"/>
                </a:solidFill>
                <a:latin typeface="Calibri"/>
                <a:ea typeface="Calibri"/>
                <a:cs typeface="Calibri"/>
                <a:sym typeface="Calibri"/>
              </a:rPr>
              <a:t>epsilon</a:t>
            </a:r>
            <a:r>
              <a:rPr lang="es-ES_tradnl" sz="1200" b="0" i="0" u="none" strike="noStrike" cap="none" dirty="0">
                <a:solidFill>
                  <a:schemeClr val="dk1"/>
                </a:solidFill>
                <a:latin typeface="Calibri"/>
                <a:ea typeface="Calibri"/>
                <a:cs typeface="Calibri"/>
                <a:sym typeface="Calibri"/>
              </a:rPr>
              <a:t>} N (q^{\prime})^2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a:solidFill>
                  <a:schemeClr val="dk1"/>
                </a:solidFill>
                <a:latin typeface="Calibri"/>
                <a:ea typeface="Calibri"/>
                <a:cs typeface="Calibri"/>
                <a:sym typeface="Calibri"/>
              </a:rPr>
              <a:t>l \sim L_{Oz} = N^{1/2} \</a:t>
            </a:r>
            <a:r>
              <a:rPr lang="pt-BR" sz="1200" b="0" i="0" u="none" strike="noStrike" cap="none" dirty="0" err="1">
                <a:solidFill>
                  <a:schemeClr val="dk1"/>
                </a:solidFill>
                <a:latin typeface="Calibri"/>
                <a:ea typeface="Calibri"/>
                <a:cs typeface="Calibri"/>
                <a:sym typeface="Calibri"/>
              </a:rPr>
              <a:t>epsilon</a:t>
            </a:r>
            <a:r>
              <a:rPr lang="pt-BR" sz="1200" b="0" i="0" u="none" strike="noStrike" cap="none" dirty="0">
                <a:solidFill>
                  <a:schemeClr val="dk1"/>
                </a:solidFill>
                <a:latin typeface="Calibri"/>
                <a:ea typeface="Calibri"/>
                <a:cs typeface="Calibri"/>
                <a:sym typeface="Calibri"/>
              </a:rPr>
              <a:t>^{3/2}</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216819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In a region of high stratiﬁcation!! (1 × 10−4 &lt; N &lt; 1 × 10−2 s−1 ),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LEM works well in low stratification conditions.. But previous studies had shown it tends to fail in high stratification conditions. More difficult to separate the “internal waves’ from the turbulence…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Comparison to the dissipation rate estimated from a moored 600 kHz acoustic Doppler current proﬁler.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Right Figure: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(b) Distance between the </a:t>
            </a:r>
            <a:r>
              <a:rPr lang="en-US" dirty="0" err="1"/>
              <a:t>Seaglider</a:t>
            </a:r>
            <a:r>
              <a:rPr lang="en-US" dirty="0"/>
              <a:t> and the ADCP. (c) </a:t>
            </a:r>
            <a:r>
              <a:rPr lang="en-US" dirty="0" err="1"/>
              <a:t>Seaglider</a:t>
            </a:r>
            <a:r>
              <a:rPr lang="en-US" dirty="0"/>
              <a:t>- and ADCP-based dissipation rates averaged into bins of buoyancy frequency, N. Each N-bin contains 100 glider observations.</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861072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Calibration coefficient or constant of proportionality.. Acts to scale the estimate of epsilon, relative to a direct measurement of epsilon,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will absorb any errors in the different ways one may chose to calculate these scales..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896318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raw data</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392963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raw data</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82715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Or we could potentially attempt more sophisticated filtering techniques..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If we calculate spectral estimates for the ascent rates… and averaged across all profiles for a given float (in this case the same one I showed in the last slide)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Then we can identify the pressure sensor noise.. as an increase in spectral density at high frequencies. EASILY removed by applying a  LOW-pass filter (with a cutoff frequency of .01 Hz)</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the low frequency sawtooth pattern.. Would potentially contaminate the signal, at various frequencies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9129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Or we could potentially attempt more sophisticated filtering techniques..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If we calculate spectral estimates for the ascent rates… and averaged across all profiles for a given float (in this case the same one I showed in the last slide)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Then we can identify the pressure sensor noise.. as an increase in spectral density at high frequencies. EASILY removed by applying a  LOW-pass filter (with a cutoff frequency of .01 Hz)</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the low frequency sawtooth pattern.. Would potentially contaminate the signal, at various frequencies..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(Because it won’t always occur at the same depth)</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Rudnick et al (2013).. Apply filtering techniques to recover vertical velocities from a Spray glider’s CTD..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argue that filtering techniques work as well as a simple model of a steady flight through still water to remove the platform velocity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High-pass filtering.. To remove ‘low </a:t>
            </a:r>
            <a:r>
              <a:rPr lang="en-US" sz="1200" b="0" i="0" u="none" strike="noStrike" cap="none" dirty="0" err="1">
                <a:solidFill>
                  <a:schemeClr val="dk1"/>
                </a:solidFill>
                <a:effectLst/>
                <a:latin typeface="Calibri"/>
                <a:ea typeface="Calibri"/>
                <a:cs typeface="Calibri"/>
                <a:sym typeface="Calibri"/>
              </a:rPr>
              <a:t>freq</a:t>
            </a:r>
            <a:r>
              <a:rPr lang="en-US" sz="1200" b="0" i="0" u="none" strike="noStrike" cap="none" dirty="0">
                <a:solidFill>
                  <a:schemeClr val="dk1"/>
                </a:solidFill>
                <a:effectLst/>
                <a:latin typeface="Calibri"/>
                <a:ea typeface="Calibri"/>
                <a:cs typeface="Calibri"/>
                <a:sym typeface="Calibri"/>
              </a:rPr>
              <a:t> variability from the glider’s engine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Tc = 5400s..  Or 0.00018! (no high-pass filter needed?)</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77933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36E4C9-F88D-4D49-A788-A442FC20200D}" type="slidenum">
              <a:rPr lang="en-US" smtClean="0"/>
              <a:t>60</a:t>
            </a:fld>
            <a:endParaRPr lang="en-US"/>
          </a:p>
        </p:txBody>
      </p:sp>
    </p:spTree>
    <p:extLst>
      <p:ext uri="{BB962C8B-B14F-4D97-AF65-F5344CB8AC3E}">
        <p14:creationId xmlns:p14="http://schemas.microsoft.com/office/powerpoint/2010/main" val="8316659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36E4C9-F88D-4D49-A788-A442FC20200D}" type="slidenum">
              <a:rPr lang="en-US" smtClean="0"/>
              <a:t>61</a:t>
            </a:fld>
            <a:endParaRPr lang="en-US"/>
          </a:p>
        </p:txBody>
      </p:sp>
    </p:spTree>
    <p:extLst>
      <p:ext uri="{BB962C8B-B14F-4D97-AF65-F5344CB8AC3E}">
        <p14:creationId xmlns:p14="http://schemas.microsoft.com/office/powerpoint/2010/main" val="8324129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36E4C9-F88D-4D49-A788-A442FC20200D}" type="slidenum">
              <a:rPr lang="en-US" smtClean="0"/>
              <a:t>62</a:t>
            </a:fld>
            <a:endParaRPr lang="en-US"/>
          </a:p>
        </p:txBody>
      </p:sp>
    </p:spTree>
    <p:extLst>
      <p:ext uri="{BB962C8B-B14F-4D97-AF65-F5344CB8AC3E}">
        <p14:creationId xmlns:p14="http://schemas.microsoft.com/office/powerpoint/2010/main" val="3664913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Ann </a:t>
            </a:r>
            <a:r>
              <a:rPr lang="en-US" dirty="0" err="1"/>
              <a:t>Gargett</a:t>
            </a:r>
            <a:r>
              <a:rPr lang="en-US" dirty="0"/>
              <a:t> (1999).. Was the first to apply this method to oceanographic data , using a vertical velocity profile from a BOTTOM mounted ADCP with a beam pointing upward..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SO that’s what a profile of vertical velocity from a float could look like,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EXCEPT that it won’t bounce around zero.. Because the float is designed to move upward at a RELATIVELY constant speed,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and the buoyancy engine will introduce variability,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One could potentially estimate both.. A vertical velocity variance and eddy length scale from a float’s vertical profile,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ONCE the variability introduced by the platform is removed from the signal/</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75999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D73A8-64CC-4E41-885D-56FF3DA44E7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8247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Left: Legend in Waterhouse says from MLD to 1000m. But from Whalen 2012. Note in Whalen et al.. Her Fig 1, the map shows dissipation rates from 250-500m, and 500-1000m</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Right: Depth-averaged Diffusivity from the surface (?) to the bottom from all existing full-depth microstructure observations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C3D73A8-64CC-4E41-885D-56FF3DA44E7B}" type="slidenum">
              <a:rPr kumimoji="0" lang="en-US" sz="1400" b="0" i="0" u="none" strike="noStrike" kern="0" cap="none" spc="0" normalizeH="0" baseline="0" noProof="0" smtClean="0">
                <a:ln>
                  <a:noFill/>
                </a:ln>
                <a:solidFill>
                  <a:prstClr val="black"/>
                </a:solidFill>
                <a:effectLst/>
                <a:uLnTx/>
                <a:uFillTx/>
                <a:latin typeface="Calibri"/>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64</a:t>
            </a:fld>
            <a:endParaRPr kumimoji="0" lang="en-US" sz="1400" b="0" i="0" u="none" strike="noStrike" kern="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18132067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SURFACE MIXED LAYER PROCESSES and SURFACE MIXING….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Will thus EXERT a CONTROL on air-sea CO2 EXCHANGE and oceanic carbon uptake in MANY WAYS…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BIOLOGY can EHNACE UPTAKE, as phytoplankton photosynthesize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TEMPERATURE driven changes will affect the solubility of CO2</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As well as vertical EXCHANGE.. That can potentially bring waters RICH in DISSOLVED INORGANIC Carbon to the SURFACE..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I want to re-emphasize here again that SURFACE MIXING, will exert a control in all these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we will have to parameterize it in climate models for MANY YEARS TO come..</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9A96AB63-3699-A549-9F8F-32F7404EBB2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16375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This method has been successfully applied to GLIDER DATA..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Using a steady flight model to simulate a glider’s path through still water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But FILTERING techniques also show promise!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For the Floats,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engineering data to model  the ascent rate through still water is not always available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Not the time step to compute w</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However, these are used to correct data from the </a:t>
            </a:r>
            <a:r>
              <a:rPr lang="en-US" sz="1200" b="0" i="0" u="none" strike="noStrike" cap="none" dirty="0" err="1">
                <a:solidFill>
                  <a:schemeClr val="dk1"/>
                </a:solidFill>
                <a:effectLst/>
                <a:latin typeface="Calibri"/>
                <a:ea typeface="Calibri"/>
                <a:cs typeface="Calibri"/>
                <a:sym typeface="Calibri"/>
              </a:rPr>
              <a:t>oxgen</a:t>
            </a:r>
            <a:r>
              <a:rPr lang="en-US" sz="1200" b="0" i="0" u="none" strike="noStrike" cap="none" dirty="0">
                <a:solidFill>
                  <a:schemeClr val="dk1"/>
                </a:solidFill>
                <a:effectLst/>
                <a:latin typeface="Calibri"/>
                <a:ea typeface="Calibri"/>
                <a:cs typeface="Calibri"/>
                <a:sym typeface="Calibri"/>
              </a:rPr>
              <a:t> sensor and are predicted to become more readily available to the Global data assembly centers.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1970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None/>
            </a:pPr>
            <a:endParaRPr lang="en-US" sz="1200" b="0" i="0" u="none" strike="noStrike" cap="none" dirty="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A dive profile for Spray through still water would follow a smooth path down to the desired depth and back up to the surface. </a:t>
            </a:r>
            <a:endParaRPr lang="en-US" dirty="0"/>
          </a:p>
          <a:p>
            <a:pPr marL="400050" indent="-171450">
              <a:buFontTx/>
              <a:buChar char="-"/>
            </a:pPr>
            <a:endParaRPr lang="en-US" sz="1200" b="0" i="0" u="none" strike="noStrike" cap="none" baseline="0" dirty="0">
              <a:solidFill>
                <a:schemeClr val="dk1"/>
              </a:solidFill>
              <a:latin typeface="Calibri"/>
              <a:ea typeface="Calibri"/>
              <a:cs typeface="Calibri"/>
              <a:sym typeface="Calibri"/>
            </a:endParaRPr>
          </a:p>
          <a:p>
            <a:pPr marL="228600" indent="0">
              <a:buFontTx/>
              <a:buNone/>
            </a:pPr>
            <a:r>
              <a:rPr lang="en-US" sz="1200" b="0" i="0" u="none" strike="noStrike" cap="none" baseline="0" dirty="0">
                <a:solidFill>
                  <a:schemeClr val="dk1"/>
                </a:solidFill>
                <a:latin typeface="Calibri"/>
                <a:ea typeface="Calibri"/>
                <a:cs typeface="Calibri"/>
                <a:sym typeface="Calibri"/>
              </a:rPr>
              <a:t>Instead, the pressure sensor indicates that path is not smooth..</a:t>
            </a: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vertical velocity, calculated by the first difference of depth, is characterized by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the glider’s flight at low frequency and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by internal waves at high frequency.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a:solidFill>
                <a:schemeClr val="dk1"/>
              </a:solidFill>
              <a:effectLst/>
              <a:latin typeface="Calibri"/>
              <a:ea typeface="Calibri"/>
              <a:cs typeface="Calibri"/>
              <a:sym typeface="Calibri"/>
            </a:endParaRPr>
          </a:p>
          <a:p>
            <a:pPr marL="228600" indent="0">
              <a:buNone/>
            </a:pPr>
            <a:r>
              <a:rPr lang="en-US" sz="1200" b="0" i="0" u="none" strike="noStrike" cap="none" dirty="0">
                <a:solidFill>
                  <a:schemeClr val="dk1"/>
                </a:solidFill>
                <a:latin typeface="Calibri"/>
                <a:ea typeface="Calibri"/>
                <a:cs typeface="Calibri"/>
                <a:sym typeface="Calibri"/>
              </a:rPr>
              <a:t>Thus,</a:t>
            </a:r>
            <a:r>
              <a:rPr lang="en-US" sz="1200" b="0" i="0" u="none" strike="noStrike" cap="none" baseline="0" dirty="0">
                <a:solidFill>
                  <a:schemeClr val="dk1"/>
                </a:solidFill>
                <a:latin typeface="Calibri"/>
                <a:ea typeface="Calibri"/>
                <a:cs typeface="Calibri"/>
                <a:sym typeface="Calibri"/>
              </a:rPr>
              <a:t> one way of getting at w from glider’s is to model what that path would look like through still water.. By means of a </a:t>
            </a:r>
          </a:p>
          <a:p>
            <a:pPr marL="228600" indent="0">
              <a:buNone/>
            </a:pPr>
            <a:endParaRPr lang="en-US" sz="1200" b="0" i="0" u="none" strike="noStrike" cap="none" dirty="0">
              <a:solidFill>
                <a:schemeClr val="dk1"/>
              </a:solidFill>
              <a:latin typeface="Calibri"/>
              <a:ea typeface="Calibri"/>
              <a:cs typeface="Calibri"/>
              <a:sym typeface="Calibri"/>
            </a:endParaRPr>
          </a:p>
          <a:p>
            <a:pPr marL="228600" indent="0">
              <a:buNone/>
            </a:pPr>
            <a:r>
              <a:rPr lang="en-US" sz="1200" b="0" i="0" u="none" strike="noStrike" cap="none" dirty="0">
                <a:solidFill>
                  <a:schemeClr val="dk1"/>
                </a:solidFill>
                <a:latin typeface="Calibri"/>
                <a:ea typeface="Calibri"/>
                <a:cs typeface="Calibri"/>
                <a:sym typeface="Calibri"/>
              </a:rPr>
              <a:t>w = w_{</a:t>
            </a:r>
            <a:r>
              <a:rPr lang="en-US" sz="1200" b="0" i="0" u="none" strike="noStrike" cap="none" dirty="0" err="1">
                <a:solidFill>
                  <a:schemeClr val="dk1"/>
                </a:solidFill>
                <a:latin typeface="Calibri"/>
                <a:ea typeface="Calibri"/>
                <a:cs typeface="Calibri"/>
                <a:sym typeface="Calibri"/>
              </a:rPr>
              <a:t>ctd</a:t>
            </a:r>
            <a:r>
              <a:rPr lang="en-US" sz="1200" b="0" i="0" u="none" strike="noStrike" cap="none" dirty="0">
                <a:solidFill>
                  <a:schemeClr val="dk1"/>
                </a:solidFill>
                <a:latin typeface="Calibri"/>
                <a:ea typeface="Calibri"/>
                <a:cs typeface="Calibri"/>
                <a:sym typeface="Calibri"/>
              </a:rPr>
              <a:t>} - w_{steady}</a:t>
            </a: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Rudnick et al (2013).. Apply filtering techniques to recover vertical velocities from a Spray glider’s CTD..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And argue that filtering techniques work as well as a simple model of a steady flight through still water to remove the platform velocity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High-pass filtering.. To remove ‘low </a:t>
            </a:r>
            <a:r>
              <a:rPr lang="en-US" sz="1200" b="0" i="0" u="none" strike="noStrike" cap="none" dirty="0" err="1">
                <a:solidFill>
                  <a:schemeClr val="dk1"/>
                </a:solidFill>
                <a:effectLst/>
                <a:latin typeface="Calibri"/>
                <a:ea typeface="Calibri"/>
                <a:cs typeface="Calibri"/>
                <a:sym typeface="Calibri"/>
              </a:rPr>
              <a:t>freq</a:t>
            </a:r>
            <a:r>
              <a:rPr lang="en-US" sz="1200" b="0" i="0" u="none" strike="noStrike" cap="none" dirty="0">
                <a:solidFill>
                  <a:schemeClr val="dk1"/>
                </a:solidFill>
                <a:effectLst/>
                <a:latin typeface="Calibri"/>
                <a:ea typeface="Calibri"/>
                <a:cs typeface="Calibri"/>
                <a:sym typeface="Calibri"/>
              </a:rPr>
              <a:t> variability from the glider’s engine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Tc = 5400s (90’)..  Or 0.00018! (no high-pass filter needed?)</a:t>
            </a: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sz="1200" b="0" i="0" u="none" strike="noStrike" cap="none" baseline="0" dirty="0">
              <a:solidFill>
                <a:schemeClr val="dk1"/>
              </a:solidFill>
              <a:latin typeface="Calibri"/>
              <a:ea typeface="Calibri"/>
              <a:cs typeface="Calibri"/>
              <a:sym typeface="Calibri"/>
            </a:endParaRPr>
          </a:p>
          <a:p>
            <a:pPr marL="228600" indent="0">
              <a:buNone/>
            </a:pPr>
            <a:endParaRPr lang="en-US" baseline="0" dirty="0"/>
          </a:p>
          <a:p>
            <a:pPr marL="228600" indent="0">
              <a:buNone/>
            </a:pPr>
            <a:endParaRPr lang="en-US" baseline="0" dirty="0"/>
          </a:p>
          <a:p>
            <a:pPr marL="228600" indent="0">
              <a:buNone/>
            </a:pPr>
            <a:r>
              <a:rPr lang="en-US" baseline="0" dirty="0"/>
              <a:t>%% On Floats, AUVs/Gliders %%%%%%%%%</a:t>
            </a:r>
          </a:p>
          <a:p>
            <a:pPr marL="228600" indent="0">
              <a:buNone/>
            </a:pPr>
            <a:r>
              <a:rPr lang="en-US" baseline="0" dirty="0"/>
              <a:t>From https://</a:t>
            </a:r>
            <a:r>
              <a:rPr lang="en-US" baseline="0" dirty="0" err="1"/>
              <a:t>www.geomar.de</a:t>
            </a:r>
            <a:r>
              <a:rPr lang="en-US" baseline="0" dirty="0"/>
              <a:t>/en/research/fb1/fb1-po/observing-systems/floats-glider-</a:t>
            </a:r>
            <a:r>
              <a:rPr lang="en-US" baseline="0" dirty="0" err="1"/>
              <a:t>auv</a:t>
            </a:r>
            <a:r>
              <a:rPr lang="en-US" baseline="0" dirty="0"/>
              <a:t>/</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“Floats, Gliders and AUVs differ fundamentally in their propulsion systems.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While floats are carried by ocean currents without any external control, AUVs and Gliders can independently move through the oceans. AUVs are driven by a conventional propeller and are characterized by their high speed and good controllability. Gliders however, have no propellers and can only move at relatively slow speed through the oceans (about half the speed of a pedestrian). Gliders share their ingenious propulsion system with floats. A high pressure pump can move oil from the interior of the pressure housing of the devices into a bubble outside of the housing and back. Thereby float and glider are able to change their density and similar to a submarine they move up and down in the water column.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While the float uses this vertical movement only to gain measurements over the entire depth range, gliders convert the vertical into an additional forward movement similar to the principle of a paper airplane.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All three new observation platforms share batteries as their energy supplier.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Their range is therefore limited. Because of their different propulsion systems differing </a:t>
            </a:r>
            <a:r>
              <a:rPr lang="en-US" baseline="0" dirty="0" err="1"/>
              <a:t>andcomplementary</a:t>
            </a:r>
            <a:r>
              <a:rPr lang="en-US" baseline="0" dirty="0"/>
              <a:t> measurement strategies are employed. On a single battery charge AUVs can for example </a:t>
            </a:r>
            <a:r>
              <a:rPr lang="en-US" baseline="0" dirty="0" err="1"/>
              <a:t>travelfor</a:t>
            </a:r>
            <a:r>
              <a:rPr lang="en-US" baseline="0" dirty="0"/>
              <a:t> one day along a pre-programmed up to 200 km long track. Gliders move, however, much slower and more economical in terms of their battery usage. Their deployments can last up to several months and the distance they cover can be well above 2000 km. Floats on the other hand are the energy saving champion.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They travel the oceans for up to 5 years. During this time they are carried along with the ocean currents and can therefore, depending on these highly variable flows, travel thousands or just a few dozen kilometers.”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5420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ea typeface="Calibri"/>
                <a:cs typeface="Calibri"/>
                <a:sym typeface="Calibri"/>
              </a:rPr>
              <a:t>It is based on a simple scaling of the turbulent kinetic energy (TKE) equation (Taylor 1935).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a:solidFill>
                <a:schemeClr val="dk1"/>
              </a:solidFill>
              <a:effectLst/>
              <a:latin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dirty="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The main  Hypothesis: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that a steady turbulent energy cascade exists, which allows measurements of the relatively large energy-containing scales to be used to infer the energy loss at viscous scales (</a:t>
            </a:r>
            <a:r>
              <a:rPr lang="en-US" sz="1200" b="0" i="0" u="none" strike="noStrike" cap="none" dirty="0" err="1">
                <a:solidFill>
                  <a:schemeClr val="dk1"/>
                </a:solidFill>
                <a:effectLst/>
                <a:latin typeface="Calibri"/>
                <a:ea typeface="Calibri"/>
                <a:cs typeface="Calibri"/>
                <a:sym typeface="Calibri"/>
              </a:rPr>
              <a:t>Moum</a:t>
            </a:r>
            <a:r>
              <a:rPr lang="en-US" sz="1200" b="0" i="0" u="none" strike="noStrike" cap="none" dirty="0">
                <a:solidFill>
                  <a:schemeClr val="dk1"/>
                </a:solidFill>
                <a:effectLst/>
                <a:latin typeface="Calibri"/>
                <a:ea typeface="Calibri"/>
                <a:cs typeface="Calibri"/>
                <a:sym typeface="Calibri"/>
              </a:rPr>
              <a:t> 1996).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a:solidFill>
                  <a:schemeClr val="dk1"/>
                </a:solidFill>
                <a:effectLst/>
                <a:latin typeface="Calibri"/>
                <a:ea typeface="Calibri"/>
                <a:cs typeface="Calibri"/>
                <a:sym typeface="Calibri"/>
              </a:rPr>
              <a:t>“Energy is introduced to the turbulent flow by instabilities in the large-scale mean. In a steady state, this energy must be passed to smaller and smaller scales until it can be dissipated by viscosity.”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Kolmogoroff</a:t>
            </a:r>
            <a:r>
              <a:rPr lang="en-US" sz="1200" b="0" i="0" u="none" strike="noStrike" cap="none" dirty="0">
                <a:solidFill>
                  <a:schemeClr val="dk1"/>
                </a:solidFill>
                <a:effectLst/>
                <a:latin typeface="Calibri"/>
                <a:ea typeface="Calibri"/>
                <a:cs typeface="Calibri"/>
                <a:sym typeface="Calibri"/>
              </a:rPr>
              <a:t> scale, the dissipation scale for ocean turbulence can be on the order of millimeters… way</a:t>
            </a:r>
            <a:r>
              <a:rPr lang="en-US" sz="1200" b="0" i="0" u="none" strike="noStrike" cap="none" baseline="0" dirty="0">
                <a:solidFill>
                  <a:schemeClr val="dk1"/>
                </a:solidFill>
                <a:effectLst/>
                <a:latin typeface="Calibri"/>
                <a:ea typeface="Calibri"/>
                <a:cs typeface="Calibri"/>
                <a:sym typeface="Calibri"/>
              </a:rPr>
              <a:t> smaller than the scales measured by CTD on a glider)</a:t>
            </a:r>
          </a:p>
          <a:p>
            <a:endParaRPr lang="en-US" sz="1200" b="0" i="0" u="none" strike="noStrike" cap="none" baseline="0" dirty="0">
              <a:solidFill>
                <a:schemeClr val="dk1"/>
              </a:solidFill>
              <a:effectLst/>
              <a:latin typeface="Calibri"/>
              <a:ea typeface="Calibri"/>
              <a:cs typeface="Calibri"/>
              <a:sym typeface="Calibri"/>
            </a:endParaRPr>
          </a:p>
          <a:p>
            <a:r>
              <a:rPr lang="en-US" dirty="0"/>
              <a:t>Assuming no leakage of energy (by, for example, </a:t>
            </a:r>
            <a:r>
              <a:rPr lang="en-US" dirty="0" err="1"/>
              <a:t>nondissipative</a:t>
            </a:r>
            <a:r>
              <a:rPr lang="en-US" dirty="0"/>
              <a:t> linear internal waves), the cascade of TKE may be described by the energy of the largest eddies in the turbulent flow and their overturning time scale (</a:t>
            </a:r>
            <a:r>
              <a:rPr lang="en-US" dirty="0" err="1"/>
              <a:t>Tennekes</a:t>
            </a:r>
            <a:r>
              <a:rPr lang="en-US" dirty="0"/>
              <a:t> and Lumley 1972). </a:t>
            </a:r>
          </a:p>
          <a:p>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Physical interpretation of </a:t>
            </a: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the kinetic energy (q’)2 of a turbulent eddy is dissipated in the time it takes to overturn once,</a:t>
            </a:r>
            <a:r>
              <a:rPr lang="en-US" sz="1200" b="0" i="0" u="none" strike="noStrike" cap="none" baseline="0" dirty="0">
                <a:solidFill>
                  <a:schemeClr val="dk1"/>
                </a:solidFill>
                <a:effectLst/>
                <a:latin typeface="Calibri"/>
                <a:ea typeface="Calibri"/>
                <a:cs typeface="Calibri"/>
                <a:sym typeface="Calibri"/>
              </a:rPr>
              <a:t> tau</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holds in a variety of oceanic regimes, including regions of low average dissipation containing sporadic energetic events (Peters et al. 1995)</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For stratified flow, a modification may be obtained by using 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a:t>
            </a:r>
            <a:r>
              <a:rPr lang="en-US" sz="1200" b="0" i="0" u="none" strike="noStrike" cap="none" dirty="0" err="1">
                <a:solidFill>
                  <a:schemeClr val="dk1"/>
                </a:solidFill>
                <a:effectLst/>
                <a:latin typeface="Calibri"/>
                <a:ea typeface="Calibri"/>
                <a:cs typeface="Calibri"/>
                <a:sym typeface="Calibri"/>
              </a:rPr>
              <a:t>LOz</a:t>
            </a:r>
            <a:r>
              <a:rPr lang="en-US" sz="1200" b="0" i="0" u="none" strike="noStrike" cap="none" dirty="0">
                <a:solidFill>
                  <a:schemeClr val="dk1"/>
                </a:solidFill>
                <a:effectLst/>
                <a:latin typeface="Calibri"/>
                <a:ea typeface="Calibri"/>
                <a:cs typeface="Calibri"/>
                <a:sym typeface="Calibri"/>
              </a:rPr>
              <a:t> 5 «1/2N23/2 for l in Eq. (5).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 From large eddy scales one can also derive (by dimensional analysis), and estimate of diffusivity: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latin typeface="Calibri"/>
                <a:ea typeface="Calibri"/>
                <a:cs typeface="Calibri"/>
                <a:sym typeface="Calibri"/>
              </a:rPr>
              <a:t>K</a:t>
            </a:r>
            <a:r>
              <a:rPr lang="pt-BR" sz="1200" b="0" i="0" u="none" strike="noStrike" cap="none" dirty="0">
                <a:solidFill>
                  <a:schemeClr val="dk1"/>
                </a:solidFill>
                <a:latin typeface="Calibri"/>
                <a:ea typeface="Calibri"/>
                <a:cs typeface="Calibri"/>
                <a:sym typeface="Calibri"/>
              </a:rPr>
              <a:t> \sim </a:t>
            </a:r>
            <a:r>
              <a:rPr lang="pt-BR" sz="1200" b="0" i="0" u="none" strike="noStrike" cap="none" dirty="0" err="1">
                <a:solidFill>
                  <a:schemeClr val="dk1"/>
                </a:solidFill>
                <a:latin typeface="Calibri"/>
                <a:ea typeface="Calibri"/>
                <a:cs typeface="Calibri"/>
                <a:sym typeface="Calibri"/>
              </a:rPr>
              <a:t>w</a:t>
            </a:r>
            <a:r>
              <a:rPr lang="pt-BR" sz="1200" b="0" i="0" u="none" strike="noStrike" cap="none" dirty="0">
                <a:solidFill>
                  <a:schemeClr val="dk1"/>
                </a:solidFill>
                <a:latin typeface="Calibri"/>
                <a:ea typeface="Calibri"/>
                <a:cs typeface="Calibri"/>
                <a:sym typeface="Calibri"/>
              </a:rPr>
              <a:t>^{\prime} l , [\</a:t>
            </a:r>
            <a:r>
              <a:rPr lang="pt-BR" sz="1200" b="0" i="0" u="none" strike="noStrike" cap="none" dirty="0" err="1">
                <a:solidFill>
                  <a:schemeClr val="dk1"/>
                </a:solidFill>
                <a:latin typeface="Calibri"/>
                <a:ea typeface="Calibri"/>
                <a:cs typeface="Calibri"/>
                <a:sym typeface="Calibri"/>
              </a:rPr>
              <a:t>frac</a:t>
            </a:r>
            <a:r>
              <a:rPr lang="pt-BR" sz="1200" b="0" i="0" u="none" strike="noStrike" cap="none" dirty="0">
                <a:solidFill>
                  <a:schemeClr val="dk1"/>
                </a:solidFill>
                <a:latin typeface="Calibri"/>
                <a:ea typeface="Calibri"/>
                <a:cs typeface="Calibri"/>
                <a:sym typeface="Calibri"/>
              </a:rPr>
              <a:t>{m^2}{</a:t>
            </a:r>
            <a:r>
              <a:rPr lang="pt-BR" sz="1200" b="0" i="0" u="none" strike="noStrike" cap="none" dirty="0" err="1">
                <a:solidFill>
                  <a:schemeClr val="dk1"/>
                </a:solidFill>
                <a:latin typeface="Calibri"/>
                <a:ea typeface="Calibri"/>
                <a:cs typeface="Calibri"/>
                <a:sym typeface="Calibri"/>
              </a:rPr>
              <a:t>s</a:t>
            </a:r>
            <a:r>
              <a:rPr lang="pt-BR" sz="1200" b="0" i="0" u="none" strike="noStrike" cap="none" dirty="0">
                <a:solidFill>
                  <a:schemeClr val="dk1"/>
                </a:solidFill>
                <a:latin typeface="Calibri"/>
                <a:ea typeface="Calibri"/>
                <a:cs typeface="Calibri"/>
                <a:sym typeface="Calibri"/>
              </a:rPr>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effectLst/>
                <a:latin typeface="Calibri"/>
                <a:ea typeface="Calibri"/>
                <a:cs typeface="Calibri"/>
                <a:sym typeface="Calibri"/>
              </a:rPr>
              <a:t>From</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Gargett</a:t>
            </a:r>
            <a:r>
              <a:rPr lang="pt-BR" sz="1200" b="0" i="0" u="none" strike="noStrike" cap="none" baseline="0" dirty="0">
                <a:solidFill>
                  <a:schemeClr val="dk1"/>
                </a:solidFill>
                <a:effectLst/>
                <a:latin typeface="Calibri"/>
                <a:ea typeface="Calibri"/>
                <a:cs typeface="Calibri"/>
                <a:sym typeface="Calibri"/>
              </a:rPr>
              <a:t> (1997), </a:t>
            </a:r>
            <a:r>
              <a:rPr lang="pt-BR" sz="1200" b="0" i="0" u="none" strike="noStrike" cap="none" baseline="0" dirty="0" err="1">
                <a:solidFill>
                  <a:schemeClr val="dk1"/>
                </a:solidFill>
                <a:effectLst/>
                <a:latin typeface="Calibri"/>
                <a:ea typeface="Calibri"/>
                <a:cs typeface="Calibri"/>
                <a:sym typeface="Calibri"/>
              </a:rPr>
              <a:t>referencing</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the</a:t>
            </a:r>
            <a:r>
              <a:rPr lang="pt-BR" sz="1200" b="0" i="0" u="none" strike="noStrike" cap="none" baseline="0" dirty="0">
                <a:solidFill>
                  <a:schemeClr val="dk1"/>
                </a:solidFill>
                <a:effectLst/>
                <a:latin typeface="Calibri"/>
                <a:ea typeface="Calibri"/>
                <a:cs typeface="Calibri"/>
                <a:sym typeface="Calibri"/>
              </a:rPr>
              <a:t> book “</a:t>
            </a:r>
            <a:r>
              <a:rPr lang="pt-BR" sz="1200" b="0" i="0" u="none" strike="noStrike" cap="none" baseline="0" dirty="0" err="1">
                <a:solidFill>
                  <a:schemeClr val="dk1"/>
                </a:solidFill>
                <a:effectLst/>
                <a:latin typeface="Calibri"/>
                <a:ea typeface="Calibri"/>
                <a:cs typeface="Calibri"/>
                <a:sym typeface="Calibri"/>
              </a:rPr>
              <a:t>First</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Course</a:t>
            </a:r>
            <a:r>
              <a:rPr lang="pt-BR" sz="1200" b="0" i="0" u="none" strike="noStrike" cap="none" baseline="0" dirty="0">
                <a:solidFill>
                  <a:schemeClr val="dk1"/>
                </a:solidFill>
                <a:effectLst/>
                <a:latin typeface="Calibri"/>
                <a:ea typeface="Calibri"/>
                <a:cs typeface="Calibri"/>
                <a:sym typeface="Calibri"/>
              </a:rPr>
              <a:t> in </a:t>
            </a:r>
            <a:r>
              <a:rPr lang="pt-BR" sz="1200" b="0" i="0" u="none" strike="noStrike" cap="none" baseline="0" dirty="0" err="1">
                <a:solidFill>
                  <a:schemeClr val="dk1"/>
                </a:solidFill>
                <a:effectLst/>
                <a:latin typeface="Calibri"/>
                <a:ea typeface="Calibri"/>
                <a:cs typeface="Calibri"/>
                <a:sym typeface="Calibri"/>
              </a:rPr>
              <a:t>Turbulence</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by</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Tennekes</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and</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Lumley</a:t>
            </a:r>
            <a:r>
              <a:rPr lang="pt-BR" sz="1200" b="0" i="0" u="none" strike="noStrike" cap="none" baseline="0" dirty="0">
                <a:solidFill>
                  <a:schemeClr val="dk1"/>
                </a:solidFill>
                <a:effectLst/>
                <a:latin typeface="Calibri"/>
                <a:ea typeface="Calibri"/>
                <a:cs typeface="Calibri"/>
                <a:sym typeface="Calibri"/>
              </a:rPr>
              <a:t> (1972), </a:t>
            </a:r>
            <a:r>
              <a:rPr lang="pt-BR" sz="1200" b="0" i="0" u="none" strike="noStrike" cap="none" baseline="0" dirty="0" err="1">
                <a:solidFill>
                  <a:schemeClr val="dk1"/>
                </a:solidFill>
                <a:effectLst/>
                <a:latin typeface="Calibri"/>
                <a:ea typeface="Calibri"/>
                <a:cs typeface="Calibri"/>
                <a:sym typeface="Calibri"/>
              </a:rPr>
              <a:t>Section</a:t>
            </a:r>
            <a:r>
              <a:rPr lang="pt-BR" sz="1200" b="0" i="0" u="none" strike="noStrike" cap="none" baseline="0" dirty="0">
                <a:solidFill>
                  <a:schemeClr val="dk1"/>
                </a:solidFill>
                <a:effectLst/>
                <a:latin typeface="Calibri"/>
                <a:ea typeface="Calibri"/>
                <a:cs typeface="Calibri"/>
                <a:sym typeface="Calibri"/>
              </a:rPr>
              <a:t> 1.5, </a:t>
            </a:r>
            <a:r>
              <a:rPr lang="pt-BR" sz="1200" b="0" i="0" u="none" strike="noStrike" cap="none" baseline="0" dirty="0" err="1">
                <a:solidFill>
                  <a:schemeClr val="dk1"/>
                </a:solidFill>
                <a:effectLst/>
                <a:latin typeface="Calibri"/>
                <a:ea typeface="Calibri"/>
                <a:cs typeface="Calibri"/>
                <a:sym typeface="Calibri"/>
              </a:rPr>
              <a:t>Or</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equation</a:t>
            </a:r>
            <a:r>
              <a:rPr lang="pt-BR" sz="1200" b="0" i="0" u="none" strike="noStrike" cap="none" baseline="0" dirty="0">
                <a:solidFill>
                  <a:schemeClr val="dk1"/>
                </a:solidFill>
                <a:effectLst/>
                <a:latin typeface="Calibri"/>
                <a:ea typeface="Calibri"/>
                <a:cs typeface="Calibri"/>
                <a:sym typeface="Calibri"/>
              </a:rPr>
              <a:t> 1.4.9</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baseline="0" dirty="0">
                <a:solidFill>
                  <a:schemeClr val="dk1"/>
                </a:solidFill>
                <a:effectLst/>
                <a:latin typeface="Calibri"/>
                <a:ea typeface="Calibri"/>
                <a:cs typeface="Calibri"/>
                <a:sym typeface="Calibri"/>
              </a:rPr>
              <a:t>NOTE </a:t>
            </a:r>
            <a:r>
              <a:rPr lang="pt-BR" sz="1200" b="0" i="0" u="none" strike="noStrike" cap="none" baseline="0" dirty="0" err="1">
                <a:solidFill>
                  <a:schemeClr val="dk1"/>
                </a:solidFill>
                <a:effectLst/>
                <a:latin typeface="Calibri"/>
                <a:ea typeface="Calibri"/>
                <a:cs typeface="Calibri"/>
                <a:sym typeface="Calibri"/>
              </a:rPr>
              <a:t>from</a:t>
            </a:r>
            <a:r>
              <a:rPr lang="pt-BR" sz="1200" b="0" i="0" u="none" strike="noStrike" cap="none" baseline="0" dirty="0">
                <a:solidFill>
                  <a:schemeClr val="dk1"/>
                </a:solidFill>
                <a:effectLst/>
                <a:latin typeface="Calibri"/>
                <a:ea typeface="Calibri"/>
                <a:cs typeface="Calibri"/>
                <a:sym typeface="Calibri"/>
              </a:rPr>
              <a:t> TL1972: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a:solidFill>
                  <a:schemeClr val="dk1"/>
                </a:solidFill>
                <a:effectLst/>
                <a:latin typeface="Calibri"/>
                <a:ea typeface="Calibri"/>
                <a:cs typeface="Calibri"/>
                <a:sym typeface="Calibri"/>
              </a:rPr>
              <a:t>It </a:t>
            </a:r>
            <a:r>
              <a:rPr lang="pt-BR" sz="1200" b="0" i="0" u="none" strike="noStrike" cap="none" dirty="0" err="1">
                <a:solidFill>
                  <a:schemeClr val="dk1"/>
                </a:solidFill>
                <a:effectLst/>
                <a:latin typeface="Calibri"/>
                <a:ea typeface="Calibri"/>
                <a:cs typeface="Calibri"/>
                <a:sym typeface="Calibri"/>
              </a:rPr>
              <a:t>should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be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noted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that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this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is</a:t>
            </a:r>
            <a:r>
              <a:rPr lang="pt-BR" sz="1200" b="0" i="0" u="none" strike="noStrike" cap="none" dirty="0">
                <a:solidFill>
                  <a:schemeClr val="dk1"/>
                </a:solidFill>
                <a:effectLst/>
                <a:latin typeface="Calibri"/>
                <a:ea typeface="Calibri"/>
                <a:cs typeface="Calibri"/>
                <a:sym typeface="Calibri"/>
              </a:rPr>
              <a:t> a dimensional </a:t>
            </a:r>
            <a:r>
              <a:rPr lang="pt-BR" sz="1200" b="0" i="0" u="none" strike="noStrike" cap="none" dirty="0" err="1">
                <a:solidFill>
                  <a:schemeClr val="dk1"/>
                </a:solidFill>
                <a:effectLst/>
                <a:latin typeface="Calibri"/>
                <a:ea typeface="Calibri"/>
                <a:cs typeface="Calibri"/>
                <a:sym typeface="Calibri"/>
              </a:rPr>
              <a:t>estimate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which</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cannot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predict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numerical</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values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of</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coefficients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that</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may</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be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needed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Expressions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like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these</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with</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experimentally</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determined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coefficients</a:t>
            </a:r>
            <a:r>
              <a:rPr lang="pt-BR" sz="1200" b="0" i="0" u="none" strike="noStrike" cap="none" dirty="0">
                <a:solidFill>
                  <a:schemeClr val="dk1"/>
                </a:solidFill>
                <a:effectLst/>
                <a:latin typeface="Calibri"/>
                <a:ea typeface="Calibri"/>
                <a:cs typeface="Calibri"/>
                <a:sym typeface="Calibri"/>
              </a:rPr>
              <a:t>, are </a:t>
            </a:r>
            <a:r>
              <a:rPr lang="pt-BR" sz="1200" b="0" i="0" u="none" strike="noStrike" cap="none" dirty="0" err="1">
                <a:solidFill>
                  <a:schemeClr val="dk1"/>
                </a:solidFill>
                <a:effectLst/>
                <a:latin typeface="Calibri"/>
                <a:ea typeface="Calibri"/>
                <a:cs typeface="Calibri"/>
                <a:sym typeface="Calibri"/>
              </a:rPr>
              <a:t>used</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frequently</a:t>
            </a:r>
            <a:r>
              <a:rPr lang="pt-BR" sz="1200" b="0" i="0" u="none" strike="noStrike" cap="none" dirty="0">
                <a:solidFill>
                  <a:schemeClr val="dk1"/>
                </a:solidFill>
                <a:effectLst/>
                <a:latin typeface="Calibri"/>
                <a:ea typeface="Calibri"/>
                <a:cs typeface="Calibri"/>
                <a:sym typeface="Calibri"/>
              </a:rPr>
              <a:t> in </a:t>
            </a:r>
            <a:r>
              <a:rPr lang="pt-BR" sz="1200" b="0" i="0" u="none" strike="noStrike" cap="none" dirty="0" err="1">
                <a:solidFill>
                  <a:schemeClr val="dk1"/>
                </a:solidFill>
                <a:effectLst/>
                <a:latin typeface="Calibri"/>
                <a:ea typeface="Calibri"/>
                <a:cs typeface="Calibri"/>
                <a:sym typeface="Calibri"/>
              </a:rPr>
              <a:t>practical</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applications</a:t>
            </a:r>
            <a:r>
              <a:rPr lang="pt-BR" sz="1200" b="0" i="0" u="none" strike="noStrike" cap="none" dirty="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effectLst/>
                <a:latin typeface="Calibri"/>
                <a:ea typeface="Calibri"/>
                <a:cs typeface="Calibri"/>
                <a:sym typeface="Calibri"/>
              </a:rPr>
              <a:t>K~u</a:t>
            </a:r>
            <a:r>
              <a:rPr lang="pt-BR" sz="1200" b="0" i="0" u="none" strike="noStrike" cap="none" dirty="0">
                <a:solidFill>
                  <a:schemeClr val="dk1"/>
                </a:solidFill>
                <a:effectLst/>
                <a:latin typeface="Calibri"/>
                <a:ea typeface="Calibri"/>
                <a:cs typeface="Calibri"/>
                <a:sym typeface="Calibri"/>
              </a:rPr>
              <a:t>*l </a:t>
            </a:r>
            <a:r>
              <a:rPr lang="pt-BR" sz="1200" b="0" i="0" u="none" strike="noStrike" cap="none" dirty="0" err="1">
                <a:solidFill>
                  <a:schemeClr val="dk1"/>
                </a:solidFill>
                <a:effectLst/>
                <a:latin typeface="Calibri"/>
                <a:ea typeface="Calibri"/>
                <a:cs typeface="Calibri"/>
                <a:sym typeface="Calibri"/>
              </a:rPr>
              <a:t>arises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from</a:t>
            </a:r>
            <a:r>
              <a:rPr lang="pt-BR" sz="1200" b="0" i="0" u="none" strike="noStrike" cap="none" dirty="0">
                <a:solidFill>
                  <a:schemeClr val="dk1"/>
                </a:solidFill>
                <a:effectLst/>
                <a:latin typeface="Calibri"/>
                <a:ea typeface="Calibri"/>
                <a:cs typeface="Calibri"/>
                <a:sym typeface="Calibri"/>
              </a:rPr>
              <a:t> dimensional </a:t>
            </a:r>
            <a:r>
              <a:rPr lang="pt-BR" sz="1200" b="0" i="0" u="none" strike="noStrike" cap="none" dirty="0" err="1">
                <a:solidFill>
                  <a:schemeClr val="dk1"/>
                </a:solidFill>
                <a:effectLst/>
                <a:latin typeface="Calibri"/>
                <a:ea typeface="Calibri"/>
                <a:cs typeface="Calibri"/>
                <a:sym typeface="Calibri"/>
              </a:rPr>
              <a:t>analysis</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of</a:t>
            </a:r>
            <a:r>
              <a:rPr lang="pt-BR" sz="1200" b="0" i="0" u="none" strike="noStrike" cap="none" dirty="0">
                <a:solidFill>
                  <a:schemeClr val="dk1"/>
                </a:solidFill>
                <a:effectLst/>
                <a:latin typeface="Calibri"/>
                <a:ea typeface="Calibri"/>
                <a:cs typeface="Calibri"/>
                <a:sym typeface="Calibri"/>
              </a:rPr>
              <a:t> </a:t>
            </a:r>
            <a:r>
              <a:rPr lang="pt-BR" sz="1200" b="0" i="0" u="none" strike="noStrike" cap="none" dirty="0" err="1">
                <a:solidFill>
                  <a:schemeClr val="dk1"/>
                </a:solidFill>
                <a:effectLst/>
                <a:latin typeface="Calibri"/>
                <a:ea typeface="Calibri"/>
                <a:cs typeface="Calibri"/>
                <a:sym typeface="Calibri"/>
              </a:rPr>
              <a:t>heat</a:t>
            </a:r>
            <a:r>
              <a:rPr lang="pt-BR" sz="1200" b="0" i="0" u="none" strike="noStrike" cap="none" baseline="0" dirty="0">
                <a:solidFill>
                  <a:schemeClr val="dk1"/>
                </a:solidFill>
                <a:effectLst/>
                <a:latin typeface="Calibri"/>
                <a:ea typeface="Calibri"/>
                <a:cs typeface="Calibri"/>
                <a:sym typeface="Calibri"/>
              </a:rPr>
              <a:t> </a:t>
            </a:r>
            <a:r>
              <a:rPr lang="pt-BR" sz="1200" b="0" i="0" u="none" strike="noStrike" cap="none" baseline="0" dirty="0" err="1">
                <a:solidFill>
                  <a:schemeClr val="dk1"/>
                </a:solidFill>
                <a:effectLst/>
                <a:latin typeface="Calibri"/>
                <a:ea typeface="Calibri"/>
                <a:cs typeface="Calibri"/>
                <a:sym typeface="Calibri"/>
              </a:rPr>
              <a:t>diffusion</a:t>
            </a:r>
            <a:r>
              <a:rPr lang="pt-BR" sz="1200" b="0" i="0" u="none" strike="noStrike" cap="none" baseline="0" dirty="0">
                <a:solidFill>
                  <a:schemeClr val="dk1"/>
                </a:solidFill>
                <a:effectLst/>
                <a:latin typeface="Calibri"/>
                <a:ea typeface="Calibri"/>
                <a:cs typeface="Calibri"/>
                <a:sym typeface="Calibri"/>
              </a:rPr>
              <a:t> eq.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a:t>
            </a:r>
            <a:r>
              <a:rPr lang="en-US" sz="1200" b="0" i="0" u="none" strike="noStrike" cap="none" dirty="0" err="1">
                <a:solidFill>
                  <a:schemeClr val="dk1"/>
                </a:solidFill>
                <a:effectLst/>
                <a:latin typeface="Calibri"/>
                <a:ea typeface="Calibri"/>
                <a:cs typeface="Calibri"/>
                <a:sym typeface="Calibri"/>
              </a:rPr>
              <a:t>Ozmidov</a:t>
            </a:r>
            <a:r>
              <a:rPr lang="en-US" sz="1200" b="0" i="0" u="none" strike="noStrike" cap="none" dirty="0">
                <a:solidFill>
                  <a:schemeClr val="dk1"/>
                </a:solidFill>
                <a:effectLst/>
                <a:latin typeface="Calibri"/>
                <a:ea typeface="Calibri"/>
                <a:cs typeface="Calibri"/>
                <a:sym typeface="Calibri"/>
              </a:rPr>
              <a:t> length is a measure of the maximum vertical overturn displacement that may occur for a given turbulent energy level and stratification (Thorpe 2005).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cs typeface="Calibri"/>
                <a:sym typeface="Calibri"/>
              </a:rPr>
              <a:t>Identifies the upper bound at which eddies would “feel” stratification.. </a:t>
            </a:r>
          </a:p>
          <a:p>
            <a:pPr marL="457200" marR="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a:solidFill>
                  <a:schemeClr val="dk1"/>
                </a:solidFill>
                <a:effectLst/>
                <a:latin typeface="Calibri"/>
                <a:cs typeface="Calibri"/>
                <a:sym typeface="Calibri"/>
              </a:rPr>
              <a:t>One might expect overturns, as identified by the Thorpe Scale to be equal or smaller than the </a:t>
            </a:r>
            <a:r>
              <a:rPr lang="en-US" sz="1200" b="0" i="0" u="none" strike="noStrike" cap="none" dirty="0" err="1">
                <a:solidFill>
                  <a:schemeClr val="dk1"/>
                </a:solidFill>
                <a:effectLst/>
                <a:latin typeface="Calibri"/>
                <a:cs typeface="Calibri"/>
                <a:sym typeface="Calibri"/>
              </a:rPr>
              <a:t>Loz</a:t>
            </a:r>
            <a:r>
              <a:rPr lang="en-US" sz="1200" b="0" i="0" u="none" strike="noStrike" cap="none" dirty="0">
                <a:solidFill>
                  <a:schemeClr val="dk1"/>
                </a:solidFill>
                <a:effectLst/>
                <a:latin typeface="Calibri"/>
                <a:cs typeface="Calibri"/>
                <a:sym typeface="Calibri"/>
              </a:rPr>
              <a:t>. Ratio ~LT/</a:t>
            </a:r>
            <a:r>
              <a:rPr lang="en-US" sz="1200" b="0" i="0" u="none" strike="noStrike" cap="none" dirty="0" err="1">
                <a:solidFill>
                  <a:schemeClr val="dk1"/>
                </a:solidFill>
                <a:effectLst/>
                <a:latin typeface="Calibri"/>
                <a:cs typeface="Calibri"/>
                <a:sym typeface="Calibri"/>
              </a:rPr>
              <a:t>Loz</a:t>
            </a:r>
            <a:r>
              <a:rPr lang="en-US" sz="1200" b="0" i="0" u="none" strike="noStrike" cap="none" dirty="0">
                <a:solidFill>
                  <a:schemeClr val="dk1"/>
                </a:solidFill>
                <a:effectLst/>
                <a:latin typeface="Calibri"/>
                <a:cs typeface="Calibri"/>
                <a:sym typeface="Calibri"/>
              </a:rPr>
              <a:t> = 0.82 (</a:t>
            </a:r>
            <a:r>
              <a:rPr lang="en-US" sz="1200" b="0" i="0" u="none" strike="noStrike" cap="none" dirty="0" err="1">
                <a:solidFill>
                  <a:schemeClr val="dk1"/>
                </a:solidFill>
                <a:effectLst/>
                <a:latin typeface="Calibri"/>
                <a:cs typeface="Calibri"/>
                <a:sym typeface="Calibri"/>
              </a:rPr>
              <a:t>Dilon</a:t>
            </a:r>
            <a:r>
              <a:rPr lang="en-US" sz="1200" b="0" i="0" u="none" strike="noStrike" cap="none" dirty="0">
                <a:solidFill>
                  <a:schemeClr val="dk1"/>
                </a:solidFill>
                <a:effectLst/>
                <a:latin typeface="Calibri"/>
                <a:cs typeface="Calibri"/>
                <a:sym typeface="Calibri"/>
              </a:rPr>
              <a:t>, 1982) based on obs.</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ADVANTAGE: IMPLICIT DEPENDENCE</a:t>
            </a:r>
            <a:r>
              <a:rPr lang="en-US" baseline="0" dirty="0"/>
              <a:t> </a:t>
            </a:r>
            <a:r>
              <a:rPr lang="en-US" dirty="0"/>
              <a:t>on the length</a:t>
            </a:r>
            <a:r>
              <a:rPr lang="en-US" baseline="0" dirty="0"/>
              <a:t> scale// through the scale over which vertical velocities fluctuate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Presence of N could be problematic in the mixed layer</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Ann </a:t>
            </a:r>
            <a:r>
              <a:rPr lang="en-US" dirty="0" err="1"/>
              <a:t>Gargett</a:t>
            </a:r>
            <a:r>
              <a:rPr lang="en-US" dirty="0"/>
              <a:t> (1999).. Applied this method to ADCP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Why Vertical</a:t>
            </a:r>
            <a:r>
              <a:rPr lang="en-US" baseline="0" dirty="0"/>
              <a:t> kinetic energy?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err="1"/>
              <a:t>Equipartition</a:t>
            </a:r>
            <a:r>
              <a:rPr lang="en-US" baseline="0" dirty="0"/>
              <a:t> of energy between waves and turbulence (unlike </a:t>
            </a:r>
            <a:r>
              <a:rPr lang="en-US" baseline="0" dirty="0" err="1"/>
              <a:t>horizonta</a:t>
            </a:r>
            <a:r>
              <a:rPr lang="en-US" baseline="0" dirty="0"/>
              <a:t> </a:t>
            </a:r>
            <a:r>
              <a:rPr lang="en-US" baseline="0" dirty="0" err="1"/>
              <a:t>kinet</a:t>
            </a:r>
            <a:r>
              <a:rPr lang="en-US" baseline="0" dirty="0"/>
              <a:t> energy that is anisotropic)</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a:t>ADCP measures w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3) Large vertical velocities is </a:t>
            </a:r>
            <a:r>
              <a:rPr lang="en-US" sz="1200" b="0" i="0" u="none" strike="noStrike" cap="none" dirty="0">
                <a:solidFill>
                  <a:schemeClr val="dk1"/>
                </a:solidFill>
                <a:effectLst/>
                <a:latin typeface="Calibri"/>
                <a:ea typeface="Calibri"/>
                <a:cs typeface="Calibri"/>
                <a:sym typeface="Calibri"/>
              </a:rPr>
              <a:t>a necessary, if not sufficient, condition for the existence of turbulence.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NOTE: Inhomogeneity in the turbulent structures, requires</a:t>
            </a:r>
            <a:r>
              <a:rPr lang="en-US" sz="1200" b="0" i="0" u="none" strike="noStrike" cap="none" baseline="0" dirty="0">
                <a:solidFill>
                  <a:schemeClr val="dk1"/>
                </a:solidFill>
                <a:effectLst/>
                <a:latin typeface="Calibri"/>
                <a:ea typeface="Calibri"/>
                <a:cs typeface="Calibri"/>
                <a:sym typeface="Calibri"/>
              </a:rPr>
              <a:t> determination of length scale locally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effectLst/>
                <a:latin typeface="Calibri"/>
                <a:ea typeface="Calibri"/>
                <a:cs typeface="Calibri"/>
                <a:sym typeface="Calibri"/>
              </a:rPr>
              <a:t>Upper bound for l (largest possible eddies).. Gives a lower bound for epsilon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effectLst/>
                <a:latin typeface="Calibri"/>
                <a:ea typeface="Calibri"/>
                <a:cs typeface="Calibri"/>
                <a:sym typeface="Calibri"/>
              </a:rPr>
              <a:t>However, </a:t>
            </a:r>
            <a:r>
              <a:rPr lang="en-US" sz="1200" b="0" i="0" u="none" strike="noStrike" cap="none" dirty="0">
                <a:solidFill>
                  <a:schemeClr val="dk1"/>
                </a:solidFill>
                <a:effectLst/>
                <a:latin typeface="Calibri"/>
                <a:ea typeface="Calibri"/>
                <a:cs typeface="Calibri"/>
                <a:sym typeface="Calibri"/>
              </a:rPr>
              <a:t>this is likely a relatively small contribution to error in </a:t>
            </a:r>
            <a:r>
              <a:rPr lang="en-US" sz="1200" b="0" i="1" u="none" strike="noStrike" cap="none" dirty="0">
                <a:solidFill>
                  <a:schemeClr val="dk1"/>
                </a:solidFill>
                <a:effectLst/>
                <a:latin typeface="Calibri"/>
                <a:ea typeface="Calibri"/>
                <a:cs typeface="Calibri"/>
                <a:sym typeface="Calibri"/>
              </a:rPr>
              <a:t>e </a:t>
            </a:r>
            <a:r>
              <a:rPr lang="en-US" sz="1200" b="0" i="0" u="none" strike="noStrike" cap="none" dirty="0">
                <a:solidFill>
                  <a:schemeClr val="dk1"/>
                </a:solidFill>
                <a:effectLst/>
                <a:latin typeface="Calibri"/>
                <a:ea typeface="Calibri"/>
                <a:cs typeface="Calibri"/>
                <a:sym typeface="Calibri"/>
              </a:rPr>
              <a:t>compared with error in </a:t>
            </a:r>
            <a:r>
              <a:rPr lang="en-US" sz="1200" b="0" i="1" u="none" strike="noStrike" cap="none" dirty="0">
                <a:solidFill>
                  <a:schemeClr val="dk1"/>
                </a:solidFill>
                <a:effectLst/>
                <a:latin typeface="Calibri"/>
                <a:ea typeface="Calibri"/>
                <a:cs typeface="Calibri"/>
                <a:sym typeface="Calibri"/>
              </a:rPr>
              <a:t>q’,</a:t>
            </a:r>
            <a:r>
              <a:rPr lang="en-US" sz="1200" b="0" i="0" u="none" strike="noStrike" cap="none" dirty="0">
                <a:solidFill>
                  <a:schemeClr val="dk1"/>
                </a:solidFill>
                <a:effectLst/>
                <a:latin typeface="Calibri"/>
                <a:ea typeface="Calibri"/>
                <a:cs typeface="Calibri"/>
                <a:sym typeface="Calibri"/>
              </a:rPr>
              <a:t> which enters the </a:t>
            </a:r>
            <a:r>
              <a:rPr lang="en-US" sz="1200" b="0" i="0" u="none" strike="noStrike" cap="none" dirty="0" err="1">
                <a:solidFill>
                  <a:schemeClr val="dk1"/>
                </a:solidFill>
                <a:effectLst/>
                <a:latin typeface="Calibri"/>
                <a:ea typeface="Calibri"/>
                <a:cs typeface="Calibri"/>
                <a:sym typeface="Calibri"/>
              </a:rPr>
              <a:t>Eq</a:t>
            </a:r>
            <a:r>
              <a:rPr lang="en-US" sz="1200" b="0" i="0" u="none" strike="noStrike" cap="none" dirty="0">
                <a:solidFill>
                  <a:schemeClr val="dk1"/>
                </a:solidFill>
                <a:effectLst/>
                <a:latin typeface="Calibri"/>
                <a:ea typeface="Calibri"/>
                <a:cs typeface="Calibri"/>
                <a:sym typeface="Calibri"/>
              </a:rPr>
              <a:t> as the cube. </a:t>
            </a: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sz="1200" b="0" i="0" u="none" strike="noStrike" cap="none" dirty="0">
                <a:solidFill>
                  <a:schemeClr val="dk1"/>
                </a:solidFill>
                <a:latin typeface="Calibri"/>
                <a:ea typeface="Calibri"/>
                <a:cs typeface="Calibri"/>
                <a:sym typeface="Calibri"/>
              </a:rPr>
              <a:t>e =c_{\</a:t>
            </a:r>
            <a:r>
              <a:rPr lang="es-ES_tradnl" sz="1200" b="0" i="0" u="none" strike="noStrike" cap="none" dirty="0" err="1">
                <a:solidFill>
                  <a:schemeClr val="dk1"/>
                </a:solidFill>
                <a:latin typeface="Calibri"/>
                <a:ea typeface="Calibri"/>
                <a:cs typeface="Calibri"/>
                <a:sym typeface="Calibri"/>
              </a:rPr>
              <a:t>epsilon</a:t>
            </a:r>
            <a:r>
              <a:rPr lang="es-ES_tradnl" sz="1200" b="0" i="0" u="none" strike="noStrike" cap="none" dirty="0">
                <a:solidFill>
                  <a:schemeClr val="dk1"/>
                </a:solidFill>
                <a:latin typeface="Calibri"/>
                <a:ea typeface="Calibri"/>
                <a:cs typeface="Calibri"/>
                <a:sym typeface="Calibri"/>
              </a:rPr>
              <a:t>} N (q^{\prime})^2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\epsilon \sim \frac{(w^{\prime})^2}{\tau} \sim \frac{(w^{\prime})^3}{l}</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a:solidFill>
                  <a:schemeClr val="dk1"/>
                </a:solidFill>
                <a:latin typeface="Calibri"/>
                <a:ea typeface="Calibri"/>
                <a:cs typeface="Calibri"/>
                <a:sym typeface="Calibri"/>
              </a:rPr>
              <a:t>l \sim L_{Oz} = N^{1/2} \</a:t>
            </a:r>
            <a:r>
              <a:rPr lang="pt-BR" sz="1200" b="0" i="0" u="none" strike="noStrike" cap="none" dirty="0" err="1">
                <a:solidFill>
                  <a:schemeClr val="dk1"/>
                </a:solidFill>
                <a:latin typeface="Calibri"/>
                <a:ea typeface="Calibri"/>
                <a:cs typeface="Calibri"/>
                <a:sym typeface="Calibri"/>
              </a:rPr>
              <a:t>epsilon</a:t>
            </a:r>
            <a:r>
              <a:rPr lang="pt-BR" sz="1200" b="0" i="0" u="none" strike="noStrike" cap="none" dirty="0">
                <a:solidFill>
                  <a:schemeClr val="dk1"/>
                </a:solidFill>
                <a:latin typeface="Calibri"/>
                <a:ea typeface="Calibri"/>
                <a:cs typeface="Calibri"/>
                <a:sym typeface="Calibri"/>
              </a:rPr>
              <a:t>^{3/2}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a:solidFill>
                  <a:schemeClr val="dk1"/>
                </a:solidFill>
                <a:latin typeface="Calibri"/>
                <a:ea typeface="Calibri"/>
                <a:cs typeface="Calibri"/>
                <a:sym typeface="Calibri"/>
              </a:rPr>
              <a:t>K_z</a:t>
            </a:r>
            <a:r>
              <a:rPr lang="pt-BR" sz="1200" b="0" i="0" u="none" strike="noStrike" cap="none" dirty="0">
                <a:solidFill>
                  <a:schemeClr val="dk1"/>
                </a:solidFill>
                <a:latin typeface="Calibri"/>
                <a:ea typeface="Calibri"/>
                <a:cs typeface="Calibri"/>
                <a:sym typeface="Calibri"/>
              </a:rPr>
              <a:t> \sim w^{\prime} l , [\</a:t>
            </a:r>
            <a:r>
              <a:rPr lang="pt-BR" sz="1200" b="0" i="0" u="none" strike="noStrike" cap="none" dirty="0" err="1">
                <a:solidFill>
                  <a:schemeClr val="dk1"/>
                </a:solidFill>
                <a:latin typeface="Calibri"/>
                <a:ea typeface="Calibri"/>
                <a:cs typeface="Calibri"/>
                <a:sym typeface="Calibri"/>
              </a:rPr>
              <a:t>frac</a:t>
            </a:r>
            <a:r>
              <a:rPr lang="pt-BR" sz="1200" b="0" i="0" u="none" strike="noStrike" cap="none" dirty="0">
                <a:solidFill>
                  <a:schemeClr val="dk1"/>
                </a:solidFill>
                <a:latin typeface="Calibri"/>
                <a:ea typeface="Calibri"/>
                <a:cs typeface="Calibri"/>
                <a:sym typeface="Calibri"/>
              </a:rPr>
              <a:t>{m^2}{</a:t>
            </a:r>
            <a:r>
              <a:rPr lang="pt-BR" sz="1200" b="0" i="0" u="none" strike="noStrike" cap="none" dirty="0" err="1">
                <a:solidFill>
                  <a:schemeClr val="dk1"/>
                </a:solidFill>
                <a:latin typeface="Calibri"/>
                <a:ea typeface="Calibri"/>
                <a:cs typeface="Calibri"/>
                <a:sym typeface="Calibri"/>
              </a:rPr>
              <a:t>s</a:t>
            </a:r>
            <a:r>
              <a:rPr lang="pt-BR" sz="1200" b="0" i="0" u="none" strike="noStrike" cap="none" dirty="0">
                <a:solidFill>
                  <a:schemeClr val="dk1"/>
                </a:solidFill>
                <a:latin typeface="Calibri"/>
                <a:ea typeface="Calibri"/>
                <a:cs typeface="Calibri"/>
                <a:sym typeface="Calibri"/>
              </a:rPr>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04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tif"/><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20"/>
        <p:cNvGrpSpPr/>
        <p:nvPr/>
      </p:nvGrpSpPr>
      <p:grpSpPr>
        <a:xfrm>
          <a:off x="0" y="0"/>
          <a:ext cx="0" cy="0"/>
          <a:chOff x="0" y="0"/>
          <a:chExt cx="0" cy="0"/>
        </a:xfrm>
      </p:grpSpPr>
    </p:spTree>
    <p:extLst>
      <p:ext uri="{BB962C8B-B14F-4D97-AF65-F5344CB8AC3E}">
        <p14:creationId xmlns:p14="http://schemas.microsoft.com/office/powerpoint/2010/main" val="47982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
        <p:cNvGrpSpPr/>
        <p:nvPr/>
      </p:nvGrpSpPr>
      <p:grpSpPr>
        <a:xfrm>
          <a:off x="0" y="0"/>
          <a:ext cx="0" cy="0"/>
          <a:chOff x="0" y="0"/>
          <a:chExt cx="0" cy="0"/>
        </a:xfrm>
      </p:grpSpPr>
      <p:sp>
        <p:nvSpPr>
          <p:cNvPr id="81" name="Google Shape;81;p21"/>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609605" y="273064"/>
            <a:ext cx="4011084" cy="1162051"/>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1765"/>
              <a:buFont typeface="Helvetica Neue"/>
              <a:buNone/>
              <a:defRPr sz="1765"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23"/>
          <p:cNvSpPr txBox="1">
            <a:spLocks noGrp="1"/>
          </p:cNvSpPr>
          <p:nvPr>
            <p:ph type="body" idx="1"/>
          </p:nvPr>
        </p:nvSpPr>
        <p:spPr>
          <a:xfrm>
            <a:off x="4766733" y="273067"/>
            <a:ext cx="6815667" cy="5853113"/>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
        <p:nvSpPr>
          <p:cNvPr id="86" name="Google Shape;86;p23"/>
          <p:cNvSpPr txBox="1">
            <a:spLocks noGrp="1"/>
          </p:cNvSpPr>
          <p:nvPr>
            <p:ph type="body" idx="2"/>
          </p:nvPr>
        </p:nvSpPr>
        <p:spPr>
          <a:xfrm>
            <a:off x="609605" y="1435104"/>
            <a:ext cx="4011084" cy="46910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24"/>
          <p:cNvSpPr txBox="1">
            <a:spLocks noGrp="1"/>
          </p:cNvSpPr>
          <p:nvPr>
            <p:ph type="title"/>
          </p:nvPr>
        </p:nvSpPr>
        <p:spPr>
          <a:xfrm>
            <a:off x="2389717" y="4800615"/>
            <a:ext cx="7315200" cy="566739"/>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1765"/>
              <a:buFont typeface="Helvetica Neue"/>
              <a:buNone/>
              <a:defRPr sz="1765"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2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565"/>
              </a:spcBef>
              <a:spcAft>
                <a:spcPts val="0"/>
              </a:spcAft>
              <a:buClr>
                <a:schemeClr val="dk1"/>
              </a:buClr>
              <a:buSzPts val="2824"/>
              <a:buFont typeface="Arial"/>
              <a:buNone/>
              <a:defRPr sz="2824" b="0" i="0" u="none" strike="noStrike" cap="none">
                <a:solidFill>
                  <a:schemeClr val="dk1"/>
                </a:solidFill>
                <a:latin typeface="Helvetica Neue"/>
                <a:ea typeface="Helvetica Neue"/>
                <a:cs typeface="Helvetica Neue"/>
                <a:sym typeface="Helvetica Neue"/>
              </a:defRPr>
            </a:lvl1pPr>
            <a:lvl2pPr marR="0" lvl="1" algn="l" rtl="0">
              <a:spcBef>
                <a:spcPts val="494"/>
              </a:spcBef>
              <a:spcAft>
                <a:spcPts val="0"/>
              </a:spcAft>
              <a:buClr>
                <a:schemeClr val="dk1"/>
              </a:buClr>
              <a:buSzPts val="2471"/>
              <a:buFont typeface="Arial"/>
              <a:buNone/>
              <a:defRPr sz="2471" b="0" i="0" u="none" strike="noStrike" cap="none">
                <a:solidFill>
                  <a:schemeClr val="dk1"/>
                </a:solidFill>
                <a:latin typeface="Helvetica Neue"/>
                <a:ea typeface="Helvetica Neue"/>
                <a:cs typeface="Helvetica Neue"/>
                <a:sym typeface="Helvetica Neue"/>
              </a:defRPr>
            </a:lvl2pPr>
            <a:lvl3pPr marR="0" lvl="2" algn="l" rtl="0">
              <a:spcBef>
                <a:spcPts val="424"/>
              </a:spcBef>
              <a:spcAft>
                <a:spcPts val="0"/>
              </a:spcAft>
              <a:buClr>
                <a:schemeClr val="dk1"/>
              </a:buClr>
              <a:buSzPts val="2118"/>
              <a:buFont typeface="Arial"/>
              <a:buNone/>
              <a:defRPr sz="2118" b="0" i="0" u="none" strike="noStrike" cap="none">
                <a:solidFill>
                  <a:schemeClr val="dk1"/>
                </a:solidFill>
                <a:latin typeface="Helvetica Neue"/>
                <a:ea typeface="Helvetica Neue"/>
                <a:cs typeface="Helvetica Neue"/>
                <a:sym typeface="Helvetica Neue"/>
              </a:defRPr>
            </a:lvl3pPr>
            <a:lvl4pPr marR="0" lvl="3"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4pPr>
            <a:lvl5pPr marR="0" lvl="4"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5pPr>
            <a:lvl6pPr marR="0" lvl="5"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6pPr>
            <a:lvl7pPr marR="0" lvl="6"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7pPr>
            <a:lvl8pPr marR="0" lvl="7"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8pPr>
            <a:lvl9pPr marR="0" lvl="8"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9pPr>
          </a:lstStyle>
          <a:p>
            <a:endParaRPr/>
          </a:p>
        </p:txBody>
      </p:sp>
      <p:sp>
        <p:nvSpPr>
          <p:cNvPr id="90" name="Google Shape;90;p24"/>
          <p:cNvSpPr txBox="1">
            <a:spLocks noGrp="1"/>
          </p:cNvSpPr>
          <p:nvPr>
            <p:ph type="body" idx="1"/>
          </p:nvPr>
        </p:nvSpPr>
        <p:spPr>
          <a:xfrm>
            <a:off x="2389717" y="5367352"/>
            <a:ext cx="7315200" cy="8048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058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0180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spTree>
    <p:extLst>
      <p:ext uri="{BB962C8B-B14F-4D97-AF65-F5344CB8AC3E}">
        <p14:creationId xmlns:p14="http://schemas.microsoft.com/office/powerpoint/2010/main" val="2622375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1672781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98553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45588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12799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963084" y="4406916"/>
            <a:ext cx="103632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1pPr>
            <a:lvl2pPr marL="914400" marR="0" lvl="1" indent="-228600" algn="l" rtl="0">
              <a:spcBef>
                <a:spcPts val="318"/>
              </a:spcBef>
              <a:spcAft>
                <a:spcPts val="0"/>
              </a:spcAft>
              <a:buClr>
                <a:srgbClr val="9E9E9E"/>
              </a:buClr>
              <a:buSzPts val="1588"/>
              <a:buFont typeface="Arial"/>
              <a:buNone/>
              <a:defRPr sz="1588" b="0" i="0" u="none" strike="noStrike" cap="none">
                <a:solidFill>
                  <a:srgbClr val="9E9E9E"/>
                </a:solidFill>
                <a:latin typeface="Helvetica Neue"/>
                <a:ea typeface="Helvetica Neue"/>
                <a:cs typeface="Helvetica Neue"/>
                <a:sym typeface="Helvetica Neue"/>
              </a:defRPr>
            </a:lvl2pPr>
            <a:lvl3pPr marL="1371600" marR="0" lvl="2" indent="-228600" algn="l" rtl="0">
              <a:spcBef>
                <a:spcPts val="282"/>
              </a:spcBef>
              <a:spcAft>
                <a:spcPts val="0"/>
              </a:spcAft>
              <a:buClr>
                <a:srgbClr val="9E9E9E"/>
              </a:buClr>
              <a:buSzPts val="1412"/>
              <a:buFont typeface="Arial"/>
              <a:buNone/>
              <a:defRPr sz="1412" b="0" i="0" u="none" strike="noStrike" cap="none">
                <a:solidFill>
                  <a:srgbClr val="9E9E9E"/>
                </a:solidFill>
                <a:latin typeface="Helvetica Neue"/>
                <a:ea typeface="Helvetica Neue"/>
                <a:cs typeface="Helvetica Neue"/>
                <a:sym typeface="Helvetica Neue"/>
              </a:defRPr>
            </a:lvl3pPr>
            <a:lvl4pPr marL="1828800" marR="0" lvl="3"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4pPr>
            <a:lvl5pPr marL="2286000" marR="0" lvl="4"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5pPr>
            <a:lvl6pPr marL="2743200" marR="0" lvl="5"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6pPr>
            <a:lvl7pPr marL="3200400" marR="0" lvl="6"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7pPr>
            <a:lvl8pPr marL="3657600" marR="0" lvl="7"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8pPr>
            <a:lvl9pPr marL="4114800" marR="0" lvl="8"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253429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37683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28033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1023633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40740763"/>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3222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14119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2366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627801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1024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10"/>
          <p:cNvSpPr txBox="1">
            <a:spLocks noGrp="1"/>
          </p:cNvSpPr>
          <p:nvPr>
            <p:ph type="body" idx="1"/>
          </p:nvPr>
        </p:nvSpPr>
        <p:spPr>
          <a:xfrm>
            <a:off x="609602" y="1535119"/>
            <a:ext cx="5386917"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43" name="Google Shape;43;p10"/>
          <p:cNvSpPr txBox="1">
            <a:spLocks noGrp="1"/>
          </p:cNvSpPr>
          <p:nvPr>
            <p:ph type="body" idx="2"/>
          </p:nvPr>
        </p:nvSpPr>
        <p:spPr>
          <a:xfrm>
            <a:off x="609602" y="2174875"/>
            <a:ext cx="5386917"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
        <p:nvSpPr>
          <p:cNvPr id="44" name="Google Shape;44;p10"/>
          <p:cNvSpPr txBox="1">
            <a:spLocks noGrp="1"/>
          </p:cNvSpPr>
          <p:nvPr>
            <p:ph type="body" idx="3"/>
          </p:nvPr>
        </p:nvSpPr>
        <p:spPr>
          <a:xfrm>
            <a:off x="6193380" y="1535119"/>
            <a:ext cx="5389033"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45" name="Google Shape;45;p10"/>
          <p:cNvSpPr txBox="1">
            <a:spLocks noGrp="1"/>
          </p:cNvSpPr>
          <p:nvPr>
            <p:ph type="body" idx="4"/>
          </p:nvPr>
        </p:nvSpPr>
        <p:spPr>
          <a:xfrm>
            <a:off x="6193380" y="2174875"/>
            <a:ext cx="5389033"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0459" y="274849"/>
            <a:ext cx="10971097" cy="1143491"/>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710623" y="2129715"/>
            <a:ext cx="5395777" cy="3966940"/>
          </a:xfrm>
        </p:spPr>
        <p:txBody>
          <a:bodyPr rtlCol="0">
            <a:normAutofit/>
          </a:bodyPr>
          <a:lstStyle/>
          <a:p>
            <a:pPr lvl="0"/>
            <a:endParaRPr lang="en-US" noProof="0"/>
          </a:p>
        </p:txBody>
      </p:sp>
      <p:sp>
        <p:nvSpPr>
          <p:cNvPr id="4" name="Text Placeholder 3"/>
          <p:cNvSpPr>
            <a:spLocks noGrp="1"/>
          </p:cNvSpPr>
          <p:nvPr>
            <p:ph type="body" sz="half" idx="2"/>
          </p:nvPr>
        </p:nvSpPr>
        <p:spPr>
          <a:xfrm>
            <a:off x="6287829" y="2129715"/>
            <a:ext cx="5395776" cy="396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1703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7"/>
          <p:cNvSpPr txBox="1">
            <a:spLocks noGrp="1"/>
          </p:cNvSpPr>
          <p:nvPr>
            <p:ph type="body" idx="1"/>
          </p:nvPr>
        </p:nvSpPr>
        <p:spPr>
          <a:xfrm>
            <a:off x="609600" y="1600203"/>
            <a:ext cx="10972800" cy="4318737"/>
          </a:xfrm>
          <a:prstGeom prst="rect">
            <a:avLst/>
          </a:prstGeom>
          <a:noFill/>
          <a:ln>
            <a:noFill/>
          </a:ln>
        </p:spPr>
        <p:txBody>
          <a:bodyPr spcFirstLastPara="1" wrap="square" lIns="91425" tIns="45700" rIns="91425" bIns="45700" anchor="t" anchorCtr="0"/>
          <a:lstStyle>
            <a:lvl1pPr marL="457200" marR="0" lvl="0" indent="-363093" algn="l" rtl="0">
              <a:spcBef>
                <a:spcPts val="424"/>
              </a:spcBef>
              <a:spcAft>
                <a:spcPts val="0"/>
              </a:spcAft>
              <a:buClr>
                <a:schemeClr val="dk1"/>
              </a:buClr>
              <a:buSzPts val="2118"/>
              <a:buFont typeface="Arial"/>
              <a:buChar char="•"/>
              <a:defRPr sz="2118" b="0" i="0" u="none" strike="noStrike" cap="none">
                <a:solidFill>
                  <a:schemeClr val="dk1"/>
                </a:solidFill>
                <a:latin typeface="Helvetica Neue"/>
                <a:ea typeface="Helvetica Neue"/>
                <a:cs typeface="Helvetica Neue"/>
                <a:sym typeface="Helvetica Neue"/>
              </a:defRPr>
            </a:lvl1pPr>
            <a:lvl2pPr marL="914400" marR="0" lvl="1"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2pPr>
            <a:lvl3pPr marL="1371600" marR="0" lvl="2" indent="-329438"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3pPr>
            <a:lvl4pPr marL="1828800" marR="0" lvl="3"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4pPr>
            <a:lvl5pPr marL="2286000" marR="0" lvl="4"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2194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16"/>
          <p:cNvSpPr txBox="1">
            <a:spLocks noGrp="1"/>
          </p:cNvSpPr>
          <p:nvPr>
            <p:ph type="body" idx="1"/>
          </p:nvPr>
        </p:nvSpPr>
        <p:spPr>
          <a:xfrm>
            <a:off x="609600" y="1600207"/>
            <a:ext cx="5384800" cy="4525963"/>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6pPr>
            <a:lvl7pPr marL="3200400" marR="0" lvl="6"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7pPr>
            <a:lvl8pPr marL="3657600" marR="0" lvl="7"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8pPr>
            <a:lvl9pPr marL="4114800" marR="0" lvl="8"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9pPr>
          </a:lstStyle>
          <a:p>
            <a:endParaRPr/>
          </a:p>
        </p:txBody>
      </p:sp>
      <p:sp>
        <p:nvSpPr>
          <p:cNvPr id="64" name="Google Shape;64;p16"/>
          <p:cNvSpPr txBox="1">
            <a:spLocks noGrp="1"/>
          </p:cNvSpPr>
          <p:nvPr>
            <p:ph type="body" idx="2"/>
          </p:nvPr>
        </p:nvSpPr>
        <p:spPr>
          <a:xfrm>
            <a:off x="6197600" y="1600207"/>
            <a:ext cx="5384800" cy="4525963"/>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6pPr>
            <a:lvl7pPr marL="3200400" marR="0" lvl="6"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7pPr>
            <a:lvl8pPr marL="3657600" marR="0" lvl="7"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8pPr>
            <a:lvl9pPr marL="4114800" marR="0" lvl="8" indent="-329438" algn="l" rtl="0">
              <a:spcBef>
                <a:spcPts val="318"/>
              </a:spcBef>
              <a:spcAft>
                <a:spcPts val="0"/>
              </a:spcAft>
              <a:buClr>
                <a:schemeClr val="dk1"/>
              </a:buClr>
              <a:buSzPts val="1588"/>
              <a:buFont typeface="Arial"/>
              <a:buChar char="•"/>
              <a:defRPr sz="1588"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38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5"/>
        <p:cNvGrpSpPr/>
        <p:nvPr/>
      </p:nvGrpSpPr>
      <p:grpSpPr>
        <a:xfrm>
          <a:off x="0" y="0"/>
          <a:ext cx="0" cy="0"/>
          <a:chOff x="0" y="0"/>
          <a:chExt cx="0" cy="0"/>
        </a:xfrm>
      </p:grpSpPr>
      <p:sp>
        <p:nvSpPr>
          <p:cNvPr id="66" name="Google Shape;66;p17"/>
          <p:cNvSpPr txBox="1">
            <a:spLocks noGrp="1"/>
          </p:cNvSpPr>
          <p:nvPr>
            <p:ph type="ctrTitle"/>
          </p:nvPr>
        </p:nvSpPr>
        <p:spPr>
          <a:xfrm>
            <a:off x="914400" y="2130440"/>
            <a:ext cx="10363200" cy="1470025"/>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7"/>
          <p:cNvSpPr txBox="1">
            <a:spLocks noGrp="1"/>
          </p:cNvSpPr>
          <p:nvPr>
            <p:ph type="subTitle" idx="1"/>
          </p:nvPr>
        </p:nvSpPr>
        <p:spPr>
          <a:xfrm>
            <a:off x="1828800" y="3611556"/>
            <a:ext cx="8534400" cy="1752600"/>
          </a:xfrm>
          <a:prstGeom prst="rect">
            <a:avLst/>
          </a:prstGeom>
          <a:noFill/>
          <a:ln>
            <a:noFill/>
          </a:ln>
        </p:spPr>
        <p:txBody>
          <a:bodyPr spcFirstLastPara="1" wrap="square" lIns="91425" tIns="45700" rIns="91425" bIns="45700" anchor="t" anchorCtr="0"/>
          <a:lstStyle>
            <a:lvl1pPr marR="0" lvl="0" algn="ctr"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1pPr>
            <a:lvl2pPr marR="0" lvl="1" algn="ctr"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2pPr>
            <a:lvl3pPr marR="0" lvl="2" algn="ctr" rtl="0">
              <a:spcBef>
                <a:spcPts val="318"/>
              </a:spcBef>
              <a:spcAft>
                <a:spcPts val="0"/>
              </a:spcAft>
              <a:buClr>
                <a:srgbClr val="9E9E9E"/>
              </a:buClr>
              <a:buSzPts val="1588"/>
              <a:buFont typeface="Arial"/>
              <a:buNone/>
              <a:defRPr sz="1588" b="0" i="0" u="none" strike="noStrike" cap="none">
                <a:solidFill>
                  <a:srgbClr val="9E9E9E"/>
                </a:solidFill>
                <a:latin typeface="Helvetica Neue"/>
                <a:ea typeface="Helvetica Neue"/>
                <a:cs typeface="Helvetica Neue"/>
                <a:sym typeface="Helvetica Neue"/>
              </a:defRPr>
            </a:lvl3pPr>
            <a:lvl4pPr marR="0" lvl="3" algn="ctr" rtl="0">
              <a:spcBef>
                <a:spcPts val="282"/>
              </a:spcBef>
              <a:spcAft>
                <a:spcPts val="0"/>
              </a:spcAft>
              <a:buClr>
                <a:srgbClr val="9E9E9E"/>
              </a:buClr>
              <a:buSzPts val="1412"/>
              <a:buFont typeface="Arial"/>
              <a:buNone/>
              <a:defRPr sz="1412" b="0" i="0" u="none" strike="noStrike" cap="none">
                <a:solidFill>
                  <a:srgbClr val="9E9E9E"/>
                </a:solidFill>
                <a:latin typeface="Helvetica Neue"/>
                <a:ea typeface="Helvetica Neue"/>
                <a:cs typeface="Helvetica Neue"/>
                <a:sym typeface="Helvetica Neue"/>
              </a:defRPr>
            </a:lvl4pPr>
            <a:lvl5pPr marR="0" lvl="4" algn="ctr"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5pPr>
            <a:lvl6pPr marR="0" lvl="5"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6pPr>
            <a:lvl7pPr marR="0" lvl="6"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7pPr>
            <a:lvl8pPr marR="0" lvl="7"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8pPr>
            <a:lvl9pPr marR="0" lvl="8"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5500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963084" y="4406916"/>
            <a:ext cx="103632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lt1"/>
              </a:buClr>
              <a:buSzPts val="2471"/>
              <a:buFont typeface="Helvetica Neue"/>
              <a:buNone/>
              <a:defRPr sz="2471"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1pPr>
            <a:lvl2pPr marL="914400" marR="0" lvl="1" indent="-228600" algn="l" rtl="0">
              <a:spcBef>
                <a:spcPts val="318"/>
              </a:spcBef>
              <a:spcAft>
                <a:spcPts val="0"/>
              </a:spcAft>
              <a:buClr>
                <a:srgbClr val="9E9E9E"/>
              </a:buClr>
              <a:buSzPts val="1588"/>
              <a:buFont typeface="Arial"/>
              <a:buNone/>
              <a:defRPr sz="1588" b="0" i="0" u="none" strike="noStrike" cap="none">
                <a:solidFill>
                  <a:srgbClr val="9E9E9E"/>
                </a:solidFill>
                <a:latin typeface="Helvetica Neue"/>
                <a:ea typeface="Helvetica Neue"/>
                <a:cs typeface="Helvetica Neue"/>
                <a:sym typeface="Helvetica Neue"/>
              </a:defRPr>
            </a:lvl2pPr>
            <a:lvl3pPr marL="1371600" marR="0" lvl="2" indent="-228600" algn="l" rtl="0">
              <a:spcBef>
                <a:spcPts val="282"/>
              </a:spcBef>
              <a:spcAft>
                <a:spcPts val="0"/>
              </a:spcAft>
              <a:buClr>
                <a:srgbClr val="9E9E9E"/>
              </a:buClr>
              <a:buSzPts val="1412"/>
              <a:buFont typeface="Arial"/>
              <a:buNone/>
              <a:defRPr sz="1412" b="0" i="0" u="none" strike="noStrike" cap="none">
                <a:solidFill>
                  <a:srgbClr val="9E9E9E"/>
                </a:solidFill>
                <a:latin typeface="Helvetica Neue"/>
                <a:ea typeface="Helvetica Neue"/>
                <a:cs typeface="Helvetica Neue"/>
                <a:sym typeface="Helvetica Neue"/>
              </a:defRPr>
            </a:lvl3pPr>
            <a:lvl4pPr marL="1828800" marR="0" lvl="3"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4pPr>
            <a:lvl5pPr marL="2286000" marR="0" lvl="4"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5pPr>
            <a:lvl6pPr marL="2743200" marR="0" lvl="5"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6pPr>
            <a:lvl7pPr marL="3200400" marR="0" lvl="6"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7pPr>
            <a:lvl8pPr marL="3657600" marR="0" lvl="7"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8pPr>
            <a:lvl9pPr marL="4114800" marR="0" lvl="8"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5107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6" name="Google Shape;76;p20"/>
          <p:cNvSpPr txBox="1">
            <a:spLocks noGrp="1"/>
          </p:cNvSpPr>
          <p:nvPr>
            <p:ph type="body" idx="1"/>
          </p:nvPr>
        </p:nvSpPr>
        <p:spPr>
          <a:xfrm>
            <a:off x="609602" y="1535119"/>
            <a:ext cx="5386917"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77" name="Google Shape;77;p20"/>
          <p:cNvSpPr txBox="1">
            <a:spLocks noGrp="1"/>
          </p:cNvSpPr>
          <p:nvPr>
            <p:ph type="body" idx="2"/>
          </p:nvPr>
        </p:nvSpPr>
        <p:spPr>
          <a:xfrm>
            <a:off x="609602" y="2174875"/>
            <a:ext cx="5386917"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
        <p:nvSpPr>
          <p:cNvPr id="78" name="Google Shape;78;p20"/>
          <p:cNvSpPr txBox="1">
            <a:spLocks noGrp="1"/>
          </p:cNvSpPr>
          <p:nvPr>
            <p:ph type="body" idx="3"/>
          </p:nvPr>
        </p:nvSpPr>
        <p:spPr>
          <a:xfrm>
            <a:off x="6193380" y="1535119"/>
            <a:ext cx="5389033"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79" name="Google Shape;79;p20"/>
          <p:cNvSpPr txBox="1">
            <a:spLocks noGrp="1"/>
          </p:cNvSpPr>
          <p:nvPr>
            <p:ph type="body" idx="4"/>
          </p:nvPr>
        </p:nvSpPr>
        <p:spPr>
          <a:xfrm>
            <a:off x="6193380" y="2174875"/>
            <a:ext cx="5389033"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795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0"/>
        <p:cNvGrpSpPr/>
        <p:nvPr/>
      </p:nvGrpSpPr>
      <p:grpSpPr>
        <a:xfrm>
          <a:off x="0" y="0"/>
          <a:ext cx="0" cy="0"/>
          <a:chOff x="0" y="0"/>
          <a:chExt cx="0" cy="0"/>
        </a:xfrm>
      </p:grpSpPr>
      <p:sp>
        <p:nvSpPr>
          <p:cNvPr id="81" name="Google Shape;81;p21"/>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73809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Tree>
    <p:extLst>
      <p:ext uri="{BB962C8B-B14F-4D97-AF65-F5344CB8AC3E}">
        <p14:creationId xmlns:p14="http://schemas.microsoft.com/office/powerpoint/2010/main" val="429277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609605" y="273064"/>
            <a:ext cx="4011084" cy="1162051"/>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1765"/>
              <a:buFont typeface="Helvetica Neue"/>
              <a:buNone/>
              <a:defRPr sz="1765"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23"/>
          <p:cNvSpPr txBox="1">
            <a:spLocks noGrp="1"/>
          </p:cNvSpPr>
          <p:nvPr>
            <p:ph type="body" idx="1"/>
          </p:nvPr>
        </p:nvSpPr>
        <p:spPr>
          <a:xfrm>
            <a:off x="4766733" y="273067"/>
            <a:ext cx="6815667" cy="5853113"/>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
        <p:nvSpPr>
          <p:cNvPr id="86" name="Google Shape;86;p23"/>
          <p:cNvSpPr txBox="1">
            <a:spLocks noGrp="1"/>
          </p:cNvSpPr>
          <p:nvPr>
            <p:ph type="body" idx="2"/>
          </p:nvPr>
        </p:nvSpPr>
        <p:spPr>
          <a:xfrm>
            <a:off x="609605" y="1435104"/>
            <a:ext cx="4011084" cy="46910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1360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7"/>
        <p:cNvGrpSpPr/>
        <p:nvPr/>
      </p:nvGrpSpPr>
      <p:grpSpPr>
        <a:xfrm>
          <a:off x="0" y="0"/>
          <a:ext cx="0" cy="0"/>
          <a:chOff x="0" y="0"/>
          <a:chExt cx="0" cy="0"/>
        </a:xfrm>
      </p:grpSpPr>
      <p:sp>
        <p:nvSpPr>
          <p:cNvPr id="88" name="Google Shape;88;p24"/>
          <p:cNvSpPr txBox="1">
            <a:spLocks noGrp="1"/>
          </p:cNvSpPr>
          <p:nvPr>
            <p:ph type="title"/>
          </p:nvPr>
        </p:nvSpPr>
        <p:spPr>
          <a:xfrm>
            <a:off x="2389717" y="4800615"/>
            <a:ext cx="7315200" cy="566739"/>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1765"/>
              <a:buFont typeface="Helvetica Neue"/>
              <a:buNone/>
              <a:defRPr sz="1765"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2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565"/>
              </a:spcBef>
              <a:spcAft>
                <a:spcPts val="0"/>
              </a:spcAft>
              <a:buClr>
                <a:schemeClr val="dk1"/>
              </a:buClr>
              <a:buSzPts val="2824"/>
              <a:buFont typeface="Arial"/>
              <a:buNone/>
              <a:defRPr sz="2824" b="0" i="0" u="none" strike="noStrike" cap="none">
                <a:solidFill>
                  <a:schemeClr val="dk1"/>
                </a:solidFill>
                <a:latin typeface="Helvetica Neue"/>
                <a:ea typeface="Helvetica Neue"/>
                <a:cs typeface="Helvetica Neue"/>
                <a:sym typeface="Helvetica Neue"/>
              </a:defRPr>
            </a:lvl1pPr>
            <a:lvl2pPr marR="0" lvl="1" algn="l" rtl="0">
              <a:spcBef>
                <a:spcPts val="494"/>
              </a:spcBef>
              <a:spcAft>
                <a:spcPts val="0"/>
              </a:spcAft>
              <a:buClr>
                <a:schemeClr val="dk1"/>
              </a:buClr>
              <a:buSzPts val="2471"/>
              <a:buFont typeface="Arial"/>
              <a:buNone/>
              <a:defRPr sz="2471" b="0" i="0" u="none" strike="noStrike" cap="none">
                <a:solidFill>
                  <a:schemeClr val="dk1"/>
                </a:solidFill>
                <a:latin typeface="Helvetica Neue"/>
                <a:ea typeface="Helvetica Neue"/>
                <a:cs typeface="Helvetica Neue"/>
                <a:sym typeface="Helvetica Neue"/>
              </a:defRPr>
            </a:lvl2pPr>
            <a:lvl3pPr marR="0" lvl="2" algn="l" rtl="0">
              <a:spcBef>
                <a:spcPts val="424"/>
              </a:spcBef>
              <a:spcAft>
                <a:spcPts val="0"/>
              </a:spcAft>
              <a:buClr>
                <a:schemeClr val="dk1"/>
              </a:buClr>
              <a:buSzPts val="2118"/>
              <a:buFont typeface="Arial"/>
              <a:buNone/>
              <a:defRPr sz="2118" b="0" i="0" u="none" strike="noStrike" cap="none">
                <a:solidFill>
                  <a:schemeClr val="dk1"/>
                </a:solidFill>
                <a:latin typeface="Helvetica Neue"/>
                <a:ea typeface="Helvetica Neue"/>
                <a:cs typeface="Helvetica Neue"/>
                <a:sym typeface="Helvetica Neue"/>
              </a:defRPr>
            </a:lvl3pPr>
            <a:lvl4pPr marR="0" lvl="3"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4pPr>
            <a:lvl5pPr marR="0" lvl="4"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5pPr>
            <a:lvl6pPr marR="0" lvl="5"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6pPr>
            <a:lvl7pPr marR="0" lvl="6"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7pPr>
            <a:lvl8pPr marR="0" lvl="7"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8pPr>
            <a:lvl9pPr marR="0" lvl="8"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9pPr>
          </a:lstStyle>
          <a:p>
            <a:endParaRPr/>
          </a:p>
        </p:txBody>
      </p:sp>
      <p:sp>
        <p:nvSpPr>
          <p:cNvPr id="90" name="Google Shape;90;p24"/>
          <p:cNvSpPr txBox="1">
            <a:spLocks noGrp="1"/>
          </p:cNvSpPr>
          <p:nvPr>
            <p:ph type="body" idx="1"/>
          </p:nvPr>
        </p:nvSpPr>
        <p:spPr>
          <a:xfrm>
            <a:off x="2389717" y="5367352"/>
            <a:ext cx="7315200" cy="8048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0342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07489F-A910-5046-A5AA-F76E3F7DD7E2}" type="datetimeFigureOut">
              <a:rPr lang="en-US" smtClean="0"/>
              <a:pPr/>
              <a:t>6/5/22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2669041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07489F-A910-5046-A5AA-F76E3F7DD7E2}" type="datetimeFigureOut">
              <a:rPr lang="en-US" smtClean="0"/>
              <a:pPr/>
              <a:t>6/5/22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1166363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07489F-A910-5046-A5AA-F76E3F7DD7E2}" type="datetimeFigureOut">
              <a:rPr lang="en-US" smtClean="0"/>
              <a:pPr/>
              <a:t>6/5/22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38887517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07489F-A910-5046-A5AA-F76E3F7DD7E2}" type="datetimeFigureOut">
              <a:rPr lang="en-US" smtClean="0"/>
              <a:pPr/>
              <a:t>6/5/22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1848198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07489F-A910-5046-A5AA-F76E3F7DD7E2}" type="datetimeFigureOut">
              <a:rPr lang="en-US" smtClean="0"/>
              <a:pPr/>
              <a:t>6/5/22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8538753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07489F-A910-5046-A5AA-F76E3F7DD7E2}" type="datetimeFigureOut">
              <a:rPr lang="en-US" smtClean="0"/>
              <a:pPr/>
              <a:t>6/5/22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4552988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07489F-A910-5046-A5AA-F76E3F7DD7E2}" type="datetimeFigureOut">
              <a:rPr lang="en-US" smtClean="0"/>
              <a:pPr/>
              <a:t>6/5/22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41835386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07489F-A910-5046-A5AA-F76E3F7DD7E2}" type="datetimeFigureOut">
              <a:rPr lang="en-US" smtClean="0"/>
              <a:pPr/>
              <a:t>6/5/22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389103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07489F-A910-5046-A5AA-F76E3F7DD7E2}" type="datetimeFigureOut">
              <a:rPr lang="en-US" smtClean="0"/>
              <a:pPr/>
              <a:t>6/5/22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0048984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07489F-A910-5046-A5AA-F76E3F7DD7E2}" type="datetimeFigureOut">
              <a:rPr lang="en-US" smtClean="0"/>
              <a:pPr/>
              <a:t>6/5/22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160455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609605" y="273064"/>
            <a:ext cx="4011084" cy="1162051"/>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1765"/>
              <a:buFont typeface="Helvetica Neue"/>
              <a:buNone/>
              <a:defRPr sz="1765"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13"/>
          <p:cNvSpPr txBox="1">
            <a:spLocks noGrp="1"/>
          </p:cNvSpPr>
          <p:nvPr>
            <p:ph type="body" idx="1"/>
          </p:nvPr>
        </p:nvSpPr>
        <p:spPr>
          <a:xfrm>
            <a:off x="4766733" y="273067"/>
            <a:ext cx="6815667" cy="5853113"/>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
        <p:nvSpPr>
          <p:cNvPr id="52" name="Google Shape;52;p13"/>
          <p:cNvSpPr txBox="1">
            <a:spLocks noGrp="1"/>
          </p:cNvSpPr>
          <p:nvPr>
            <p:ph type="body" idx="2"/>
          </p:nvPr>
        </p:nvSpPr>
        <p:spPr>
          <a:xfrm>
            <a:off x="609605" y="1435104"/>
            <a:ext cx="4011084" cy="46910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07489F-A910-5046-A5AA-F76E3F7DD7E2}" type="datetimeFigureOut">
              <a:rPr lang="en-US" smtClean="0"/>
              <a:pPr/>
              <a:t>6/5/22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FF7E-8EE5-9F44-AFD0-A941BB218562}" type="slidenum">
              <a:rPr lang="en-US" smtClean="0"/>
              <a:pPr/>
              <a:t>‹#›</a:t>
            </a:fld>
            <a:endParaRPr lang="en-US"/>
          </a:p>
        </p:txBody>
      </p:sp>
    </p:spTree>
    <p:extLst>
      <p:ext uri="{BB962C8B-B14F-4D97-AF65-F5344CB8AC3E}">
        <p14:creationId xmlns:p14="http://schemas.microsoft.com/office/powerpoint/2010/main" val="13861984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492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2389717" y="4800615"/>
            <a:ext cx="7315200" cy="566739"/>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1765"/>
              <a:buFont typeface="Helvetica Neue"/>
              <a:buNone/>
              <a:defRPr sz="1765"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565"/>
              </a:spcBef>
              <a:spcAft>
                <a:spcPts val="0"/>
              </a:spcAft>
              <a:buClr>
                <a:schemeClr val="dk1"/>
              </a:buClr>
              <a:buSzPts val="2824"/>
              <a:buFont typeface="Arial"/>
              <a:buNone/>
              <a:defRPr sz="2824" b="0" i="0" u="none" strike="noStrike" cap="none">
                <a:solidFill>
                  <a:schemeClr val="dk1"/>
                </a:solidFill>
                <a:latin typeface="Helvetica Neue"/>
                <a:ea typeface="Helvetica Neue"/>
                <a:cs typeface="Helvetica Neue"/>
                <a:sym typeface="Helvetica Neue"/>
              </a:defRPr>
            </a:lvl1pPr>
            <a:lvl2pPr marR="0" lvl="1" algn="l" rtl="0">
              <a:spcBef>
                <a:spcPts val="494"/>
              </a:spcBef>
              <a:spcAft>
                <a:spcPts val="0"/>
              </a:spcAft>
              <a:buClr>
                <a:schemeClr val="dk1"/>
              </a:buClr>
              <a:buSzPts val="2471"/>
              <a:buFont typeface="Arial"/>
              <a:buNone/>
              <a:defRPr sz="2471" b="0" i="0" u="none" strike="noStrike" cap="none">
                <a:solidFill>
                  <a:schemeClr val="dk1"/>
                </a:solidFill>
                <a:latin typeface="Helvetica Neue"/>
                <a:ea typeface="Helvetica Neue"/>
                <a:cs typeface="Helvetica Neue"/>
                <a:sym typeface="Helvetica Neue"/>
              </a:defRPr>
            </a:lvl2pPr>
            <a:lvl3pPr marR="0" lvl="2" algn="l" rtl="0">
              <a:spcBef>
                <a:spcPts val="424"/>
              </a:spcBef>
              <a:spcAft>
                <a:spcPts val="0"/>
              </a:spcAft>
              <a:buClr>
                <a:schemeClr val="dk1"/>
              </a:buClr>
              <a:buSzPts val="2118"/>
              <a:buFont typeface="Arial"/>
              <a:buNone/>
              <a:defRPr sz="2118" b="0" i="0" u="none" strike="noStrike" cap="none">
                <a:solidFill>
                  <a:schemeClr val="dk1"/>
                </a:solidFill>
                <a:latin typeface="Helvetica Neue"/>
                <a:ea typeface="Helvetica Neue"/>
                <a:cs typeface="Helvetica Neue"/>
                <a:sym typeface="Helvetica Neue"/>
              </a:defRPr>
            </a:lvl3pPr>
            <a:lvl4pPr marR="0" lvl="3"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4pPr>
            <a:lvl5pPr marR="0" lvl="4" algn="l" rtl="0">
              <a:spcBef>
                <a:spcPts val="353"/>
              </a:spcBef>
              <a:spcAft>
                <a:spcPts val="0"/>
              </a:spcAft>
              <a:buClr>
                <a:schemeClr val="dk1"/>
              </a:buClr>
              <a:buSzPts val="1765"/>
              <a:buFont typeface="Arial"/>
              <a:buNone/>
              <a:defRPr sz="1765" b="0" i="0" u="none" strike="noStrike" cap="none">
                <a:solidFill>
                  <a:schemeClr val="dk1"/>
                </a:solidFill>
                <a:latin typeface="Helvetica Neue"/>
                <a:ea typeface="Helvetica Neue"/>
                <a:cs typeface="Helvetica Neue"/>
                <a:sym typeface="Helvetica Neue"/>
              </a:defRPr>
            </a:lvl5pPr>
            <a:lvl6pPr marR="0" lvl="5"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6pPr>
            <a:lvl7pPr marR="0" lvl="6"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7pPr>
            <a:lvl8pPr marR="0" lvl="7"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8pPr>
            <a:lvl9pPr marR="0" lvl="8" algn="l" rtl="0">
              <a:spcBef>
                <a:spcPts val="353"/>
              </a:spcBef>
              <a:spcAft>
                <a:spcPts val="0"/>
              </a:spcAft>
              <a:buClr>
                <a:schemeClr val="dk1"/>
              </a:buClr>
              <a:buSzPts val="1765"/>
              <a:buFont typeface="Arial"/>
              <a:buNone/>
              <a:defRPr sz="1765" b="0" i="0" u="none" strike="noStrike" cap="none">
                <a:solidFill>
                  <a:schemeClr val="dk1"/>
                </a:solidFill>
                <a:latin typeface="Calibri"/>
                <a:ea typeface="Calibri"/>
                <a:cs typeface="Calibri"/>
                <a:sym typeface="Calibri"/>
              </a:defRPr>
            </a:lvl9pPr>
          </a:lstStyle>
          <a:p>
            <a:endParaRPr/>
          </a:p>
        </p:txBody>
      </p:sp>
      <p:sp>
        <p:nvSpPr>
          <p:cNvPr id="56" name="Google Shape;56;p14"/>
          <p:cNvSpPr txBox="1">
            <a:spLocks noGrp="1"/>
          </p:cNvSpPr>
          <p:nvPr>
            <p:ph type="body" idx="1"/>
          </p:nvPr>
        </p:nvSpPr>
        <p:spPr>
          <a:xfrm>
            <a:off x="2389717" y="5367352"/>
            <a:ext cx="7315200" cy="804863"/>
          </a:xfrm>
          <a:prstGeom prst="rect">
            <a:avLst/>
          </a:prstGeom>
          <a:noFill/>
          <a:ln>
            <a:noFill/>
          </a:ln>
        </p:spPr>
        <p:txBody>
          <a:bodyPr spcFirstLastPara="1" wrap="square" lIns="91425" tIns="45700" rIns="91425" bIns="45700" anchor="t" anchorCtr="0"/>
          <a:lstStyle>
            <a:lvl1pPr marL="457200" marR="0" lvl="0" indent="-228600" algn="l" rtl="0">
              <a:spcBef>
                <a:spcPts val="247"/>
              </a:spcBef>
              <a:spcAft>
                <a:spcPts val="0"/>
              </a:spcAft>
              <a:buClr>
                <a:schemeClr val="dk1"/>
              </a:buClr>
              <a:buSzPts val="1235"/>
              <a:buFont typeface="Arial"/>
              <a:buNone/>
              <a:defRPr sz="1235" b="0" i="0" u="none" strike="noStrike" cap="none">
                <a:solidFill>
                  <a:schemeClr val="dk1"/>
                </a:solidFill>
                <a:latin typeface="Helvetica Neue"/>
                <a:ea typeface="Helvetica Neue"/>
                <a:cs typeface="Helvetica Neue"/>
                <a:sym typeface="Helvetica Neue"/>
              </a:defRPr>
            </a:lvl1pPr>
            <a:lvl2pPr marL="914400" marR="0" lvl="1" indent="-228600" algn="l" rtl="0">
              <a:spcBef>
                <a:spcPts val="212"/>
              </a:spcBef>
              <a:spcAft>
                <a:spcPts val="0"/>
              </a:spcAft>
              <a:buClr>
                <a:schemeClr val="dk1"/>
              </a:buClr>
              <a:buSzPts val="1059"/>
              <a:buFont typeface="Arial"/>
              <a:buNone/>
              <a:defRPr sz="1059" b="0" i="0" u="none" strike="noStrike" cap="none">
                <a:solidFill>
                  <a:schemeClr val="dk1"/>
                </a:solidFill>
                <a:latin typeface="Helvetica Neue"/>
                <a:ea typeface="Helvetica Neue"/>
                <a:cs typeface="Helvetica Neue"/>
                <a:sym typeface="Helvetica Neue"/>
              </a:defRPr>
            </a:lvl2pPr>
            <a:lvl3pPr marL="1371600" marR="0" lvl="2" indent="-228600" algn="l" rtl="0">
              <a:spcBef>
                <a:spcPts val="176"/>
              </a:spcBef>
              <a:spcAft>
                <a:spcPts val="0"/>
              </a:spcAft>
              <a:buClr>
                <a:schemeClr val="dk1"/>
              </a:buClr>
              <a:buSzPts val="882"/>
              <a:buFont typeface="Arial"/>
              <a:buNone/>
              <a:defRPr sz="882" b="0" i="0" u="none" strike="noStrike" cap="none">
                <a:solidFill>
                  <a:schemeClr val="dk1"/>
                </a:solidFill>
                <a:latin typeface="Helvetica Neue"/>
                <a:ea typeface="Helvetica Neue"/>
                <a:cs typeface="Helvetica Neue"/>
                <a:sym typeface="Helvetica Neue"/>
              </a:defRPr>
            </a:lvl3pPr>
            <a:lvl4pPr marL="1828800" marR="0" lvl="3"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4pPr>
            <a:lvl5pPr marL="2286000" marR="0" lvl="4" indent="-228600" algn="l" rtl="0">
              <a:spcBef>
                <a:spcPts val="159"/>
              </a:spcBef>
              <a:spcAft>
                <a:spcPts val="0"/>
              </a:spcAft>
              <a:buClr>
                <a:schemeClr val="dk1"/>
              </a:buClr>
              <a:buSzPts val="794"/>
              <a:buFont typeface="Arial"/>
              <a:buNone/>
              <a:defRPr sz="794" b="0" i="0" u="none" strike="noStrike" cap="none">
                <a:solidFill>
                  <a:schemeClr val="dk1"/>
                </a:solidFill>
                <a:latin typeface="Helvetica Neue"/>
                <a:ea typeface="Helvetica Neue"/>
                <a:cs typeface="Helvetica Neue"/>
                <a:sym typeface="Helvetica Neue"/>
              </a:defRPr>
            </a:lvl5pPr>
            <a:lvl6pPr marL="2743200" marR="0" lvl="5"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6pPr>
            <a:lvl7pPr marL="3200400" marR="0" lvl="6"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7pPr>
            <a:lvl8pPr marL="3657600" marR="0" lvl="7"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8pPr>
            <a:lvl9pPr marL="4114800" marR="0" lvl="8" indent="-228600" algn="l" rtl="0">
              <a:spcBef>
                <a:spcPts val="159"/>
              </a:spcBef>
              <a:spcAft>
                <a:spcPts val="0"/>
              </a:spcAft>
              <a:buClr>
                <a:schemeClr val="dk1"/>
              </a:buClr>
              <a:buSzPts val="794"/>
              <a:buFont typeface="Arial"/>
              <a:buNone/>
              <a:defRPr sz="794"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5"/>
        <p:cNvGrpSpPr/>
        <p:nvPr/>
      </p:nvGrpSpPr>
      <p:grpSpPr>
        <a:xfrm>
          <a:off x="0" y="0"/>
          <a:ext cx="0" cy="0"/>
          <a:chOff x="0" y="0"/>
          <a:chExt cx="0" cy="0"/>
        </a:xfrm>
      </p:grpSpPr>
      <p:sp>
        <p:nvSpPr>
          <p:cNvPr id="66" name="Google Shape;66;p17"/>
          <p:cNvSpPr txBox="1">
            <a:spLocks noGrp="1"/>
          </p:cNvSpPr>
          <p:nvPr>
            <p:ph type="ctrTitle"/>
          </p:nvPr>
        </p:nvSpPr>
        <p:spPr>
          <a:xfrm>
            <a:off x="914400" y="2130440"/>
            <a:ext cx="10363200" cy="1470025"/>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7"/>
          <p:cNvSpPr txBox="1">
            <a:spLocks noGrp="1"/>
          </p:cNvSpPr>
          <p:nvPr>
            <p:ph type="subTitle" idx="1"/>
          </p:nvPr>
        </p:nvSpPr>
        <p:spPr>
          <a:xfrm>
            <a:off x="1828800" y="3611556"/>
            <a:ext cx="8534400" cy="1752600"/>
          </a:xfrm>
          <a:prstGeom prst="rect">
            <a:avLst/>
          </a:prstGeom>
          <a:noFill/>
          <a:ln>
            <a:noFill/>
          </a:ln>
        </p:spPr>
        <p:txBody>
          <a:bodyPr spcFirstLastPara="1" wrap="square" lIns="91425" tIns="45700" rIns="91425" bIns="45700" anchor="t" anchorCtr="0"/>
          <a:lstStyle>
            <a:lvl1pPr marR="0" lvl="0" algn="ctr"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1pPr>
            <a:lvl2pPr marR="0" lvl="1" algn="ctr"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2pPr>
            <a:lvl3pPr marR="0" lvl="2" algn="ctr" rtl="0">
              <a:spcBef>
                <a:spcPts val="318"/>
              </a:spcBef>
              <a:spcAft>
                <a:spcPts val="0"/>
              </a:spcAft>
              <a:buClr>
                <a:srgbClr val="9E9E9E"/>
              </a:buClr>
              <a:buSzPts val="1588"/>
              <a:buFont typeface="Arial"/>
              <a:buNone/>
              <a:defRPr sz="1588" b="0" i="0" u="none" strike="noStrike" cap="none">
                <a:solidFill>
                  <a:srgbClr val="9E9E9E"/>
                </a:solidFill>
                <a:latin typeface="Helvetica Neue"/>
                <a:ea typeface="Helvetica Neue"/>
                <a:cs typeface="Helvetica Neue"/>
                <a:sym typeface="Helvetica Neue"/>
              </a:defRPr>
            </a:lvl3pPr>
            <a:lvl4pPr marR="0" lvl="3" algn="ctr" rtl="0">
              <a:spcBef>
                <a:spcPts val="282"/>
              </a:spcBef>
              <a:spcAft>
                <a:spcPts val="0"/>
              </a:spcAft>
              <a:buClr>
                <a:srgbClr val="9E9E9E"/>
              </a:buClr>
              <a:buSzPts val="1412"/>
              <a:buFont typeface="Arial"/>
              <a:buNone/>
              <a:defRPr sz="1412" b="0" i="0" u="none" strike="noStrike" cap="none">
                <a:solidFill>
                  <a:srgbClr val="9E9E9E"/>
                </a:solidFill>
                <a:latin typeface="Helvetica Neue"/>
                <a:ea typeface="Helvetica Neue"/>
                <a:cs typeface="Helvetica Neue"/>
                <a:sym typeface="Helvetica Neue"/>
              </a:defRPr>
            </a:lvl4pPr>
            <a:lvl5pPr marR="0" lvl="4" algn="ctr"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5pPr>
            <a:lvl6pPr marR="0" lvl="5"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6pPr>
            <a:lvl7pPr marR="0" lvl="6"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7pPr>
            <a:lvl8pPr marR="0" lvl="7"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8pPr>
            <a:lvl9pPr marR="0" lvl="8" algn="ctr" rtl="0">
              <a:spcBef>
                <a:spcPts val="353"/>
              </a:spcBef>
              <a:spcAft>
                <a:spcPts val="0"/>
              </a:spcAft>
              <a:buClr>
                <a:srgbClr val="9E9E9E"/>
              </a:buClr>
              <a:buSzPts val="1765"/>
              <a:buFont typeface="Arial"/>
              <a:buNone/>
              <a:defRPr sz="1765" b="0" i="0" u="none" strike="noStrike" cap="none">
                <a:solidFill>
                  <a:srgbClr val="9E9E9E"/>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963084" y="4406916"/>
            <a:ext cx="103632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lt1"/>
              </a:buClr>
              <a:buSzPts val="2471"/>
              <a:buFont typeface="Helvetica Neue"/>
              <a:buNone/>
              <a:defRPr sz="2471"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rgbClr val="9E9E9E"/>
              </a:buClr>
              <a:buSzPts val="1765"/>
              <a:buFont typeface="Arial"/>
              <a:buNone/>
              <a:defRPr sz="1765" b="0" i="0" u="none" strike="noStrike" cap="none">
                <a:solidFill>
                  <a:srgbClr val="9E9E9E"/>
                </a:solidFill>
                <a:latin typeface="Helvetica Neue"/>
                <a:ea typeface="Helvetica Neue"/>
                <a:cs typeface="Helvetica Neue"/>
                <a:sym typeface="Helvetica Neue"/>
              </a:defRPr>
            </a:lvl1pPr>
            <a:lvl2pPr marL="914400" marR="0" lvl="1" indent="-228600" algn="l" rtl="0">
              <a:spcBef>
                <a:spcPts val="318"/>
              </a:spcBef>
              <a:spcAft>
                <a:spcPts val="0"/>
              </a:spcAft>
              <a:buClr>
                <a:srgbClr val="9E9E9E"/>
              </a:buClr>
              <a:buSzPts val="1588"/>
              <a:buFont typeface="Arial"/>
              <a:buNone/>
              <a:defRPr sz="1588" b="0" i="0" u="none" strike="noStrike" cap="none">
                <a:solidFill>
                  <a:srgbClr val="9E9E9E"/>
                </a:solidFill>
                <a:latin typeface="Helvetica Neue"/>
                <a:ea typeface="Helvetica Neue"/>
                <a:cs typeface="Helvetica Neue"/>
                <a:sym typeface="Helvetica Neue"/>
              </a:defRPr>
            </a:lvl2pPr>
            <a:lvl3pPr marL="1371600" marR="0" lvl="2" indent="-228600" algn="l" rtl="0">
              <a:spcBef>
                <a:spcPts val="282"/>
              </a:spcBef>
              <a:spcAft>
                <a:spcPts val="0"/>
              </a:spcAft>
              <a:buClr>
                <a:srgbClr val="9E9E9E"/>
              </a:buClr>
              <a:buSzPts val="1412"/>
              <a:buFont typeface="Arial"/>
              <a:buNone/>
              <a:defRPr sz="1412" b="0" i="0" u="none" strike="noStrike" cap="none">
                <a:solidFill>
                  <a:srgbClr val="9E9E9E"/>
                </a:solidFill>
                <a:latin typeface="Helvetica Neue"/>
                <a:ea typeface="Helvetica Neue"/>
                <a:cs typeface="Helvetica Neue"/>
                <a:sym typeface="Helvetica Neue"/>
              </a:defRPr>
            </a:lvl3pPr>
            <a:lvl4pPr marL="1828800" marR="0" lvl="3"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4pPr>
            <a:lvl5pPr marL="2286000" marR="0" lvl="4" indent="-228600" algn="l" rtl="0">
              <a:spcBef>
                <a:spcPts val="247"/>
              </a:spcBef>
              <a:spcAft>
                <a:spcPts val="0"/>
              </a:spcAft>
              <a:buClr>
                <a:srgbClr val="9E9E9E"/>
              </a:buClr>
              <a:buSzPts val="1235"/>
              <a:buFont typeface="Arial"/>
              <a:buNone/>
              <a:defRPr sz="1235" b="0" i="0" u="none" strike="noStrike" cap="none">
                <a:solidFill>
                  <a:srgbClr val="9E9E9E"/>
                </a:solidFill>
                <a:latin typeface="Helvetica Neue"/>
                <a:ea typeface="Helvetica Neue"/>
                <a:cs typeface="Helvetica Neue"/>
                <a:sym typeface="Helvetica Neue"/>
              </a:defRPr>
            </a:lvl5pPr>
            <a:lvl6pPr marL="2743200" marR="0" lvl="5"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6pPr>
            <a:lvl7pPr marL="3200400" marR="0" lvl="6"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7pPr>
            <a:lvl8pPr marL="3657600" marR="0" lvl="7"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8pPr>
            <a:lvl9pPr marL="4114800" marR="0" lvl="8" indent="-228600" algn="l" rtl="0">
              <a:spcBef>
                <a:spcPts val="247"/>
              </a:spcBef>
              <a:spcAft>
                <a:spcPts val="0"/>
              </a:spcAft>
              <a:buClr>
                <a:srgbClr val="9E9E9E"/>
              </a:buClr>
              <a:buSzPts val="1235"/>
              <a:buFont typeface="Arial"/>
              <a:buNone/>
              <a:defRPr sz="1235" b="0" i="0" u="none" strike="noStrike" cap="none">
                <a:solidFill>
                  <a:srgbClr val="9E9E9E"/>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6" name="Google Shape;76;p20"/>
          <p:cNvSpPr txBox="1">
            <a:spLocks noGrp="1"/>
          </p:cNvSpPr>
          <p:nvPr>
            <p:ph type="body" idx="1"/>
          </p:nvPr>
        </p:nvSpPr>
        <p:spPr>
          <a:xfrm>
            <a:off x="609602" y="1535119"/>
            <a:ext cx="5386917"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77" name="Google Shape;77;p20"/>
          <p:cNvSpPr txBox="1">
            <a:spLocks noGrp="1"/>
          </p:cNvSpPr>
          <p:nvPr>
            <p:ph type="body" idx="2"/>
          </p:nvPr>
        </p:nvSpPr>
        <p:spPr>
          <a:xfrm>
            <a:off x="609602" y="2174875"/>
            <a:ext cx="5386917"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
        <p:nvSpPr>
          <p:cNvPr id="78" name="Google Shape;78;p20"/>
          <p:cNvSpPr txBox="1">
            <a:spLocks noGrp="1"/>
          </p:cNvSpPr>
          <p:nvPr>
            <p:ph type="body" idx="3"/>
          </p:nvPr>
        </p:nvSpPr>
        <p:spPr>
          <a:xfrm>
            <a:off x="6193380" y="1535119"/>
            <a:ext cx="5389033" cy="639763"/>
          </a:xfrm>
          <a:prstGeom prst="rect">
            <a:avLst/>
          </a:prstGeom>
          <a:noFill/>
          <a:ln>
            <a:noFill/>
          </a:ln>
        </p:spPr>
        <p:txBody>
          <a:bodyPr spcFirstLastPara="1" wrap="square" lIns="91425" tIns="45700" rIns="91425" bIns="45700" anchor="b" anchorCtr="0"/>
          <a:lstStyle>
            <a:lvl1pPr marL="457200" marR="0" lvl="0"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1pPr>
            <a:lvl2pPr marL="914400" marR="0" lvl="1" indent="-228600" algn="l" rtl="0">
              <a:spcBef>
                <a:spcPts val="353"/>
              </a:spcBef>
              <a:spcAft>
                <a:spcPts val="0"/>
              </a:spcAft>
              <a:buClr>
                <a:schemeClr val="dk1"/>
              </a:buClr>
              <a:buSzPts val="1765"/>
              <a:buFont typeface="Arial"/>
              <a:buNone/>
              <a:defRPr sz="1765" b="1" i="0" u="none" strike="noStrike" cap="none">
                <a:solidFill>
                  <a:schemeClr val="dk1"/>
                </a:solidFill>
                <a:latin typeface="Helvetica Neue"/>
                <a:ea typeface="Helvetica Neue"/>
                <a:cs typeface="Helvetica Neue"/>
                <a:sym typeface="Helvetica Neue"/>
              </a:defRPr>
            </a:lvl2pPr>
            <a:lvl3pPr marL="1371600" marR="0" lvl="2" indent="-228600" algn="l" rtl="0">
              <a:spcBef>
                <a:spcPts val="318"/>
              </a:spcBef>
              <a:spcAft>
                <a:spcPts val="0"/>
              </a:spcAft>
              <a:buClr>
                <a:schemeClr val="dk1"/>
              </a:buClr>
              <a:buSzPts val="1588"/>
              <a:buFont typeface="Arial"/>
              <a:buNone/>
              <a:defRPr sz="1588" b="1" i="0" u="none" strike="noStrike" cap="none">
                <a:solidFill>
                  <a:schemeClr val="dk1"/>
                </a:solidFill>
                <a:latin typeface="Helvetica Neue"/>
                <a:ea typeface="Helvetica Neue"/>
                <a:cs typeface="Helvetica Neue"/>
                <a:sym typeface="Helvetica Neue"/>
              </a:defRPr>
            </a:lvl3pPr>
            <a:lvl4pPr marL="1828800" marR="0" lvl="3"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4pPr>
            <a:lvl5pPr marL="2286000" marR="0" lvl="4" indent="-228600" algn="l" rtl="0">
              <a:spcBef>
                <a:spcPts val="282"/>
              </a:spcBef>
              <a:spcAft>
                <a:spcPts val="0"/>
              </a:spcAft>
              <a:buClr>
                <a:schemeClr val="dk1"/>
              </a:buClr>
              <a:buSzPts val="1412"/>
              <a:buFont typeface="Arial"/>
              <a:buNone/>
              <a:defRPr sz="1412" b="1" i="0" u="none" strike="noStrike" cap="none">
                <a:solidFill>
                  <a:schemeClr val="dk1"/>
                </a:solidFill>
                <a:latin typeface="Helvetica Neue"/>
                <a:ea typeface="Helvetica Neue"/>
                <a:cs typeface="Helvetica Neue"/>
                <a:sym typeface="Helvetica Neue"/>
              </a:defRPr>
            </a:lvl5pPr>
            <a:lvl6pPr marL="2743200" marR="0" lvl="5"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6pPr>
            <a:lvl7pPr marL="3200400" marR="0" lvl="6"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7pPr>
            <a:lvl8pPr marL="3657600" marR="0" lvl="7"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8pPr>
            <a:lvl9pPr marL="4114800" marR="0" lvl="8" indent="-228600" algn="l" rtl="0">
              <a:spcBef>
                <a:spcPts val="282"/>
              </a:spcBef>
              <a:spcAft>
                <a:spcPts val="0"/>
              </a:spcAft>
              <a:buClr>
                <a:schemeClr val="dk1"/>
              </a:buClr>
              <a:buSzPts val="1412"/>
              <a:buFont typeface="Arial"/>
              <a:buNone/>
              <a:defRPr sz="1412" b="1" i="0" u="none" strike="noStrike" cap="none">
                <a:solidFill>
                  <a:schemeClr val="dk1"/>
                </a:solidFill>
                <a:latin typeface="Calibri"/>
                <a:ea typeface="Calibri"/>
                <a:cs typeface="Calibri"/>
                <a:sym typeface="Calibri"/>
              </a:defRPr>
            </a:lvl9pPr>
          </a:lstStyle>
          <a:p>
            <a:endParaRPr/>
          </a:p>
        </p:txBody>
      </p:sp>
      <p:sp>
        <p:nvSpPr>
          <p:cNvPr id="79" name="Google Shape;79;p20"/>
          <p:cNvSpPr txBox="1">
            <a:spLocks noGrp="1"/>
          </p:cNvSpPr>
          <p:nvPr>
            <p:ph type="body" idx="4"/>
          </p:nvPr>
        </p:nvSpPr>
        <p:spPr>
          <a:xfrm>
            <a:off x="6193380" y="2174875"/>
            <a:ext cx="5389033" cy="3951288"/>
          </a:xfrm>
          <a:prstGeom prst="rect">
            <a:avLst/>
          </a:prstGeom>
          <a:noFill/>
          <a:ln>
            <a:noFill/>
          </a:ln>
        </p:spPr>
        <p:txBody>
          <a:bodyPr spcFirstLastPara="1" wrap="square" lIns="91425" tIns="45700" rIns="91425" bIns="45700" anchor="t" anchorCtr="0"/>
          <a:lstStyle>
            <a:lvl1pPr marL="457200" marR="0" lvl="0"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1pPr>
            <a:lvl2pPr marL="914400" marR="0" lvl="1" indent="-329437"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2pPr>
            <a:lvl3pPr marL="1371600" marR="0" lvl="2"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3pPr>
            <a:lvl4pPr marL="1828800" marR="0" lvl="3"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4pPr>
            <a:lvl5pPr marL="2286000" marR="0" lvl="4" indent="-295846" algn="l" rtl="0">
              <a:spcBef>
                <a:spcPts val="212"/>
              </a:spcBef>
              <a:spcAft>
                <a:spcPts val="0"/>
              </a:spcAft>
              <a:buClr>
                <a:schemeClr val="dk1"/>
              </a:buClr>
              <a:buSzPts val="1059"/>
              <a:buFont typeface="Arial"/>
              <a:buChar char="»"/>
              <a:defRPr sz="1059" b="0" i="0" u="none" strike="noStrike" cap="none">
                <a:solidFill>
                  <a:schemeClr val="dk1"/>
                </a:solidFill>
                <a:latin typeface="Helvetica Neue"/>
                <a:ea typeface="Helvetica Neue"/>
                <a:cs typeface="Helvetica Neue"/>
                <a:sym typeface="Helvetica Neue"/>
              </a:defRPr>
            </a:lvl5pPr>
            <a:lvl6pPr marL="2743200" marR="0" lvl="5"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6pPr>
            <a:lvl7pPr marL="3200400" marR="0" lvl="6"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7pPr>
            <a:lvl8pPr marL="3657600" marR="0" lvl="7"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8pPr>
            <a:lvl9pPr marL="4114800" marR="0" lvl="8" indent="-318261" algn="l" rtl="0">
              <a:spcBef>
                <a:spcPts val="282"/>
              </a:spcBef>
              <a:spcAft>
                <a:spcPts val="0"/>
              </a:spcAft>
              <a:buClr>
                <a:schemeClr val="dk1"/>
              </a:buClr>
              <a:buSzPts val="1412"/>
              <a:buFont typeface="Arial"/>
              <a:buChar char="•"/>
              <a:defRPr sz="1412"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4.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6.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4"/>
        <p:cNvGrpSpPr/>
        <p:nvPr/>
      </p:nvGrpSpPr>
      <p:grpSpPr>
        <a:xfrm>
          <a:off x="0" y="0"/>
          <a:ext cx="0" cy="0"/>
          <a:chOff x="0" y="0"/>
          <a:chExt cx="0" cy="0"/>
        </a:xfrm>
      </p:grpSpPr>
      <p:pic>
        <p:nvPicPr>
          <p:cNvPr id="10" name="Picture 9">
            <a:extLst>
              <a:ext uri="{FF2B5EF4-FFF2-40B4-BE49-F238E27FC236}">
                <a16:creationId xmlns:a16="http://schemas.microsoft.com/office/drawing/2014/main" id="{8BCC1943-2FF5-3245-96E1-AE92AD56103A}"/>
              </a:ext>
            </a:extLst>
          </p:cNvPr>
          <p:cNvPicPr>
            <a:picLocks noChangeAspect="1"/>
          </p:cNvPicPr>
          <p:nvPr userDrawn="1"/>
        </p:nvPicPr>
        <p:blipFill rotWithShape="1">
          <a:blip r:embed="rId3"/>
          <a:srcRect l="12" t="10094" r="6" b="5130"/>
          <a:stretch/>
        </p:blipFill>
        <p:spPr>
          <a:xfrm>
            <a:off x="0" y="2485"/>
            <a:ext cx="12191966" cy="6892497"/>
          </a:xfrm>
          <a:prstGeom prst="rect">
            <a:avLst/>
          </a:prstGeom>
        </p:spPr>
      </p:pic>
      <p:sp>
        <p:nvSpPr>
          <p:cNvPr id="17" name="Google Shape;17;p3"/>
          <p:cNvSpPr/>
          <p:nvPr/>
        </p:nvSpPr>
        <p:spPr>
          <a:xfrm>
            <a:off x="0" y="4638650"/>
            <a:ext cx="12192000" cy="2249700"/>
          </a:xfrm>
          <a:prstGeom prst="rect">
            <a:avLst/>
          </a:prstGeom>
          <a:gradFill>
            <a:gsLst>
              <a:gs pos="0">
                <a:srgbClr val="FFFFFF">
                  <a:alpha val="0"/>
                </a:srgbClr>
              </a:gs>
              <a:gs pos="100000">
                <a:srgbClr val="FFFFF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0;p4">
            <a:extLst>
              <a:ext uri="{FF2B5EF4-FFF2-40B4-BE49-F238E27FC236}">
                <a16:creationId xmlns:a16="http://schemas.microsoft.com/office/drawing/2014/main" id="{D7FDFFDC-1D7A-664F-86D5-57CE532AC4CF}"/>
              </a:ext>
            </a:extLst>
          </p:cNvPr>
          <p:cNvSpPr/>
          <p:nvPr userDrawn="1"/>
        </p:nvSpPr>
        <p:spPr>
          <a:xfrm>
            <a:off x="1567" y="6652200"/>
            <a:ext cx="12190400" cy="236100"/>
          </a:xfrm>
          <a:prstGeom prst="rect">
            <a:avLst/>
          </a:prstGeom>
          <a:solidFill>
            <a:srgbClr val="1A65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1;p4">
            <a:extLst>
              <a:ext uri="{FF2B5EF4-FFF2-40B4-BE49-F238E27FC236}">
                <a16:creationId xmlns:a16="http://schemas.microsoft.com/office/drawing/2014/main" id="{E2DB44F4-BF55-034B-901F-8B4BFA816955}"/>
              </a:ext>
            </a:extLst>
          </p:cNvPr>
          <p:cNvSpPr txBox="1"/>
          <p:nvPr userDrawn="1"/>
        </p:nvSpPr>
        <p:spPr>
          <a:xfrm>
            <a:off x="671033" y="6682500"/>
            <a:ext cx="10848400" cy="17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600" dirty="0">
                <a:solidFill>
                  <a:srgbClr val="FFFFFF"/>
                </a:solidFill>
                <a:latin typeface="Helvetica Neue"/>
                <a:ea typeface="Helvetica Neue"/>
                <a:cs typeface="Helvetica Neue"/>
                <a:sym typeface="Helvetica Neue"/>
              </a:rPr>
              <a:t>This material is based upon work supported by the National Center for Atmospheric Research, which is a major facility sponsored by the National Science Foundation under Cooperative Agreement No. 1852977.</a:t>
            </a:r>
            <a:endParaRPr sz="600" dirty="0">
              <a:solidFill>
                <a:srgbClr val="FFFFFF"/>
              </a:solidFill>
              <a:latin typeface="Helvetica Neue"/>
              <a:ea typeface="Helvetica Neue"/>
              <a:cs typeface="Helvetica Neue"/>
              <a:sym typeface="Helvetica Neue"/>
            </a:endParaRPr>
          </a:p>
        </p:txBody>
      </p:sp>
      <p:pic>
        <p:nvPicPr>
          <p:cNvPr id="12" name="Google Shape;18;p3">
            <a:extLst>
              <a:ext uri="{FF2B5EF4-FFF2-40B4-BE49-F238E27FC236}">
                <a16:creationId xmlns:a16="http://schemas.microsoft.com/office/drawing/2014/main" id="{9EA10915-9D06-294C-B662-5BE50E70FDC4}"/>
              </a:ext>
            </a:extLst>
          </p:cNvPr>
          <p:cNvPicPr preferRelativeResize="0"/>
          <p:nvPr userDrawn="1"/>
        </p:nvPicPr>
        <p:blipFill rotWithShape="1">
          <a:blip r:embed="rId4">
            <a:alphaModFix/>
          </a:blip>
          <a:srcRect/>
          <a:stretch/>
        </p:blipFill>
        <p:spPr>
          <a:xfrm>
            <a:off x="409798" y="5889985"/>
            <a:ext cx="1790299" cy="497112"/>
          </a:xfrm>
          <a:prstGeom prst="rect">
            <a:avLst/>
          </a:prstGeom>
          <a:noFill/>
          <a:ln>
            <a:noFill/>
          </a:ln>
        </p:spPr>
      </p:pic>
      <p:pic>
        <p:nvPicPr>
          <p:cNvPr id="13" name="Google Shape;19;p3">
            <a:extLst>
              <a:ext uri="{FF2B5EF4-FFF2-40B4-BE49-F238E27FC236}">
                <a16:creationId xmlns:a16="http://schemas.microsoft.com/office/drawing/2014/main" id="{97FCFF9E-E652-FB4A-BD9F-369E7A0BAFC2}"/>
              </a:ext>
            </a:extLst>
          </p:cNvPr>
          <p:cNvPicPr preferRelativeResize="0"/>
          <p:nvPr userDrawn="1"/>
        </p:nvPicPr>
        <p:blipFill>
          <a:blip r:embed="rId5">
            <a:alphaModFix/>
          </a:blip>
          <a:stretch>
            <a:fillRect/>
          </a:stretch>
        </p:blipFill>
        <p:spPr>
          <a:xfrm>
            <a:off x="11253715" y="5823995"/>
            <a:ext cx="625501" cy="629100"/>
          </a:xfrm>
          <a:prstGeom prst="rect">
            <a:avLst/>
          </a:prstGeom>
          <a:noFill/>
          <a:ln>
            <a:noFill/>
          </a:ln>
        </p:spPr>
      </p:pic>
    </p:spTree>
    <p:extLst>
      <p:ext uri="{BB962C8B-B14F-4D97-AF65-F5344CB8AC3E}">
        <p14:creationId xmlns:p14="http://schemas.microsoft.com/office/powerpoint/2010/main" val="931924345"/>
      </p:ext>
    </p:extLst>
  </p:cSld>
  <p:clrMap bg1="lt1" tx1="dk1" bg2="dk2" tx2="lt2" accent1="accent1" accent2="accent2" accent3="accent3" accent4="accent4" accent5="accent5" accent6="accent6" hlink="hlink" folHlink="folHlink"/>
  <p:sldLayoutIdLst>
    <p:sldLayoutId id="214748368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pic>
        <p:nvPicPr>
          <p:cNvPr id="13" name="Picture 12">
            <a:extLst>
              <a:ext uri="{FF2B5EF4-FFF2-40B4-BE49-F238E27FC236}">
                <a16:creationId xmlns:a16="http://schemas.microsoft.com/office/drawing/2014/main" id="{F69CB8AB-A986-AE4C-98C2-0FA6376C6404}"/>
              </a:ext>
            </a:extLst>
          </p:cNvPr>
          <p:cNvPicPr>
            <a:picLocks noChangeAspect="1"/>
          </p:cNvPicPr>
          <p:nvPr userDrawn="1"/>
        </p:nvPicPr>
        <p:blipFill>
          <a:blip r:embed="rId7"/>
          <a:stretch>
            <a:fillRect/>
          </a:stretch>
        </p:blipFill>
        <p:spPr>
          <a:xfrm>
            <a:off x="0" y="6272784"/>
            <a:ext cx="12192000" cy="585216"/>
          </a:xfrm>
          <a:prstGeom prst="rect">
            <a:avLst/>
          </a:prstGeom>
        </p:spPr>
      </p:pic>
      <p:sp>
        <p:nvSpPr>
          <p:cNvPr id="23" name="Google Shape;23;p5"/>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5"/>
          <p:cNvSpPr txBox="1">
            <a:spLocks noGrp="1"/>
          </p:cNvSpPr>
          <p:nvPr>
            <p:ph type="body" idx="1"/>
          </p:nvPr>
        </p:nvSpPr>
        <p:spPr>
          <a:xfrm>
            <a:off x="609600" y="1600203"/>
            <a:ext cx="10972800" cy="4318737"/>
          </a:xfrm>
          <a:prstGeom prst="rect">
            <a:avLst/>
          </a:prstGeom>
          <a:noFill/>
          <a:ln>
            <a:noFill/>
          </a:ln>
        </p:spPr>
        <p:txBody>
          <a:bodyPr spcFirstLastPara="1" wrap="square" lIns="91425" tIns="45700" rIns="91425" bIns="45700" anchor="t" anchorCtr="0"/>
          <a:lstStyle>
            <a:lvl1pPr marL="457200" marR="0" lvl="0" indent="-363093" algn="l" rtl="0">
              <a:spcBef>
                <a:spcPts val="424"/>
              </a:spcBef>
              <a:spcAft>
                <a:spcPts val="0"/>
              </a:spcAft>
              <a:buClr>
                <a:schemeClr val="dk1"/>
              </a:buClr>
              <a:buSzPts val="2118"/>
              <a:buFont typeface="Arial"/>
              <a:buChar char="•"/>
              <a:defRPr sz="2118" b="0" i="0" u="none" strike="noStrike" cap="none">
                <a:solidFill>
                  <a:schemeClr val="dk1"/>
                </a:solidFill>
                <a:latin typeface="Helvetica Neue"/>
                <a:ea typeface="Helvetica Neue"/>
                <a:cs typeface="Helvetica Neue"/>
                <a:sym typeface="Helvetica Neue"/>
              </a:defRPr>
            </a:lvl1pPr>
            <a:lvl2pPr marL="914400" marR="0" lvl="1"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2pPr>
            <a:lvl3pPr marL="1371600" marR="0" lvl="2" indent="-329438"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3pPr>
            <a:lvl4pPr marL="1828800" marR="0" lvl="3"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4pPr>
            <a:lvl5pPr marL="2286000" marR="0" lvl="4"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cxnSp>
        <p:nvCxnSpPr>
          <p:cNvPr id="9" name="Google Shape;25;p5">
            <a:extLst>
              <a:ext uri="{FF2B5EF4-FFF2-40B4-BE49-F238E27FC236}">
                <a16:creationId xmlns:a16="http://schemas.microsoft.com/office/drawing/2014/main" id="{A4634C4E-9EB5-DF4A-982B-313E902C93BD}"/>
              </a:ext>
            </a:extLst>
          </p:cNvPr>
          <p:cNvCxnSpPr/>
          <p:nvPr userDrawn="1"/>
        </p:nvCxnSpPr>
        <p:spPr>
          <a:xfrm>
            <a:off x="1152639" y="6374474"/>
            <a:ext cx="0" cy="388200"/>
          </a:xfrm>
          <a:prstGeom prst="straightConnector1">
            <a:avLst/>
          </a:prstGeom>
          <a:noFill/>
          <a:ln w="22225" cap="flat" cmpd="sng">
            <a:solidFill>
              <a:srgbClr val="FFFFFF"/>
            </a:solidFill>
            <a:prstDash val="solid"/>
            <a:round/>
            <a:headEnd type="none" w="sm" len="sm"/>
            <a:tailEnd type="none" w="sm" len="sm"/>
          </a:ln>
        </p:spPr>
      </p:cxnSp>
      <p:pic>
        <p:nvPicPr>
          <p:cNvPr id="10" name="Google Shape;26;p5">
            <a:extLst>
              <a:ext uri="{FF2B5EF4-FFF2-40B4-BE49-F238E27FC236}">
                <a16:creationId xmlns:a16="http://schemas.microsoft.com/office/drawing/2014/main" id="{B89072CC-B151-3A4E-9FCF-FE88125850B4}"/>
              </a:ext>
            </a:extLst>
          </p:cNvPr>
          <p:cNvPicPr preferRelativeResize="0"/>
          <p:nvPr userDrawn="1"/>
        </p:nvPicPr>
        <p:blipFill>
          <a:blip r:embed="rId8">
            <a:alphaModFix/>
          </a:blip>
          <a:stretch>
            <a:fillRect/>
          </a:stretch>
        </p:blipFill>
        <p:spPr>
          <a:xfrm>
            <a:off x="396374" y="6374484"/>
            <a:ext cx="615776" cy="3882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2" r:id="rId1"/>
    <p:sldLayoutId id="2147483654" r:id="rId2"/>
    <p:sldLayoutId id="2147483656" r:id="rId3"/>
    <p:sldLayoutId id="2147483657" r:id="rId4"/>
    <p:sldLayoutId id="2147483658" r:id="rId5"/>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p:nvPr/>
        </p:nvSpPr>
        <p:spPr>
          <a:xfrm>
            <a:off x="-1" y="0"/>
            <a:ext cx="12192001" cy="651622"/>
          </a:xfrm>
          <a:prstGeom prst="rect">
            <a:avLst/>
          </a:prstGeom>
          <a:solidFill>
            <a:srgbClr val="1A658F"/>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66" b="0" i="0" u="none" strike="noStrike" cap="none">
              <a:solidFill>
                <a:schemeClr val="lt1"/>
              </a:solidFill>
              <a:latin typeface="Calibri"/>
              <a:ea typeface="Calibri"/>
              <a:cs typeface="Calibri"/>
              <a:sym typeface="Calibri"/>
            </a:endParaRPr>
          </a:p>
        </p:txBody>
      </p:sp>
      <p:sp>
        <p:nvSpPr>
          <p:cNvPr id="59" name="Google Shape;59;p15"/>
          <p:cNvSpPr txBox="1">
            <a:spLocks noGrp="1"/>
          </p:cNvSpPr>
          <p:nvPr>
            <p:ph type="body" idx="1"/>
          </p:nvPr>
        </p:nvSpPr>
        <p:spPr>
          <a:xfrm>
            <a:off x="609600" y="1600203"/>
            <a:ext cx="10972800" cy="4318737"/>
          </a:xfrm>
          <a:prstGeom prst="rect">
            <a:avLst/>
          </a:prstGeom>
          <a:noFill/>
          <a:ln>
            <a:noFill/>
          </a:ln>
        </p:spPr>
        <p:txBody>
          <a:bodyPr spcFirstLastPara="1" wrap="square" lIns="91425" tIns="45700" rIns="91425" bIns="45700" anchor="t" anchorCtr="0"/>
          <a:lstStyle>
            <a:lvl1pPr marL="457200" marR="0" lvl="0" indent="-363093" algn="l" rtl="0">
              <a:spcBef>
                <a:spcPts val="424"/>
              </a:spcBef>
              <a:spcAft>
                <a:spcPts val="0"/>
              </a:spcAft>
              <a:buClr>
                <a:schemeClr val="dk1"/>
              </a:buClr>
              <a:buSzPts val="2118"/>
              <a:buFont typeface="Arial"/>
              <a:buChar char="•"/>
              <a:defRPr sz="2118" b="0" i="0" u="none" strike="noStrike" cap="none">
                <a:solidFill>
                  <a:schemeClr val="dk1"/>
                </a:solidFill>
                <a:latin typeface="Helvetica Neue"/>
                <a:ea typeface="Helvetica Neue"/>
                <a:cs typeface="Helvetica Neue"/>
                <a:sym typeface="Helvetica Neue"/>
              </a:defRPr>
            </a:lvl1pPr>
            <a:lvl2pPr marL="914400" marR="0" lvl="1"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2pPr>
            <a:lvl3pPr marL="1371600" marR="0" lvl="2" indent="-329438"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3pPr>
            <a:lvl4pPr marL="1828800" marR="0" lvl="3"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4pPr>
            <a:lvl5pPr marL="2286000" marR="0" lvl="4"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
        <p:nvSpPr>
          <p:cNvPr id="60" name="Google Shape;60;p15"/>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6" r:id="rId5"/>
    <p:sldLayoutId id="2147483667" r:id="rId6"/>
    <p:sldLayoutId id="2147483695" r:id="rId7"/>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pPr>
              <a:buClrTx/>
              <a:buFontTx/>
              <a:buNone/>
            </a:pPr>
            <a:r>
              <a:rPr lang="en-US" kern="1200" dirty="0" err="1">
                <a:solidFill>
                  <a:srgbClr val="000000">
                    <a:tint val="75000"/>
                  </a:srgbClr>
                </a:solidFill>
                <a:ea typeface="+mn-ea"/>
              </a:rPr>
              <a:t>MBARI.org</a:t>
            </a:r>
            <a:endParaRPr lang="en-US" kern="1200" dirty="0">
              <a:solidFill>
                <a:srgbClr val="000000">
                  <a:tint val="75000"/>
                </a:srgbClr>
              </a:solidFill>
              <a:ea typeface="+mn-ea"/>
            </a:endParaRPr>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20"/>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392038387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57" r:id="rId18"/>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744">
          <p15:clr>
            <a:srgbClr val="F26B43"/>
          </p15:clr>
        </p15:guide>
        <p15:guide id="4" orient="horz" pos="3888">
          <p15:clr>
            <a:srgbClr val="F26B43"/>
          </p15:clr>
        </p15:guide>
        <p15:guide id="5" pos="528">
          <p15:clr>
            <a:srgbClr val="F26B43"/>
          </p15:clr>
        </p15:guide>
        <p15:guide id="6" pos="715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p:nvPr/>
        </p:nvSpPr>
        <p:spPr>
          <a:xfrm>
            <a:off x="-1" y="0"/>
            <a:ext cx="12192001" cy="651622"/>
          </a:xfrm>
          <a:prstGeom prst="rect">
            <a:avLst/>
          </a:prstGeom>
          <a:solidFill>
            <a:srgbClr val="1A658F"/>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66" b="0" i="0" u="none" strike="noStrike" cap="none">
              <a:solidFill>
                <a:schemeClr val="lt1"/>
              </a:solidFill>
              <a:latin typeface="Calibri"/>
              <a:ea typeface="Calibri"/>
              <a:cs typeface="Calibri"/>
              <a:sym typeface="Calibri"/>
            </a:endParaRPr>
          </a:p>
        </p:txBody>
      </p:sp>
      <p:sp>
        <p:nvSpPr>
          <p:cNvPr id="59" name="Google Shape;59;p15"/>
          <p:cNvSpPr txBox="1">
            <a:spLocks noGrp="1"/>
          </p:cNvSpPr>
          <p:nvPr>
            <p:ph type="body" idx="1"/>
          </p:nvPr>
        </p:nvSpPr>
        <p:spPr>
          <a:xfrm>
            <a:off x="609600" y="1600203"/>
            <a:ext cx="10972800" cy="4318737"/>
          </a:xfrm>
          <a:prstGeom prst="rect">
            <a:avLst/>
          </a:prstGeom>
          <a:noFill/>
          <a:ln>
            <a:noFill/>
          </a:ln>
        </p:spPr>
        <p:txBody>
          <a:bodyPr spcFirstLastPara="1" wrap="square" lIns="91425" tIns="45700" rIns="91425" bIns="45700" anchor="t" anchorCtr="0"/>
          <a:lstStyle>
            <a:lvl1pPr marL="457200" marR="0" lvl="0" indent="-363093" algn="l" rtl="0">
              <a:spcBef>
                <a:spcPts val="424"/>
              </a:spcBef>
              <a:spcAft>
                <a:spcPts val="0"/>
              </a:spcAft>
              <a:buClr>
                <a:schemeClr val="dk1"/>
              </a:buClr>
              <a:buSzPts val="2118"/>
              <a:buFont typeface="Arial"/>
              <a:buChar char="•"/>
              <a:defRPr sz="2118" b="0" i="0" u="none" strike="noStrike" cap="none">
                <a:solidFill>
                  <a:schemeClr val="dk1"/>
                </a:solidFill>
                <a:latin typeface="Helvetica Neue"/>
                <a:ea typeface="Helvetica Neue"/>
                <a:cs typeface="Helvetica Neue"/>
                <a:sym typeface="Helvetica Neue"/>
              </a:defRPr>
            </a:lvl1pPr>
            <a:lvl2pPr marL="914400" marR="0" lvl="1" indent="-340677" algn="l" rtl="0">
              <a:spcBef>
                <a:spcPts val="353"/>
              </a:spcBef>
              <a:spcAft>
                <a:spcPts val="0"/>
              </a:spcAft>
              <a:buClr>
                <a:schemeClr val="dk1"/>
              </a:buClr>
              <a:buSzPts val="1765"/>
              <a:buFont typeface="Arial"/>
              <a:buChar char="–"/>
              <a:defRPr sz="1765" b="0" i="0" u="none" strike="noStrike" cap="none">
                <a:solidFill>
                  <a:schemeClr val="dk1"/>
                </a:solidFill>
                <a:latin typeface="Helvetica Neue"/>
                <a:ea typeface="Helvetica Neue"/>
                <a:cs typeface="Helvetica Neue"/>
                <a:sym typeface="Helvetica Neue"/>
              </a:defRPr>
            </a:lvl2pPr>
            <a:lvl3pPr marL="1371600" marR="0" lvl="2" indent="-329438" algn="l" rtl="0">
              <a:spcBef>
                <a:spcPts val="318"/>
              </a:spcBef>
              <a:spcAft>
                <a:spcPts val="0"/>
              </a:spcAft>
              <a:buClr>
                <a:schemeClr val="dk1"/>
              </a:buClr>
              <a:buSzPts val="1588"/>
              <a:buFont typeface="Arial"/>
              <a:buChar char="•"/>
              <a:defRPr sz="1588" b="0" i="0" u="none" strike="noStrike" cap="none">
                <a:solidFill>
                  <a:schemeClr val="dk1"/>
                </a:solidFill>
                <a:latin typeface="Helvetica Neue"/>
                <a:ea typeface="Helvetica Neue"/>
                <a:cs typeface="Helvetica Neue"/>
                <a:sym typeface="Helvetica Neue"/>
              </a:defRPr>
            </a:lvl3pPr>
            <a:lvl4pPr marL="1828800" marR="0" lvl="3" indent="-318261" algn="l" rtl="0">
              <a:spcBef>
                <a:spcPts val="282"/>
              </a:spcBef>
              <a:spcAft>
                <a:spcPts val="0"/>
              </a:spcAft>
              <a:buClr>
                <a:schemeClr val="dk1"/>
              </a:buClr>
              <a:buSzPts val="1412"/>
              <a:buFont typeface="Arial"/>
              <a:buChar char="–"/>
              <a:defRPr sz="1412" b="0" i="0" u="none" strike="noStrike" cap="none">
                <a:solidFill>
                  <a:schemeClr val="dk1"/>
                </a:solidFill>
                <a:latin typeface="Helvetica Neue"/>
                <a:ea typeface="Helvetica Neue"/>
                <a:cs typeface="Helvetica Neue"/>
                <a:sym typeface="Helvetica Neue"/>
              </a:defRPr>
            </a:lvl4pPr>
            <a:lvl5pPr marL="2286000" marR="0" lvl="4" indent="-307022" algn="l" rtl="0">
              <a:spcBef>
                <a:spcPts val="247"/>
              </a:spcBef>
              <a:spcAft>
                <a:spcPts val="0"/>
              </a:spcAft>
              <a:buClr>
                <a:schemeClr val="dk1"/>
              </a:buClr>
              <a:buSzPts val="1235"/>
              <a:buFont typeface="Arial"/>
              <a:buChar char="»"/>
              <a:defRPr sz="1235" b="0" i="0" u="none" strike="noStrike" cap="none">
                <a:solidFill>
                  <a:schemeClr val="dk1"/>
                </a:solidFill>
                <a:latin typeface="Helvetica Neue"/>
                <a:ea typeface="Helvetica Neue"/>
                <a:cs typeface="Helvetica Neue"/>
                <a:sym typeface="Helvetica Neue"/>
              </a:defRPr>
            </a:lvl5pPr>
            <a:lvl6pPr marL="2743200" marR="0" lvl="5"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6pPr>
            <a:lvl7pPr marL="3200400" marR="0" lvl="6"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7pPr>
            <a:lvl8pPr marL="3657600" marR="0" lvl="7"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8pPr>
            <a:lvl9pPr marL="4114800" marR="0" lvl="8" indent="-340677" algn="l" rtl="0">
              <a:spcBef>
                <a:spcPts val="353"/>
              </a:spcBef>
              <a:spcAft>
                <a:spcPts val="0"/>
              </a:spcAft>
              <a:buClr>
                <a:schemeClr val="dk1"/>
              </a:buClr>
              <a:buSzPts val="1765"/>
              <a:buFont typeface="Arial"/>
              <a:buChar char="•"/>
              <a:defRPr sz="1765" b="0" i="0" u="none" strike="noStrike" cap="none">
                <a:solidFill>
                  <a:schemeClr val="dk1"/>
                </a:solidFill>
                <a:latin typeface="Calibri"/>
                <a:ea typeface="Calibri"/>
                <a:cs typeface="Calibri"/>
                <a:sym typeface="Calibri"/>
              </a:defRPr>
            </a:lvl9pPr>
          </a:lstStyle>
          <a:p>
            <a:endParaRPr/>
          </a:p>
        </p:txBody>
      </p:sp>
      <p:sp>
        <p:nvSpPr>
          <p:cNvPr id="60" name="Google Shape;60;p15"/>
          <p:cNvSpPr txBox="1">
            <a:spLocks noGrp="1"/>
          </p:cNvSpPr>
          <p:nvPr>
            <p:ph type="title"/>
          </p:nvPr>
        </p:nvSpPr>
        <p:spPr>
          <a:xfrm>
            <a:off x="609600" y="156300"/>
            <a:ext cx="10972800" cy="37698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2250"/>
              <a:buFont typeface="Helvetica Neue"/>
              <a:buNone/>
              <a:defRPr sz="2250" b="1" i="0" u="none" strike="noStrike" cap="non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624852197"/>
      </p:ext>
    </p:extLst>
  </p:cSld>
  <p:clrMap bg1="lt1" tx1="dk1" bg2="dk2" tx2="lt2" accent1="accent1" accent2="accent2" accent3="accent3" accent4="accent4" accent5="accent5" accent6="accent6" hlink="hlink" folHlink="folHlink"/>
  <p:sldLayoutIdLst>
    <p:sldLayoutId id="2147483735" r:id="rId1"/>
    <p:sldLayoutId id="2147483736" r:id="rId2"/>
    <p:sldLayoutId id="2147483738" r:id="rId3"/>
    <p:sldLayoutId id="2147483739" r:id="rId4"/>
    <p:sldLayoutId id="2147483740" r:id="rId5"/>
    <p:sldLayoutId id="2147483741" r:id="rId6"/>
    <p:sldLayoutId id="2147483742" r:id="rId7"/>
    <p:sldLayoutId id="2147483743" r:id="rId8"/>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7489F-A910-5046-A5AA-F76E3F7DD7E2}" type="datetimeFigureOut">
              <a:rPr lang="en-US" smtClean="0"/>
              <a:pPr/>
              <a:t>6/5/22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3FF7E-8EE5-9F44-AFD0-A941BB218562}" type="slidenum">
              <a:rPr lang="en-US" smtClean="0"/>
              <a:pPr/>
              <a:t>‹#›</a:t>
            </a:fld>
            <a:endParaRPr lang="en-US"/>
          </a:p>
        </p:txBody>
      </p:sp>
    </p:spTree>
    <p:extLst>
      <p:ext uri="{BB962C8B-B14F-4D97-AF65-F5344CB8AC3E}">
        <p14:creationId xmlns:p14="http://schemas.microsoft.com/office/powerpoint/2010/main" val="134926849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jpg"/><Relationship Id="rId7" Type="http://schemas.openxmlformats.org/officeDocument/2006/relationships/image" Target="file://localhost/Users/Mau/Documents/MBARIprojects/Scoping_Proposal_2021/CPF/image001.png"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43.emf"/></Relationships>
</file>

<file path=ppt/slides/_rels/slide1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48.emf"/></Relationships>
</file>

<file path=ppt/slides/_rels/slide1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51.emf"/></Relationships>
</file>

<file path=ppt/slides/_rels/slide17.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53.emf"/></Relationships>
</file>

<file path=ppt/slides/_rels/slide1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5.emf"/></Relationships>
</file>

<file path=ppt/slides/_rels/slide1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6.emf"/><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image" Target="../media/image60.emf"/><Relationship Id="rId7" Type="http://schemas.openxmlformats.org/officeDocument/2006/relationships/image" Target="../media/image63.emf"/><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35.emf"/></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5.xml"/><Relationship Id="rId5" Type="http://schemas.openxmlformats.org/officeDocument/2006/relationships/image" Target="../media/image64.emf"/><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file://localhost/Users/Mau/Documents/MBARIprojects/Scoping_Proposal_2021/CPF/image001.png"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file://localhost/Users/Mau/Documents/MBARIprojects/Scoping_Proposal_2021/MBARIvessels/Paragon.png" TargetMode="External"/><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74.jpg"/></Relationships>
</file>

<file path=ppt/slides/_rels/slide26.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openxmlformats.org/officeDocument/2006/relationships/image" Target="../media/image79.emf"/><Relationship Id="rId5" Type="http://schemas.openxmlformats.org/officeDocument/2006/relationships/image" Target="../media/image78.jp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8" Type="http://schemas.openxmlformats.org/officeDocument/2006/relationships/image" Target="../media/image85.emf"/><Relationship Id="rId3" Type="http://schemas.openxmlformats.org/officeDocument/2006/relationships/image" Target="../media/image80.emf"/><Relationship Id="rId7" Type="http://schemas.openxmlformats.org/officeDocument/2006/relationships/image" Target="../media/image84.emf"/><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image" Target="../media/image83.emf"/><Relationship Id="rId11" Type="http://schemas.openxmlformats.org/officeDocument/2006/relationships/image" Target="../media/image88.png"/><Relationship Id="rId5" Type="http://schemas.openxmlformats.org/officeDocument/2006/relationships/image" Target="../media/image82.emf"/><Relationship Id="rId10" Type="http://schemas.openxmlformats.org/officeDocument/2006/relationships/image" Target="../media/image87.emf"/><Relationship Id="rId4" Type="http://schemas.openxmlformats.org/officeDocument/2006/relationships/image" Target="../media/image81.emf"/><Relationship Id="rId9" Type="http://schemas.openxmlformats.org/officeDocument/2006/relationships/image" Target="../media/image86.emf"/></Relationships>
</file>

<file path=ppt/slides/_rels/slide29.xml.rels><?xml version="1.0" encoding="UTF-8" standalone="yes"?>
<Relationships xmlns="http://schemas.openxmlformats.org/package/2006/relationships"><Relationship Id="rId8" Type="http://schemas.openxmlformats.org/officeDocument/2006/relationships/image" Target="../media/image94.emf"/><Relationship Id="rId3" Type="http://schemas.openxmlformats.org/officeDocument/2006/relationships/image" Target="../media/image89.emf"/><Relationship Id="rId7" Type="http://schemas.openxmlformats.org/officeDocument/2006/relationships/image" Target="../media/image93.emf"/><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92.emf"/><Relationship Id="rId5" Type="http://schemas.openxmlformats.org/officeDocument/2006/relationships/image" Target="../media/image91.emf"/><Relationship Id="rId4" Type="http://schemas.openxmlformats.org/officeDocument/2006/relationships/image" Target="../media/image90.emf"/><Relationship Id="rId9" Type="http://schemas.openxmlformats.org/officeDocument/2006/relationships/image" Target="../media/image9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8" Type="http://schemas.openxmlformats.org/officeDocument/2006/relationships/image" Target="../media/image101.jpg"/><Relationship Id="rId13" Type="http://schemas.openxmlformats.org/officeDocument/2006/relationships/image" Target="../media/image106.jpg"/><Relationship Id="rId3" Type="http://schemas.openxmlformats.org/officeDocument/2006/relationships/image" Target="../media/image96.jpg"/><Relationship Id="rId7" Type="http://schemas.openxmlformats.org/officeDocument/2006/relationships/image" Target="../media/image100.jpg"/><Relationship Id="rId12" Type="http://schemas.openxmlformats.org/officeDocument/2006/relationships/image" Target="../media/image105.jpg"/><Relationship Id="rId17" Type="http://schemas.openxmlformats.org/officeDocument/2006/relationships/image" Target="../media/image110.jpg"/><Relationship Id="rId2" Type="http://schemas.openxmlformats.org/officeDocument/2006/relationships/notesSlide" Target="../notesSlides/notesSlide30.xml"/><Relationship Id="rId16" Type="http://schemas.openxmlformats.org/officeDocument/2006/relationships/image" Target="../media/image109.svg"/><Relationship Id="rId1" Type="http://schemas.openxmlformats.org/officeDocument/2006/relationships/slideLayout" Target="../slideLayouts/slideLayout23.xml"/><Relationship Id="rId6" Type="http://schemas.openxmlformats.org/officeDocument/2006/relationships/image" Target="../media/image99.jpg"/><Relationship Id="rId11" Type="http://schemas.openxmlformats.org/officeDocument/2006/relationships/image" Target="../media/image104.jpg"/><Relationship Id="rId5" Type="http://schemas.openxmlformats.org/officeDocument/2006/relationships/image" Target="../media/image98.jpg"/><Relationship Id="rId15" Type="http://schemas.openxmlformats.org/officeDocument/2006/relationships/image" Target="../media/image108.png"/><Relationship Id="rId10" Type="http://schemas.openxmlformats.org/officeDocument/2006/relationships/image" Target="../media/image103.jpg"/><Relationship Id="rId4" Type="http://schemas.openxmlformats.org/officeDocument/2006/relationships/image" Target="../media/image97.jpg"/><Relationship Id="rId9" Type="http://schemas.openxmlformats.org/officeDocument/2006/relationships/image" Target="../media/image102.jpg"/><Relationship Id="rId14" Type="http://schemas.openxmlformats.org/officeDocument/2006/relationships/image" Target="../media/image10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8" Type="http://schemas.openxmlformats.org/officeDocument/2006/relationships/image" Target="../media/image114.emf"/><Relationship Id="rId3" Type="http://schemas.openxmlformats.org/officeDocument/2006/relationships/image" Target="../media/image111.emf"/><Relationship Id="rId7" Type="http://schemas.openxmlformats.org/officeDocument/2006/relationships/image" Target="../media/image81.emf"/><Relationship Id="rId12" Type="http://schemas.openxmlformats.org/officeDocument/2006/relationships/image" Target="../media/image118.emf"/><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image" Target="../media/image113.emf"/><Relationship Id="rId11" Type="http://schemas.openxmlformats.org/officeDocument/2006/relationships/image" Target="../media/image117.emf"/><Relationship Id="rId5" Type="http://schemas.openxmlformats.org/officeDocument/2006/relationships/image" Target="../media/image112.emf"/><Relationship Id="rId10" Type="http://schemas.openxmlformats.org/officeDocument/2006/relationships/image" Target="../media/image116.emf"/><Relationship Id="rId4" Type="http://schemas.openxmlformats.org/officeDocument/2006/relationships/image" Target="../media/image80.emf"/><Relationship Id="rId9" Type="http://schemas.openxmlformats.org/officeDocument/2006/relationships/image" Target="../media/image115.emf"/></Relationships>
</file>

<file path=ppt/slides/_rels/slide34.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32.xml"/><Relationship Id="rId1" Type="http://schemas.openxmlformats.org/officeDocument/2006/relationships/slideLayout" Target="../slideLayouts/slideLayout25.xml"/><Relationship Id="rId4" Type="http://schemas.openxmlformats.org/officeDocument/2006/relationships/image" Target="../media/image120.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8" Type="http://schemas.openxmlformats.org/officeDocument/2006/relationships/image" Target="../media/image29.emf"/><Relationship Id="rId13" Type="http://schemas.openxmlformats.org/officeDocument/2006/relationships/image" Target="../media/image33.png"/><Relationship Id="rId3" Type="http://schemas.openxmlformats.org/officeDocument/2006/relationships/image" Target="../media/image122.png"/><Relationship Id="rId7" Type="http://schemas.openxmlformats.org/officeDocument/2006/relationships/image" Target="../media/image28.emf"/><Relationship Id="rId12" Type="http://schemas.openxmlformats.org/officeDocument/2006/relationships/image" Target="../media/image125.emf"/><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image" Target="../media/image124.emf"/><Relationship Id="rId11" Type="http://schemas.openxmlformats.org/officeDocument/2006/relationships/image" Target="../media/image32.emf"/><Relationship Id="rId5" Type="http://schemas.openxmlformats.org/officeDocument/2006/relationships/image" Target="../media/image21.tiff"/><Relationship Id="rId10" Type="http://schemas.openxmlformats.org/officeDocument/2006/relationships/image" Target="../media/image31.emf"/><Relationship Id="rId4" Type="http://schemas.openxmlformats.org/officeDocument/2006/relationships/image" Target="../media/image123.emf"/><Relationship Id="rId9" Type="http://schemas.openxmlformats.org/officeDocument/2006/relationships/image" Target="../media/image30.emf"/></Relationships>
</file>

<file path=ppt/slides/_rels/slide39.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9.xml"/><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28.emf"/><Relationship Id="rId7" Type="http://schemas.openxmlformats.org/officeDocument/2006/relationships/image" Target="../media/image132.emf"/><Relationship Id="rId2" Type="http://schemas.openxmlformats.org/officeDocument/2006/relationships/notesSlide" Target="../notesSlides/notesSlide40.xml"/><Relationship Id="rId1" Type="http://schemas.openxmlformats.org/officeDocument/2006/relationships/slideLayout" Target="../slideLayouts/slideLayout46.xml"/><Relationship Id="rId6" Type="http://schemas.openxmlformats.org/officeDocument/2006/relationships/image" Target="../media/image131.emf"/><Relationship Id="rId5" Type="http://schemas.openxmlformats.org/officeDocument/2006/relationships/image" Target="../media/image130.emf"/><Relationship Id="rId4" Type="http://schemas.openxmlformats.org/officeDocument/2006/relationships/image" Target="../media/image129.emf"/><Relationship Id="rId9" Type="http://schemas.openxmlformats.org/officeDocument/2006/relationships/image" Target="../media/image133.jp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136.emf"/><Relationship Id="rId2" Type="http://schemas.openxmlformats.org/officeDocument/2006/relationships/notesSlide" Target="../notesSlides/notesSlide45.xml"/><Relationship Id="rId1" Type="http://schemas.openxmlformats.org/officeDocument/2006/relationships/slideLayout" Target="../slideLayouts/slideLayout25.xml"/><Relationship Id="rId4" Type="http://schemas.openxmlformats.org/officeDocument/2006/relationships/image" Target="../media/image137.emf"/></Relationships>
</file>

<file path=ppt/slides/_rels/slide48.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notesSlide" Target="../notesSlides/notesSlide46.xml"/><Relationship Id="rId1" Type="http://schemas.openxmlformats.org/officeDocument/2006/relationships/slideLayout" Target="../slideLayouts/slideLayout25.xml"/><Relationship Id="rId4" Type="http://schemas.openxmlformats.org/officeDocument/2006/relationships/image" Target="../media/image139.png"/></Relationships>
</file>

<file path=ppt/slides/_rels/slide49.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image" Target="../media/image14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20.emf"/></Relationships>
</file>

<file path=ppt/slides/_rels/slide50.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48.xml"/><Relationship Id="rId1" Type="http://schemas.openxmlformats.org/officeDocument/2006/relationships/slideLayout" Target="../slideLayouts/slideLayout25.xml"/><Relationship Id="rId6" Type="http://schemas.openxmlformats.org/officeDocument/2006/relationships/image" Target="../media/image145.png"/><Relationship Id="rId5" Type="http://schemas.openxmlformats.org/officeDocument/2006/relationships/image" Target="../media/image144.JPG"/><Relationship Id="rId4" Type="http://schemas.openxmlformats.org/officeDocument/2006/relationships/image" Target="../media/image143.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122.png"/><Relationship Id="rId7" Type="http://schemas.openxmlformats.org/officeDocument/2006/relationships/image" Target="../media/image28.emf"/><Relationship Id="rId12" Type="http://schemas.openxmlformats.org/officeDocument/2006/relationships/image" Target="../media/image149.tiff"/><Relationship Id="rId2" Type="http://schemas.openxmlformats.org/officeDocument/2006/relationships/notesSlide" Target="../notesSlides/notesSlide50.xml"/><Relationship Id="rId1" Type="http://schemas.openxmlformats.org/officeDocument/2006/relationships/slideLayout" Target="../slideLayouts/slideLayout25.xml"/><Relationship Id="rId6" Type="http://schemas.openxmlformats.org/officeDocument/2006/relationships/image" Target="../media/image124.emf"/><Relationship Id="rId11" Type="http://schemas.openxmlformats.org/officeDocument/2006/relationships/image" Target="../media/image148.tiff"/><Relationship Id="rId5" Type="http://schemas.openxmlformats.org/officeDocument/2006/relationships/image" Target="../media/image147.emf"/><Relationship Id="rId10" Type="http://schemas.openxmlformats.org/officeDocument/2006/relationships/image" Target="../media/image31.emf"/><Relationship Id="rId4" Type="http://schemas.openxmlformats.org/officeDocument/2006/relationships/image" Target="../media/image123.emf"/><Relationship Id="rId9" Type="http://schemas.openxmlformats.org/officeDocument/2006/relationships/image" Target="../media/image30.emf"/></Relationships>
</file>

<file path=ppt/slides/_rels/slide5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51.xml"/><Relationship Id="rId1" Type="http://schemas.openxmlformats.org/officeDocument/2006/relationships/slideLayout" Target="../slideLayouts/slideLayout25.xml"/><Relationship Id="rId4" Type="http://schemas.openxmlformats.org/officeDocument/2006/relationships/image" Target="../media/image151.png"/></Relationships>
</file>

<file path=ppt/slides/_rels/slide54.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53.xml"/><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image" Target="../media/image153.emf"/><Relationship Id="rId2" Type="http://schemas.openxmlformats.org/officeDocument/2006/relationships/notesSlide" Target="../notesSlides/notesSlide54.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78.jpg"/><Relationship Id="rId1" Type="http://schemas.openxmlformats.org/officeDocument/2006/relationships/slideLayout" Target="../slideLayouts/slideLayout27.xml"/><Relationship Id="rId4" Type="http://schemas.openxmlformats.org/officeDocument/2006/relationships/image" Target="../media/image155.jpg"/></Relationships>
</file>

<file path=ppt/slides/_rels/slide58.xml.rels><?xml version="1.0" encoding="UTF-8" standalone="yes"?>
<Relationships xmlns="http://schemas.openxmlformats.org/package/2006/relationships"><Relationship Id="rId3" Type="http://schemas.openxmlformats.org/officeDocument/2006/relationships/image" Target="../media/image156.emf"/><Relationship Id="rId2" Type="http://schemas.openxmlformats.org/officeDocument/2006/relationships/notesSlide" Target="../notesSlides/notesSlide55.xml"/><Relationship Id="rId1" Type="http://schemas.openxmlformats.org/officeDocument/2006/relationships/slideLayout" Target="../slideLayouts/slideLayout25.xml"/><Relationship Id="rId4" Type="http://schemas.openxmlformats.org/officeDocument/2006/relationships/image" Target="../media/image157.emf"/></Relationships>
</file>

<file path=ppt/slides/_rels/slide59.xml.rels><?xml version="1.0" encoding="UTF-8" standalone="yes"?>
<Relationships xmlns="http://schemas.openxmlformats.org/package/2006/relationships"><Relationship Id="rId3" Type="http://schemas.openxmlformats.org/officeDocument/2006/relationships/image" Target="../media/image158.emf"/><Relationship Id="rId2" Type="http://schemas.openxmlformats.org/officeDocument/2006/relationships/notesSlide" Target="../notesSlides/notesSlide56.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21.tiff"/><Relationship Id="rId4" Type="http://schemas.openxmlformats.org/officeDocument/2006/relationships/image" Target="../media/image20.emf"/></Relationships>
</file>

<file path=ppt/slides/_rels/slide6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57.xml"/><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58.xml"/><Relationship Id="rId1" Type="http://schemas.openxmlformats.org/officeDocument/2006/relationships/slideLayout" Target="../slideLayouts/slideLayout27.xml"/><Relationship Id="rId4" Type="http://schemas.openxmlformats.org/officeDocument/2006/relationships/image" Target="../media/image161.png"/></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9.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0.xml"/><Relationship Id="rId1" Type="http://schemas.openxmlformats.org/officeDocument/2006/relationships/slideLayout" Target="../slideLayouts/slideLayout15.xml"/><Relationship Id="rId5" Type="http://schemas.openxmlformats.org/officeDocument/2006/relationships/image" Target="../media/image162.emf"/><Relationship Id="rId4" Type="http://schemas.openxmlformats.org/officeDocument/2006/relationships/image" Target="../media/image10.jpg"/></Relationships>
</file>

<file path=ppt/slides/_rels/slide6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61.xml"/><Relationship Id="rId1" Type="http://schemas.openxmlformats.org/officeDocument/2006/relationships/slideLayout" Target="../slideLayouts/slideLayout25.xml"/><Relationship Id="rId4" Type="http://schemas.openxmlformats.org/officeDocument/2006/relationships/image" Target="../media/image164.png"/></Relationships>
</file>

<file path=ppt/slides/_rels/slide65.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62.xml"/><Relationship Id="rId1" Type="http://schemas.openxmlformats.org/officeDocument/2006/relationships/slideLayout" Target="../slideLayouts/slideLayout31.xml"/><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22.png"/><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2.emf"/><Relationship Id="rId13" Type="http://schemas.openxmlformats.org/officeDocument/2006/relationships/image" Target="../media/image37.emf"/><Relationship Id="rId3" Type="http://schemas.openxmlformats.org/officeDocument/2006/relationships/image" Target="../media/image21.tiff"/><Relationship Id="rId7" Type="http://schemas.openxmlformats.org/officeDocument/2006/relationships/image" Target="../media/image31.emf"/><Relationship Id="rId12" Type="http://schemas.openxmlformats.org/officeDocument/2006/relationships/image" Target="../media/image36.emf"/><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30.emf"/><Relationship Id="rId11" Type="http://schemas.openxmlformats.org/officeDocument/2006/relationships/image" Target="../media/image35.emf"/><Relationship Id="rId5" Type="http://schemas.openxmlformats.org/officeDocument/2006/relationships/image" Target="../media/image29.emf"/><Relationship Id="rId10" Type="http://schemas.openxmlformats.org/officeDocument/2006/relationships/image" Target="../media/image34.emf"/><Relationship Id="rId4" Type="http://schemas.openxmlformats.org/officeDocument/2006/relationships/image" Target="../media/image28.emf"/><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35"/>
          <p:cNvSpPr/>
          <p:nvPr/>
        </p:nvSpPr>
        <p:spPr>
          <a:xfrm>
            <a:off x="593634" y="583100"/>
            <a:ext cx="11188000" cy="1753927"/>
          </a:xfrm>
          <a:prstGeom prst="rect">
            <a:avLst/>
          </a:prstGeom>
          <a:noFill/>
          <a:ln>
            <a:noFill/>
          </a:ln>
        </p:spPr>
        <p:txBody>
          <a:bodyPr spcFirstLastPara="1" wrap="square" lIns="91425" tIns="45700" rIns="91425" bIns="45700" anchor="t" anchorCtr="0">
            <a:noAutofit/>
          </a:bodyPr>
          <a:lstStyle/>
          <a:p>
            <a:pPr algn="ctr">
              <a:lnSpc>
                <a:spcPct val="90000"/>
              </a:lnSpc>
              <a:spcBef>
                <a:spcPct val="0"/>
              </a:spcBef>
            </a:pPr>
            <a:r>
              <a:rPr lang="en-US" sz="3600" b="1" kern="1200" dirty="0">
                <a:solidFill>
                  <a:srgbClr val="004261"/>
                </a:solidFill>
                <a:latin typeface="Arial" panose="020B0604020202020204" pitchFamily="34" charset="0"/>
                <a:ea typeface="+mj-ea"/>
                <a:cs typeface="Arial" panose="020B0604020202020204" pitchFamily="34" charset="0"/>
              </a:rPr>
              <a:t>Can we infer vertical mixing rates for the surface mixed layer from Argo float’s ascent rates?</a:t>
            </a:r>
          </a:p>
        </p:txBody>
      </p:sp>
      <p:sp>
        <p:nvSpPr>
          <p:cNvPr id="7" name="Rectangle 6">
            <a:extLst>
              <a:ext uri="{FF2B5EF4-FFF2-40B4-BE49-F238E27FC236}">
                <a16:creationId xmlns:a16="http://schemas.microsoft.com/office/drawing/2014/main" id="{40FB7406-D171-A441-B7A2-3699F6BB9C29}"/>
              </a:ext>
            </a:extLst>
          </p:cNvPr>
          <p:cNvSpPr/>
          <p:nvPr/>
        </p:nvSpPr>
        <p:spPr>
          <a:xfrm>
            <a:off x="673798" y="4841308"/>
            <a:ext cx="10844404"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000000">
                    <a:lumMod val="65000"/>
                    <a:lumOff val="35000"/>
                  </a:srgbClr>
                </a:solidFill>
                <a:latin typeface="Helvetica Neue"/>
                <a:ea typeface="Helvetica Neue"/>
                <a:cs typeface="Helvetica Neue"/>
              </a:rPr>
              <a:t>C</a:t>
            </a:r>
            <a:r>
              <a:rPr kumimoji="0" lang="en-US" sz="2000" b="0" i="0" u="none" strike="noStrike" kern="0" cap="none" spc="0" normalizeH="0" baseline="0" noProof="0" dirty="0" err="1">
                <a:ln>
                  <a:noFill/>
                </a:ln>
                <a:solidFill>
                  <a:srgbClr val="000000">
                    <a:lumMod val="65000"/>
                    <a:lumOff val="35000"/>
                  </a:srgbClr>
                </a:solidFill>
                <a:effectLst/>
                <a:uLnTx/>
                <a:uFillTx/>
                <a:latin typeface="Helvetica Neue"/>
                <a:ea typeface="Helvetica Neue"/>
                <a:cs typeface="Helvetica Neue"/>
                <a:sym typeface="Arial"/>
              </a:rPr>
              <a:t>ontributors</a:t>
            </a:r>
            <a:r>
              <a:rPr kumimoji="0" lang="en-US" sz="2000" b="0" i="0" u="none" strike="noStrike" kern="0" cap="none" spc="0" normalizeH="0" baseline="0" noProof="0" dirty="0">
                <a:ln>
                  <a:noFill/>
                </a:ln>
                <a:solidFill>
                  <a:srgbClr val="000000">
                    <a:lumMod val="65000"/>
                    <a:lumOff val="35000"/>
                  </a:srgbClr>
                </a:solidFill>
                <a:effectLst/>
                <a:uLnTx/>
                <a:uFillTx/>
                <a:latin typeface="Helvetica Neue"/>
                <a:ea typeface="Helvetica Neue"/>
                <a:cs typeface="Helvetica Neue"/>
                <a:sym typeface="Arial"/>
              </a:rPr>
              <a:t>: </a:t>
            </a:r>
          </a:p>
          <a:p>
            <a:pPr lvl="0">
              <a:defRPr/>
            </a:pPr>
            <a:r>
              <a:rPr lang="en-US" sz="2000" dirty="0">
                <a:solidFill>
                  <a:srgbClr val="000000">
                    <a:lumMod val="65000"/>
                    <a:lumOff val="35000"/>
                  </a:srgbClr>
                </a:solidFill>
                <a:latin typeface="Helvetica Neue"/>
                <a:ea typeface="Helvetica Neue"/>
                <a:cs typeface="Helvetica Neue"/>
              </a:rPr>
              <a:t>Rob Pinkel (SIO), Dana Swift (UW), Caitlin Whalen (UW) </a:t>
            </a:r>
          </a:p>
          <a:p>
            <a:r>
              <a:rPr lang="en-US" sz="2000" dirty="0">
                <a:solidFill>
                  <a:srgbClr val="000000">
                    <a:lumMod val="65000"/>
                    <a:lumOff val="35000"/>
                  </a:srgbClr>
                </a:solidFill>
                <a:latin typeface="Helvetica Neue"/>
                <a:ea typeface="Helvetica Neue"/>
                <a:cs typeface="Helvetica Neue"/>
              </a:rPr>
              <a:t>Andrea Fassbender (now at NOAA), Gene </a:t>
            </a:r>
            <a:r>
              <a:rPr lang="en-US" sz="2000" dirty="0" err="1">
                <a:solidFill>
                  <a:srgbClr val="000000">
                    <a:lumMod val="65000"/>
                    <a:lumOff val="35000"/>
                  </a:srgbClr>
                </a:solidFill>
                <a:latin typeface="Helvetica Neue"/>
                <a:ea typeface="Helvetica Neue"/>
                <a:cs typeface="Helvetica Neue"/>
              </a:rPr>
              <a:t>Massion</a:t>
            </a:r>
            <a:r>
              <a:rPr lang="en-US" sz="2000" dirty="0">
                <a:solidFill>
                  <a:srgbClr val="000000">
                    <a:lumMod val="65000"/>
                    <a:lumOff val="35000"/>
                  </a:srgbClr>
                </a:solidFill>
                <a:latin typeface="Helvetica Neue"/>
                <a:ea typeface="Helvetica Neue"/>
                <a:cs typeface="Helvetica Neue"/>
              </a:rPr>
              <a:t>, </a:t>
            </a:r>
            <a:r>
              <a:rPr lang="en-US" sz="2000" dirty="0" err="1">
                <a:solidFill>
                  <a:srgbClr val="000000">
                    <a:lumMod val="65000"/>
                    <a:lumOff val="35000"/>
                  </a:srgbClr>
                </a:solidFill>
                <a:latin typeface="Helvetica Neue"/>
                <a:ea typeface="Helvetica Neue"/>
                <a:cs typeface="Helvetica Neue"/>
              </a:rPr>
              <a:t>Yui</a:t>
            </a:r>
            <a:r>
              <a:rPr lang="en-US" sz="2000" dirty="0">
                <a:solidFill>
                  <a:srgbClr val="000000">
                    <a:lumMod val="65000"/>
                    <a:lumOff val="35000"/>
                  </a:srgbClr>
                </a:solidFill>
                <a:latin typeface="Helvetica Neue"/>
                <a:ea typeface="Helvetica Neue"/>
                <a:cs typeface="Helvetica Neue"/>
              </a:rPr>
              <a:t> Takeshita, Ken Johnson (MBARI)</a:t>
            </a:r>
            <a:endParaRPr kumimoji="0" lang="en-US" sz="2000" b="0" i="0" u="none" strike="noStrike" kern="0" cap="none" spc="0" normalizeH="0" baseline="0" noProof="0" dirty="0">
              <a:ln>
                <a:noFill/>
              </a:ln>
              <a:solidFill>
                <a:srgbClr val="000000">
                  <a:lumMod val="65000"/>
                  <a:lumOff val="35000"/>
                </a:srgbClr>
              </a:solidFill>
              <a:effectLst/>
              <a:uLnTx/>
              <a:uFillTx/>
              <a:latin typeface="Helvetica Neue"/>
              <a:ea typeface="Helvetica Neue"/>
              <a:cs typeface="Helvetica Neue"/>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000000">
                    <a:lumMod val="65000"/>
                    <a:lumOff val="35000"/>
                  </a:srgbClr>
                </a:solidFill>
                <a:latin typeface="Helvetica Neue"/>
                <a:ea typeface="Helvetica Neue"/>
                <a:cs typeface="Helvetica Neue"/>
              </a:rPr>
              <a:t>Judah Goldberg, Evan Cervelli (Rockland Scientific Team)</a:t>
            </a:r>
            <a:endParaRPr kumimoji="0" lang="en-US" sz="2000" b="0" i="0" u="none" strike="noStrike" kern="0" cap="none" spc="0" normalizeH="0" baseline="0" noProof="0" dirty="0">
              <a:ln>
                <a:noFill/>
              </a:ln>
              <a:solidFill>
                <a:srgbClr val="000000">
                  <a:lumMod val="65000"/>
                  <a:lumOff val="35000"/>
                </a:srgbClr>
              </a:solidFill>
              <a:effectLst/>
              <a:uLnTx/>
              <a:uFillTx/>
              <a:latin typeface="Helvetica Neue"/>
              <a:ea typeface="Helvetica Neue"/>
              <a:cs typeface="Helvetica Neue"/>
              <a:sym typeface="Arial"/>
            </a:endParaRPr>
          </a:p>
        </p:txBody>
      </p:sp>
      <p:pic>
        <p:nvPicPr>
          <p:cNvPr id="5" name="Picture 4">
            <a:extLst>
              <a:ext uri="{FF2B5EF4-FFF2-40B4-BE49-F238E27FC236}">
                <a16:creationId xmlns:a16="http://schemas.microsoft.com/office/drawing/2014/main" id="{6778A62C-4F69-A546-A630-585DE916E889}"/>
              </a:ext>
            </a:extLst>
          </p:cNvPr>
          <p:cNvPicPr>
            <a:picLocks noChangeAspect="1"/>
          </p:cNvPicPr>
          <p:nvPr/>
        </p:nvPicPr>
        <p:blipFill>
          <a:blip r:embed="rId3"/>
          <a:stretch>
            <a:fillRect/>
          </a:stretch>
        </p:blipFill>
        <p:spPr>
          <a:xfrm>
            <a:off x="673798" y="6248190"/>
            <a:ext cx="3746500" cy="381000"/>
          </a:xfrm>
          <a:prstGeom prst="rect">
            <a:avLst/>
          </a:prstGeom>
        </p:spPr>
      </p:pic>
      <p:sp>
        <p:nvSpPr>
          <p:cNvPr id="6" name="Rectangle 5">
            <a:extLst>
              <a:ext uri="{FF2B5EF4-FFF2-40B4-BE49-F238E27FC236}">
                <a16:creationId xmlns:a16="http://schemas.microsoft.com/office/drawing/2014/main" id="{08EEC936-BA20-3D4D-B3B8-E1FB4392D104}"/>
              </a:ext>
            </a:extLst>
          </p:cNvPr>
          <p:cNvSpPr/>
          <p:nvPr/>
        </p:nvSpPr>
        <p:spPr>
          <a:xfrm>
            <a:off x="4062126" y="2794222"/>
            <a:ext cx="368338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000000">
                    <a:lumMod val="65000"/>
                    <a:lumOff val="35000"/>
                  </a:srgbClr>
                </a:solidFill>
                <a:latin typeface="Helvetica Neue"/>
                <a:ea typeface="Helvetica Neue"/>
                <a:cs typeface="Helvetica Neue"/>
              </a:rPr>
              <a:t>Magdalena M Carranza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kern="1200" dirty="0">
                <a:solidFill>
                  <a:srgbClr val="004261"/>
                </a:solidFill>
                <a:latin typeface="Helvetica Neue" panose="02000503000000020004" pitchFamily="2" charset="0"/>
                <a:ea typeface="Helvetica Neue" panose="02000503000000020004" pitchFamily="2" charset="0"/>
                <a:cs typeface="Helvetica Neue" panose="02000503000000020004" pitchFamily="2" charset="0"/>
              </a:rPr>
              <a:t>MBARI Postdoctoral Fellow</a:t>
            </a:r>
          </a:p>
        </p:txBody>
      </p:sp>
      <p:sp>
        <p:nvSpPr>
          <p:cNvPr id="8" name="Rectangle 7">
            <a:extLst>
              <a:ext uri="{FF2B5EF4-FFF2-40B4-BE49-F238E27FC236}">
                <a16:creationId xmlns:a16="http://schemas.microsoft.com/office/drawing/2014/main" id="{8DB94613-6FD0-6849-912A-E71FB83EA03B}"/>
              </a:ext>
            </a:extLst>
          </p:cNvPr>
          <p:cNvSpPr/>
          <p:nvPr/>
        </p:nvSpPr>
        <p:spPr>
          <a:xfrm>
            <a:off x="3278841" y="3582621"/>
            <a:ext cx="5634318"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000000">
                    <a:lumMod val="65000"/>
                    <a:lumOff val="35000"/>
                  </a:srgbClr>
                </a:solidFill>
                <a:latin typeface="Helvetica Neue"/>
                <a:ea typeface="Helvetica Neue"/>
                <a:cs typeface="Helvetica Neue"/>
              </a:rPr>
              <a:t>Gordon Research Seminar on Ocean Mixing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lumMod val="65000"/>
                    <a:lumOff val="35000"/>
                  </a:srgbClr>
                </a:solidFill>
                <a:effectLst/>
                <a:uLnTx/>
                <a:uFillTx/>
                <a:latin typeface="Helvetica Neue"/>
                <a:ea typeface="Helvetica Neue"/>
                <a:cs typeface="Helvetica Neue"/>
                <a:sym typeface="Arial"/>
              </a:rPr>
              <a:t>Mount Holyoke</a:t>
            </a:r>
            <a:r>
              <a:rPr lang="en-US" sz="2000" dirty="0">
                <a:solidFill>
                  <a:srgbClr val="000000">
                    <a:lumMod val="65000"/>
                    <a:lumOff val="35000"/>
                  </a:srgbClr>
                </a:solidFill>
                <a:latin typeface="Helvetica Neue"/>
                <a:ea typeface="Helvetica Neue"/>
                <a:cs typeface="Helvetica Neue"/>
              </a:rPr>
              <a:t>, MA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lumMod val="65000"/>
                    <a:lumOff val="35000"/>
                  </a:srgbClr>
                </a:solidFill>
                <a:effectLst/>
                <a:uLnTx/>
                <a:uFillTx/>
                <a:latin typeface="Helvetica Neue"/>
                <a:ea typeface="Helvetica Neue"/>
                <a:cs typeface="Helvetica Neue"/>
                <a:sym typeface="Arial"/>
              </a:rPr>
              <a:t>Jun 5 2022</a:t>
            </a:r>
          </a:p>
        </p:txBody>
      </p:sp>
      <p:pic>
        <p:nvPicPr>
          <p:cNvPr id="9" name="Picture 8" descr="argo_final2-copy.jpg">
            <a:extLst>
              <a:ext uri="{FF2B5EF4-FFF2-40B4-BE49-F238E27FC236}">
                <a16:creationId xmlns:a16="http://schemas.microsoft.com/office/drawing/2014/main" id="{58B4FD1E-21A0-9A4F-81CF-0942843A56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4077" y="2569346"/>
            <a:ext cx="1965942" cy="2068805"/>
          </a:xfrm>
          <a:prstGeom prst="rect">
            <a:avLst/>
          </a:prstGeom>
        </p:spPr>
      </p:pic>
      <p:pic>
        <p:nvPicPr>
          <p:cNvPr id="4" name="Picture 3">
            <a:extLst>
              <a:ext uri="{FF2B5EF4-FFF2-40B4-BE49-F238E27FC236}">
                <a16:creationId xmlns:a16="http://schemas.microsoft.com/office/drawing/2014/main" id="{7612D1A8-4882-FB47-B0D1-925B56479A8F}"/>
              </a:ext>
            </a:extLst>
          </p:cNvPr>
          <p:cNvPicPr>
            <a:picLocks noChangeAspect="1"/>
          </p:cNvPicPr>
          <p:nvPr/>
        </p:nvPicPr>
        <p:blipFill>
          <a:blip r:embed="rId5"/>
          <a:stretch>
            <a:fillRect/>
          </a:stretch>
        </p:blipFill>
        <p:spPr>
          <a:xfrm>
            <a:off x="998728" y="2569346"/>
            <a:ext cx="554657" cy="2088122"/>
          </a:xfrm>
          <a:prstGeom prst="rect">
            <a:avLst/>
          </a:prstGeom>
        </p:spPr>
      </p:pic>
      <p:pic>
        <p:nvPicPr>
          <p:cNvPr id="10" name="image001.png" descr="/Users/Mau/Documents/MBARIprojects/Scoping_Proposal_2021/CPF/image001.png">
            <a:extLst>
              <a:ext uri="{FF2B5EF4-FFF2-40B4-BE49-F238E27FC236}">
                <a16:creationId xmlns:a16="http://schemas.microsoft.com/office/drawing/2014/main" id="{0B72B118-CA0D-374F-8ACC-6251AFABB525}"/>
              </a:ext>
            </a:extLst>
          </p:cNvPr>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a:xfrm>
            <a:off x="10607656" y="2438606"/>
            <a:ext cx="1173978" cy="2088123"/>
          </a:xfrm>
          <a:prstGeom prst="rect">
            <a:avLst/>
          </a:prstGeom>
        </p:spPr>
      </p:pic>
      <p:pic>
        <p:nvPicPr>
          <p:cNvPr id="12" name="Picture 11">
            <a:extLst>
              <a:ext uri="{FF2B5EF4-FFF2-40B4-BE49-F238E27FC236}">
                <a16:creationId xmlns:a16="http://schemas.microsoft.com/office/drawing/2014/main" id="{5AF34C2D-603D-8C4D-ACBE-557E2199B576}"/>
              </a:ext>
            </a:extLst>
          </p:cNvPr>
          <p:cNvPicPr>
            <a:picLocks noChangeAspect="1"/>
          </p:cNvPicPr>
          <p:nvPr/>
        </p:nvPicPr>
        <p:blipFill>
          <a:blip r:embed="rId8"/>
          <a:stretch>
            <a:fillRect/>
          </a:stretch>
        </p:blipFill>
        <p:spPr>
          <a:xfrm>
            <a:off x="8888820" y="2462943"/>
            <a:ext cx="1762765" cy="2350353"/>
          </a:xfrm>
          <a:prstGeom prst="rect">
            <a:avLst/>
          </a:prstGeom>
        </p:spPr>
      </p:pic>
      <p:sp>
        <p:nvSpPr>
          <p:cNvPr id="13" name="Rectangle 12">
            <a:extLst>
              <a:ext uri="{FF2B5EF4-FFF2-40B4-BE49-F238E27FC236}">
                <a16:creationId xmlns:a16="http://schemas.microsoft.com/office/drawing/2014/main" id="{44D63684-C574-2B44-B0D1-B69549E07E71}"/>
              </a:ext>
            </a:extLst>
          </p:cNvPr>
          <p:cNvSpPr/>
          <p:nvPr/>
        </p:nvSpPr>
        <p:spPr>
          <a:xfrm>
            <a:off x="1519148" y="2136972"/>
            <a:ext cx="207465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kern="1200" dirty="0">
                <a:solidFill>
                  <a:srgbClr val="004261"/>
                </a:solidFill>
                <a:latin typeface="Helvetica Neue" panose="02000503000000020004" pitchFamily="2" charset="0"/>
                <a:ea typeface="Helvetica Neue" panose="02000503000000020004" pitchFamily="2" charset="0"/>
                <a:cs typeface="Helvetica Neue" panose="02000503000000020004" pitchFamily="2" charset="0"/>
              </a:rPr>
              <a:t>Apex float (UW)</a:t>
            </a:r>
          </a:p>
        </p:txBody>
      </p:sp>
      <p:sp>
        <p:nvSpPr>
          <p:cNvPr id="14" name="Rectangle 13">
            <a:extLst>
              <a:ext uri="{FF2B5EF4-FFF2-40B4-BE49-F238E27FC236}">
                <a16:creationId xmlns:a16="http://schemas.microsoft.com/office/drawing/2014/main" id="{3E9F102C-21CB-2245-BE62-BAD7B21176FA}"/>
              </a:ext>
            </a:extLst>
          </p:cNvPr>
          <p:cNvSpPr/>
          <p:nvPr/>
        </p:nvSpPr>
        <p:spPr>
          <a:xfrm>
            <a:off x="8412587" y="1799020"/>
            <a:ext cx="2797266"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kern="1200" dirty="0">
                <a:solidFill>
                  <a:srgbClr val="004261"/>
                </a:solidFill>
                <a:latin typeface="Helvetica Neue" panose="02000503000000020004" pitchFamily="2" charset="0"/>
                <a:ea typeface="Helvetica Neue" panose="02000503000000020004" pitchFamily="2" charset="0"/>
                <a:cs typeface="Helvetica Neue" panose="02000503000000020004" pitchFamily="2" charset="0"/>
              </a:rPr>
              <a:t>Coastal Profiling Float, CPF (MBARI)</a:t>
            </a:r>
          </a:p>
        </p:txBody>
      </p:sp>
    </p:spTree>
    <p:extLst>
      <p:ext uri="{BB962C8B-B14F-4D97-AF65-F5344CB8AC3E}">
        <p14:creationId xmlns:p14="http://schemas.microsoft.com/office/powerpoint/2010/main" val="71135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711" y="365126"/>
            <a:ext cx="10515600" cy="907550"/>
          </a:xfrm>
        </p:spPr>
        <p:txBody>
          <a:bodyPr>
            <a:normAutofit/>
          </a:bodyPr>
          <a:lstStyle/>
          <a:p>
            <a:r>
              <a:rPr lang="en-US" dirty="0"/>
              <a:t>Vertical Velocities and TKE Dissipation Rates </a:t>
            </a:r>
            <a:br>
              <a:rPr lang="en-US" dirty="0"/>
            </a:br>
            <a:r>
              <a:rPr lang="en-US" dirty="0"/>
              <a:t>from EM-APEX floats</a:t>
            </a:r>
          </a:p>
        </p:txBody>
      </p:sp>
      <p:sp>
        <p:nvSpPr>
          <p:cNvPr id="9" name="Rectangle 8"/>
          <p:cNvSpPr/>
          <p:nvPr/>
        </p:nvSpPr>
        <p:spPr>
          <a:xfrm>
            <a:off x="3152588" y="6342262"/>
            <a:ext cx="8672457" cy="400110"/>
          </a:xfrm>
          <a:prstGeom prst="rect">
            <a:avLst/>
          </a:prstGeom>
        </p:spPr>
        <p:txBody>
          <a:bodyPr wrap="square">
            <a:spAutoFit/>
          </a:bodyPr>
          <a:lstStyle/>
          <a:p>
            <a:pPr marL="0" marR="0" lvl="2" indent="0" algn="r"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ea typeface="+mn-ea"/>
                <a:cs typeface="Arial"/>
                <a:sym typeface="Arial"/>
              </a:rPr>
              <a:t>Cusack et al., 2017</a:t>
            </a:r>
          </a:p>
        </p:txBody>
      </p:sp>
      <p:pic>
        <p:nvPicPr>
          <p:cNvPr id="6" name="Picture 5">
            <a:extLst>
              <a:ext uri="{FF2B5EF4-FFF2-40B4-BE49-F238E27FC236}">
                <a16:creationId xmlns:a16="http://schemas.microsoft.com/office/drawing/2014/main" id="{EA4AC278-5F20-5841-8E37-590E7E074314}"/>
              </a:ext>
            </a:extLst>
          </p:cNvPr>
          <p:cNvPicPr>
            <a:picLocks noChangeAspect="1"/>
          </p:cNvPicPr>
          <p:nvPr/>
        </p:nvPicPr>
        <p:blipFill>
          <a:blip r:embed="rId3"/>
          <a:stretch>
            <a:fillRect/>
          </a:stretch>
        </p:blipFill>
        <p:spPr>
          <a:xfrm>
            <a:off x="7722696" y="250190"/>
            <a:ext cx="4361353" cy="2675890"/>
          </a:xfrm>
          <a:prstGeom prst="rect">
            <a:avLst/>
          </a:prstGeom>
        </p:spPr>
      </p:pic>
      <p:pic>
        <p:nvPicPr>
          <p:cNvPr id="17" name="Picture 16">
            <a:extLst>
              <a:ext uri="{FF2B5EF4-FFF2-40B4-BE49-F238E27FC236}">
                <a16:creationId xmlns:a16="http://schemas.microsoft.com/office/drawing/2014/main" id="{017D1F4B-8979-214F-9D7C-DD2CAE565483}"/>
              </a:ext>
            </a:extLst>
          </p:cNvPr>
          <p:cNvPicPr>
            <a:picLocks noChangeAspect="1"/>
          </p:cNvPicPr>
          <p:nvPr/>
        </p:nvPicPr>
        <p:blipFill>
          <a:blip r:embed="rId4"/>
          <a:stretch>
            <a:fillRect/>
          </a:stretch>
        </p:blipFill>
        <p:spPr>
          <a:xfrm>
            <a:off x="4247757" y="1661876"/>
            <a:ext cx="3431021" cy="4837471"/>
          </a:xfrm>
          <a:prstGeom prst="rect">
            <a:avLst/>
          </a:prstGeom>
        </p:spPr>
      </p:pic>
      <p:pic>
        <p:nvPicPr>
          <p:cNvPr id="18" name="Picture 17">
            <a:extLst>
              <a:ext uri="{FF2B5EF4-FFF2-40B4-BE49-F238E27FC236}">
                <a16:creationId xmlns:a16="http://schemas.microsoft.com/office/drawing/2014/main" id="{99DC05B2-D1FA-D246-8582-2B81E0AD6A3B}"/>
              </a:ext>
            </a:extLst>
          </p:cNvPr>
          <p:cNvPicPr>
            <a:picLocks noChangeAspect="1"/>
          </p:cNvPicPr>
          <p:nvPr/>
        </p:nvPicPr>
        <p:blipFill>
          <a:blip r:embed="rId5"/>
          <a:stretch>
            <a:fillRect/>
          </a:stretch>
        </p:blipFill>
        <p:spPr>
          <a:xfrm>
            <a:off x="653036" y="1509004"/>
            <a:ext cx="3594721" cy="3726121"/>
          </a:xfrm>
          <a:prstGeom prst="rect">
            <a:avLst/>
          </a:prstGeom>
        </p:spPr>
      </p:pic>
      <p:sp>
        <p:nvSpPr>
          <p:cNvPr id="19" name="Rectangle 18">
            <a:extLst>
              <a:ext uri="{FF2B5EF4-FFF2-40B4-BE49-F238E27FC236}">
                <a16:creationId xmlns:a16="http://schemas.microsoft.com/office/drawing/2014/main" id="{1A4FCFD0-FA5E-2A43-852B-F0E52FBBA9EF}"/>
              </a:ext>
            </a:extLst>
          </p:cNvPr>
          <p:cNvSpPr/>
          <p:nvPr/>
        </p:nvSpPr>
        <p:spPr>
          <a:xfrm>
            <a:off x="4534161" y="1387612"/>
            <a:ext cx="295465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Large Eddy Method (LEM):</a:t>
            </a:r>
          </a:p>
        </p:txBody>
      </p:sp>
      <p:sp>
        <p:nvSpPr>
          <p:cNvPr id="20" name="Rectangle 19">
            <a:extLst>
              <a:ext uri="{FF2B5EF4-FFF2-40B4-BE49-F238E27FC236}">
                <a16:creationId xmlns:a16="http://schemas.microsoft.com/office/drawing/2014/main" id="{273A71B6-D99B-3E4A-B309-A6DFFFF7FBF2}"/>
              </a:ext>
            </a:extLst>
          </p:cNvPr>
          <p:cNvSpPr/>
          <p:nvPr/>
        </p:nvSpPr>
        <p:spPr>
          <a:xfrm>
            <a:off x="8057334" y="3708831"/>
            <a:ext cx="391645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Comparison of e against VMP casts:</a:t>
            </a:r>
          </a:p>
        </p:txBody>
      </p:sp>
      <p:sp>
        <p:nvSpPr>
          <p:cNvPr id="21" name="Rectangle 20">
            <a:extLst>
              <a:ext uri="{FF2B5EF4-FFF2-40B4-BE49-F238E27FC236}">
                <a16:creationId xmlns:a16="http://schemas.microsoft.com/office/drawing/2014/main" id="{2C32C485-A323-1047-AD38-EA467F788A40}"/>
              </a:ext>
            </a:extLst>
          </p:cNvPr>
          <p:cNvSpPr/>
          <p:nvPr/>
        </p:nvSpPr>
        <p:spPr>
          <a:xfrm>
            <a:off x="9092115" y="4189434"/>
            <a:ext cx="2550698" cy="923330"/>
          </a:xfrm>
          <a:prstGeom prst="rect">
            <a:avLst/>
          </a:prstGeom>
        </p:spPr>
        <p:txBody>
          <a:bodyPr wrap="none">
            <a:spAutoFit/>
          </a:bodyPr>
          <a:lstStyle/>
          <a:p>
            <a:pPr lvl="1">
              <a:buClr>
                <a:srgbClr val="004161"/>
              </a:buClr>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Ce = 0.146 (float 4976)</a:t>
            </a:r>
          </a:p>
          <a:p>
            <a:pPr>
              <a:buClr>
                <a:srgbClr val="004161"/>
              </a:buClr>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Ce = 0.123 </a:t>
            </a:r>
            <a:r>
              <a:rPr lang="en-US" sz="1800" dirty="0"/>
              <a:t>(float 4977)</a:t>
            </a:r>
          </a:p>
          <a:p>
            <a:pPr marL="0" marR="0" lvl="0" indent="0" algn="l" defTabSz="914400" rtl="0" eaLnBrk="1" fontAlgn="auto" latinLnBrk="0" hangingPunct="1">
              <a:lnSpc>
                <a:spcPct val="100000"/>
              </a:lnSpc>
              <a:spcBef>
                <a:spcPts val="0"/>
              </a:spcBef>
              <a:spcAft>
                <a:spcPts val="0"/>
              </a:spcAft>
              <a:buClr>
                <a:srgbClr val="004161"/>
              </a:buClr>
              <a:buSzTx/>
              <a:buFontTx/>
              <a:buNone/>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 name="Rectangle 21">
            <a:extLst>
              <a:ext uri="{FF2B5EF4-FFF2-40B4-BE49-F238E27FC236}">
                <a16:creationId xmlns:a16="http://schemas.microsoft.com/office/drawing/2014/main" id="{0CC5C63D-C5E1-2840-8AA6-F7379AB27491}"/>
              </a:ext>
            </a:extLst>
          </p:cNvPr>
          <p:cNvSpPr/>
          <p:nvPr/>
        </p:nvSpPr>
        <p:spPr>
          <a:xfrm>
            <a:off x="8768309" y="4958554"/>
            <a:ext cx="196720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(overall statistics)</a:t>
            </a:r>
          </a:p>
        </p:txBody>
      </p:sp>
      <p:sp>
        <p:nvSpPr>
          <p:cNvPr id="23" name="Rectangle 22">
            <a:extLst>
              <a:ext uri="{FF2B5EF4-FFF2-40B4-BE49-F238E27FC236}">
                <a16:creationId xmlns:a16="http://schemas.microsoft.com/office/drawing/2014/main" id="{02B57579-94E9-CA41-B225-765C99A4835C}"/>
              </a:ext>
            </a:extLst>
          </p:cNvPr>
          <p:cNvSpPr/>
          <p:nvPr/>
        </p:nvSpPr>
        <p:spPr>
          <a:xfrm>
            <a:off x="1598315" y="5379863"/>
            <a:ext cx="173637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err="1">
                <a:ln>
                  <a:noFill/>
                </a:ln>
                <a:solidFill>
                  <a:srgbClr val="000000"/>
                </a:solidFill>
                <a:effectLst/>
                <a:uLnTx/>
                <a:uFillTx/>
                <a:latin typeface="Arial"/>
                <a:ea typeface="+mn-ea"/>
                <a:cs typeface="Arial"/>
                <a:sym typeface="Arial"/>
              </a:rPr>
              <a:t>w</a:t>
            </a:r>
            <a:r>
              <a:rPr kumimoji="0" lang="en-US" sz="1800" b="0" i="0" u="none" strike="noStrike" kern="0" cap="none" spc="0" normalizeH="0" baseline="-25000" noProof="0" dirty="0" err="1">
                <a:ln>
                  <a:noFill/>
                </a:ln>
                <a:solidFill>
                  <a:srgbClr val="000000"/>
                </a:solidFill>
                <a:effectLst/>
                <a:uLnTx/>
                <a:uFillTx/>
                <a:latin typeface="Arial"/>
                <a:ea typeface="+mn-ea"/>
                <a:cs typeface="Arial"/>
                <a:sym typeface="Arial"/>
              </a:rPr>
              <a:t>noise</a:t>
            </a: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 = 1 mm/s</a:t>
            </a:r>
          </a:p>
        </p:txBody>
      </p:sp>
    </p:spTree>
    <p:extLst>
      <p:ext uri="{BB962C8B-B14F-4D97-AF65-F5344CB8AC3E}">
        <p14:creationId xmlns:p14="http://schemas.microsoft.com/office/powerpoint/2010/main" val="250310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Potential for Scalability to the entire Argo array</a:t>
            </a:r>
          </a:p>
        </p:txBody>
      </p:sp>
      <p:sp>
        <p:nvSpPr>
          <p:cNvPr id="9" name="Rectangle 8"/>
          <p:cNvSpPr/>
          <p:nvPr/>
        </p:nvSpPr>
        <p:spPr>
          <a:xfrm>
            <a:off x="3152589" y="6342262"/>
            <a:ext cx="8201212"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https://</a:t>
            </a:r>
            <a:r>
              <a:rPr lang="en-US" sz="2000" i="1" dirty="0" err="1">
                <a:solidFill>
                  <a:schemeClr val="bg2">
                    <a:lumMod val="25000"/>
                  </a:schemeClr>
                </a:solidFill>
              </a:rPr>
              <a:t>argo.ucsd.edu</a:t>
            </a:r>
            <a:r>
              <a:rPr lang="en-US" sz="2000" i="1" dirty="0">
                <a:solidFill>
                  <a:schemeClr val="bg2">
                    <a:lumMod val="25000"/>
                  </a:schemeClr>
                </a:solidFill>
              </a:rPr>
              <a:t>/about/status/</a:t>
            </a:r>
          </a:p>
        </p:txBody>
      </p:sp>
      <p:pic>
        <p:nvPicPr>
          <p:cNvPr id="19" name="Picture 18">
            <a:extLst>
              <a:ext uri="{FF2B5EF4-FFF2-40B4-BE49-F238E27FC236}">
                <a16:creationId xmlns:a16="http://schemas.microsoft.com/office/drawing/2014/main" id="{B5A9AA18-0C03-5C41-AD87-729782D3F338}"/>
              </a:ext>
            </a:extLst>
          </p:cNvPr>
          <p:cNvPicPr>
            <a:picLocks noChangeAspect="1"/>
          </p:cNvPicPr>
          <p:nvPr/>
        </p:nvPicPr>
        <p:blipFill>
          <a:blip r:embed="rId3"/>
          <a:stretch>
            <a:fillRect/>
          </a:stretch>
        </p:blipFill>
        <p:spPr>
          <a:xfrm>
            <a:off x="0" y="881262"/>
            <a:ext cx="11772900" cy="5461000"/>
          </a:xfrm>
          <a:prstGeom prst="rect">
            <a:avLst/>
          </a:prstGeom>
        </p:spPr>
      </p:pic>
    </p:spTree>
    <p:extLst>
      <p:ext uri="{BB962C8B-B14F-4D97-AF65-F5344CB8AC3E}">
        <p14:creationId xmlns:p14="http://schemas.microsoft.com/office/powerpoint/2010/main" val="3658043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78143" cy="608910"/>
          </a:xfrm>
        </p:spPr>
        <p:txBody>
          <a:bodyPr>
            <a:normAutofit/>
          </a:bodyPr>
          <a:lstStyle/>
          <a:p>
            <a:pPr algn="ctr"/>
            <a:r>
              <a:rPr lang="en-US" dirty="0"/>
              <a:t>How Apex floats work?</a:t>
            </a:r>
          </a:p>
        </p:txBody>
      </p:sp>
      <p:pic>
        <p:nvPicPr>
          <p:cNvPr id="3" name="Picture 2">
            <a:extLst>
              <a:ext uri="{FF2B5EF4-FFF2-40B4-BE49-F238E27FC236}">
                <a16:creationId xmlns:a16="http://schemas.microsoft.com/office/drawing/2014/main" id="{CC509B62-4E91-8F4D-A840-E855C891EBA4}"/>
              </a:ext>
            </a:extLst>
          </p:cNvPr>
          <p:cNvPicPr>
            <a:picLocks noChangeAspect="1"/>
          </p:cNvPicPr>
          <p:nvPr/>
        </p:nvPicPr>
        <p:blipFill>
          <a:blip r:embed="rId3"/>
          <a:stretch>
            <a:fillRect/>
          </a:stretch>
        </p:blipFill>
        <p:spPr>
          <a:xfrm>
            <a:off x="610506" y="1416956"/>
            <a:ext cx="5485494" cy="4741405"/>
          </a:xfrm>
          <a:prstGeom prst="rect">
            <a:avLst/>
          </a:prstGeom>
        </p:spPr>
      </p:pic>
      <p:sp>
        <p:nvSpPr>
          <p:cNvPr id="8" name="TextBox 7">
            <a:extLst>
              <a:ext uri="{FF2B5EF4-FFF2-40B4-BE49-F238E27FC236}">
                <a16:creationId xmlns:a16="http://schemas.microsoft.com/office/drawing/2014/main" id="{71EFEE5A-B4F9-9942-A239-489925856204}"/>
              </a:ext>
            </a:extLst>
          </p:cNvPr>
          <p:cNvSpPr txBox="1"/>
          <p:nvPr/>
        </p:nvSpPr>
        <p:spPr>
          <a:xfrm>
            <a:off x="6534502" y="1803517"/>
            <a:ext cx="5154568" cy="2246769"/>
          </a:xfrm>
          <a:prstGeom prst="rect">
            <a:avLst/>
          </a:prstGeom>
          <a:noFill/>
        </p:spPr>
        <p:txBody>
          <a:bodyPr wrap="square" rtlCol="0">
            <a:spAutoFit/>
          </a:bodyPr>
          <a:lstStyle/>
          <a:p>
            <a:r>
              <a:rPr lang="en-US" sz="2000" dirty="0">
                <a:solidFill>
                  <a:schemeClr val="bg2">
                    <a:lumMod val="25000"/>
                  </a:schemeClr>
                </a:solidFill>
              </a:rPr>
              <a:t>Buoyancy engine:</a:t>
            </a:r>
          </a:p>
          <a:p>
            <a:r>
              <a:rPr lang="en-US" sz="2000" dirty="0">
                <a:solidFill>
                  <a:schemeClr val="bg2">
                    <a:lumMod val="25000"/>
                  </a:schemeClr>
                </a:solidFill>
              </a:rPr>
              <a:t>Oil is pumped into/out of the bladder to change its volume</a:t>
            </a:r>
          </a:p>
          <a:p>
            <a:endParaRPr lang="en-US" sz="2000" dirty="0">
              <a:solidFill>
                <a:schemeClr val="bg2">
                  <a:lumMod val="25000"/>
                </a:schemeClr>
              </a:solidFill>
            </a:endParaRPr>
          </a:p>
          <a:p>
            <a:r>
              <a:rPr lang="en-US" sz="2000" dirty="0">
                <a:solidFill>
                  <a:schemeClr val="bg2">
                    <a:lumMod val="25000"/>
                  </a:schemeClr>
                </a:solidFill>
              </a:rPr>
              <a:t>Carry a pumped SBE41cp CTD, sampling at 1Hz and returning binned pressure sensor data every 2m </a:t>
            </a:r>
          </a:p>
        </p:txBody>
      </p:sp>
      <p:sp>
        <p:nvSpPr>
          <p:cNvPr id="9" name="Rectangle 8">
            <a:extLst>
              <a:ext uri="{FF2B5EF4-FFF2-40B4-BE49-F238E27FC236}">
                <a16:creationId xmlns:a16="http://schemas.microsoft.com/office/drawing/2014/main" id="{FE69FF0E-BB0F-BD46-9269-B48D950BD453}"/>
              </a:ext>
            </a:extLst>
          </p:cNvPr>
          <p:cNvSpPr/>
          <p:nvPr/>
        </p:nvSpPr>
        <p:spPr>
          <a:xfrm>
            <a:off x="2247859"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Johnson (2017), Riser et al. (2018) </a:t>
            </a:r>
          </a:p>
        </p:txBody>
      </p:sp>
      <p:pic>
        <p:nvPicPr>
          <p:cNvPr id="4" name="Picture 3">
            <a:extLst>
              <a:ext uri="{FF2B5EF4-FFF2-40B4-BE49-F238E27FC236}">
                <a16:creationId xmlns:a16="http://schemas.microsoft.com/office/drawing/2014/main" id="{A519F592-A3BA-6E42-B5C1-9CD7F329559A}"/>
              </a:ext>
            </a:extLst>
          </p:cNvPr>
          <p:cNvPicPr>
            <a:picLocks noChangeAspect="1"/>
          </p:cNvPicPr>
          <p:nvPr/>
        </p:nvPicPr>
        <p:blipFill>
          <a:blip r:embed="rId4"/>
          <a:stretch>
            <a:fillRect/>
          </a:stretch>
        </p:blipFill>
        <p:spPr>
          <a:xfrm>
            <a:off x="7552017" y="4434168"/>
            <a:ext cx="1955800" cy="571500"/>
          </a:xfrm>
          <a:prstGeom prst="rect">
            <a:avLst/>
          </a:prstGeom>
        </p:spPr>
      </p:pic>
    </p:spTree>
    <p:extLst>
      <p:ext uri="{BB962C8B-B14F-4D97-AF65-F5344CB8AC3E}">
        <p14:creationId xmlns:p14="http://schemas.microsoft.com/office/powerpoint/2010/main" val="4283229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78143" cy="608910"/>
          </a:xfrm>
        </p:spPr>
        <p:txBody>
          <a:bodyPr>
            <a:normAutofit/>
          </a:bodyPr>
          <a:lstStyle/>
          <a:p>
            <a:r>
              <a:rPr lang="en-US" dirty="0"/>
              <a:t>Example of ascent rate profile from an Apex float</a:t>
            </a:r>
          </a:p>
        </p:txBody>
      </p:sp>
      <p:pic>
        <p:nvPicPr>
          <p:cNvPr id="12" name="Picture 11">
            <a:extLst>
              <a:ext uri="{FF2B5EF4-FFF2-40B4-BE49-F238E27FC236}">
                <a16:creationId xmlns:a16="http://schemas.microsoft.com/office/drawing/2014/main" id="{4023E7D1-70B9-A346-980E-3055748BCA82}"/>
              </a:ext>
            </a:extLst>
          </p:cNvPr>
          <p:cNvPicPr>
            <a:picLocks noChangeAspect="1"/>
          </p:cNvPicPr>
          <p:nvPr/>
        </p:nvPicPr>
        <p:blipFill>
          <a:blip r:embed="rId3"/>
          <a:stretch>
            <a:fillRect/>
          </a:stretch>
        </p:blipFill>
        <p:spPr>
          <a:xfrm>
            <a:off x="667347" y="1162593"/>
            <a:ext cx="4970105" cy="5130225"/>
          </a:xfrm>
          <a:prstGeom prst="rect">
            <a:avLst/>
          </a:prstGeom>
        </p:spPr>
      </p:pic>
      <p:cxnSp>
        <p:nvCxnSpPr>
          <p:cNvPr id="16" name="Straight Connector 15">
            <a:extLst>
              <a:ext uri="{FF2B5EF4-FFF2-40B4-BE49-F238E27FC236}">
                <a16:creationId xmlns:a16="http://schemas.microsoft.com/office/drawing/2014/main" id="{977CE000-FBB8-0B42-8848-5229251C1FC5}"/>
              </a:ext>
            </a:extLst>
          </p:cNvPr>
          <p:cNvCxnSpPr>
            <a:cxnSpLocks/>
          </p:cNvCxnSpPr>
          <p:nvPr/>
        </p:nvCxnSpPr>
        <p:spPr>
          <a:xfrm>
            <a:off x="5464629" y="3313858"/>
            <a:ext cx="877185" cy="451225"/>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4F66B21-1025-B04E-B68A-D3C8B846B8F2}"/>
              </a:ext>
            </a:extLst>
          </p:cNvPr>
          <p:cNvPicPr>
            <a:picLocks noChangeAspect="1"/>
          </p:cNvPicPr>
          <p:nvPr/>
        </p:nvPicPr>
        <p:blipFill>
          <a:blip r:embed="rId4"/>
          <a:stretch>
            <a:fillRect/>
          </a:stretch>
        </p:blipFill>
        <p:spPr>
          <a:xfrm>
            <a:off x="6341815" y="3721560"/>
            <a:ext cx="1860892" cy="1673702"/>
          </a:xfrm>
          <a:prstGeom prst="rect">
            <a:avLst/>
          </a:prstGeom>
        </p:spPr>
      </p:pic>
      <p:cxnSp>
        <p:nvCxnSpPr>
          <p:cNvPr id="20" name="Straight Connector 19">
            <a:extLst>
              <a:ext uri="{FF2B5EF4-FFF2-40B4-BE49-F238E27FC236}">
                <a16:creationId xmlns:a16="http://schemas.microsoft.com/office/drawing/2014/main" id="{DC636619-1746-384D-BEDE-F6C92FFC24F5}"/>
              </a:ext>
            </a:extLst>
          </p:cNvPr>
          <p:cNvCxnSpPr>
            <a:cxnSpLocks/>
          </p:cNvCxnSpPr>
          <p:nvPr/>
        </p:nvCxnSpPr>
        <p:spPr>
          <a:xfrm>
            <a:off x="5464628" y="4396527"/>
            <a:ext cx="774807" cy="959245"/>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6884305-9619-4F46-8736-445FEDEB0E3E}"/>
              </a:ext>
            </a:extLst>
          </p:cNvPr>
          <p:cNvSpPr txBox="1"/>
          <p:nvPr/>
        </p:nvSpPr>
        <p:spPr>
          <a:xfrm>
            <a:off x="6048701" y="3187787"/>
            <a:ext cx="5154568" cy="400110"/>
          </a:xfrm>
          <a:prstGeom prst="rect">
            <a:avLst/>
          </a:prstGeom>
          <a:noFill/>
        </p:spPr>
        <p:txBody>
          <a:bodyPr wrap="square" rtlCol="0">
            <a:spAutoFit/>
          </a:bodyPr>
          <a:lstStyle/>
          <a:p>
            <a:r>
              <a:rPr lang="en-US" sz="2000" dirty="0">
                <a:solidFill>
                  <a:schemeClr val="bg2">
                    <a:lumMod val="25000"/>
                  </a:schemeClr>
                </a:solidFill>
              </a:rPr>
              <a:t>2) Pressure sensor:</a:t>
            </a:r>
          </a:p>
        </p:txBody>
      </p:sp>
      <p:sp>
        <p:nvSpPr>
          <p:cNvPr id="24" name="TextBox 23">
            <a:extLst>
              <a:ext uri="{FF2B5EF4-FFF2-40B4-BE49-F238E27FC236}">
                <a16:creationId xmlns:a16="http://schemas.microsoft.com/office/drawing/2014/main" id="{1DEE3C20-B9F0-D343-8AE8-71C2CC16D4FF}"/>
              </a:ext>
            </a:extLst>
          </p:cNvPr>
          <p:cNvSpPr txBox="1"/>
          <p:nvPr/>
        </p:nvSpPr>
        <p:spPr>
          <a:xfrm>
            <a:off x="6048701" y="1323059"/>
            <a:ext cx="3297006" cy="400110"/>
          </a:xfrm>
          <a:prstGeom prst="rect">
            <a:avLst/>
          </a:prstGeom>
          <a:noFill/>
        </p:spPr>
        <p:txBody>
          <a:bodyPr wrap="square" rtlCol="0">
            <a:spAutoFit/>
          </a:bodyPr>
          <a:lstStyle/>
          <a:p>
            <a:r>
              <a:rPr lang="en-US" sz="2000" dirty="0">
                <a:solidFill>
                  <a:schemeClr val="bg2">
                    <a:lumMod val="25000"/>
                  </a:schemeClr>
                </a:solidFill>
              </a:rPr>
              <a:t>1) Buoyancy Pump Activity:</a:t>
            </a:r>
          </a:p>
        </p:txBody>
      </p:sp>
      <p:sp>
        <p:nvSpPr>
          <p:cNvPr id="25" name="TextBox 24">
            <a:extLst>
              <a:ext uri="{FF2B5EF4-FFF2-40B4-BE49-F238E27FC236}">
                <a16:creationId xmlns:a16="http://schemas.microsoft.com/office/drawing/2014/main" id="{E7782F18-AC87-DC4C-80AB-A5F159B43817}"/>
              </a:ext>
            </a:extLst>
          </p:cNvPr>
          <p:cNvSpPr txBox="1"/>
          <p:nvPr/>
        </p:nvSpPr>
        <p:spPr>
          <a:xfrm>
            <a:off x="6392349" y="1987215"/>
            <a:ext cx="1660302" cy="707886"/>
          </a:xfrm>
          <a:prstGeom prst="rect">
            <a:avLst/>
          </a:prstGeom>
          <a:noFill/>
        </p:spPr>
        <p:txBody>
          <a:bodyPr wrap="square" rtlCol="0">
            <a:spAutoFit/>
          </a:bodyPr>
          <a:lstStyle/>
          <a:p>
            <a:r>
              <a:rPr lang="en-US" sz="2000" dirty="0">
                <a:solidFill>
                  <a:srgbClr val="FF0000"/>
                </a:solidFill>
              </a:rPr>
              <a:t>● pump on</a:t>
            </a:r>
          </a:p>
          <a:p>
            <a:r>
              <a:rPr lang="en-US" sz="2000" dirty="0">
                <a:solidFill>
                  <a:srgbClr val="00B050"/>
                </a:solidFill>
              </a:rPr>
              <a:t>● pump off</a:t>
            </a:r>
          </a:p>
        </p:txBody>
      </p:sp>
      <p:sp>
        <p:nvSpPr>
          <p:cNvPr id="26" name="TextBox 25">
            <a:extLst>
              <a:ext uri="{FF2B5EF4-FFF2-40B4-BE49-F238E27FC236}">
                <a16:creationId xmlns:a16="http://schemas.microsoft.com/office/drawing/2014/main" id="{B1444BAA-C4D9-B042-AB8C-0D2B1DEA3003}"/>
              </a:ext>
            </a:extLst>
          </p:cNvPr>
          <p:cNvSpPr txBox="1"/>
          <p:nvPr/>
        </p:nvSpPr>
        <p:spPr>
          <a:xfrm>
            <a:off x="8673781" y="2029547"/>
            <a:ext cx="2112219" cy="707886"/>
          </a:xfrm>
          <a:prstGeom prst="rect">
            <a:avLst/>
          </a:prstGeom>
          <a:noFill/>
        </p:spPr>
        <p:txBody>
          <a:bodyPr wrap="square" rtlCol="0">
            <a:spAutoFit/>
          </a:bodyPr>
          <a:lstStyle/>
          <a:p>
            <a:r>
              <a:rPr lang="en-US" sz="2000" dirty="0">
                <a:solidFill>
                  <a:schemeClr val="bg2">
                    <a:lumMod val="25000"/>
                  </a:schemeClr>
                </a:solidFill>
              </a:rPr>
              <a:t>Low frequency </a:t>
            </a:r>
          </a:p>
          <a:p>
            <a:r>
              <a:rPr lang="en-US" sz="2000" dirty="0">
                <a:solidFill>
                  <a:schemeClr val="bg2">
                    <a:lumMod val="25000"/>
                  </a:schemeClr>
                </a:solidFill>
              </a:rPr>
              <a:t>sawtooth pattern</a:t>
            </a:r>
          </a:p>
        </p:txBody>
      </p:sp>
      <p:sp>
        <p:nvSpPr>
          <p:cNvPr id="27" name="TextBox 26">
            <a:extLst>
              <a:ext uri="{FF2B5EF4-FFF2-40B4-BE49-F238E27FC236}">
                <a16:creationId xmlns:a16="http://schemas.microsoft.com/office/drawing/2014/main" id="{8A7D8093-9151-2C42-B0C0-14E77FC1AF2F}"/>
              </a:ext>
            </a:extLst>
          </p:cNvPr>
          <p:cNvSpPr txBox="1"/>
          <p:nvPr/>
        </p:nvSpPr>
        <p:spPr>
          <a:xfrm>
            <a:off x="8673780" y="4101562"/>
            <a:ext cx="2850873" cy="400110"/>
          </a:xfrm>
          <a:prstGeom prst="rect">
            <a:avLst/>
          </a:prstGeom>
          <a:noFill/>
        </p:spPr>
        <p:txBody>
          <a:bodyPr wrap="square" rtlCol="0">
            <a:spAutoFit/>
          </a:bodyPr>
          <a:lstStyle/>
          <a:p>
            <a:r>
              <a:rPr lang="en-US" sz="2000" dirty="0">
                <a:solidFill>
                  <a:schemeClr val="bg2">
                    <a:lumMod val="25000"/>
                  </a:schemeClr>
                </a:solidFill>
              </a:rPr>
              <a:t>High-frequency noise</a:t>
            </a:r>
          </a:p>
        </p:txBody>
      </p:sp>
      <p:sp>
        <p:nvSpPr>
          <p:cNvPr id="28" name="TextBox 27">
            <a:extLst>
              <a:ext uri="{FF2B5EF4-FFF2-40B4-BE49-F238E27FC236}">
                <a16:creationId xmlns:a16="http://schemas.microsoft.com/office/drawing/2014/main" id="{43840C96-F465-5745-A447-968639DEFA53}"/>
              </a:ext>
            </a:extLst>
          </p:cNvPr>
          <p:cNvSpPr txBox="1"/>
          <p:nvPr/>
        </p:nvSpPr>
        <p:spPr>
          <a:xfrm>
            <a:off x="1231531" y="1888896"/>
            <a:ext cx="724838" cy="400110"/>
          </a:xfrm>
          <a:prstGeom prst="rect">
            <a:avLst/>
          </a:prstGeom>
          <a:noFill/>
        </p:spPr>
        <p:txBody>
          <a:bodyPr wrap="square" rtlCol="0">
            <a:spAutoFit/>
          </a:bodyPr>
          <a:lstStyle/>
          <a:p>
            <a:r>
              <a:rPr lang="en-US" sz="2000" dirty="0">
                <a:solidFill>
                  <a:schemeClr val="bg2">
                    <a:lumMod val="25000"/>
                  </a:schemeClr>
                </a:solidFill>
              </a:rPr>
              <a:t>MLD</a:t>
            </a:r>
          </a:p>
        </p:txBody>
      </p:sp>
      <p:pic>
        <p:nvPicPr>
          <p:cNvPr id="1026" name="Picture 2">
            <a:extLst>
              <a:ext uri="{FF2B5EF4-FFF2-40B4-BE49-F238E27FC236}">
                <a16:creationId xmlns:a16="http://schemas.microsoft.com/office/drawing/2014/main" id="{877A82A3-4C7F-754A-A4CD-A117EC6635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0043" y="167693"/>
            <a:ext cx="2242088" cy="1819522"/>
          </a:xfrm>
          <a:prstGeom prst="rect">
            <a:avLst/>
          </a:prstGeom>
          <a:noFill/>
          <a:extLst>
            <a:ext uri="{909E8E84-426E-40DD-AFC4-6F175D3DCCD1}">
              <a14:hiddenFill xmlns:a14="http://schemas.microsoft.com/office/drawing/2010/main">
                <a:solidFill>
                  <a:srgbClr val="FFFFFF"/>
                </a:solidFill>
              </a14:hiddenFill>
            </a:ext>
          </a:extLst>
        </p:spPr>
      </p:pic>
      <p:sp>
        <p:nvSpPr>
          <p:cNvPr id="31" name="Right Brace 30">
            <a:extLst>
              <a:ext uri="{FF2B5EF4-FFF2-40B4-BE49-F238E27FC236}">
                <a16:creationId xmlns:a16="http://schemas.microsoft.com/office/drawing/2014/main" id="{3EA20F61-C0DB-6D42-AC77-FB400AFC861D}"/>
              </a:ext>
            </a:extLst>
          </p:cNvPr>
          <p:cNvSpPr/>
          <p:nvPr/>
        </p:nvSpPr>
        <p:spPr>
          <a:xfrm>
            <a:off x="8202706" y="1991509"/>
            <a:ext cx="159295" cy="7963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a:extLst>
              <a:ext uri="{FF2B5EF4-FFF2-40B4-BE49-F238E27FC236}">
                <a16:creationId xmlns:a16="http://schemas.microsoft.com/office/drawing/2014/main" id="{228BF94C-4CB3-754D-A20C-5693FA4E32E4}"/>
              </a:ext>
            </a:extLst>
          </p:cNvPr>
          <p:cNvSpPr txBox="1"/>
          <p:nvPr/>
        </p:nvSpPr>
        <p:spPr>
          <a:xfrm>
            <a:off x="6150071" y="5704795"/>
            <a:ext cx="5912060" cy="400110"/>
          </a:xfrm>
          <a:prstGeom prst="rect">
            <a:avLst/>
          </a:prstGeom>
          <a:noFill/>
        </p:spPr>
        <p:txBody>
          <a:bodyPr wrap="square" rtlCol="0">
            <a:spAutoFit/>
          </a:bodyPr>
          <a:lstStyle/>
          <a:p>
            <a:r>
              <a:rPr lang="en-US" sz="2000" dirty="0">
                <a:solidFill>
                  <a:srgbClr val="C20202"/>
                </a:solidFill>
              </a:rPr>
              <a:t>Can we filter out these effects to recover w?</a:t>
            </a:r>
          </a:p>
        </p:txBody>
      </p:sp>
      <p:sp>
        <p:nvSpPr>
          <p:cNvPr id="36" name="TextBox 35">
            <a:extLst>
              <a:ext uri="{FF2B5EF4-FFF2-40B4-BE49-F238E27FC236}">
                <a16:creationId xmlns:a16="http://schemas.microsoft.com/office/drawing/2014/main" id="{1F141FE1-0E57-5E48-8DB4-77AE0EAB9EE6}"/>
              </a:ext>
            </a:extLst>
          </p:cNvPr>
          <p:cNvSpPr txBox="1"/>
          <p:nvPr/>
        </p:nvSpPr>
        <p:spPr>
          <a:xfrm>
            <a:off x="6341814" y="2772578"/>
            <a:ext cx="4981057" cy="400110"/>
          </a:xfrm>
          <a:prstGeom prst="rect">
            <a:avLst/>
          </a:prstGeom>
          <a:noFill/>
        </p:spPr>
        <p:txBody>
          <a:bodyPr wrap="square" rtlCol="0">
            <a:spAutoFit/>
          </a:bodyPr>
          <a:lstStyle/>
          <a:p>
            <a:r>
              <a:rPr lang="en-US" sz="2000" dirty="0">
                <a:solidFill>
                  <a:schemeClr val="bg2">
                    <a:lumMod val="25000"/>
                  </a:schemeClr>
                </a:solidFill>
              </a:rPr>
              <a:t>engineering data not always available!</a:t>
            </a:r>
          </a:p>
        </p:txBody>
      </p:sp>
    </p:spTree>
    <p:extLst>
      <p:ext uri="{BB962C8B-B14F-4D97-AF65-F5344CB8AC3E}">
        <p14:creationId xmlns:p14="http://schemas.microsoft.com/office/powerpoint/2010/main" val="2427321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411708-2A7D-8944-8070-D1F241AC17B1}"/>
              </a:ext>
            </a:extLst>
          </p:cNvPr>
          <p:cNvPicPr>
            <a:picLocks noChangeAspect="1"/>
          </p:cNvPicPr>
          <p:nvPr/>
        </p:nvPicPr>
        <p:blipFill>
          <a:blip r:embed="rId3"/>
          <a:stretch>
            <a:fillRect/>
          </a:stretch>
        </p:blipFill>
        <p:spPr>
          <a:xfrm>
            <a:off x="549290" y="1221977"/>
            <a:ext cx="9113003" cy="2434357"/>
          </a:xfrm>
          <a:prstGeom prst="rect">
            <a:avLst/>
          </a:prstGeom>
        </p:spPr>
      </p:pic>
      <p:sp>
        <p:nvSpPr>
          <p:cNvPr id="2" name="Title 1"/>
          <p:cNvSpPr>
            <a:spLocks noGrp="1"/>
          </p:cNvSpPr>
          <p:nvPr>
            <p:ph type="title"/>
          </p:nvPr>
        </p:nvSpPr>
        <p:spPr>
          <a:xfrm>
            <a:off x="838200" y="365126"/>
            <a:ext cx="10178143" cy="608910"/>
          </a:xfrm>
        </p:spPr>
        <p:txBody>
          <a:bodyPr>
            <a:normAutofit/>
          </a:bodyPr>
          <a:lstStyle/>
          <a:p>
            <a:r>
              <a:rPr lang="en-US" dirty="0"/>
              <a:t>Can we filter out buoyancy pump effects to recover w?</a:t>
            </a:r>
          </a:p>
        </p:txBody>
      </p:sp>
      <p:sp>
        <p:nvSpPr>
          <p:cNvPr id="25" name="TextBox 24">
            <a:extLst>
              <a:ext uri="{FF2B5EF4-FFF2-40B4-BE49-F238E27FC236}">
                <a16:creationId xmlns:a16="http://schemas.microsoft.com/office/drawing/2014/main" id="{E7782F18-AC87-DC4C-80AB-A5F159B43817}"/>
              </a:ext>
            </a:extLst>
          </p:cNvPr>
          <p:cNvSpPr txBox="1"/>
          <p:nvPr/>
        </p:nvSpPr>
        <p:spPr>
          <a:xfrm>
            <a:off x="9718273" y="1987127"/>
            <a:ext cx="1660302" cy="707886"/>
          </a:xfrm>
          <a:prstGeom prst="rect">
            <a:avLst/>
          </a:prstGeom>
          <a:noFill/>
        </p:spPr>
        <p:txBody>
          <a:bodyPr wrap="square" rtlCol="0">
            <a:spAutoFit/>
          </a:bodyPr>
          <a:lstStyle/>
          <a:p>
            <a:r>
              <a:rPr lang="en-US" sz="2000" dirty="0">
                <a:solidFill>
                  <a:srgbClr val="C20202"/>
                </a:solidFill>
              </a:rPr>
              <a:t>● pump on</a:t>
            </a:r>
          </a:p>
          <a:p>
            <a:r>
              <a:rPr lang="en-US" sz="2000" dirty="0">
                <a:solidFill>
                  <a:srgbClr val="00B050"/>
                </a:solidFill>
              </a:rPr>
              <a:t>● pump off</a:t>
            </a:r>
          </a:p>
        </p:txBody>
      </p:sp>
      <p:sp>
        <p:nvSpPr>
          <p:cNvPr id="28" name="TextBox 27">
            <a:extLst>
              <a:ext uri="{FF2B5EF4-FFF2-40B4-BE49-F238E27FC236}">
                <a16:creationId xmlns:a16="http://schemas.microsoft.com/office/drawing/2014/main" id="{43840C96-F465-5745-A447-968639DEFA53}"/>
              </a:ext>
            </a:extLst>
          </p:cNvPr>
          <p:cNvSpPr txBox="1"/>
          <p:nvPr/>
        </p:nvSpPr>
        <p:spPr>
          <a:xfrm>
            <a:off x="7564064" y="1121653"/>
            <a:ext cx="1808536" cy="400110"/>
          </a:xfrm>
          <a:prstGeom prst="rect">
            <a:avLst/>
          </a:prstGeom>
          <a:noFill/>
        </p:spPr>
        <p:txBody>
          <a:bodyPr wrap="square" rtlCol="0">
            <a:spAutoFit/>
          </a:bodyPr>
          <a:lstStyle/>
          <a:p>
            <a:r>
              <a:rPr lang="en-US" sz="2000" dirty="0">
                <a:solidFill>
                  <a:schemeClr val="bg2">
                    <a:lumMod val="25000"/>
                  </a:schemeClr>
                </a:solidFill>
              </a:rPr>
              <a:t>MLD ~ 125 m</a:t>
            </a:r>
          </a:p>
        </p:txBody>
      </p:sp>
      <p:pic>
        <p:nvPicPr>
          <p:cNvPr id="8" name="Picture 7">
            <a:extLst>
              <a:ext uri="{FF2B5EF4-FFF2-40B4-BE49-F238E27FC236}">
                <a16:creationId xmlns:a16="http://schemas.microsoft.com/office/drawing/2014/main" id="{631BADAB-3687-3344-9346-4C293D977E46}"/>
              </a:ext>
            </a:extLst>
          </p:cNvPr>
          <p:cNvPicPr>
            <a:picLocks noChangeAspect="1"/>
          </p:cNvPicPr>
          <p:nvPr/>
        </p:nvPicPr>
        <p:blipFill>
          <a:blip r:embed="rId4"/>
          <a:stretch>
            <a:fillRect/>
          </a:stretch>
        </p:blipFill>
        <p:spPr>
          <a:xfrm>
            <a:off x="443384" y="3729764"/>
            <a:ext cx="9218909" cy="2438433"/>
          </a:xfrm>
          <a:prstGeom prst="rect">
            <a:avLst/>
          </a:prstGeom>
        </p:spPr>
      </p:pic>
      <p:sp>
        <p:nvSpPr>
          <p:cNvPr id="21" name="TextBox 20">
            <a:extLst>
              <a:ext uri="{FF2B5EF4-FFF2-40B4-BE49-F238E27FC236}">
                <a16:creationId xmlns:a16="http://schemas.microsoft.com/office/drawing/2014/main" id="{AB6ADAD4-ABD8-CD48-AA0F-496D932C5380}"/>
              </a:ext>
            </a:extLst>
          </p:cNvPr>
          <p:cNvSpPr txBox="1"/>
          <p:nvPr/>
        </p:nvSpPr>
        <p:spPr>
          <a:xfrm>
            <a:off x="9718273" y="4415990"/>
            <a:ext cx="2111025" cy="1016622"/>
          </a:xfrm>
          <a:prstGeom prst="rect">
            <a:avLst/>
          </a:prstGeom>
          <a:noFill/>
        </p:spPr>
        <p:txBody>
          <a:bodyPr wrap="square" rtlCol="0">
            <a:spAutoFit/>
          </a:bodyPr>
          <a:lstStyle/>
          <a:p>
            <a:r>
              <a:rPr lang="en-US" sz="2000" dirty="0">
                <a:solidFill>
                  <a:srgbClr val="C20202"/>
                </a:solidFill>
              </a:rPr>
              <a:t>Engineering data </a:t>
            </a:r>
          </a:p>
          <a:p>
            <a:r>
              <a:rPr lang="en-US" sz="2000" dirty="0">
                <a:solidFill>
                  <a:srgbClr val="C20202"/>
                </a:solidFill>
              </a:rPr>
              <a:t>not always available!</a:t>
            </a:r>
          </a:p>
        </p:txBody>
      </p:sp>
      <p:sp>
        <p:nvSpPr>
          <p:cNvPr id="22" name="TextBox 21">
            <a:extLst>
              <a:ext uri="{FF2B5EF4-FFF2-40B4-BE49-F238E27FC236}">
                <a16:creationId xmlns:a16="http://schemas.microsoft.com/office/drawing/2014/main" id="{E5FF38B7-2EE6-814C-ACCC-E6A803776528}"/>
              </a:ext>
            </a:extLst>
          </p:cNvPr>
          <p:cNvSpPr txBox="1"/>
          <p:nvPr/>
        </p:nvSpPr>
        <p:spPr>
          <a:xfrm>
            <a:off x="9662293" y="1548657"/>
            <a:ext cx="2111025" cy="400110"/>
          </a:xfrm>
          <a:prstGeom prst="rect">
            <a:avLst/>
          </a:prstGeom>
          <a:noFill/>
        </p:spPr>
        <p:txBody>
          <a:bodyPr wrap="square" rtlCol="0">
            <a:spAutoFit/>
          </a:bodyPr>
          <a:lstStyle/>
          <a:p>
            <a:r>
              <a:rPr lang="en-US" sz="2000" dirty="0">
                <a:solidFill>
                  <a:schemeClr val="tx1">
                    <a:lumMod val="85000"/>
                    <a:lumOff val="15000"/>
                  </a:schemeClr>
                </a:solidFill>
              </a:rPr>
              <a:t>Buoyancy Pump</a:t>
            </a:r>
          </a:p>
        </p:txBody>
      </p:sp>
    </p:spTree>
    <p:extLst>
      <p:ext uri="{BB962C8B-B14F-4D97-AF65-F5344CB8AC3E}">
        <p14:creationId xmlns:p14="http://schemas.microsoft.com/office/powerpoint/2010/main" val="3611089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78143" cy="608910"/>
          </a:xfrm>
        </p:spPr>
        <p:txBody>
          <a:bodyPr>
            <a:normAutofit fontScale="90000"/>
          </a:bodyPr>
          <a:lstStyle/>
          <a:p>
            <a:r>
              <a:rPr lang="en-US" dirty="0"/>
              <a:t>Can we filter out buoyancy pump effects to recover water velocity, w?</a:t>
            </a:r>
          </a:p>
        </p:txBody>
      </p:sp>
      <p:pic>
        <p:nvPicPr>
          <p:cNvPr id="4" name="Picture 3">
            <a:extLst>
              <a:ext uri="{FF2B5EF4-FFF2-40B4-BE49-F238E27FC236}">
                <a16:creationId xmlns:a16="http://schemas.microsoft.com/office/drawing/2014/main" id="{0F544807-E997-E64B-8F6B-E31DDAE5DEBC}"/>
              </a:ext>
            </a:extLst>
          </p:cNvPr>
          <p:cNvPicPr>
            <a:picLocks noChangeAspect="1"/>
          </p:cNvPicPr>
          <p:nvPr/>
        </p:nvPicPr>
        <p:blipFill>
          <a:blip r:embed="rId3"/>
          <a:stretch>
            <a:fillRect/>
          </a:stretch>
        </p:blipFill>
        <p:spPr>
          <a:xfrm>
            <a:off x="838200" y="1317812"/>
            <a:ext cx="7491932" cy="4249270"/>
          </a:xfrm>
          <a:prstGeom prst="rect">
            <a:avLst/>
          </a:prstGeom>
        </p:spPr>
      </p:pic>
      <p:sp>
        <p:nvSpPr>
          <p:cNvPr id="11" name="TextBox 10">
            <a:extLst>
              <a:ext uri="{FF2B5EF4-FFF2-40B4-BE49-F238E27FC236}">
                <a16:creationId xmlns:a16="http://schemas.microsoft.com/office/drawing/2014/main" id="{DCFC20E0-9751-1449-91D2-72080A0B02E2}"/>
              </a:ext>
            </a:extLst>
          </p:cNvPr>
          <p:cNvSpPr txBox="1"/>
          <p:nvPr/>
        </p:nvSpPr>
        <p:spPr>
          <a:xfrm>
            <a:off x="8449138" y="3665742"/>
            <a:ext cx="2904662" cy="400110"/>
          </a:xfrm>
          <a:prstGeom prst="rect">
            <a:avLst/>
          </a:prstGeom>
          <a:noFill/>
        </p:spPr>
        <p:txBody>
          <a:bodyPr wrap="square" rtlCol="0">
            <a:spAutoFit/>
          </a:bodyPr>
          <a:lstStyle/>
          <a:p>
            <a:r>
              <a:rPr lang="en-US" sz="2000" dirty="0">
                <a:solidFill>
                  <a:schemeClr val="bg2">
                    <a:lumMod val="25000"/>
                  </a:schemeClr>
                </a:solidFill>
              </a:rPr>
              <a:t>Pressure sensor noise</a:t>
            </a:r>
          </a:p>
        </p:txBody>
      </p:sp>
      <p:sp>
        <p:nvSpPr>
          <p:cNvPr id="14" name="TextBox 13">
            <a:extLst>
              <a:ext uri="{FF2B5EF4-FFF2-40B4-BE49-F238E27FC236}">
                <a16:creationId xmlns:a16="http://schemas.microsoft.com/office/drawing/2014/main" id="{072FB589-A382-4A47-A45C-7CFEFA63239F}"/>
              </a:ext>
            </a:extLst>
          </p:cNvPr>
          <p:cNvSpPr txBox="1"/>
          <p:nvPr/>
        </p:nvSpPr>
        <p:spPr>
          <a:xfrm>
            <a:off x="5284646" y="1617178"/>
            <a:ext cx="1945341" cy="461665"/>
          </a:xfrm>
          <a:prstGeom prst="rect">
            <a:avLst/>
          </a:prstGeom>
          <a:noFill/>
        </p:spPr>
        <p:txBody>
          <a:bodyPr wrap="square" rtlCol="0">
            <a:spAutoFit/>
          </a:bodyPr>
          <a:lstStyle/>
          <a:p>
            <a:r>
              <a:rPr lang="en-US" sz="3600" b="1" baseline="30000" dirty="0">
                <a:solidFill>
                  <a:schemeClr val="bg2">
                    <a:lumMod val="25000"/>
                  </a:schemeClr>
                </a:solidFill>
              </a:rPr>
              <a:t>__</a:t>
            </a:r>
            <a:r>
              <a:rPr lang="en-US" sz="2000" dirty="0">
                <a:solidFill>
                  <a:schemeClr val="bg2">
                    <a:lumMod val="25000"/>
                  </a:schemeClr>
                </a:solidFill>
              </a:rPr>
              <a:t> raw </a:t>
            </a:r>
            <a:r>
              <a:rPr lang="en-US" sz="2000" dirty="0" err="1">
                <a:solidFill>
                  <a:schemeClr val="bg2">
                    <a:lumMod val="25000"/>
                  </a:schemeClr>
                </a:solidFill>
              </a:rPr>
              <a:t>w</a:t>
            </a:r>
            <a:r>
              <a:rPr lang="en-US" sz="2000" baseline="-25000" dirty="0" err="1">
                <a:solidFill>
                  <a:schemeClr val="bg2">
                    <a:lumMod val="25000"/>
                  </a:schemeClr>
                </a:solidFill>
              </a:rPr>
              <a:t>ctd</a:t>
            </a:r>
            <a:endParaRPr lang="en-US" sz="2000" baseline="-25000" dirty="0">
              <a:solidFill>
                <a:schemeClr val="bg2">
                  <a:lumMod val="25000"/>
                </a:schemeClr>
              </a:solidFill>
            </a:endParaRPr>
          </a:p>
        </p:txBody>
      </p:sp>
      <p:sp>
        <p:nvSpPr>
          <p:cNvPr id="15" name="TextBox 14">
            <a:extLst>
              <a:ext uri="{FF2B5EF4-FFF2-40B4-BE49-F238E27FC236}">
                <a16:creationId xmlns:a16="http://schemas.microsoft.com/office/drawing/2014/main" id="{33EC496C-10FE-2947-A759-C2C10C6AFC1D}"/>
              </a:ext>
            </a:extLst>
          </p:cNvPr>
          <p:cNvSpPr txBox="1"/>
          <p:nvPr/>
        </p:nvSpPr>
        <p:spPr>
          <a:xfrm>
            <a:off x="8449138" y="1910635"/>
            <a:ext cx="2375744" cy="1015663"/>
          </a:xfrm>
          <a:prstGeom prst="rect">
            <a:avLst/>
          </a:prstGeom>
          <a:noFill/>
        </p:spPr>
        <p:txBody>
          <a:bodyPr wrap="square" rtlCol="0">
            <a:spAutoFit/>
          </a:bodyPr>
          <a:lstStyle/>
          <a:p>
            <a:r>
              <a:rPr lang="en-US" sz="2000" dirty="0">
                <a:solidFill>
                  <a:schemeClr val="bg2">
                    <a:lumMod val="25000"/>
                  </a:schemeClr>
                </a:solidFill>
              </a:rPr>
              <a:t>Low-frequency contamination from buoyancy pump ?</a:t>
            </a:r>
          </a:p>
        </p:txBody>
      </p:sp>
      <p:cxnSp>
        <p:nvCxnSpPr>
          <p:cNvPr id="12" name="Straight Arrow Connector 11">
            <a:extLst>
              <a:ext uri="{FF2B5EF4-FFF2-40B4-BE49-F238E27FC236}">
                <a16:creationId xmlns:a16="http://schemas.microsoft.com/office/drawing/2014/main" id="{E762942A-8A79-494D-8FC1-75AA08C9E661}"/>
              </a:ext>
            </a:extLst>
          </p:cNvPr>
          <p:cNvCxnSpPr>
            <a:cxnSpLocks/>
          </p:cNvCxnSpPr>
          <p:nvPr/>
        </p:nvCxnSpPr>
        <p:spPr>
          <a:xfrm flipV="1">
            <a:off x="5284646" y="2263073"/>
            <a:ext cx="3164492" cy="60891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0" name="Donut 19">
            <a:extLst>
              <a:ext uri="{FF2B5EF4-FFF2-40B4-BE49-F238E27FC236}">
                <a16:creationId xmlns:a16="http://schemas.microsoft.com/office/drawing/2014/main" id="{D731CECC-9E09-3D48-9A84-F3B768E48044}"/>
              </a:ext>
            </a:extLst>
          </p:cNvPr>
          <p:cNvSpPr/>
          <p:nvPr/>
        </p:nvSpPr>
        <p:spPr>
          <a:xfrm>
            <a:off x="7292739" y="3440477"/>
            <a:ext cx="1158416" cy="1158416"/>
          </a:xfrm>
          <a:prstGeom prst="donut">
            <a:avLst>
              <a:gd name="adj" fmla="val 13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a:extLst>
              <a:ext uri="{FF2B5EF4-FFF2-40B4-BE49-F238E27FC236}">
                <a16:creationId xmlns:a16="http://schemas.microsoft.com/office/drawing/2014/main" id="{3FE8986A-5483-A941-A849-B7F3CBC264B9}"/>
              </a:ext>
            </a:extLst>
          </p:cNvPr>
          <p:cNvSpPr txBox="1"/>
          <p:nvPr/>
        </p:nvSpPr>
        <p:spPr>
          <a:xfrm>
            <a:off x="3325267" y="5719465"/>
            <a:ext cx="2328312" cy="400110"/>
          </a:xfrm>
          <a:prstGeom prst="rect">
            <a:avLst/>
          </a:prstGeom>
          <a:noFill/>
        </p:spPr>
        <p:txBody>
          <a:bodyPr wrap="square" rtlCol="0">
            <a:spAutoFit/>
          </a:bodyPr>
          <a:lstStyle/>
          <a:p>
            <a:r>
              <a:rPr lang="en-US" sz="2000" dirty="0">
                <a:solidFill>
                  <a:schemeClr val="bg2">
                    <a:lumMod val="25000"/>
                  </a:schemeClr>
                </a:solidFill>
              </a:rPr>
              <a:t>high-pass fc?</a:t>
            </a:r>
          </a:p>
        </p:txBody>
      </p:sp>
      <p:sp>
        <p:nvSpPr>
          <p:cNvPr id="24" name="TextBox 23">
            <a:extLst>
              <a:ext uri="{FF2B5EF4-FFF2-40B4-BE49-F238E27FC236}">
                <a16:creationId xmlns:a16="http://schemas.microsoft.com/office/drawing/2014/main" id="{049EEC62-ABD5-F843-B204-A9B9EE112349}"/>
              </a:ext>
            </a:extLst>
          </p:cNvPr>
          <p:cNvSpPr txBox="1"/>
          <p:nvPr/>
        </p:nvSpPr>
        <p:spPr>
          <a:xfrm>
            <a:off x="6795816" y="5201779"/>
            <a:ext cx="1945341" cy="738664"/>
          </a:xfrm>
          <a:prstGeom prst="rect">
            <a:avLst/>
          </a:prstGeom>
          <a:noFill/>
        </p:spPr>
        <p:txBody>
          <a:bodyPr wrap="square" rtlCol="0">
            <a:spAutoFit/>
          </a:bodyPr>
          <a:lstStyle/>
          <a:p>
            <a:r>
              <a:rPr lang="en-US" sz="3600" b="1" baseline="30000" dirty="0">
                <a:solidFill>
                  <a:srgbClr val="18638F"/>
                </a:solidFill>
              </a:rPr>
              <a:t>__</a:t>
            </a:r>
            <a:r>
              <a:rPr lang="en-US" sz="2000" dirty="0">
                <a:solidFill>
                  <a:srgbClr val="18638F"/>
                </a:solidFill>
              </a:rPr>
              <a:t> </a:t>
            </a:r>
            <a:r>
              <a:rPr lang="en-US" sz="1800" dirty="0">
                <a:solidFill>
                  <a:schemeClr val="bg2">
                    <a:lumMod val="25000"/>
                  </a:schemeClr>
                </a:solidFill>
              </a:rPr>
              <a:t>low-pass</a:t>
            </a:r>
          </a:p>
          <a:p>
            <a:r>
              <a:rPr lang="en-US" sz="1800" dirty="0">
                <a:solidFill>
                  <a:schemeClr val="bg2">
                    <a:lumMod val="25000"/>
                  </a:schemeClr>
                </a:solidFill>
              </a:rPr>
              <a:t>       fc = 1/100s</a:t>
            </a:r>
          </a:p>
        </p:txBody>
      </p:sp>
      <p:sp>
        <p:nvSpPr>
          <p:cNvPr id="13" name="Rectangle 12">
            <a:extLst>
              <a:ext uri="{FF2B5EF4-FFF2-40B4-BE49-F238E27FC236}">
                <a16:creationId xmlns:a16="http://schemas.microsoft.com/office/drawing/2014/main" id="{B5D7F316-F953-6247-BD01-1D9084513CFD}"/>
              </a:ext>
            </a:extLst>
          </p:cNvPr>
          <p:cNvSpPr/>
          <p:nvPr/>
        </p:nvSpPr>
        <p:spPr>
          <a:xfrm>
            <a:off x="8961980" y="4847836"/>
            <a:ext cx="288893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lang="en-US" sz="2000" dirty="0">
                <a:solidFill>
                  <a:schemeClr val="bg2">
                    <a:lumMod val="25000"/>
                  </a:schemeClr>
                </a:solidFill>
              </a:rPr>
              <a:t>Fleet mean (251 floats):</a:t>
            </a:r>
          </a:p>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lang="en-US" sz="2000" dirty="0">
                <a:solidFill>
                  <a:schemeClr val="bg2">
                    <a:lumMod val="25000"/>
                  </a:schemeClr>
                </a:solidFill>
              </a:rPr>
              <a:t>&lt;</a:t>
            </a:r>
            <a:r>
              <a:rPr lang="en-US" sz="2000" dirty="0" err="1">
                <a:solidFill>
                  <a:schemeClr val="bg2">
                    <a:lumMod val="25000"/>
                  </a:schemeClr>
                </a:solidFill>
              </a:rPr>
              <a:t>w</a:t>
            </a:r>
            <a:r>
              <a:rPr lang="en-US" sz="2000" baseline="-25000" dirty="0" err="1">
                <a:solidFill>
                  <a:schemeClr val="bg2">
                    <a:lumMod val="25000"/>
                  </a:schemeClr>
                </a:solidFill>
              </a:rPr>
              <a:t>noise</a:t>
            </a:r>
            <a:r>
              <a:rPr lang="en-US" sz="2000" dirty="0">
                <a:solidFill>
                  <a:schemeClr val="bg2">
                    <a:lumMod val="25000"/>
                  </a:schemeClr>
                </a:solidFill>
              </a:rPr>
              <a:t>&gt; = 2.1 mm/s</a:t>
            </a:r>
          </a:p>
        </p:txBody>
      </p:sp>
      <p:sp>
        <p:nvSpPr>
          <p:cNvPr id="16" name="Rectangle 15">
            <a:extLst>
              <a:ext uri="{FF2B5EF4-FFF2-40B4-BE49-F238E27FC236}">
                <a16:creationId xmlns:a16="http://schemas.microsoft.com/office/drawing/2014/main" id="{AC4BCAD1-0AE9-3C40-BAE5-ACDB8369FD05}"/>
              </a:ext>
            </a:extLst>
          </p:cNvPr>
          <p:cNvSpPr/>
          <p:nvPr/>
        </p:nvSpPr>
        <p:spPr>
          <a:xfrm>
            <a:off x="8488473" y="3919501"/>
            <a:ext cx="21194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lang="en-US" sz="2000" dirty="0" err="1">
                <a:solidFill>
                  <a:schemeClr val="bg2">
                    <a:lumMod val="25000"/>
                  </a:schemeClr>
                </a:solidFill>
              </a:rPr>
              <a:t>w</a:t>
            </a:r>
            <a:r>
              <a:rPr lang="en-US" sz="2000" baseline="-25000" dirty="0" err="1">
                <a:solidFill>
                  <a:schemeClr val="bg2">
                    <a:lumMod val="25000"/>
                  </a:schemeClr>
                </a:solidFill>
              </a:rPr>
              <a:t>noise</a:t>
            </a:r>
            <a:r>
              <a:rPr lang="en-US" sz="2000" dirty="0">
                <a:solidFill>
                  <a:schemeClr val="bg2">
                    <a:lumMod val="25000"/>
                  </a:schemeClr>
                </a:solidFill>
              </a:rPr>
              <a:t> = 1.8 mm/s</a:t>
            </a:r>
          </a:p>
        </p:txBody>
      </p:sp>
      <p:sp>
        <p:nvSpPr>
          <p:cNvPr id="17" name="TextBox 16">
            <a:extLst>
              <a:ext uri="{FF2B5EF4-FFF2-40B4-BE49-F238E27FC236}">
                <a16:creationId xmlns:a16="http://schemas.microsoft.com/office/drawing/2014/main" id="{4F6F8646-B820-B748-9417-DACE560373A5}"/>
              </a:ext>
            </a:extLst>
          </p:cNvPr>
          <p:cNvSpPr txBox="1"/>
          <p:nvPr/>
        </p:nvSpPr>
        <p:spPr>
          <a:xfrm>
            <a:off x="5212337" y="5219142"/>
            <a:ext cx="1564292" cy="420628"/>
          </a:xfrm>
          <a:prstGeom prst="rect">
            <a:avLst/>
          </a:prstGeom>
          <a:noFill/>
        </p:spPr>
        <p:txBody>
          <a:bodyPr wrap="square" rtlCol="0">
            <a:spAutoFit/>
          </a:bodyPr>
          <a:lstStyle/>
          <a:p>
            <a:r>
              <a:rPr lang="en-US" sz="3200" b="1" baseline="30000" dirty="0">
                <a:solidFill>
                  <a:srgbClr val="00B050"/>
                </a:solidFill>
              </a:rPr>
              <a:t>__ </a:t>
            </a:r>
            <a:r>
              <a:rPr lang="en-US" sz="1800" dirty="0">
                <a:solidFill>
                  <a:schemeClr val="bg2">
                    <a:lumMod val="25000"/>
                  </a:schemeClr>
                </a:solidFill>
              </a:rPr>
              <a:t>fc=1/300s</a:t>
            </a:r>
          </a:p>
        </p:txBody>
      </p:sp>
      <p:sp>
        <p:nvSpPr>
          <p:cNvPr id="18" name="TextBox 17">
            <a:extLst>
              <a:ext uri="{FF2B5EF4-FFF2-40B4-BE49-F238E27FC236}">
                <a16:creationId xmlns:a16="http://schemas.microsoft.com/office/drawing/2014/main" id="{F2B23163-8945-974C-9616-38A6E394EFAB}"/>
              </a:ext>
            </a:extLst>
          </p:cNvPr>
          <p:cNvSpPr txBox="1"/>
          <p:nvPr/>
        </p:nvSpPr>
        <p:spPr>
          <a:xfrm>
            <a:off x="2677889" y="5169939"/>
            <a:ext cx="1413170" cy="420628"/>
          </a:xfrm>
          <a:prstGeom prst="rect">
            <a:avLst/>
          </a:prstGeom>
          <a:noFill/>
        </p:spPr>
        <p:txBody>
          <a:bodyPr wrap="square" rtlCol="0">
            <a:spAutoFit/>
          </a:bodyPr>
          <a:lstStyle/>
          <a:p>
            <a:r>
              <a:rPr lang="en-US" sz="3200" b="1" baseline="30000" dirty="0">
                <a:solidFill>
                  <a:srgbClr val="FF0000"/>
                </a:solidFill>
              </a:rPr>
              <a:t>__ </a:t>
            </a:r>
            <a:r>
              <a:rPr lang="en-US" sz="1800" dirty="0">
                <a:solidFill>
                  <a:schemeClr val="bg2">
                    <a:lumMod val="25000"/>
                  </a:schemeClr>
                </a:solidFill>
              </a:rPr>
              <a:t>1/2500s</a:t>
            </a:r>
          </a:p>
        </p:txBody>
      </p:sp>
      <p:cxnSp>
        <p:nvCxnSpPr>
          <p:cNvPr id="5" name="Straight Arrow Connector 4">
            <a:extLst>
              <a:ext uri="{FF2B5EF4-FFF2-40B4-BE49-F238E27FC236}">
                <a16:creationId xmlns:a16="http://schemas.microsoft.com/office/drawing/2014/main" id="{087980A3-9959-564B-9697-DD11C8F489B4}"/>
              </a:ext>
            </a:extLst>
          </p:cNvPr>
          <p:cNvCxnSpPr>
            <a:cxnSpLocks/>
          </p:cNvCxnSpPr>
          <p:nvPr/>
        </p:nvCxnSpPr>
        <p:spPr>
          <a:xfrm>
            <a:off x="5883409" y="4952048"/>
            <a:ext cx="0" cy="273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FEF97AB-5443-1E48-8465-BA827170C04C}"/>
              </a:ext>
            </a:extLst>
          </p:cNvPr>
          <p:cNvCxnSpPr>
            <a:cxnSpLocks/>
          </p:cNvCxnSpPr>
          <p:nvPr/>
        </p:nvCxnSpPr>
        <p:spPr>
          <a:xfrm>
            <a:off x="3325267" y="4983475"/>
            <a:ext cx="0" cy="273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122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7721009" cy="608910"/>
          </a:xfrm>
        </p:spPr>
        <p:txBody>
          <a:bodyPr>
            <a:normAutofit fontScale="90000"/>
          </a:bodyPr>
          <a:lstStyle/>
          <a:p>
            <a:r>
              <a:rPr lang="en-US" dirty="0"/>
              <a:t>APEX Float’s Ascent Rates: Mean Surfacing Velocities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15" y="1504983"/>
            <a:ext cx="8736970" cy="4484463"/>
          </a:xfrm>
          <a:prstGeom prst="rect">
            <a:avLst/>
          </a:prstGeom>
        </p:spPr>
      </p:pic>
      <p:sp>
        <p:nvSpPr>
          <p:cNvPr id="6" name="TextBox 5"/>
          <p:cNvSpPr txBox="1"/>
          <p:nvPr/>
        </p:nvSpPr>
        <p:spPr>
          <a:xfrm>
            <a:off x="1969715" y="1493106"/>
            <a:ext cx="4095993" cy="369332"/>
          </a:xfrm>
          <a:prstGeom prst="rect">
            <a:avLst/>
          </a:prstGeom>
          <a:noFill/>
        </p:spPr>
        <p:txBody>
          <a:bodyPr wrap="none" rtlCol="0">
            <a:spAutoFit/>
          </a:bodyPr>
          <a:lstStyle/>
          <a:p>
            <a:r>
              <a:rPr lang="en-US" sz="1800" dirty="0"/>
              <a:t>Mean </a:t>
            </a:r>
            <a:r>
              <a:rPr lang="en-US" sz="1800" dirty="0" err="1"/>
              <a:t>w</a:t>
            </a:r>
            <a:r>
              <a:rPr lang="en-US" sz="1800" baseline="-25000" dirty="0" err="1"/>
              <a:t>ctd</a:t>
            </a:r>
            <a:r>
              <a:rPr lang="en-US" sz="1800" dirty="0"/>
              <a:t> within the mixed layer MLD </a:t>
            </a:r>
          </a:p>
        </p:txBody>
      </p:sp>
      <p:sp>
        <p:nvSpPr>
          <p:cNvPr id="7" name="TextBox 6">
            <a:extLst>
              <a:ext uri="{FF2B5EF4-FFF2-40B4-BE49-F238E27FC236}">
                <a16:creationId xmlns:a16="http://schemas.microsoft.com/office/drawing/2014/main" id="{700DF02B-A330-404D-9A23-EFA97505243F}"/>
              </a:ext>
            </a:extLst>
          </p:cNvPr>
          <p:cNvSpPr txBox="1"/>
          <p:nvPr/>
        </p:nvSpPr>
        <p:spPr>
          <a:xfrm>
            <a:off x="7978848" y="1491083"/>
            <a:ext cx="4095993" cy="1015663"/>
          </a:xfrm>
          <a:prstGeom prst="rect">
            <a:avLst/>
          </a:prstGeom>
          <a:noFill/>
        </p:spPr>
        <p:txBody>
          <a:bodyPr wrap="square" rtlCol="0">
            <a:spAutoFit/>
          </a:bodyPr>
          <a:lstStyle/>
          <a:p>
            <a:r>
              <a:rPr lang="en-US" sz="2000" dirty="0">
                <a:solidFill>
                  <a:schemeClr val="bg2">
                    <a:lumMod val="25000"/>
                  </a:schemeClr>
                </a:solidFill>
              </a:rPr>
              <a:t>Surfacing velocities are enhanced within the ACC and in western boundary current regions</a:t>
            </a:r>
          </a:p>
        </p:txBody>
      </p:sp>
      <p:pic>
        <p:nvPicPr>
          <p:cNvPr id="8" name="Picture 7">
            <a:extLst>
              <a:ext uri="{FF2B5EF4-FFF2-40B4-BE49-F238E27FC236}">
                <a16:creationId xmlns:a16="http://schemas.microsoft.com/office/drawing/2014/main" id="{657F47D7-1D2A-9A4C-B808-FEE5ADF65DC1}"/>
              </a:ext>
            </a:extLst>
          </p:cNvPr>
          <p:cNvPicPr>
            <a:picLocks noChangeAspect="1"/>
          </p:cNvPicPr>
          <p:nvPr/>
        </p:nvPicPr>
        <p:blipFill>
          <a:blip r:embed="rId4"/>
          <a:stretch>
            <a:fillRect/>
          </a:stretch>
        </p:blipFill>
        <p:spPr>
          <a:xfrm>
            <a:off x="7978848" y="3428999"/>
            <a:ext cx="4074607" cy="3145897"/>
          </a:xfrm>
          <a:prstGeom prst="rect">
            <a:avLst/>
          </a:prstGeom>
        </p:spPr>
      </p:pic>
      <p:sp>
        <p:nvSpPr>
          <p:cNvPr id="9" name="TextBox 8">
            <a:extLst>
              <a:ext uri="{FF2B5EF4-FFF2-40B4-BE49-F238E27FC236}">
                <a16:creationId xmlns:a16="http://schemas.microsoft.com/office/drawing/2014/main" id="{A76C1D8C-D42E-2647-9F2B-33854825E6EE}"/>
              </a:ext>
            </a:extLst>
          </p:cNvPr>
          <p:cNvSpPr txBox="1"/>
          <p:nvPr/>
        </p:nvSpPr>
        <p:spPr>
          <a:xfrm>
            <a:off x="8290936" y="3023793"/>
            <a:ext cx="3881824" cy="400110"/>
          </a:xfrm>
          <a:prstGeom prst="rect">
            <a:avLst/>
          </a:prstGeom>
          <a:noFill/>
        </p:spPr>
        <p:txBody>
          <a:bodyPr wrap="square" rtlCol="0">
            <a:spAutoFit/>
          </a:bodyPr>
          <a:lstStyle/>
          <a:p>
            <a:r>
              <a:rPr lang="en-US" sz="2000" dirty="0">
                <a:solidFill>
                  <a:schemeClr val="bg2">
                    <a:lumMod val="25000"/>
                  </a:schemeClr>
                </a:solidFill>
              </a:rPr>
              <a:t>Enhanced in the wintertime (SH)</a:t>
            </a:r>
          </a:p>
        </p:txBody>
      </p:sp>
      <p:sp>
        <p:nvSpPr>
          <p:cNvPr id="10" name="TextBox 9">
            <a:extLst>
              <a:ext uri="{FF2B5EF4-FFF2-40B4-BE49-F238E27FC236}">
                <a16:creationId xmlns:a16="http://schemas.microsoft.com/office/drawing/2014/main" id="{B447EA18-D091-3E43-B404-0DE6BA32A072}"/>
              </a:ext>
            </a:extLst>
          </p:cNvPr>
          <p:cNvSpPr txBox="1"/>
          <p:nvPr/>
        </p:nvSpPr>
        <p:spPr>
          <a:xfrm>
            <a:off x="8700943" y="2748133"/>
            <a:ext cx="2582758" cy="369332"/>
          </a:xfrm>
          <a:prstGeom prst="rect">
            <a:avLst/>
          </a:prstGeom>
          <a:noFill/>
        </p:spPr>
        <p:txBody>
          <a:bodyPr wrap="none" rtlCol="0">
            <a:spAutoFit/>
          </a:bodyPr>
          <a:lstStyle/>
          <a:p>
            <a:r>
              <a:rPr lang="en-US" sz="1800" b="1" dirty="0"/>
              <a:t>Southern Hemisphere</a:t>
            </a:r>
          </a:p>
        </p:txBody>
      </p:sp>
      <p:sp>
        <p:nvSpPr>
          <p:cNvPr id="11" name="TextBox 10">
            <a:extLst>
              <a:ext uri="{FF2B5EF4-FFF2-40B4-BE49-F238E27FC236}">
                <a16:creationId xmlns:a16="http://schemas.microsoft.com/office/drawing/2014/main" id="{DE5257D3-7743-A746-8A0E-0A3C98FBBE0A}"/>
              </a:ext>
            </a:extLst>
          </p:cNvPr>
          <p:cNvSpPr txBox="1"/>
          <p:nvPr/>
        </p:nvSpPr>
        <p:spPr>
          <a:xfrm>
            <a:off x="10131490" y="5989446"/>
            <a:ext cx="1152211" cy="307777"/>
          </a:xfrm>
          <a:prstGeom prst="rect">
            <a:avLst/>
          </a:prstGeom>
          <a:noFill/>
        </p:spPr>
        <p:txBody>
          <a:bodyPr wrap="square" rtlCol="0">
            <a:spAutoFit/>
          </a:bodyPr>
          <a:lstStyle/>
          <a:p>
            <a:r>
              <a:rPr lang="en-US" dirty="0">
                <a:solidFill>
                  <a:srgbClr val="18638F"/>
                </a:solidFill>
              </a:rPr>
              <a:t>WINTER</a:t>
            </a:r>
          </a:p>
        </p:txBody>
      </p:sp>
      <p:sp>
        <p:nvSpPr>
          <p:cNvPr id="13" name="TextBox 12">
            <a:extLst>
              <a:ext uri="{FF2B5EF4-FFF2-40B4-BE49-F238E27FC236}">
                <a16:creationId xmlns:a16="http://schemas.microsoft.com/office/drawing/2014/main" id="{F05E6EAE-51DB-CB4D-9921-925A03315546}"/>
              </a:ext>
            </a:extLst>
          </p:cNvPr>
          <p:cNvSpPr txBox="1"/>
          <p:nvPr/>
        </p:nvSpPr>
        <p:spPr>
          <a:xfrm>
            <a:off x="8559209" y="4294061"/>
            <a:ext cx="1361416" cy="707886"/>
          </a:xfrm>
          <a:prstGeom prst="rect">
            <a:avLst/>
          </a:prstGeom>
          <a:noFill/>
        </p:spPr>
        <p:txBody>
          <a:bodyPr wrap="square" rtlCol="0">
            <a:spAutoFit/>
          </a:bodyPr>
          <a:lstStyle/>
          <a:p>
            <a:r>
              <a:rPr lang="en-US" sz="2000" dirty="0">
                <a:solidFill>
                  <a:schemeClr val="bg2">
                    <a:lumMod val="25000"/>
                  </a:schemeClr>
                </a:solidFill>
              </a:rPr>
              <a:t>amplitude 2.5 cm/s</a:t>
            </a:r>
          </a:p>
        </p:txBody>
      </p:sp>
    </p:spTree>
    <p:extLst>
      <p:ext uri="{BB962C8B-B14F-4D97-AF65-F5344CB8AC3E}">
        <p14:creationId xmlns:p14="http://schemas.microsoft.com/office/powerpoint/2010/main" val="1245237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882743" cy="608910"/>
          </a:xfrm>
        </p:spPr>
        <p:txBody>
          <a:bodyPr>
            <a:normAutofit fontScale="90000"/>
          </a:bodyPr>
          <a:lstStyle/>
          <a:p>
            <a:r>
              <a:rPr lang="en-US" dirty="0"/>
              <a:t>APEX Float’s Ascent Rates: Variability within the mixed layer</a:t>
            </a:r>
          </a:p>
        </p:txBody>
      </p:sp>
      <p:pic>
        <p:nvPicPr>
          <p:cNvPr id="3" name="Picture 2"/>
          <p:cNvPicPr>
            <a:picLocks noChangeAspect="1"/>
          </p:cNvPicPr>
          <p:nvPr/>
        </p:nvPicPr>
        <p:blipFill>
          <a:blip r:embed="rId3"/>
          <a:srcRect/>
          <a:stretch/>
        </p:blipFill>
        <p:spPr>
          <a:xfrm>
            <a:off x="-912368" y="1348182"/>
            <a:ext cx="9498176" cy="5085471"/>
          </a:xfrm>
          <a:prstGeom prst="rect">
            <a:avLst/>
          </a:prstGeom>
        </p:spPr>
      </p:pic>
      <p:sp>
        <p:nvSpPr>
          <p:cNvPr id="6" name="TextBox 5"/>
          <p:cNvSpPr txBox="1"/>
          <p:nvPr/>
        </p:nvSpPr>
        <p:spPr>
          <a:xfrm>
            <a:off x="1168781" y="1384018"/>
            <a:ext cx="5865708" cy="369332"/>
          </a:xfrm>
          <a:prstGeom prst="rect">
            <a:avLst/>
          </a:prstGeom>
          <a:noFill/>
        </p:spPr>
        <p:txBody>
          <a:bodyPr wrap="none" rtlCol="0">
            <a:spAutoFit/>
          </a:bodyPr>
          <a:lstStyle/>
          <a:p>
            <a:r>
              <a:rPr lang="en-US" sz="1800" dirty="0"/>
              <a:t>Standard deviation of </a:t>
            </a:r>
            <a:r>
              <a:rPr lang="en-US" sz="1800" dirty="0" err="1"/>
              <a:t>w</a:t>
            </a:r>
            <a:r>
              <a:rPr lang="en-US" sz="1800" baseline="-25000" dirty="0" err="1"/>
              <a:t>ctd</a:t>
            </a:r>
            <a:r>
              <a:rPr lang="en-US" sz="1800" dirty="0"/>
              <a:t> within the mixed layer MLD </a:t>
            </a:r>
          </a:p>
        </p:txBody>
      </p:sp>
      <p:sp>
        <p:nvSpPr>
          <p:cNvPr id="7" name="TextBox 6">
            <a:extLst>
              <a:ext uri="{FF2B5EF4-FFF2-40B4-BE49-F238E27FC236}">
                <a16:creationId xmlns:a16="http://schemas.microsoft.com/office/drawing/2014/main" id="{700DF02B-A330-404D-9A23-EFA97505243F}"/>
              </a:ext>
            </a:extLst>
          </p:cNvPr>
          <p:cNvSpPr txBox="1"/>
          <p:nvPr/>
        </p:nvSpPr>
        <p:spPr>
          <a:xfrm>
            <a:off x="8355281" y="1563345"/>
            <a:ext cx="3745675" cy="1015663"/>
          </a:xfrm>
          <a:prstGeom prst="rect">
            <a:avLst/>
          </a:prstGeom>
          <a:noFill/>
        </p:spPr>
        <p:txBody>
          <a:bodyPr wrap="square" rtlCol="0">
            <a:spAutoFit/>
          </a:bodyPr>
          <a:lstStyle/>
          <a:p>
            <a:r>
              <a:rPr lang="en-US" sz="2000" dirty="0">
                <a:solidFill>
                  <a:schemeClr val="bg2">
                    <a:lumMod val="25000"/>
                  </a:schemeClr>
                </a:solidFill>
              </a:rPr>
              <a:t>Spatial patterns </a:t>
            </a:r>
          </a:p>
          <a:p>
            <a:r>
              <a:rPr lang="en-US" sz="2000" dirty="0">
                <a:solidFill>
                  <a:schemeClr val="bg2">
                    <a:lumMod val="25000"/>
                  </a:schemeClr>
                </a:solidFill>
              </a:rPr>
              <a:t>consistent with regions where we expect elevated mixing?</a:t>
            </a:r>
          </a:p>
        </p:txBody>
      </p:sp>
      <p:pic>
        <p:nvPicPr>
          <p:cNvPr id="8" name="Picture 7">
            <a:extLst>
              <a:ext uri="{FF2B5EF4-FFF2-40B4-BE49-F238E27FC236}">
                <a16:creationId xmlns:a16="http://schemas.microsoft.com/office/drawing/2014/main" id="{6D9D8C8A-6218-F247-9C35-1F0DD289773F}"/>
              </a:ext>
            </a:extLst>
          </p:cNvPr>
          <p:cNvPicPr>
            <a:picLocks noChangeAspect="1"/>
          </p:cNvPicPr>
          <p:nvPr/>
        </p:nvPicPr>
        <p:blipFill>
          <a:blip r:embed="rId4"/>
          <a:stretch>
            <a:fillRect/>
          </a:stretch>
        </p:blipFill>
        <p:spPr>
          <a:xfrm>
            <a:off x="8149883" y="3629388"/>
            <a:ext cx="3855963" cy="2943841"/>
          </a:xfrm>
          <a:prstGeom prst="rect">
            <a:avLst/>
          </a:prstGeom>
        </p:spPr>
      </p:pic>
      <p:sp>
        <p:nvSpPr>
          <p:cNvPr id="9" name="TextBox 8">
            <a:extLst>
              <a:ext uri="{FF2B5EF4-FFF2-40B4-BE49-F238E27FC236}">
                <a16:creationId xmlns:a16="http://schemas.microsoft.com/office/drawing/2014/main" id="{B23198C8-4D36-D849-BA13-59F66F23B126}"/>
              </a:ext>
            </a:extLst>
          </p:cNvPr>
          <p:cNvSpPr txBox="1"/>
          <p:nvPr/>
        </p:nvSpPr>
        <p:spPr>
          <a:xfrm>
            <a:off x="8354915" y="3168317"/>
            <a:ext cx="3881824" cy="400110"/>
          </a:xfrm>
          <a:prstGeom prst="rect">
            <a:avLst/>
          </a:prstGeom>
          <a:noFill/>
        </p:spPr>
        <p:txBody>
          <a:bodyPr wrap="square" rtlCol="0">
            <a:spAutoFit/>
          </a:bodyPr>
          <a:lstStyle/>
          <a:p>
            <a:r>
              <a:rPr lang="en-US" sz="2000" dirty="0">
                <a:solidFill>
                  <a:schemeClr val="bg2">
                    <a:lumMod val="25000"/>
                  </a:schemeClr>
                </a:solidFill>
              </a:rPr>
              <a:t>Enhanced in the winter/fall (SH)</a:t>
            </a:r>
          </a:p>
        </p:txBody>
      </p:sp>
      <p:sp>
        <p:nvSpPr>
          <p:cNvPr id="10" name="TextBox 9">
            <a:extLst>
              <a:ext uri="{FF2B5EF4-FFF2-40B4-BE49-F238E27FC236}">
                <a16:creationId xmlns:a16="http://schemas.microsoft.com/office/drawing/2014/main" id="{F06FAF22-776F-B64F-935C-D634679BBA44}"/>
              </a:ext>
            </a:extLst>
          </p:cNvPr>
          <p:cNvSpPr txBox="1"/>
          <p:nvPr/>
        </p:nvSpPr>
        <p:spPr>
          <a:xfrm>
            <a:off x="8689068" y="2765654"/>
            <a:ext cx="2582758" cy="369332"/>
          </a:xfrm>
          <a:prstGeom prst="rect">
            <a:avLst/>
          </a:prstGeom>
          <a:noFill/>
        </p:spPr>
        <p:txBody>
          <a:bodyPr wrap="none" rtlCol="0">
            <a:spAutoFit/>
          </a:bodyPr>
          <a:lstStyle/>
          <a:p>
            <a:r>
              <a:rPr lang="en-US" sz="1800" b="1" dirty="0"/>
              <a:t>Southern Hemisphere</a:t>
            </a:r>
          </a:p>
        </p:txBody>
      </p:sp>
      <p:sp>
        <p:nvSpPr>
          <p:cNvPr id="11" name="TextBox 10">
            <a:extLst>
              <a:ext uri="{FF2B5EF4-FFF2-40B4-BE49-F238E27FC236}">
                <a16:creationId xmlns:a16="http://schemas.microsoft.com/office/drawing/2014/main" id="{5B968D3C-4100-EE4D-8F17-95FD0AADBF5A}"/>
              </a:ext>
            </a:extLst>
          </p:cNvPr>
          <p:cNvSpPr txBox="1"/>
          <p:nvPr/>
        </p:nvSpPr>
        <p:spPr>
          <a:xfrm>
            <a:off x="10119615" y="6006967"/>
            <a:ext cx="1152211" cy="307777"/>
          </a:xfrm>
          <a:prstGeom prst="rect">
            <a:avLst/>
          </a:prstGeom>
          <a:noFill/>
        </p:spPr>
        <p:txBody>
          <a:bodyPr wrap="square" rtlCol="0">
            <a:spAutoFit/>
          </a:bodyPr>
          <a:lstStyle/>
          <a:p>
            <a:r>
              <a:rPr lang="en-US" dirty="0">
                <a:solidFill>
                  <a:srgbClr val="18638F"/>
                </a:solidFill>
              </a:rPr>
              <a:t>WINTER</a:t>
            </a:r>
          </a:p>
        </p:txBody>
      </p:sp>
      <p:sp>
        <p:nvSpPr>
          <p:cNvPr id="12" name="TextBox 11">
            <a:extLst>
              <a:ext uri="{FF2B5EF4-FFF2-40B4-BE49-F238E27FC236}">
                <a16:creationId xmlns:a16="http://schemas.microsoft.com/office/drawing/2014/main" id="{DC6E5D10-3778-A24E-92AD-03DD40859311}"/>
              </a:ext>
            </a:extLst>
          </p:cNvPr>
          <p:cNvSpPr txBox="1"/>
          <p:nvPr/>
        </p:nvSpPr>
        <p:spPr>
          <a:xfrm>
            <a:off x="9262518" y="6006966"/>
            <a:ext cx="756862" cy="307777"/>
          </a:xfrm>
          <a:prstGeom prst="rect">
            <a:avLst/>
          </a:prstGeom>
          <a:noFill/>
        </p:spPr>
        <p:txBody>
          <a:bodyPr wrap="square" rtlCol="0">
            <a:spAutoFit/>
          </a:bodyPr>
          <a:lstStyle/>
          <a:p>
            <a:r>
              <a:rPr lang="en-US" dirty="0">
                <a:solidFill>
                  <a:srgbClr val="18638F"/>
                </a:solidFill>
              </a:rPr>
              <a:t>FALL</a:t>
            </a:r>
          </a:p>
        </p:txBody>
      </p:sp>
      <p:sp>
        <p:nvSpPr>
          <p:cNvPr id="13" name="TextBox 12">
            <a:extLst>
              <a:ext uri="{FF2B5EF4-FFF2-40B4-BE49-F238E27FC236}">
                <a16:creationId xmlns:a16="http://schemas.microsoft.com/office/drawing/2014/main" id="{9EBA6210-7A5E-9A46-BF4C-C03C5716A6C4}"/>
              </a:ext>
            </a:extLst>
          </p:cNvPr>
          <p:cNvSpPr txBox="1"/>
          <p:nvPr/>
        </p:nvSpPr>
        <p:spPr>
          <a:xfrm>
            <a:off x="9615119" y="4747365"/>
            <a:ext cx="1361416" cy="707886"/>
          </a:xfrm>
          <a:prstGeom prst="rect">
            <a:avLst/>
          </a:prstGeom>
          <a:noFill/>
        </p:spPr>
        <p:txBody>
          <a:bodyPr wrap="square" rtlCol="0">
            <a:spAutoFit/>
          </a:bodyPr>
          <a:lstStyle/>
          <a:p>
            <a:r>
              <a:rPr lang="en-US" sz="2000" dirty="0">
                <a:solidFill>
                  <a:schemeClr val="bg2">
                    <a:lumMod val="25000"/>
                  </a:schemeClr>
                </a:solidFill>
              </a:rPr>
              <a:t>amplitude 0.25 cm/s</a:t>
            </a:r>
          </a:p>
        </p:txBody>
      </p:sp>
    </p:spTree>
    <p:extLst>
      <p:ext uri="{BB962C8B-B14F-4D97-AF65-F5344CB8AC3E}">
        <p14:creationId xmlns:p14="http://schemas.microsoft.com/office/powerpoint/2010/main" val="118135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877646" cy="608910"/>
          </a:xfrm>
        </p:spPr>
        <p:txBody>
          <a:bodyPr>
            <a:normAutofit/>
          </a:bodyPr>
          <a:lstStyle/>
          <a:p>
            <a:r>
              <a:rPr lang="en-US" dirty="0"/>
              <a:t>Diurnal variability in float’s ascent rates (SD within the ML)</a:t>
            </a:r>
          </a:p>
        </p:txBody>
      </p:sp>
      <p:sp>
        <p:nvSpPr>
          <p:cNvPr id="10" name="Rectangle 9">
            <a:extLst>
              <a:ext uri="{FF2B5EF4-FFF2-40B4-BE49-F238E27FC236}">
                <a16:creationId xmlns:a16="http://schemas.microsoft.com/office/drawing/2014/main" id="{CC4F38F8-1E3C-BC4B-B8BD-4486BB800B0A}"/>
              </a:ext>
            </a:extLst>
          </p:cNvPr>
          <p:cNvSpPr/>
          <p:nvPr/>
        </p:nvSpPr>
        <p:spPr>
          <a:xfrm>
            <a:off x="2247859"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  </a:t>
            </a:r>
          </a:p>
        </p:txBody>
      </p:sp>
      <p:pic>
        <p:nvPicPr>
          <p:cNvPr id="6" name="Picture 5">
            <a:extLst>
              <a:ext uri="{FF2B5EF4-FFF2-40B4-BE49-F238E27FC236}">
                <a16:creationId xmlns:a16="http://schemas.microsoft.com/office/drawing/2014/main" id="{6DB412AE-E002-254C-A3BA-32ECDFA26607}"/>
              </a:ext>
            </a:extLst>
          </p:cNvPr>
          <p:cNvPicPr>
            <a:picLocks noChangeAspect="1"/>
          </p:cNvPicPr>
          <p:nvPr/>
        </p:nvPicPr>
        <p:blipFill>
          <a:blip r:embed="rId3"/>
          <a:stretch>
            <a:fillRect/>
          </a:stretch>
        </p:blipFill>
        <p:spPr>
          <a:xfrm>
            <a:off x="1272478" y="1230285"/>
            <a:ext cx="6244694" cy="4726377"/>
          </a:xfrm>
          <a:prstGeom prst="rect">
            <a:avLst/>
          </a:prstGeom>
        </p:spPr>
      </p:pic>
      <p:sp>
        <p:nvSpPr>
          <p:cNvPr id="14" name="TextBox 13">
            <a:extLst>
              <a:ext uri="{FF2B5EF4-FFF2-40B4-BE49-F238E27FC236}">
                <a16:creationId xmlns:a16="http://schemas.microsoft.com/office/drawing/2014/main" id="{8E60F005-991F-4C45-A968-A7E92DD5B580}"/>
              </a:ext>
            </a:extLst>
          </p:cNvPr>
          <p:cNvSpPr txBox="1"/>
          <p:nvPr/>
        </p:nvSpPr>
        <p:spPr>
          <a:xfrm>
            <a:off x="8111033" y="1313544"/>
            <a:ext cx="3684725" cy="1323439"/>
          </a:xfrm>
          <a:prstGeom prst="rect">
            <a:avLst/>
          </a:prstGeom>
          <a:noFill/>
        </p:spPr>
        <p:txBody>
          <a:bodyPr wrap="square" rtlCol="0">
            <a:spAutoFit/>
          </a:bodyPr>
          <a:lstStyle/>
          <a:p>
            <a:r>
              <a:rPr lang="en-US" sz="2000" dirty="0">
                <a:solidFill>
                  <a:schemeClr val="bg2">
                    <a:lumMod val="25000"/>
                  </a:schemeClr>
                </a:solidFill>
              </a:rPr>
              <a:t>Larger diurnal amplitude in the Equatorial band (~ 4 mm/s), relative to higher SH latitudes (~ 2 mm/s)</a:t>
            </a:r>
          </a:p>
        </p:txBody>
      </p:sp>
      <p:pic>
        <p:nvPicPr>
          <p:cNvPr id="21" name="Picture 20">
            <a:extLst>
              <a:ext uri="{FF2B5EF4-FFF2-40B4-BE49-F238E27FC236}">
                <a16:creationId xmlns:a16="http://schemas.microsoft.com/office/drawing/2014/main" id="{1577AB58-5F9F-2443-B780-6EF356A0EAF0}"/>
              </a:ext>
            </a:extLst>
          </p:cNvPr>
          <p:cNvPicPr>
            <a:picLocks noChangeAspect="1"/>
          </p:cNvPicPr>
          <p:nvPr/>
        </p:nvPicPr>
        <p:blipFill>
          <a:blip r:embed="rId4"/>
          <a:stretch>
            <a:fillRect/>
          </a:stretch>
        </p:blipFill>
        <p:spPr>
          <a:xfrm>
            <a:off x="7876416" y="2756261"/>
            <a:ext cx="4142843" cy="3108959"/>
          </a:xfrm>
          <a:prstGeom prst="rect">
            <a:avLst/>
          </a:prstGeom>
        </p:spPr>
      </p:pic>
      <p:sp>
        <p:nvSpPr>
          <p:cNvPr id="7" name="TextBox 6">
            <a:extLst>
              <a:ext uri="{FF2B5EF4-FFF2-40B4-BE49-F238E27FC236}">
                <a16:creationId xmlns:a16="http://schemas.microsoft.com/office/drawing/2014/main" id="{74D2E0ED-776D-8141-AE47-0C5644D309C9}"/>
              </a:ext>
            </a:extLst>
          </p:cNvPr>
          <p:cNvSpPr txBox="1"/>
          <p:nvPr/>
        </p:nvSpPr>
        <p:spPr>
          <a:xfrm>
            <a:off x="10054019" y="3605546"/>
            <a:ext cx="1484840" cy="707886"/>
          </a:xfrm>
          <a:prstGeom prst="rect">
            <a:avLst/>
          </a:prstGeom>
          <a:noFill/>
        </p:spPr>
        <p:txBody>
          <a:bodyPr wrap="square" rtlCol="0">
            <a:spAutoFit/>
          </a:bodyPr>
          <a:lstStyle/>
          <a:p>
            <a:r>
              <a:rPr lang="en-US" sz="2000" dirty="0">
                <a:solidFill>
                  <a:srgbClr val="C00000"/>
                </a:solidFill>
              </a:rPr>
              <a:t>statistically</a:t>
            </a:r>
          </a:p>
          <a:p>
            <a:r>
              <a:rPr lang="en-US" sz="2000" dirty="0">
                <a:solidFill>
                  <a:srgbClr val="C00000"/>
                </a:solidFill>
              </a:rPr>
              <a:t>different! </a:t>
            </a:r>
          </a:p>
        </p:txBody>
      </p:sp>
    </p:spTree>
    <p:extLst>
      <p:ext uri="{BB962C8B-B14F-4D97-AF65-F5344CB8AC3E}">
        <p14:creationId xmlns:p14="http://schemas.microsoft.com/office/powerpoint/2010/main" val="480483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4225-BCC8-1346-BE8B-31481FA55AEE}"/>
              </a:ext>
            </a:extLst>
          </p:cNvPr>
          <p:cNvSpPr>
            <a:spLocks noGrp="1"/>
          </p:cNvSpPr>
          <p:nvPr>
            <p:ph type="title"/>
          </p:nvPr>
        </p:nvSpPr>
        <p:spPr/>
        <p:txBody>
          <a:bodyPr>
            <a:normAutofit/>
          </a:bodyPr>
          <a:lstStyle/>
          <a:p>
            <a:r>
              <a:rPr lang="en-US" dirty="0"/>
              <a:t>Correlation with wind forcing and mixed-layer depth (MLD)</a:t>
            </a:r>
          </a:p>
        </p:txBody>
      </p:sp>
      <p:grpSp>
        <p:nvGrpSpPr>
          <p:cNvPr id="8" name="Group 7">
            <a:extLst>
              <a:ext uri="{FF2B5EF4-FFF2-40B4-BE49-F238E27FC236}">
                <a16:creationId xmlns:a16="http://schemas.microsoft.com/office/drawing/2014/main" id="{11D47352-F433-C745-AD9A-7BD00B70287E}"/>
              </a:ext>
            </a:extLst>
          </p:cNvPr>
          <p:cNvGrpSpPr/>
          <p:nvPr/>
        </p:nvGrpSpPr>
        <p:grpSpPr>
          <a:xfrm>
            <a:off x="866895" y="1599422"/>
            <a:ext cx="5117230" cy="4492618"/>
            <a:chOff x="866895" y="1017534"/>
            <a:chExt cx="5117230" cy="4492618"/>
          </a:xfrm>
        </p:grpSpPr>
        <p:pic>
          <p:nvPicPr>
            <p:cNvPr id="4" name="Picture 3">
              <a:extLst>
                <a:ext uri="{FF2B5EF4-FFF2-40B4-BE49-F238E27FC236}">
                  <a16:creationId xmlns:a16="http://schemas.microsoft.com/office/drawing/2014/main" id="{A1EB5D1B-9638-3943-88EA-C2BC691354EF}"/>
                </a:ext>
              </a:extLst>
            </p:cNvPr>
            <p:cNvPicPr>
              <a:picLocks noChangeAspect="1"/>
            </p:cNvPicPr>
            <p:nvPr/>
          </p:nvPicPr>
          <p:blipFill>
            <a:blip r:embed="rId3"/>
            <a:stretch>
              <a:fillRect/>
            </a:stretch>
          </p:blipFill>
          <p:spPr>
            <a:xfrm>
              <a:off x="866895" y="1017534"/>
              <a:ext cx="5117230" cy="4492618"/>
            </a:xfrm>
            <a:prstGeom prst="rect">
              <a:avLst/>
            </a:prstGeom>
          </p:spPr>
        </p:pic>
        <p:pic>
          <p:nvPicPr>
            <p:cNvPr id="5" name="Picture 4">
              <a:extLst>
                <a:ext uri="{FF2B5EF4-FFF2-40B4-BE49-F238E27FC236}">
                  <a16:creationId xmlns:a16="http://schemas.microsoft.com/office/drawing/2014/main" id="{8B8D29A4-4449-CA4B-978B-DA2D90374D53}"/>
                </a:ext>
              </a:extLst>
            </p:cNvPr>
            <p:cNvPicPr>
              <a:picLocks noChangeAspect="1"/>
            </p:cNvPicPr>
            <p:nvPr/>
          </p:nvPicPr>
          <p:blipFill>
            <a:blip r:embed="rId4"/>
            <a:stretch>
              <a:fillRect/>
            </a:stretch>
          </p:blipFill>
          <p:spPr>
            <a:xfrm>
              <a:off x="3984262" y="3837874"/>
              <a:ext cx="1702047" cy="1010306"/>
            </a:xfrm>
            <a:prstGeom prst="rect">
              <a:avLst/>
            </a:prstGeom>
          </p:spPr>
        </p:pic>
      </p:grpSp>
      <p:sp>
        <p:nvSpPr>
          <p:cNvPr id="9" name="TextBox 8">
            <a:extLst>
              <a:ext uri="{FF2B5EF4-FFF2-40B4-BE49-F238E27FC236}">
                <a16:creationId xmlns:a16="http://schemas.microsoft.com/office/drawing/2014/main" id="{866053A6-C538-5947-971B-06169B83ED55}"/>
              </a:ext>
            </a:extLst>
          </p:cNvPr>
          <p:cNvSpPr txBox="1"/>
          <p:nvPr/>
        </p:nvSpPr>
        <p:spPr>
          <a:xfrm>
            <a:off x="1832235" y="1122124"/>
            <a:ext cx="4263765" cy="400110"/>
          </a:xfrm>
          <a:prstGeom prst="rect">
            <a:avLst/>
          </a:prstGeom>
          <a:noFill/>
        </p:spPr>
        <p:txBody>
          <a:bodyPr wrap="square" rtlCol="0">
            <a:spAutoFit/>
          </a:bodyPr>
          <a:lstStyle/>
          <a:p>
            <a:r>
              <a:rPr lang="en-US" sz="2000" dirty="0">
                <a:solidFill>
                  <a:schemeClr val="bg2">
                    <a:lumMod val="25000"/>
                  </a:schemeClr>
                </a:solidFill>
              </a:rPr>
              <a:t>Higher w variance in high winds</a:t>
            </a:r>
          </a:p>
        </p:txBody>
      </p:sp>
      <p:sp>
        <p:nvSpPr>
          <p:cNvPr id="10" name="TextBox 9">
            <a:extLst>
              <a:ext uri="{FF2B5EF4-FFF2-40B4-BE49-F238E27FC236}">
                <a16:creationId xmlns:a16="http://schemas.microsoft.com/office/drawing/2014/main" id="{0F562BB6-E103-C44D-9806-3701FF557246}"/>
              </a:ext>
            </a:extLst>
          </p:cNvPr>
          <p:cNvSpPr txBox="1"/>
          <p:nvPr/>
        </p:nvSpPr>
        <p:spPr>
          <a:xfrm>
            <a:off x="7174156" y="1128160"/>
            <a:ext cx="4523042" cy="400110"/>
          </a:xfrm>
          <a:prstGeom prst="rect">
            <a:avLst/>
          </a:prstGeom>
          <a:noFill/>
        </p:spPr>
        <p:txBody>
          <a:bodyPr wrap="square" rtlCol="0">
            <a:spAutoFit/>
          </a:bodyPr>
          <a:lstStyle/>
          <a:p>
            <a:r>
              <a:rPr lang="en-US" sz="2000" dirty="0">
                <a:solidFill>
                  <a:schemeClr val="bg2">
                    <a:lumMod val="25000"/>
                  </a:schemeClr>
                </a:solidFill>
              </a:rPr>
              <a:t>Higher w variance with deeper ML</a:t>
            </a:r>
          </a:p>
        </p:txBody>
      </p:sp>
      <p:pic>
        <p:nvPicPr>
          <p:cNvPr id="12" name="Picture 11">
            <a:extLst>
              <a:ext uri="{FF2B5EF4-FFF2-40B4-BE49-F238E27FC236}">
                <a16:creationId xmlns:a16="http://schemas.microsoft.com/office/drawing/2014/main" id="{BB2390A9-786A-064F-B5E5-0DE0BD8CF7C6}"/>
              </a:ext>
            </a:extLst>
          </p:cNvPr>
          <p:cNvPicPr>
            <a:picLocks noChangeAspect="1"/>
          </p:cNvPicPr>
          <p:nvPr/>
        </p:nvPicPr>
        <p:blipFill>
          <a:blip r:embed="rId5"/>
          <a:stretch>
            <a:fillRect/>
          </a:stretch>
        </p:blipFill>
        <p:spPr>
          <a:xfrm>
            <a:off x="6440490" y="1599422"/>
            <a:ext cx="5256708" cy="4492618"/>
          </a:xfrm>
          <a:prstGeom prst="rect">
            <a:avLst/>
          </a:prstGeom>
        </p:spPr>
      </p:pic>
      <p:sp>
        <p:nvSpPr>
          <p:cNvPr id="13" name="Rectangle 12">
            <a:extLst>
              <a:ext uri="{FF2B5EF4-FFF2-40B4-BE49-F238E27FC236}">
                <a16:creationId xmlns:a16="http://schemas.microsoft.com/office/drawing/2014/main" id="{A231CF7C-C1E2-6846-B9E1-B400BE1AAB38}"/>
              </a:ext>
            </a:extLst>
          </p:cNvPr>
          <p:cNvSpPr/>
          <p:nvPr/>
        </p:nvSpPr>
        <p:spPr>
          <a:xfrm>
            <a:off x="2314354"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Satellite winds (CCMP) within 25x25km and 6h of float profile</a:t>
            </a:r>
          </a:p>
        </p:txBody>
      </p:sp>
      <p:pic>
        <p:nvPicPr>
          <p:cNvPr id="14" name="Picture 13" descr="wind-blowing.png">
            <a:extLst>
              <a:ext uri="{FF2B5EF4-FFF2-40B4-BE49-F238E27FC236}">
                <a16:creationId xmlns:a16="http://schemas.microsoft.com/office/drawing/2014/main" id="{EA790F89-E951-9341-B92C-34C1B2799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27873" y="2243549"/>
            <a:ext cx="1303826" cy="743853"/>
          </a:xfrm>
          <a:prstGeom prst="rect">
            <a:avLst/>
          </a:prstGeom>
          <a:scene3d>
            <a:camera prst="orthographicFront">
              <a:rot lat="0" lon="10800000" rev="0"/>
            </a:camera>
            <a:lightRig rig="threePt" dir="t"/>
          </a:scene3d>
        </p:spPr>
      </p:pic>
    </p:spTree>
    <p:extLst>
      <p:ext uri="{BB962C8B-B14F-4D97-AF65-F5344CB8AC3E}">
        <p14:creationId xmlns:p14="http://schemas.microsoft.com/office/powerpoint/2010/main" val="81735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SOCCOM BGC float data in the Southern Ocean, Carranza et al. (2018) </a:t>
            </a:r>
          </a:p>
        </p:txBody>
      </p:sp>
      <p:sp>
        <p:nvSpPr>
          <p:cNvPr id="8" name="Google Shape;156;p38">
            <a:extLst>
              <a:ext uri="{FF2B5EF4-FFF2-40B4-BE49-F238E27FC236}">
                <a16:creationId xmlns:a16="http://schemas.microsoft.com/office/drawing/2014/main" id="{5F92CE7A-A76A-8545-B74B-85E86E1A8AE7}"/>
              </a:ext>
            </a:extLst>
          </p:cNvPr>
          <p:cNvSpPr txBox="1">
            <a:spLocks/>
          </p:cNvSpPr>
          <p:nvPr/>
        </p:nvSpPr>
        <p:spPr>
          <a:xfrm>
            <a:off x="412310" y="232443"/>
            <a:ext cx="11412733" cy="6629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71"/>
              <a:buFont typeface="Helvetica Neue"/>
              <a:buNone/>
              <a:defRPr sz="2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25"/>
            </a:pPr>
            <a:r>
              <a:rPr lang="en-US" b="1" dirty="0">
                <a:solidFill>
                  <a:srgbClr val="277DA1">
                    <a:lumMod val="75000"/>
                  </a:srgbClr>
                </a:solidFill>
              </a:rPr>
              <a:t>MIXED layer           </a:t>
            </a:r>
            <a:r>
              <a:rPr lang="en-US" b="1" dirty="0" err="1">
                <a:solidFill>
                  <a:srgbClr val="277DA1">
                    <a:lumMod val="75000"/>
                  </a:srgbClr>
                </a:solidFill>
              </a:rPr>
              <a:t>vs</a:t>
            </a:r>
            <a:r>
              <a:rPr lang="en-US" b="1" dirty="0">
                <a:solidFill>
                  <a:srgbClr val="277DA1">
                    <a:lumMod val="75000"/>
                  </a:srgbClr>
                </a:solidFill>
              </a:rPr>
              <a:t>          MIXING layer </a:t>
            </a:r>
          </a:p>
        </p:txBody>
      </p:sp>
      <p:grpSp>
        <p:nvGrpSpPr>
          <p:cNvPr id="10" name="Group 9">
            <a:extLst>
              <a:ext uri="{FF2B5EF4-FFF2-40B4-BE49-F238E27FC236}">
                <a16:creationId xmlns:a16="http://schemas.microsoft.com/office/drawing/2014/main" id="{BCD6AC2A-754D-6441-82F7-432F6C9F9499}"/>
              </a:ext>
            </a:extLst>
          </p:cNvPr>
          <p:cNvGrpSpPr/>
          <p:nvPr/>
        </p:nvGrpSpPr>
        <p:grpSpPr>
          <a:xfrm>
            <a:off x="851650" y="1117472"/>
            <a:ext cx="7216347" cy="5084442"/>
            <a:chOff x="2720993" y="517322"/>
            <a:chExt cx="7460969" cy="5256796"/>
          </a:xfrm>
        </p:grpSpPr>
        <p:pic>
          <p:nvPicPr>
            <p:cNvPr id="11" name="Picture 10" descr="StormTimescales_framework.pdf">
              <a:extLst>
                <a:ext uri="{FF2B5EF4-FFF2-40B4-BE49-F238E27FC236}">
                  <a16:creationId xmlns:a16="http://schemas.microsoft.com/office/drawing/2014/main" id="{AD6276FC-98F1-EB4E-8B9E-85E3B133A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0993" y="517322"/>
              <a:ext cx="7198495" cy="5256796"/>
            </a:xfrm>
            <a:prstGeom prst="rect">
              <a:avLst/>
            </a:prstGeom>
          </p:spPr>
        </p:pic>
        <p:pic>
          <p:nvPicPr>
            <p:cNvPr id="12" name="Picture 11" descr="argo_final2-copy.jpg">
              <a:extLst>
                <a:ext uri="{FF2B5EF4-FFF2-40B4-BE49-F238E27FC236}">
                  <a16:creationId xmlns:a16="http://schemas.microsoft.com/office/drawing/2014/main" id="{839B3B4F-8E7D-7348-A1C3-FE916240D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1836" y="4173569"/>
              <a:ext cx="1251816" cy="1317314"/>
            </a:xfrm>
            <a:prstGeom prst="rect">
              <a:avLst/>
            </a:prstGeom>
          </p:spPr>
        </p:pic>
        <p:sp>
          <p:nvSpPr>
            <p:cNvPr id="13" name="TextBox 12">
              <a:extLst>
                <a:ext uri="{FF2B5EF4-FFF2-40B4-BE49-F238E27FC236}">
                  <a16:creationId xmlns:a16="http://schemas.microsoft.com/office/drawing/2014/main" id="{6D491155-8DDD-4745-B167-3589D431201F}"/>
                </a:ext>
              </a:extLst>
            </p:cNvPr>
            <p:cNvSpPr txBox="1"/>
            <p:nvPr/>
          </p:nvSpPr>
          <p:spPr>
            <a:xfrm>
              <a:off x="8860681" y="2272223"/>
              <a:ext cx="1321281" cy="437347"/>
            </a:xfrm>
            <a:prstGeom prst="rect">
              <a:avLst/>
            </a:prstGeom>
            <a:noFill/>
          </p:spPr>
          <p:txBody>
            <a:bodyPr wrap="square" rtlCol="0">
              <a:spAutoFit/>
            </a:bodyPr>
            <a:lstStyle/>
            <a:p>
              <a:r>
                <a:rPr lang="en-US" sz="1800" dirty="0">
                  <a:solidFill>
                    <a:srgbClr val="E9B213"/>
                  </a:solidFill>
                  <a:latin typeface="Helvetica Neue" panose="02000503000000020004" pitchFamily="2" charset="0"/>
                  <a:ea typeface="Helvetica Neue" panose="02000503000000020004" pitchFamily="2" charset="0"/>
                  <a:cs typeface="Helvetica Neue" panose="02000503000000020004" pitchFamily="2" charset="0"/>
                </a:rPr>
                <a:t>~75%</a:t>
              </a:r>
            </a:p>
          </p:txBody>
        </p:sp>
        <p:sp>
          <p:nvSpPr>
            <p:cNvPr id="21" name="TextBox 20">
              <a:extLst>
                <a:ext uri="{FF2B5EF4-FFF2-40B4-BE49-F238E27FC236}">
                  <a16:creationId xmlns:a16="http://schemas.microsoft.com/office/drawing/2014/main" id="{B4AC1A13-A5CE-C443-A9D8-6ECA912E090C}"/>
                </a:ext>
              </a:extLst>
            </p:cNvPr>
            <p:cNvSpPr txBox="1"/>
            <p:nvPr/>
          </p:nvSpPr>
          <p:spPr>
            <a:xfrm>
              <a:off x="4432141" y="2234691"/>
              <a:ext cx="1016672" cy="437347"/>
            </a:xfrm>
            <a:prstGeom prst="rect">
              <a:avLst/>
            </a:prstGeom>
            <a:noFill/>
          </p:spPr>
          <p:txBody>
            <a:bodyPr wrap="square" rtlCol="0">
              <a:spAutoFit/>
            </a:bodyPr>
            <a:lstStyle/>
            <a:p>
              <a:r>
                <a:rPr lang="en-US" sz="1800" dirty="0">
                  <a:solidFill>
                    <a:srgbClr val="E9B213"/>
                  </a:solidFill>
                  <a:latin typeface="Helvetica Neue" panose="02000503000000020004" pitchFamily="2" charset="0"/>
                  <a:ea typeface="Helvetica Neue" panose="02000503000000020004" pitchFamily="2" charset="0"/>
                  <a:cs typeface="Helvetica Neue" panose="02000503000000020004" pitchFamily="2" charset="0"/>
                </a:rPr>
                <a:t>~25%</a:t>
              </a:r>
            </a:p>
          </p:txBody>
        </p:sp>
        <p:sp>
          <p:nvSpPr>
            <p:cNvPr id="22" name="TextBox 21">
              <a:extLst>
                <a:ext uri="{FF2B5EF4-FFF2-40B4-BE49-F238E27FC236}">
                  <a16:creationId xmlns:a16="http://schemas.microsoft.com/office/drawing/2014/main" id="{F38027E3-4ABB-5E4A-8DE7-04CABC65F10B}"/>
                </a:ext>
              </a:extLst>
            </p:cNvPr>
            <p:cNvSpPr txBox="1"/>
            <p:nvPr/>
          </p:nvSpPr>
          <p:spPr>
            <a:xfrm>
              <a:off x="5112072" y="655201"/>
              <a:ext cx="2130169" cy="437347"/>
            </a:xfrm>
            <a:prstGeom prst="rect">
              <a:avLst/>
            </a:prstGeom>
            <a:noFill/>
          </p:spPr>
          <p:txBody>
            <a:bodyPr wrap="none" rtlCol="0">
              <a:spAutoFit/>
            </a:bodyPr>
            <a:lstStyle/>
            <a:p>
              <a:r>
                <a:rPr lang="en-US" sz="1800" dirty="0">
                  <a:solidFill>
                    <a:srgbClr val="E9B213"/>
                  </a:solidFill>
                  <a:latin typeface="Helvetica Neue" panose="02000503000000020004" pitchFamily="2" charset="0"/>
                  <a:ea typeface="Helvetica Neue" panose="02000503000000020004" pitchFamily="2" charset="0"/>
                  <a:cs typeface="Helvetica Neue" panose="02000503000000020004" pitchFamily="2" charset="0"/>
                </a:rPr>
                <a:t>SUMMER (DJF)</a:t>
              </a:r>
            </a:p>
          </p:txBody>
        </p:sp>
      </p:grpSp>
      <p:sp>
        <p:nvSpPr>
          <p:cNvPr id="23" name="Content Placeholder 2">
            <a:extLst>
              <a:ext uri="{FF2B5EF4-FFF2-40B4-BE49-F238E27FC236}">
                <a16:creationId xmlns:a16="http://schemas.microsoft.com/office/drawing/2014/main" id="{9BD866CA-EB59-2343-96D6-DE7110195968}"/>
              </a:ext>
            </a:extLst>
          </p:cNvPr>
          <p:cNvSpPr txBox="1">
            <a:spLocks/>
          </p:cNvSpPr>
          <p:nvPr/>
        </p:nvSpPr>
        <p:spPr>
          <a:xfrm>
            <a:off x="8261532" y="1839686"/>
            <a:ext cx="3775178" cy="1404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marL="0" indent="0">
              <a:buNone/>
            </a:pPr>
            <a:r>
              <a:rPr lang="en-US" sz="2000" dirty="0">
                <a:solidFill>
                  <a:schemeClr val="dk1"/>
                </a:solidFill>
                <a:latin typeface="Helvetica Neue"/>
                <a:ea typeface="Helvetica Neue"/>
                <a:cs typeface="Helvetica Neue"/>
                <a:sym typeface="Helvetica Neue"/>
              </a:rPr>
              <a:t>Biogeochemical properties can show structure in the surface mixed layer and more often times do show gradients</a:t>
            </a:r>
          </a:p>
          <a:p>
            <a:pPr marL="0" indent="0">
              <a:buNone/>
            </a:pPr>
            <a:endParaRPr lang="en-US" sz="2000" dirty="0">
              <a:solidFill>
                <a:schemeClr val="dk1"/>
              </a:solidFill>
              <a:latin typeface="Helvetica Neue"/>
              <a:ea typeface="Helvetica Neue"/>
              <a:cs typeface="Helvetica Neue"/>
              <a:sym typeface="Helvetica Neue"/>
            </a:endParaRPr>
          </a:p>
        </p:txBody>
      </p:sp>
      <p:cxnSp>
        <p:nvCxnSpPr>
          <p:cNvPr id="4" name="Straight Arrow Connector 3"/>
          <p:cNvCxnSpPr/>
          <p:nvPr/>
        </p:nvCxnSpPr>
        <p:spPr>
          <a:xfrm>
            <a:off x="10549467" y="4639733"/>
            <a:ext cx="2032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H="1">
            <a:off x="9662497" y="4625459"/>
            <a:ext cx="221417" cy="4688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268E7FBB-49D2-8649-87C2-30C1C68CF35D}"/>
              </a:ext>
            </a:extLst>
          </p:cNvPr>
          <p:cNvGrpSpPr/>
          <p:nvPr/>
        </p:nvGrpSpPr>
        <p:grpSpPr>
          <a:xfrm>
            <a:off x="8297331" y="3607353"/>
            <a:ext cx="3856761" cy="2370112"/>
            <a:chOff x="8297331" y="3607353"/>
            <a:chExt cx="3856761" cy="2370112"/>
          </a:xfrm>
        </p:grpSpPr>
        <p:sp>
          <p:nvSpPr>
            <p:cNvPr id="24" name="Content Placeholder 2">
              <a:extLst>
                <a:ext uri="{FF2B5EF4-FFF2-40B4-BE49-F238E27FC236}">
                  <a16:creationId xmlns:a16="http://schemas.microsoft.com/office/drawing/2014/main" id="{9BD866CA-EB59-2343-96D6-DE7110195968}"/>
                </a:ext>
              </a:extLst>
            </p:cNvPr>
            <p:cNvSpPr txBox="1">
              <a:spLocks/>
            </p:cNvSpPr>
            <p:nvPr/>
          </p:nvSpPr>
          <p:spPr>
            <a:xfrm>
              <a:off x="8306390" y="3607353"/>
              <a:ext cx="2142910" cy="4929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marL="0" indent="0">
                <a:buNone/>
              </a:pPr>
              <a:r>
                <a:rPr lang="en-US" sz="2000" dirty="0">
                  <a:solidFill>
                    <a:schemeClr val="dk1"/>
                  </a:solidFill>
                  <a:latin typeface="Helvetica Neue"/>
                  <a:ea typeface="Helvetica Neue"/>
                  <a:cs typeface="Helvetica Neue"/>
                  <a:sym typeface="Helvetica Neue"/>
                </a:rPr>
                <a:t>Turbulent fluxes: </a:t>
              </a:r>
            </a:p>
            <a:p>
              <a:pPr marL="0" indent="0">
                <a:buNone/>
              </a:pPr>
              <a:endParaRPr lang="en-US" sz="2000" dirty="0">
                <a:solidFill>
                  <a:schemeClr val="dk1"/>
                </a:solidFill>
                <a:latin typeface="Helvetica Neue"/>
                <a:ea typeface="Helvetica Neue"/>
                <a:cs typeface="Helvetica Neue"/>
                <a:sym typeface="Helvetica Neue"/>
              </a:endParaRPr>
            </a:p>
          </p:txBody>
        </p:sp>
        <p:pic>
          <p:nvPicPr>
            <p:cNvPr id="2" name="Picture 1"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6293" y="4089558"/>
              <a:ext cx="1511300" cy="546100"/>
            </a:xfrm>
            <a:prstGeom prst="rect">
              <a:avLst/>
            </a:prstGeom>
          </p:spPr>
        </p:pic>
        <p:sp>
          <p:nvSpPr>
            <p:cNvPr id="25" name="Content Placeholder 2">
              <a:extLst>
                <a:ext uri="{FF2B5EF4-FFF2-40B4-BE49-F238E27FC236}">
                  <a16:creationId xmlns:a16="http://schemas.microsoft.com/office/drawing/2014/main" id="{9BD866CA-EB59-2343-96D6-DE7110195968}"/>
                </a:ext>
              </a:extLst>
            </p:cNvPr>
            <p:cNvSpPr txBox="1">
              <a:spLocks/>
            </p:cNvSpPr>
            <p:nvPr/>
          </p:nvSpPr>
          <p:spPr>
            <a:xfrm>
              <a:off x="10743340" y="4524667"/>
              <a:ext cx="1410752" cy="4929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marL="0" indent="0">
                <a:buNone/>
              </a:pPr>
              <a:r>
                <a:rPr lang="en-US" sz="2000" dirty="0">
                  <a:solidFill>
                    <a:srgbClr val="008000"/>
                  </a:solidFill>
                  <a:latin typeface="Helvetica Neue"/>
                  <a:ea typeface="Helvetica Neue"/>
                  <a:cs typeface="Helvetica Neue"/>
                  <a:sym typeface="Helvetica Neue"/>
                </a:rPr>
                <a:t>Vertical gradients from BGC</a:t>
              </a:r>
            </a:p>
            <a:p>
              <a:pPr marL="0" indent="0">
                <a:buNone/>
              </a:pPr>
              <a:r>
                <a:rPr lang="en-US" sz="2000" dirty="0">
                  <a:solidFill>
                    <a:srgbClr val="008000"/>
                  </a:solidFill>
                  <a:latin typeface="Helvetica Neue"/>
                  <a:ea typeface="Helvetica Neue"/>
                  <a:cs typeface="Helvetica Neue"/>
                  <a:sym typeface="Helvetica Neue"/>
                </a:rPr>
                <a:t>Argo floats</a:t>
              </a:r>
            </a:p>
            <a:p>
              <a:pPr marL="0" indent="0">
                <a:buNone/>
              </a:pPr>
              <a:endParaRPr lang="en-US" sz="2000" dirty="0">
                <a:solidFill>
                  <a:schemeClr val="dk1"/>
                </a:solidFill>
                <a:latin typeface="Helvetica Neue"/>
                <a:ea typeface="Helvetica Neue"/>
                <a:cs typeface="Helvetica Neue"/>
                <a:sym typeface="Helvetica Neue"/>
              </a:endParaRPr>
            </a:p>
          </p:txBody>
        </p:sp>
        <p:sp>
          <p:nvSpPr>
            <p:cNvPr id="27" name="Content Placeholder 2">
              <a:extLst>
                <a:ext uri="{FF2B5EF4-FFF2-40B4-BE49-F238E27FC236}">
                  <a16:creationId xmlns:a16="http://schemas.microsoft.com/office/drawing/2014/main" id="{9BD866CA-EB59-2343-96D6-DE7110195968}"/>
                </a:ext>
              </a:extLst>
            </p:cNvPr>
            <p:cNvSpPr txBox="1">
              <a:spLocks/>
            </p:cNvSpPr>
            <p:nvPr/>
          </p:nvSpPr>
          <p:spPr>
            <a:xfrm>
              <a:off x="8297331" y="4814702"/>
              <a:ext cx="2556934" cy="1162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marL="0" indent="0">
                <a:buNone/>
              </a:pPr>
              <a:r>
                <a:rPr lang="en-US" sz="2000" dirty="0" err="1">
                  <a:solidFill>
                    <a:srgbClr val="FF0000"/>
                  </a:solidFill>
                  <a:latin typeface="Helvetica Neue"/>
                  <a:ea typeface="Helvetica Neue"/>
                  <a:cs typeface="Helvetica Neue"/>
                  <a:sym typeface="Helvetica Neue"/>
                </a:rPr>
                <a:t>K</a:t>
              </a:r>
              <a:r>
                <a:rPr lang="en-US" sz="2000" baseline="-25000" dirty="0" err="1">
                  <a:solidFill>
                    <a:srgbClr val="FF0000"/>
                  </a:solidFill>
                  <a:latin typeface="Helvetica Neue"/>
                  <a:ea typeface="Helvetica Neue"/>
                  <a:cs typeface="Helvetica Neue"/>
                  <a:sym typeface="Helvetica Neue"/>
                </a:rPr>
                <a:t>z</a:t>
              </a:r>
              <a:r>
                <a:rPr lang="en-US" sz="2000" dirty="0">
                  <a:solidFill>
                    <a:srgbClr val="FF0000"/>
                  </a:solidFill>
                  <a:latin typeface="Helvetica Neue"/>
                  <a:ea typeface="Helvetica Neue"/>
                  <a:cs typeface="Helvetica Neue"/>
                  <a:sym typeface="Helvetica Neue"/>
                </a:rPr>
                <a:t> (</a:t>
              </a:r>
              <a:r>
                <a:rPr lang="en-US" sz="2000" dirty="0" err="1">
                  <a:solidFill>
                    <a:srgbClr val="FF0000"/>
                  </a:solidFill>
                  <a:latin typeface="Helvetica Neue"/>
                  <a:ea typeface="Helvetica Neue"/>
                  <a:cs typeface="Helvetica Neue"/>
                  <a:sym typeface="Helvetica Neue"/>
                </a:rPr>
                <a:t>z,t</a:t>
              </a:r>
              <a:r>
                <a:rPr lang="en-US" sz="2000" dirty="0">
                  <a:solidFill>
                    <a:srgbClr val="FF0000"/>
                  </a:solidFill>
                  <a:latin typeface="Helvetica Neue"/>
                  <a:ea typeface="Helvetica Neue"/>
                  <a:cs typeface="Helvetica Neue"/>
                  <a:sym typeface="Helvetica Neue"/>
                </a:rPr>
                <a:t>) ?</a:t>
              </a:r>
            </a:p>
            <a:p>
              <a:pPr marL="0" indent="0">
                <a:buNone/>
              </a:pPr>
              <a:r>
                <a:rPr lang="en-US" sz="2000" dirty="0">
                  <a:solidFill>
                    <a:srgbClr val="FF0000"/>
                  </a:solidFill>
                  <a:latin typeface="Helvetica Neue"/>
                  <a:ea typeface="Helvetica Neue"/>
                  <a:cs typeface="Helvetica Neue"/>
                  <a:sym typeface="Helvetica Neue"/>
                </a:rPr>
                <a:t>Turbulent </a:t>
              </a:r>
            </a:p>
            <a:p>
              <a:pPr marL="0" indent="0">
                <a:buNone/>
              </a:pPr>
              <a:r>
                <a:rPr lang="en-US" sz="2000" dirty="0">
                  <a:solidFill>
                    <a:srgbClr val="FF0000"/>
                  </a:solidFill>
                  <a:latin typeface="Helvetica Neue"/>
                  <a:ea typeface="Helvetica Neue"/>
                  <a:cs typeface="Helvetica Neue"/>
                  <a:sym typeface="Helvetica Neue"/>
                </a:rPr>
                <a:t>Diffusivity</a:t>
              </a:r>
            </a:p>
          </p:txBody>
        </p:sp>
      </p:grpSp>
      <p:sp>
        <p:nvSpPr>
          <p:cNvPr id="28" name="Google Shape;156;p38">
            <a:extLst>
              <a:ext uri="{FF2B5EF4-FFF2-40B4-BE49-F238E27FC236}">
                <a16:creationId xmlns:a16="http://schemas.microsoft.com/office/drawing/2014/main" id="{5F92CE7A-A76A-8545-B74B-85E86E1A8AE7}"/>
              </a:ext>
            </a:extLst>
          </p:cNvPr>
          <p:cNvSpPr txBox="1">
            <a:spLocks/>
          </p:cNvSpPr>
          <p:nvPr/>
        </p:nvSpPr>
        <p:spPr>
          <a:xfrm>
            <a:off x="1181004" y="563924"/>
            <a:ext cx="10973088" cy="6629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71"/>
              <a:buFont typeface="Helvetica Neue"/>
              <a:buNone/>
              <a:defRPr sz="2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SzPts val="2025"/>
            </a:pPr>
            <a:r>
              <a:rPr lang="en-US" b="1" dirty="0">
                <a:solidFill>
                  <a:srgbClr val="277DA1">
                    <a:lumMod val="75000"/>
                  </a:srgbClr>
                </a:solidFill>
              </a:rPr>
              <a:t>(from a past mixing event)            (actively turbulent)</a:t>
            </a:r>
            <a:endParaRPr lang="en-US" dirty="0"/>
          </a:p>
        </p:txBody>
      </p:sp>
      <p:cxnSp>
        <p:nvCxnSpPr>
          <p:cNvPr id="30" name="Straight Arrow Connector 29"/>
          <p:cNvCxnSpPr/>
          <p:nvPr/>
        </p:nvCxnSpPr>
        <p:spPr>
          <a:xfrm>
            <a:off x="586193" y="2376897"/>
            <a:ext cx="16283" cy="354906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466929" y="5860843"/>
            <a:ext cx="274434" cy="307777"/>
          </a:xfrm>
          <a:prstGeom prst="rect">
            <a:avLst/>
          </a:prstGeom>
          <a:noFill/>
        </p:spPr>
        <p:txBody>
          <a:bodyPr wrap="none" rtlCol="0">
            <a:spAutoFit/>
          </a:bodyPr>
          <a:lstStyle/>
          <a:p>
            <a:r>
              <a:rPr lang="en-US" dirty="0"/>
              <a:t>z</a:t>
            </a:r>
          </a:p>
        </p:txBody>
      </p:sp>
      <p:cxnSp>
        <p:nvCxnSpPr>
          <p:cNvPr id="33" name="Straight Arrow Connector 32"/>
          <p:cNvCxnSpPr/>
          <p:nvPr/>
        </p:nvCxnSpPr>
        <p:spPr>
          <a:xfrm flipV="1">
            <a:off x="903288" y="6170165"/>
            <a:ext cx="5088907" cy="2216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057897" y="6013243"/>
            <a:ext cx="357659" cy="307777"/>
          </a:xfrm>
          <a:prstGeom prst="rect">
            <a:avLst/>
          </a:prstGeom>
          <a:noFill/>
        </p:spPr>
        <p:txBody>
          <a:bodyPr wrap="square" rtlCol="0">
            <a:spAutoFit/>
          </a:bodyPr>
          <a:lstStyle/>
          <a:p>
            <a:r>
              <a:rPr lang="en-US" dirty="0"/>
              <a:t>t</a:t>
            </a:r>
          </a:p>
        </p:txBody>
      </p:sp>
    </p:spTree>
    <p:extLst>
      <p:ext uri="{BB962C8B-B14F-4D97-AF65-F5344CB8AC3E}">
        <p14:creationId xmlns:p14="http://schemas.microsoft.com/office/powerpoint/2010/main" val="772529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198069-A1EF-504E-9430-28DA0C43CE66}"/>
              </a:ext>
            </a:extLst>
          </p:cNvPr>
          <p:cNvPicPr>
            <a:picLocks noChangeAspect="1"/>
          </p:cNvPicPr>
          <p:nvPr/>
        </p:nvPicPr>
        <p:blipFill>
          <a:blip r:embed="rId3"/>
          <a:stretch>
            <a:fillRect/>
          </a:stretch>
        </p:blipFill>
        <p:spPr>
          <a:xfrm>
            <a:off x="5731824" y="3212051"/>
            <a:ext cx="6148817" cy="3302460"/>
          </a:xfrm>
          <a:prstGeom prst="rect">
            <a:avLst/>
          </a:prstGeom>
        </p:spPr>
      </p:pic>
      <p:sp>
        <p:nvSpPr>
          <p:cNvPr id="2" name="Title 1">
            <a:extLst>
              <a:ext uri="{FF2B5EF4-FFF2-40B4-BE49-F238E27FC236}">
                <a16:creationId xmlns:a16="http://schemas.microsoft.com/office/drawing/2014/main" id="{82B84225-BCC8-1346-BE8B-31481FA55AEE}"/>
              </a:ext>
            </a:extLst>
          </p:cNvPr>
          <p:cNvSpPr>
            <a:spLocks noGrp="1"/>
          </p:cNvSpPr>
          <p:nvPr>
            <p:ph type="title"/>
          </p:nvPr>
        </p:nvSpPr>
        <p:spPr/>
        <p:txBody>
          <a:bodyPr>
            <a:normAutofit/>
          </a:bodyPr>
          <a:lstStyle/>
          <a:p>
            <a:r>
              <a:rPr lang="en-US" dirty="0"/>
              <a:t>Dissipation rate estimates from LEM</a:t>
            </a:r>
          </a:p>
        </p:txBody>
      </p:sp>
      <p:pic>
        <p:nvPicPr>
          <p:cNvPr id="9" name="Picture 8">
            <a:extLst>
              <a:ext uri="{FF2B5EF4-FFF2-40B4-BE49-F238E27FC236}">
                <a16:creationId xmlns:a16="http://schemas.microsoft.com/office/drawing/2014/main" id="{58E628E4-D8B3-5143-AD8A-E84145A52D08}"/>
              </a:ext>
            </a:extLst>
          </p:cNvPr>
          <p:cNvPicPr>
            <a:picLocks noChangeAspect="1"/>
          </p:cNvPicPr>
          <p:nvPr/>
        </p:nvPicPr>
        <p:blipFill>
          <a:blip r:embed="rId4"/>
          <a:stretch>
            <a:fillRect/>
          </a:stretch>
        </p:blipFill>
        <p:spPr>
          <a:xfrm>
            <a:off x="8325095" y="638707"/>
            <a:ext cx="1296085" cy="275275"/>
          </a:xfrm>
          <a:prstGeom prst="rect">
            <a:avLst/>
          </a:prstGeom>
        </p:spPr>
      </p:pic>
      <p:sp>
        <p:nvSpPr>
          <p:cNvPr id="11" name="Right Brace 10">
            <a:extLst>
              <a:ext uri="{FF2B5EF4-FFF2-40B4-BE49-F238E27FC236}">
                <a16:creationId xmlns:a16="http://schemas.microsoft.com/office/drawing/2014/main" id="{FE14E740-F47F-0340-9E06-3CC7D0D896E6}"/>
              </a:ext>
            </a:extLst>
          </p:cNvPr>
          <p:cNvSpPr/>
          <p:nvPr/>
        </p:nvSpPr>
        <p:spPr>
          <a:xfrm>
            <a:off x="5569805" y="991317"/>
            <a:ext cx="432486" cy="5275203"/>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a:extLst>
              <a:ext uri="{FF2B5EF4-FFF2-40B4-BE49-F238E27FC236}">
                <a16:creationId xmlns:a16="http://schemas.microsoft.com/office/drawing/2014/main" id="{8FC1EAE5-3164-1F44-87D5-1971AA35B0A6}"/>
              </a:ext>
            </a:extLst>
          </p:cNvPr>
          <p:cNvPicPr>
            <a:picLocks noChangeAspect="1"/>
          </p:cNvPicPr>
          <p:nvPr/>
        </p:nvPicPr>
        <p:blipFill>
          <a:blip r:embed="rId5"/>
          <a:stretch>
            <a:fillRect/>
          </a:stretch>
        </p:blipFill>
        <p:spPr>
          <a:xfrm>
            <a:off x="6460177" y="920464"/>
            <a:ext cx="4911552" cy="2609009"/>
          </a:xfrm>
          <a:prstGeom prst="rect">
            <a:avLst/>
          </a:prstGeom>
        </p:spPr>
      </p:pic>
      <p:pic>
        <p:nvPicPr>
          <p:cNvPr id="15" name="Picture 14">
            <a:extLst>
              <a:ext uri="{FF2B5EF4-FFF2-40B4-BE49-F238E27FC236}">
                <a16:creationId xmlns:a16="http://schemas.microsoft.com/office/drawing/2014/main" id="{29880401-9EDB-AF4C-BC1E-3EC7A35FA76E}"/>
              </a:ext>
            </a:extLst>
          </p:cNvPr>
          <p:cNvPicPr>
            <a:picLocks noChangeAspect="1"/>
          </p:cNvPicPr>
          <p:nvPr/>
        </p:nvPicPr>
        <p:blipFill>
          <a:blip r:embed="rId6"/>
          <a:stretch>
            <a:fillRect/>
          </a:stretch>
        </p:blipFill>
        <p:spPr>
          <a:xfrm>
            <a:off x="928099" y="1025574"/>
            <a:ext cx="4706404" cy="2503899"/>
          </a:xfrm>
          <a:prstGeom prst="rect">
            <a:avLst/>
          </a:prstGeom>
        </p:spPr>
      </p:pic>
      <p:pic>
        <p:nvPicPr>
          <p:cNvPr id="17" name="Picture 16">
            <a:extLst>
              <a:ext uri="{FF2B5EF4-FFF2-40B4-BE49-F238E27FC236}">
                <a16:creationId xmlns:a16="http://schemas.microsoft.com/office/drawing/2014/main" id="{D330B60A-1B39-D840-8EA3-99FA5C7A8C85}"/>
              </a:ext>
            </a:extLst>
          </p:cNvPr>
          <p:cNvPicPr>
            <a:picLocks noChangeAspect="1"/>
          </p:cNvPicPr>
          <p:nvPr/>
        </p:nvPicPr>
        <p:blipFill>
          <a:blip r:embed="rId7"/>
          <a:stretch>
            <a:fillRect/>
          </a:stretch>
        </p:blipFill>
        <p:spPr>
          <a:xfrm>
            <a:off x="927739" y="3646047"/>
            <a:ext cx="4713677" cy="2503899"/>
          </a:xfrm>
          <a:prstGeom prst="rect">
            <a:avLst/>
          </a:prstGeom>
        </p:spPr>
      </p:pic>
    </p:spTree>
    <p:extLst>
      <p:ext uri="{BB962C8B-B14F-4D97-AF65-F5344CB8AC3E}">
        <p14:creationId xmlns:p14="http://schemas.microsoft.com/office/powerpoint/2010/main" val="3780611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6692-E5C2-4BE8-8D2E-55890545B14C}"/>
              </a:ext>
            </a:extLst>
          </p:cNvPr>
          <p:cNvSpPr>
            <a:spLocks noGrp="1"/>
          </p:cNvSpPr>
          <p:nvPr>
            <p:ph type="title"/>
          </p:nvPr>
        </p:nvSpPr>
        <p:spPr/>
        <p:txBody>
          <a:bodyPr/>
          <a:lstStyle/>
          <a:p>
            <a:r>
              <a:rPr lang="en-US" dirty="0"/>
              <a:t>Remaining Issue</a:t>
            </a:r>
          </a:p>
        </p:txBody>
      </p:sp>
      <p:pic>
        <p:nvPicPr>
          <p:cNvPr id="5" name="Picture 4">
            <a:extLst>
              <a:ext uri="{FF2B5EF4-FFF2-40B4-BE49-F238E27FC236}">
                <a16:creationId xmlns:a16="http://schemas.microsoft.com/office/drawing/2014/main" id="{572E2A09-7C41-46B2-9AAB-A8A9171A3E76}"/>
              </a:ext>
            </a:extLst>
          </p:cNvPr>
          <p:cNvPicPr>
            <a:picLocks noChangeAspect="1"/>
          </p:cNvPicPr>
          <p:nvPr/>
        </p:nvPicPr>
        <p:blipFill>
          <a:blip r:embed="rId3"/>
          <a:stretch>
            <a:fillRect/>
          </a:stretch>
        </p:blipFill>
        <p:spPr>
          <a:xfrm>
            <a:off x="2233589" y="1999999"/>
            <a:ext cx="651851" cy="2454024"/>
          </a:xfrm>
          <a:prstGeom prst="rect">
            <a:avLst/>
          </a:prstGeom>
        </p:spPr>
      </p:pic>
      <p:pic>
        <p:nvPicPr>
          <p:cNvPr id="6" name="Picture 5">
            <a:extLst>
              <a:ext uri="{FF2B5EF4-FFF2-40B4-BE49-F238E27FC236}">
                <a16:creationId xmlns:a16="http://schemas.microsoft.com/office/drawing/2014/main" id="{5E73E59B-9137-4365-A864-344F689D239C}"/>
              </a:ext>
            </a:extLst>
          </p:cNvPr>
          <p:cNvPicPr>
            <a:picLocks noChangeAspect="1"/>
          </p:cNvPicPr>
          <p:nvPr/>
        </p:nvPicPr>
        <p:blipFill>
          <a:blip r:embed="rId4"/>
          <a:stretch>
            <a:fillRect/>
          </a:stretch>
        </p:blipFill>
        <p:spPr>
          <a:xfrm>
            <a:off x="6172200" y="1899920"/>
            <a:ext cx="5721923" cy="2654182"/>
          </a:xfrm>
          <a:prstGeom prst="rect">
            <a:avLst/>
          </a:prstGeom>
        </p:spPr>
      </p:pic>
      <p:sp>
        <p:nvSpPr>
          <p:cNvPr id="7" name="TextBox 6">
            <a:extLst>
              <a:ext uri="{FF2B5EF4-FFF2-40B4-BE49-F238E27FC236}">
                <a16:creationId xmlns:a16="http://schemas.microsoft.com/office/drawing/2014/main" id="{F9C0F00E-ED93-4540-B400-DA27EDB95040}"/>
              </a:ext>
            </a:extLst>
          </p:cNvPr>
          <p:cNvSpPr txBox="1"/>
          <p:nvPr/>
        </p:nvSpPr>
        <p:spPr>
          <a:xfrm>
            <a:off x="1162395" y="4771777"/>
            <a:ext cx="2794237" cy="954107"/>
          </a:xfrm>
          <a:prstGeom prst="rect">
            <a:avLst/>
          </a:prstGeom>
          <a:noFill/>
        </p:spPr>
        <p:txBody>
          <a:bodyPr wrap="square" rtlCol="0">
            <a:spAutoFit/>
          </a:bodyPr>
          <a:lstStyle/>
          <a:p>
            <a:pPr algn="ctr"/>
            <a:r>
              <a:rPr lang="en-US" sz="2800" b="1" dirty="0">
                <a:solidFill>
                  <a:schemeClr val="bg2">
                    <a:lumMod val="25000"/>
                  </a:schemeClr>
                </a:solidFill>
              </a:rPr>
              <a:t>Float ascent rate variability</a:t>
            </a:r>
          </a:p>
        </p:txBody>
      </p:sp>
      <p:sp>
        <p:nvSpPr>
          <p:cNvPr id="8" name="TextBox 7">
            <a:extLst>
              <a:ext uri="{FF2B5EF4-FFF2-40B4-BE49-F238E27FC236}">
                <a16:creationId xmlns:a16="http://schemas.microsoft.com/office/drawing/2014/main" id="{BBAF54E5-DA81-445D-9507-EEC31E9E634B}"/>
              </a:ext>
            </a:extLst>
          </p:cNvPr>
          <p:cNvSpPr txBox="1"/>
          <p:nvPr/>
        </p:nvSpPr>
        <p:spPr>
          <a:xfrm>
            <a:off x="7195456" y="4771777"/>
            <a:ext cx="3918857" cy="523220"/>
          </a:xfrm>
          <a:prstGeom prst="rect">
            <a:avLst/>
          </a:prstGeom>
          <a:noFill/>
        </p:spPr>
        <p:txBody>
          <a:bodyPr wrap="square" rtlCol="0">
            <a:spAutoFit/>
          </a:bodyPr>
          <a:lstStyle/>
          <a:p>
            <a:pPr algn="ctr"/>
            <a:r>
              <a:rPr lang="en-US" sz="2800" b="1" dirty="0">
                <a:solidFill>
                  <a:schemeClr val="bg2">
                    <a:lumMod val="25000"/>
                  </a:schemeClr>
                </a:solidFill>
              </a:rPr>
              <a:t>Global   ,</a:t>
            </a:r>
            <a:r>
              <a:rPr lang="en-US" sz="2800" b="1" dirty="0" err="1">
                <a:solidFill>
                  <a:schemeClr val="bg2">
                    <a:lumMod val="25000"/>
                  </a:schemeClr>
                </a:solidFill>
              </a:rPr>
              <a:t>K</a:t>
            </a:r>
            <a:r>
              <a:rPr lang="en-US" sz="2800" b="1" baseline="-25000" dirty="0" err="1">
                <a:solidFill>
                  <a:schemeClr val="bg2">
                    <a:lumMod val="25000"/>
                  </a:schemeClr>
                </a:solidFill>
              </a:rPr>
              <a:t>z</a:t>
            </a:r>
            <a:r>
              <a:rPr lang="en-US" sz="2800" b="1" dirty="0">
                <a:solidFill>
                  <a:schemeClr val="bg2">
                    <a:lumMod val="25000"/>
                  </a:schemeClr>
                </a:solidFill>
              </a:rPr>
              <a:t> estimate</a:t>
            </a:r>
          </a:p>
        </p:txBody>
      </p:sp>
      <p:sp>
        <p:nvSpPr>
          <p:cNvPr id="9" name="Arrow: Right 8">
            <a:extLst>
              <a:ext uri="{FF2B5EF4-FFF2-40B4-BE49-F238E27FC236}">
                <a16:creationId xmlns:a16="http://schemas.microsoft.com/office/drawing/2014/main" id="{BBA3E44E-FDB5-498E-AF7A-6E6D430573D2}"/>
              </a:ext>
            </a:extLst>
          </p:cNvPr>
          <p:cNvSpPr/>
          <p:nvPr/>
        </p:nvSpPr>
        <p:spPr>
          <a:xfrm>
            <a:off x="3749040" y="2357120"/>
            <a:ext cx="2423160" cy="1991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Calibration Coefficient </a:t>
            </a:r>
          </a:p>
        </p:txBody>
      </p:sp>
      <p:pic>
        <p:nvPicPr>
          <p:cNvPr id="3" name="Picture 2">
            <a:extLst>
              <a:ext uri="{FF2B5EF4-FFF2-40B4-BE49-F238E27FC236}">
                <a16:creationId xmlns:a16="http://schemas.microsoft.com/office/drawing/2014/main" id="{DB3734A6-D207-CE41-8868-71AB3CFE3909}"/>
              </a:ext>
            </a:extLst>
          </p:cNvPr>
          <p:cNvPicPr>
            <a:picLocks noChangeAspect="1"/>
          </p:cNvPicPr>
          <p:nvPr/>
        </p:nvPicPr>
        <p:blipFill>
          <a:blip r:embed="rId5"/>
          <a:stretch>
            <a:fillRect/>
          </a:stretch>
        </p:blipFill>
        <p:spPr>
          <a:xfrm>
            <a:off x="8658677" y="4931787"/>
            <a:ext cx="165100" cy="203200"/>
          </a:xfrm>
          <a:prstGeom prst="rect">
            <a:avLst/>
          </a:prstGeom>
        </p:spPr>
      </p:pic>
      <p:sp>
        <p:nvSpPr>
          <p:cNvPr id="10" name="Title 1">
            <a:extLst>
              <a:ext uri="{FF2B5EF4-FFF2-40B4-BE49-F238E27FC236}">
                <a16:creationId xmlns:a16="http://schemas.microsoft.com/office/drawing/2014/main" id="{18A3BDDA-5B36-5E4C-87C2-58AA396CC4B0}"/>
              </a:ext>
            </a:extLst>
          </p:cNvPr>
          <p:cNvSpPr txBox="1">
            <a:spLocks/>
          </p:cNvSpPr>
          <p:nvPr/>
        </p:nvSpPr>
        <p:spPr>
          <a:xfrm>
            <a:off x="4016007" y="2263996"/>
            <a:ext cx="8382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a:buClrTx/>
              <a:buFontTx/>
            </a:pPr>
            <a:r>
              <a:rPr lang="en-US" dirty="0"/>
              <a:t>LEM</a:t>
            </a:r>
          </a:p>
        </p:txBody>
      </p:sp>
    </p:spTree>
    <p:extLst>
      <p:ext uri="{BB962C8B-B14F-4D97-AF65-F5344CB8AC3E}">
        <p14:creationId xmlns:p14="http://schemas.microsoft.com/office/powerpoint/2010/main" val="319934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001.png" descr="/Users/Mau/Documents/MBARIprojects/Scoping_Proposal_2021/CPF/image001.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4498191" y="1139626"/>
            <a:ext cx="2754986" cy="4900218"/>
          </a:xfrm>
          <a:prstGeom prst="rect">
            <a:avLst/>
          </a:prstGeom>
        </p:spPr>
      </p:pic>
      <p:sp>
        <p:nvSpPr>
          <p:cNvPr id="8" name="Rectangle 7"/>
          <p:cNvSpPr/>
          <p:nvPr/>
        </p:nvSpPr>
        <p:spPr>
          <a:xfrm>
            <a:off x="1492568" y="6492874"/>
            <a:ext cx="9590422" cy="53245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1. Microstructure sensor’s Solutions from Rockland Scientific International (RSI):</a:t>
            </a:r>
          </a:p>
          <a:p>
            <a:pPr marL="0" marR="0" lvl="0" indent="-457200" algn="l" defTabSz="914400" rtl="0" eaLnBrk="1" fontAlgn="auto" latinLnBrk="0" hangingPunct="1">
              <a:lnSpc>
                <a:spcPct val="100000"/>
              </a:lnSpc>
              <a:spcBef>
                <a:spcPts val="0"/>
              </a:spcBef>
              <a:spcAft>
                <a:spcPts val="0"/>
              </a:spcAft>
              <a:buClr>
                <a:srgbClr val="004161">
                  <a:lumMod val="75000"/>
                </a:srgbClr>
              </a:buClr>
              <a:buSzTx/>
              <a:buFont typeface="+mj-lt"/>
              <a:buAutoNum type="arabicPeriod"/>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err="1">
                <a:ln>
                  <a:noFill/>
                </a:ln>
                <a:solidFill>
                  <a:srgbClr val="004161">
                    <a:lumMod val="75000"/>
                  </a:srgbClr>
                </a:solidFill>
                <a:effectLst/>
                <a:uLnTx/>
                <a:uFillTx/>
                <a:latin typeface="Arial"/>
                <a:cs typeface="Arial"/>
                <a:sym typeface="Arial"/>
              </a:rPr>
              <a:t>MicroRider</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(MR) Package (RSI)</a:t>
            </a:r>
          </a:p>
          <a:p>
            <a:pPr marL="342900" lvl="5" indent="-342900">
              <a:buClr>
                <a:srgbClr val="004161">
                  <a:lumMod val="75000"/>
                </a:srgbClr>
              </a:buClr>
              <a:buFont typeface="Wingdings" charset="2"/>
              <a:buChar char="ü"/>
              <a:defRPr/>
            </a:pPr>
            <a:r>
              <a:rPr lang="en-US" sz="2000" dirty="0">
                <a:solidFill>
                  <a:srgbClr val="004161">
                    <a:lumMod val="75000"/>
                  </a:srgbClr>
                </a:solidFill>
              </a:rPr>
              <a:t>2 shear probes, 2 fast-response thermistors (FP07s, or </a:t>
            </a:r>
            <a:r>
              <a:rPr lang="en-US" sz="2000" dirty="0" err="1">
                <a:solidFill>
                  <a:srgbClr val="004161">
                    <a:lumMod val="75000"/>
                  </a:srgbClr>
                </a:solidFill>
              </a:rPr>
              <a:t>χ</a:t>
            </a:r>
            <a:r>
              <a:rPr lang="en-US" sz="2000" dirty="0">
                <a:solidFill>
                  <a:srgbClr val="004161">
                    <a:lumMod val="75000"/>
                  </a:srgbClr>
                </a:solidFill>
              </a:rPr>
              <a:t>-pods)</a:t>
            </a:r>
          </a:p>
          <a:p>
            <a:pPr marL="342900" lvl="5" indent="-342900">
              <a:buClr>
                <a:srgbClr val="004161">
                  <a:lumMod val="75000"/>
                </a:srgbClr>
              </a:buClr>
              <a:buFont typeface="Wingdings" charset="2"/>
              <a:buChar char="ü"/>
              <a:defRPr/>
            </a:pPr>
            <a:r>
              <a:rPr lang="en-US" sz="2000" dirty="0">
                <a:solidFill>
                  <a:srgbClr val="004161">
                    <a:lumMod val="75000"/>
                  </a:srgbClr>
                </a:solidFill>
              </a:rPr>
              <a:t>2 vibrational sensors and inclinometer</a:t>
            </a:r>
          </a:p>
          <a:p>
            <a:pPr marL="342900" lvl="5" indent="-342900">
              <a:buClr>
                <a:srgbClr val="004161">
                  <a:lumMod val="75000"/>
                </a:srgbClr>
              </a:buClr>
              <a:buFont typeface="Wingdings" charset="2"/>
              <a:buChar char="ü"/>
              <a:defRPr/>
            </a:pPr>
            <a:r>
              <a:rPr lang="en-US" sz="2000" dirty="0">
                <a:solidFill>
                  <a:srgbClr val="004161">
                    <a:lumMod val="75000"/>
                  </a:srgbClr>
                </a:solidFill>
              </a:rPr>
              <a:t>self-powered, self-logging </a:t>
            </a:r>
            <a:r>
              <a:rPr lang="en-US" sz="2000" dirty="0">
                <a:solidFill>
                  <a:srgbClr val="004161">
                    <a:lumMod val="75000"/>
                  </a:srgbClr>
                </a:solidFill>
                <a:sym typeface="Wingdings"/>
              </a:rPr>
              <a:t></a:t>
            </a:r>
            <a:r>
              <a:rPr lang="en-US" sz="2000" dirty="0">
                <a:solidFill>
                  <a:srgbClr val="004161">
                    <a:lumMod val="75000"/>
                  </a:srgbClr>
                </a:solidFill>
              </a:rPr>
              <a:t> minimal engineering effort</a:t>
            </a:r>
          </a:p>
          <a:p>
            <a:pPr marL="342900" lvl="5" indent="-342900">
              <a:buClr>
                <a:srgbClr val="004161">
                  <a:lumMod val="75000"/>
                </a:srgbClr>
              </a:buClr>
              <a:buFont typeface="Wingdings" charset="2"/>
              <a:buChar char="ü"/>
              <a:defRPr/>
            </a:pPr>
            <a:r>
              <a:rPr lang="en-US" sz="2000" dirty="0">
                <a:solidFill>
                  <a:srgbClr val="004161">
                    <a:lumMod val="75000"/>
                  </a:srgbClr>
                </a:solidFill>
              </a:rPr>
              <a:t>still expensive, but can be leased for a month (~13K)</a:t>
            </a: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2. MBARI’s Coastal Profiling Float (CPF)</a:t>
            </a:r>
          </a:p>
          <a:p>
            <a:pPr marL="342900" marR="0" lvl="3"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full control on profiling speeds</a:t>
            </a:r>
          </a:p>
          <a:p>
            <a:pPr marL="342900" marR="0" lvl="3" indent="-342900" algn="l" defTabSz="914400" rtl="0" eaLnBrk="1" fontAlgn="auto" latinLnBrk="0" hangingPunct="1">
              <a:lnSpc>
                <a:spcPct val="100000"/>
              </a:lnSpc>
              <a:spcBef>
                <a:spcPts val="0"/>
              </a:spcBef>
              <a:spcAft>
                <a:spcPts val="0"/>
              </a:spcAft>
              <a:buClr>
                <a:srgbClr val="004161">
                  <a:lumMod val="75000"/>
                </a:srgbClr>
              </a:buClr>
              <a:buSzTx/>
              <a:buFont typeface="Wingdings" charset="2"/>
              <a:buChar char="ü"/>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higher payload capacity, </a:t>
            </a:r>
          </a:p>
          <a:p>
            <a:pPr marR="0" lvl="3" algn="l" defTabSz="914400" rtl="0" eaLnBrk="1" fontAlgn="auto" latinLnBrk="0" hangingPunct="1">
              <a:lnSpc>
                <a:spcPct val="100000"/>
              </a:lnSpc>
              <a:spcBef>
                <a:spcPts val="0"/>
              </a:spcBef>
              <a:spcAft>
                <a:spcPts val="0"/>
              </a:spcAft>
              <a:buClr>
                <a:srgbClr val="004161">
                  <a:lumMod val="75000"/>
                </a:srgbClr>
              </a:buClr>
              <a:buSzTx/>
              <a:tabLst/>
              <a:defRPr/>
            </a:pPr>
            <a:r>
              <a:rPr lang="en-US" sz="2000" dirty="0">
                <a:solidFill>
                  <a:srgbClr val="004161">
                    <a:lumMod val="75000"/>
                  </a:srgbClr>
                </a:solidFill>
              </a:rPr>
              <a:t> </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full BGC sensor suite:</a:t>
            </a: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CTD, nitrate, bio-optics (FLBB), </a:t>
            </a: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radiometer (4 channel OR), pH and oxygen</a:t>
            </a:r>
          </a:p>
          <a:p>
            <a:pPr marL="0" marR="0" lvl="3"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3. Deployments from the R/V Paragon</a:t>
            </a:r>
          </a:p>
        </p:txBody>
      </p:sp>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458432"/>
            <a:ext cx="10515600" cy="608910"/>
          </a:xfrm>
        </p:spPr>
        <p:txBody>
          <a:bodyPr>
            <a:normAutofit/>
          </a:bodyPr>
          <a:lstStyle/>
          <a:p>
            <a:r>
              <a:rPr lang="en-US" dirty="0"/>
              <a:t>New Technology: Microstructure Sensors on Autonomous Platforms</a:t>
            </a:r>
          </a:p>
        </p:txBody>
      </p:sp>
      <p:sp>
        <p:nvSpPr>
          <p:cNvPr id="11" name="Rectangle 10">
            <a:extLst>
              <a:ext uri="{FF2B5EF4-FFF2-40B4-BE49-F238E27FC236}">
                <a16:creationId xmlns:a16="http://schemas.microsoft.com/office/drawing/2014/main" id="{58A39ABB-F064-654B-9D8A-D9A226F7396D}"/>
              </a:ext>
            </a:extLst>
          </p:cNvPr>
          <p:cNvSpPr/>
          <p:nvPr/>
        </p:nvSpPr>
        <p:spPr>
          <a:xfrm>
            <a:off x="2314354"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Gene </a:t>
            </a:r>
            <a:r>
              <a:rPr lang="en-US" sz="2000" i="1" dirty="0" err="1">
                <a:solidFill>
                  <a:schemeClr val="bg2">
                    <a:lumMod val="25000"/>
                  </a:schemeClr>
                </a:solidFill>
              </a:rPr>
              <a:t>Massion</a:t>
            </a:r>
            <a:r>
              <a:rPr lang="en-US" sz="2000" i="1" dirty="0">
                <a:solidFill>
                  <a:schemeClr val="bg2">
                    <a:lumMod val="25000"/>
                  </a:schemeClr>
                </a:solidFill>
              </a:rPr>
              <a:t> (Lead Engineer), Rockland Scientific (RSI)</a:t>
            </a:r>
          </a:p>
        </p:txBody>
      </p:sp>
      <p:pic>
        <p:nvPicPr>
          <p:cNvPr id="3" name="Picture 2" descr="microRider_RSI.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746" y="1637851"/>
            <a:ext cx="3802318" cy="2254561"/>
          </a:xfrm>
          <a:prstGeom prst="rect">
            <a:avLst/>
          </a:prstGeom>
        </p:spPr>
      </p:pic>
      <p:sp>
        <p:nvSpPr>
          <p:cNvPr id="12" name="TextBox 11">
            <a:extLst>
              <a:ext uri="{FF2B5EF4-FFF2-40B4-BE49-F238E27FC236}">
                <a16:creationId xmlns:a16="http://schemas.microsoft.com/office/drawing/2014/main" id="{52196CD8-D7F9-4091-93EF-AAABE7A237DE}"/>
              </a:ext>
            </a:extLst>
          </p:cNvPr>
          <p:cNvSpPr txBox="1"/>
          <p:nvPr/>
        </p:nvSpPr>
        <p:spPr>
          <a:xfrm>
            <a:off x="345360" y="4761802"/>
            <a:ext cx="4160639" cy="1384995"/>
          </a:xfrm>
          <a:prstGeom prst="rect">
            <a:avLst/>
          </a:prstGeom>
          <a:noFill/>
        </p:spPr>
        <p:txBody>
          <a:bodyPr wrap="square" rtlCol="0">
            <a:spAutoFit/>
          </a:bodyPr>
          <a:lstStyle/>
          <a:p>
            <a:pPr algn="ctr"/>
            <a:r>
              <a:rPr lang="en-US" sz="2800" b="1" dirty="0" err="1">
                <a:solidFill>
                  <a:schemeClr val="bg2">
                    <a:lumMod val="25000"/>
                  </a:schemeClr>
                </a:solidFill>
              </a:rPr>
              <a:t>MicroRider</a:t>
            </a:r>
            <a:r>
              <a:rPr lang="en-US" sz="2800" b="1" dirty="0">
                <a:solidFill>
                  <a:schemeClr val="bg2">
                    <a:lumMod val="25000"/>
                  </a:schemeClr>
                </a:solidFill>
              </a:rPr>
              <a:t> </a:t>
            </a:r>
          </a:p>
          <a:p>
            <a:pPr algn="ctr"/>
            <a:r>
              <a:rPr lang="en-US" sz="2800" b="1" dirty="0">
                <a:solidFill>
                  <a:schemeClr val="bg2">
                    <a:lumMod val="25000"/>
                  </a:schemeClr>
                </a:solidFill>
              </a:rPr>
              <a:t>(direct measurements of turbulence)</a:t>
            </a:r>
          </a:p>
        </p:txBody>
      </p:sp>
      <p:grpSp>
        <p:nvGrpSpPr>
          <p:cNvPr id="6" name="Group 5">
            <a:extLst>
              <a:ext uri="{FF2B5EF4-FFF2-40B4-BE49-F238E27FC236}">
                <a16:creationId xmlns:a16="http://schemas.microsoft.com/office/drawing/2014/main" id="{383D096B-AD99-47CE-BB29-55071E7F422E}"/>
              </a:ext>
            </a:extLst>
          </p:cNvPr>
          <p:cNvGrpSpPr/>
          <p:nvPr/>
        </p:nvGrpSpPr>
        <p:grpSpPr>
          <a:xfrm>
            <a:off x="6210716" y="1385443"/>
            <a:ext cx="4836970" cy="4330466"/>
            <a:chOff x="6210716" y="1385443"/>
            <a:chExt cx="4836970" cy="4330466"/>
          </a:xfrm>
        </p:grpSpPr>
        <p:pic>
          <p:nvPicPr>
            <p:cNvPr id="1026" name="Picture 2" descr="New coastal profiling floats for diagnosing ocean health - MBARI">
              <a:extLst>
                <a:ext uri="{FF2B5EF4-FFF2-40B4-BE49-F238E27FC236}">
                  <a16:creationId xmlns:a16="http://schemas.microsoft.com/office/drawing/2014/main" id="{E2BBCD68-9240-47BE-877E-6E1D356DB1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2370" y="1385443"/>
              <a:ext cx="1817714" cy="3230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561EDA1-EC1D-4464-BB3E-20EA61B3FBD6}"/>
                </a:ext>
              </a:extLst>
            </p:cNvPr>
            <p:cNvSpPr txBox="1"/>
            <p:nvPr/>
          </p:nvSpPr>
          <p:spPr>
            <a:xfrm>
              <a:off x="6210716" y="2403540"/>
              <a:ext cx="940632" cy="1446550"/>
            </a:xfrm>
            <a:prstGeom prst="rect">
              <a:avLst/>
            </a:prstGeom>
            <a:noFill/>
          </p:spPr>
          <p:txBody>
            <a:bodyPr wrap="square" rtlCol="0">
              <a:spAutoFit/>
            </a:bodyPr>
            <a:lstStyle/>
            <a:p>
              <a:r>
                <a:rPr lang="en-US" sz="8800" dirty="0"/>
                <a:t>+</a:t>
              </a:r>
            </a:p>
          </p:txBody>
        </p:sp>
        <p:sp>
          <p:nvSpPr>
            <p:cNvPr id="13" name="TextBox 12">
              <a:extLst>
                <a:ext uri="{FF2B5EF4-FFF2-40B4-BE49-F238E27FC236}">
                  <a16:creationId xmlns:a16="http://schemas.microsoft.com/office/drawing/2014/main" id="{58A8F18D-AC9C-4059-9F7E-4E1F727A6386}"/>
                </a:ext>
              </a:extLst>
            </p:cNvPr>
            <p:cNvSpPr txBox="1"/>
            <p:nvPr/>
          </p:nvSpPr>
          <p:spPr>
            <a:xfrm>
              <a:off x="6887047" y="4761802"/>
              <a:ext cx="4160639" cy="954107"/>
            </a:xfrm>
            <a:prstGeom prst="rect">
              <a:avLst/>
            </a:prstGeom>
            <a:noFill/>
          </p:spPr>
          <p:txBody>
            <a:bodyPr wrap="square" rtlCol="0">
              <a:spAutoFit/>
            </a:bodyPr>
            <a:lstStyle/>
            <a:p>
              <a:pPr algn="ctr"/>
              <a:r>
                <a:rPr lang="en-US" sz="2800" b="1" dirty="0">
                  <a:solidFill>
                    <a:schemeClr val="bg2">
                      <a:lumMod val="25000"/>
                    </a:schemeClr>
                  </a:solidFill>
                </a:rPr>
                <a:t>Coastal Profiling Float </a:t>
              </a:r>
            </a:p>
            <a:p>
              <a:pPr algn="ctr"/>
              <a:r>
                <a:rPr lang="en-US" sz="2800" b="1" dirty="0">
                  <a:solidFill>
                    <a:schemeClr val="bg2">
                      <a:lumMod val="25000"/>
                    </a:schemeClr>
                  </a:solidFill>
                </a:rPr>
                <a:t>(‘Pick-up truck float’)</a:t>
              </a:r>
            </a:p>
          </p:txBody>
        </p:sp>
      </p:grpSp>
    </p:spTree>
    <p:extLst>
      <p:ext uri="{BB962C8B-B14F-4D97-AF65-F5344CB8AC3E}">
        <p14:creationId xmlns:p14="http://schemas.microsoft.com/office/powerpoint/2010/main" val="402923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xit" presetSubtype="0" fill="hold"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461251" y="182257"/>
            <a:ext cx="3832094" cy="1224318"/>
          </a:xfrm>
        </p:spPr>
        <p:txBody>
          <a:bodyPr>
            <a:noAutofit/>
          </a:bodyPr>
          <a:lstStyle/>
          <a:p>
            <a:pPr indent="-457200"/>
            <a:r>
              <a:rPr lang="en-US" dirty="0">
                <a:solidFill>
                  <a:schemeClr val="accent1">
                    <a:lumMod val="75000"/>
                  </a:schemeClr>
                </a:solidFill>
              </a:rPr>
              <a:t>CPF + MR integration</a:t>
            </a:r>
          </a:p>
        </p:txBody>
      </p:sp>
      <p:sp>
        <p:nvSpPr>
          <p:cNvPr id="5" name="Title 3">
            <a:extLst>
              <a:ext uri="{FF2B5EF4-FFF2-40B4-BE49-F238E27FC236}">
                <a16:creationId xmlns:a16="http://schemas.microsoft.com/office/drawing/2014/main" id="{F6683CF8-9D3E-6141-B370-CA7F2264D103}"/>
              </a:ext>
            </a:extLst>
          </p:cNvPr>
          <p:cNvSpPr txBox="1">
            <a:spLocks/>
          </p:cNvSpPr>
          <p:nvPr/>
        </p:nvSpPr>
        <p:spPr>
          <a:xfrm>
            <a:off x="362775" y="2287300"/>
            <a:ext cx="3061091" cy="1134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indent="-457200"/>
            <a:r>
              <a:rPr lang="en-US" dirty="0">
                <a:solidFill>
                  <a:schemeClr val="accent1">
                    <a:lumMod val="75000"/>
                  </a:schemeClr>
                </a:solidFill>
              </a:rPr>
              <a:t>Pre–MR </a:t>
            </a:r>
          </a:p>
          <a:p>
            <a:pPr indent="-457200"/>
            <a:r>
              <a:rPr lang="en-US" dirty="0">
                <a:solidFill>
                  <a:schemeClr val="accent1">
                    <a:lumMod val="75000"/>
                  </a:schemeClr>
                </a:solidFill>
              </a:rPr>
              <a:t>arrival tasks</a:t>
            </a:r>
          </a:p>
          <a:p>
            <a:pPr indent="-457200"/>
            <a:endParaRPr lang="en-US" dirty="0">
              <a:solidFill>
                <a:schemeClr val="accent1">
                  <a:lumMod val="75000"/>
                </a:schemeClr>
              </a:solidFill>
            </a:endParaRPr>
          </a:p>
        </p:txBody>
      </p:sp>
      <p:sp>
        <p:nvSpPr>
          <p:cNvPr id="7" name="TextBox 6">
            <a:extLst>
              <a:ext uri="{FF2B5EF4-FFF2-40B4-BE49-F238E27FC236}">
                <a16:creationId xmlns:a16="http://schemas.microsoft.com/office/drawing/2014/main" id="{76A4E1DF-306A-B54F-B28F-AE95BB7F2DC6}"/>
              </a:ext>
            </a:extLst>
          </p:cNvPr>
          <p:cNvSpPr txBox="1"/>
          <p:nvPr/>
        </p:nvSpPr>
        <p:spPr>
          <a:xfrm>
            <a:off x="276703" y="2992959"/>
            <a:ext cx="2297684" cy="163121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4161"/>
              </a:buClr>
              <a:buSzTx/>
              <a:buFont typeface="Wingdings" pitchFamily="2" charset="2"/>
              <a:buChar char="ü"/>
              <a:tabLst/>
              <a:defRPr/>
            </a:pPr>
            <a:r>
              <a:rPr kumimoji="0" lang="en-US" sz="2000" b="0" i="0" u="none" strike="noStrike" kern="0" cap="none" spc="0" normalizeH="0" baseline="0" noProof="0" dirty="0">
                <a:ln>
                  <a:noFill/>
                </a:ln>
                <a:solidFill>
                  <a:srgbClr val="000000"/>
                </a:solidFill>
                <a:effectLst/>
                <a:uLnTx/>
                <a:uFillTx/>
                <a:latin typeface="Arial"/>
                <a:cs typeface="Arial"/>
                <a:sym typeface="Arial"/>
              </a:rPr>
              <a:t>Profiling</a:t>
            </a:r>
          </a:p>
          <a:p>
            <a:pPr marR="0" lvl="0" algn="l" defTabSz="914400" rtl="0" eaLnBrk="1" fontAlgn="auto" latinLnBrk="0" hangingPunct="1">
              <a:lnSpc>
                <a:spcPct val="100000"/>
              </a:lnSpc>
              <a:spcBef>
                <a:spcPts val="0"/>
              </a:spcBef>
              <a:spcAft>
                <a:spcPts val="0"/>
              </a:spcAft>
              <a:buClr>
                <a:srgbClr val="004161"/>
              </a:buClr>
              <a:buSzTx/>
              <a:tabLst/>
              <a:defRPr/>
            </a:pPr>
            <a:r>
              <a:rPr lang="en-US" sz="2000" dirty="0"/>
              <a:t>     Speed</a:t>
            </a:r>
          </a:p>
          <a:p>
            <a:pPr marR="0" lvl="0" algn="l" defTabSz="914400" rtl="0" eaLnBrk="1" fontAlgn="auto" latinLnBrk="0" hangingPunct="1">
              <a:lnSpc>
                <a:spcPct val="100000"/>
              </a:lnSpc>
              <a:spcBef>
                <a:spcPts val="0"/>
              </a:spcBef>
              <a:spcAft>
                <a:spcPts val="0"/>
              </a:spcAft>
              <a:buClr>
                <a:srgbClr val="004161"/>
              </a:buClr>
              <a:buSzTx/>
              <a:tabLst/>
              <a:defRPr/>
            </a:pP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4161"/>
              </a:buClr>
              <a:buSzTx/>
              <a:buFont typeface="Wingdings" pitchFamily="2" charset="2"/>
              <a:buChar char="ü"/>
              <a:tabLst/>
              <a:defRPr/>
            </a:pPr>
            <a:r>
              <a:rPr lang="en-US" sz="2000" kern="0" dirty="0">
                <a:solidFill>
                  <a:srgbClr val="000000"/>
                </a:solidFill>
                <a:latin typeface="Arial"/>
                <a:cs typeface="Arial"/>
                <a:sym typeface="Arial"/>
              </a:rPr>
              <a:t>Buoyancy Contro</a:t>
            </a:r>
            <a:r>
              <a:rPr lang="en-US" sz="2000" dirty="0"/>
              <a:t>l off</a:t>
            </a:r>
            <a:endParaRPr lang="en-US" sz="2000" kern="0" dirty="0">
              <a:solidFill>
                <a:srgbClr val="000000"/>
              </a:solidFill>
              <a:latin typeface="Arial"/>
              <a:cs typeface="Arial"/>
              <a:sym typeface="Arial"/>
            </a:endParaRPr>
          </a:p>
        </p:txBody>
      </p:sp>
      <p:sp>
        <p:nvSpPr>
          <p:cNvPr id="9" name="Rectangle 1">
            <a:extLst>
              <a:ext uri="{FF2B5EF4-FFF2-40B4-BE49-F238E27FC236}">
                <a16:creationId xmlns:a16="http://schemas.microsoft.com/office/drawing/2014/main" id="{71B7D230-057A-BE4F-B8F3-915D2738A99E}"/>
              </a:ext>
            </a:extLst>
          </p:cNvPr>
          <p:cNvSpPr>
            <a:spLocks noChangeArrowheads="1"/>
          </p:cNvSpPr>
          <p:nvPr/>
        </p:nvSpPr>
        <p:spPr bwMode="auto">
          <a:xfrm>
            <a:off x="961098" y="1605513"/>
            <a:ext cx="135325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buClrTx/>
            </a:pPr>
            <a:r>
              <a:rPr lang="en-US" altLang="en-US" sz="2000" i="1" dirty="0">
                <a:solidFill>
                  <a:schemeClr val="bg2">
                    <a:lumMod val="25000"/>
                  </a:schemeClr>
                </a:solidFill>
              </a:rPr>
              <a:t>09/24</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dirty="0">
                <a:solidFill>
                  <a:schemeClr val="accent2">
                    <a:lumMod val="75000"/>
                  </a:schemeClr>
                </a:solidFill>
              </a:rPr>
              <a:t>MR arrival</a:t>
            </a:r>
          </a:p>
        </p:txBody>
      </p:sp>
      <p:sp>
        <p:nvSpPr>
          <p:cNvPr id="11" name="Title 3">
            <a:extLst>
              <a:ext uri="{FF2B5EF4-FFF2-40B4-BE49-F238E27FC236}">
                <a16:creationId xmlns:a16="http://schemas.microsoft.com/office/drawing/2014/main" id="{B21CBF49-7124-D644-9491-2124F9E50FF0}"/>
              </a:ext>
            </a:extLst>
          </p:cNvPr>
          <p:cNvSpPr txBox="1">
            <a:spLocks/>
          </p:cNvSpPr>
          <p:nvPr/>
        </p:nvSpPr>
        <p:spPr>
          <a:xfrm>
            <a:off x="2653228" y="2108373"/>
            <a:ext cx="2040831" cy="1134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indent="-457200"/>
            <a:r>
              <a:rPr lang="en-US" dirty="0">
                <a:solidFill>
                  <a:schemeClr val="accent1">
                    <a:lumMod val="75000"/>
                  </a:schemeClr>
                </a:solidFill>
              </a:rPr>
              <a:t>Tank </a:t>
            </a:r>
          </a:p>
          <a:p>
            <a:pPr indent="-457200"/>
            <a:r>
              <a:rPr lang="en-US" dirty="0">
                <a:solidFill>
                  <a:schemeClr val="accent1">
                    <a:lumMod val="75000"/>
                  </a:schemeClr>
                </a:solidFill>
              </a:rPr>
              <a:t>Testing</a:t>
            </a:r>
          </a:p>
        </p:txBody>
      </p:sp>
      <p:pic>
        <p:nvPicPr>
          <p:cNvPr id="12" name="Picture 11">
            <a:extLst>
              <a:ext uri="{FF2B5EF4-FFF2-40B4-BE49-F238E27FC236}">
                <a16:creationId xmlns:a16="http://schemas.microsoft.com/office/drawing/2014/main" id="{A48EDCF0-EEAD-C243-B560-3816B8832E27}"/>
              </a:ext>
            </a:extLst>
          </p:cNvPr>
          <p:cNvPicPr>
            <a:picLocks noChangeAspect="1"/>
          </p:cNvPicPr>
          <p:nvPr/>
        </p:nvPicPr>
        <p:blipFill>
          <a:blip r:embed="rId3"/>
          <a:stretch>
            <a:fillRect/>
          </a:stretch>
        </p:blipFill>
        <p:spPr>
          <a:xfrm>
            <a:off x="6958126" y="2059235"/>
            <a:ext cx="4984681" cy="3821588"/>
          </a:xfrm>
          <a:prstGeom prst="rect">
            <a:avLst/>
          </a:prstGeom>
        </p:spPr>
      </p:pic>
      <p:sp>
        <p:nvSpPr>
          <p:cNvPr id="13" name="Rectangle 12">
            <a:extLst>
              <a:ext uri="{FF2B5EF4-FFF2-40B4-BE49-F238E27FC236}">
                <a16:creationId xmlns:a16="http://schemas.microsoft.com/office/drawing/2014/main" id="{4B3F93AD-9A47-2142-99C7-0D8ECCBA6EA3}"/>
              </a:ext>
            </a:extLst>
          </p:cNvPr>
          <p:cNvSpPr/>
          <p:nvPr/>
        </p:nvSpPr>
        <p:spPr>
          <a:xfrm>
            <a:off x="2187742"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Gene </a:t>
            </a:r>
            <a:r>
              <a:rPr lang="en-US" sz="2000" i="1" dirty="0" err="1">
                <a:solidFill>
                  <a:schemeClr val="bg2">
                    <a:lumMod val="25000"/>
                  </a:schemeClr>
                </a:solidFill>
              </a:rPr>
              <a:t>Massion</a:t>
            </a:r>
            <a:r>
              <a:rPr lang="en-US" sz="2000" i="1" dirty="0">
                <a:solidFill>
                  <a:schemeClr val="bg2">
                    <a:lumMod val="25000"/>
                  </a:schemeClr>
                </a:solidFill>
              </a:rPr>
              <a:t>, Joe Warren, Jared </a:t>
            </a:r>
            <a:r>
              <a:rPr lang="en-US" sz="2000" i="1" dirty="0" err="1">
                <a:solidFill>
                  <a:schemeClr val="bg2">
                    <a:lumMod val="25000"/>
                  </a:schemeClr>
                </a:solidFill>
              </a:rPr>
              <a:t>Figurski</a:t>
            </a:r>
            <a:r>
              <a:rPr lang="en-US" sz="2000" i="1" dirty="0">
                <a:solidFill>
                  <a:schemeClr val="bg2">
                    <a:lumMod val="25000"/>
                  </a:schemeClr>
                </a:solidFill>
              </a:rPr>
              <a:t>, Rockland Scientific (RSI)</a:t>
            </a:r>
          </a:p>
        </p:txBody>
      </p:sp>
      <p:sp>
        <p:nvSpPr>
          <p:cNvPr id="14" name="Title 1">
            <a:extLst>
              <a:ext uri="{FF2B5EF4-FFF2-40B4-BE49-F238E27FC236}">
                <a16:creationId xmlns:a16="http://schemas.microsoft.com/office/drawing/2014/main" id="{D2ED98C6-F596-3D46-8024-5993D34D1080}"/>
              </a:ext>
            </a:extLst>
          </p:cNvPr>
          <p:cNvSpPr txBox="1">
            <a:spLocks/>
          </p:cNvSpPr>
          <p:nvPr/>
        </p:nvSpPr>
        <p:spPr>
          <a:xfrm>
            <a:off x="362776" y="448540"/>
            <a:ext cx="1151634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algn="r">
              <a:buClrTx/>
              <a:buFontTx/>
            </a:pPr>
            <a:r>
              <a:rPr lang="en-US" dirty="0"/>
              <a:t>CPF + MR Deployments at Sea</a:t>
            </a:r>
          </a:p>
        </p:txBody>
      </p:sp>
      <p:sp>
        <p:nvSpPr>
          <p:cNvPr id="15" name="TextBox 14">
            <a:extLst>
              <a:ext uri="{FF2B5EF4-FFF2-40B4-BE49-F238E27FC236}">
                <a16:creationId xmlns:a16="http://schemas.microsoft.com/office/drawing/2014/main" id="{2CC33A6C-3AFC-AC42-B4C6-A96D5444CDF1}"/>
              </a:ext>
            </a:extLst>
          </p:cNvPr>
          <p:cNvSpPr txBox="1"/>
          <p:nvPr/>
        </p:nvSpPr>
        <p:spPr>
          <a:xfrm>
            <a:off x="6958126" y="1915284"/>
            <a:ext cx="22661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chemeClr val="bg1"/>
              </a:solidFill>
              <a:effectLst/>
              <a:uLnTx/>
              <a:uFillTx/>
              <a:latin typeface="Arial"/>
              <a:cs typeface="Arial"/>
              <a:sym typeface="Arial"/>
            </a:endParaRPr>
          </a:p>
          <a:p>
            <a:pPr marR="0" lvl="0" algn="l" defTabSz="914400" rtl="0" eaLnBrk="1" fontAlgn="auto" latinLnBrk="0" hangingPunct="1">
              <a:lnSpc>
                <a:spcPct val="100000"/>
              </a:lnSpc>
              <a:spcBef>
                <a:spcPts val="0"/>
              </a:spcBef>
              <a:spcAft>
                <a:spcPts val="0"/>
              </a:spcAft>
              <a:buClr>
                <a:srgbClr val="004161"/>
              </a:buClr>
              <a:buSzTx/>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10 deployments </a:t>
            </a:r>
          </a:p>
          <a:p>
            <a:pPr marR="0" lvl="0" algn="l" defTabSz="914400" rtl="0" eaLnBrk="1" fontAlgn="auto" latinLnBrk="0" hangingPunct="1">
              <a:lnSpc>
                <a:spcPct val="100000"/>
              </a:lnSpc>
              <a:spcBef>
                <a:spcPts val="0"/>
              </a:spcBef>
              <a:spcAft>
                <a:spcPts val="0"/>
              </a:spcAft>
              <a:buClr>
                <a:srgbClr val="004161"/>
              </a:buClr>
              <a:buSzTx/>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(65 BGC profiles, </a:t>
            </a:r>
          </a:p>
          <a:p>
            <a:pPr marR="0" lvl="0" algn="l" defTabSz="914400" rtl="0" eaLnBrk="1" fontAlgn="auto" latinLnBrk="0" hangingPunct="1">
              <a:lnSpc>
                <a:spcPct val="100000"/>
              </a:lnSpc>
              <a:spcBef>
                <a:spcPts val="0"/>
              </a:spcBef>
              <a:spcAft>
                <a:spcPts val="0"/>
              </a:spcAft>
              <a:buClr>
                <a:srgbClr val="004161"/>
              </a:buClr>
              <a:buSzTx/>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40 with turbulence data)</a:t>
            </a:r>
            <a:endParaRPr lang="en-US" sz="2000" kern="0" dirty="0">
              <a:solidFill>
                <a:schemeClr val="bg1"/>
              </a:solidFill>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4161"/>
              </a:buClr>
              <a:buSzTx/>
              <a:buFontTx/>
              <a:buChar char="-"/>
              <a:tabLst/>
              <a:defRPr/>
            </a:pPr>
            <a:endParaRPr lang="en-US" sz="2000" kern="0" dirty="0">
              <a:solidFill>
                <a:schemeClr val="bg1"/>
              </a:solidFill>
              <a:latin typeface="Arial"/>
              <a:cs typeface="Arial"/>
              <a:sym typeface="Arial"/>
            </a:endParaRPr>
          </a:p>
        </p:txBody>
      </p:sp>
      <p:sp>
        <p:nvSpPr>
          <p:cNvPr id="2" name="Right Arrow 1">
            <a:extLst>
              <a:ext uri="{FF2B5EF4-FFF2-40B4-BE49-F238E27FC236}">
                <a16:creationId xmlns:a16="http://schemas.microsoft.com/office/drawing/2014/main" id="{9BE5FCF6-A144-7745-A695-2350EACD2FAF}"/>
              </a:ext>
            </a:extLst>
          </p:cNvPr>
          <p:cNvSpPr/>
          <p:nvPr/>
        </p:nvSpPr>
        <p:spPr>
          <a:xfrm>
            <a:off x="461252" y="1271232"/>
            <a:ext cx="11417864" cy="1318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
            <a:extLst>
              <a:ext uri="{FF2B5EF4-FFF2-40B4-BE49-F238E27FC236}">
                <a16:creationId xmlns:a16="http://schemas.microsoft.com/office/drawing/2014/main" id="{43F277AF-A8D2-AF41-BF75-F523487EA060}"/>
              </a:ext>
            </a:extLst>
          </p:cNvPr>
          <p:cNvSpPr>
            <a:spLocks noChangeArrowheads="1"/>
          </p:cNvSpPr>
          <p:nvPr/>
        </p:nvSpPr>
        <p:spPr bwMode="auto">
          <a:xfrm>
            <a:off x="4022189" y="1625639"/>
            <a:ext cx="155363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buClrTx/>
            </a:pPr>
            <a:r>
              <a:rPr lang="en-US" altLang="en-US" sz="2000" dirty="0">
                <a:solidFill>
                  <a:schemeClr val="tx1">
                    <a:lumMod val="95000"/>
                    <a:lumOff val="5000"/>
                  </a:schemeClr>
                </a:solidFill>
              </a:rPr>
              <a:t>10/08</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dirty="0">
                <a:solidFill>
                  <a:schemeClr val="accent2">
                    <a:lumMod val="75000"/>
                  </a:schemeClr>
                </a:solidFill>
              </a:rPr>
              <a:t>1</a:t>
            </a:r>
            <a:r>
              <a:rPr lang="en-US" altLang="en-US" sz="2000" baseline="30000" dirty="0">
                <a:solidFill>
                  <a:schemeClr val="accent2">
                    <a:lumMod val="75000"/>
                  </a:schemeClr>
                </a:solidFill>
              </a:rPr>
              <a:t>st</a:t>
            </a:r>
            <a:r>
              <a:rPr lang="en-US" altLang="en-US" sz="2000" dirty="0">
                <a:solidFill>
                  <a:schemeClr val="accent2">
                    <a:lumMod val="75000"/>
                  </a:schemeClr>
                </a:solidFill>
              </a:rPr>
              <a:t> at-sea </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dirty="0">
                <a:solidFill>
                  <a:schemeClr val="accent2">
                    <a:lumMod val="75000"/>
                  </a:schemeClr>
                </a:solidFill>
              </a:rPr>
              <a:t>Deployment</a:t>
            </a:r>
          </a:p>
        </p:txBody>
      </p:sp>
      <p:cxnSp>
        <p:nvCxnSpPr>
          <p:cNvPr id="17" name="Straight Arrow Connector 16">
            <a:extLst>
              <a:ext uri="{FF2B5EF4-FFF2-40B4-BE49-F238E27FC236}">
                <a16:creationId xmlns:a16="http://schemas.microsoft.com/office/drawing/2014/main" id="{78723800-C96C-2B4C-A2B1-1BF164A29C87}"/>
              </a:ext>
            </a:extLst>
          </p:cNvPr>
          <p:cNvCxnSpPr>
            <a:cxnSpLocks/>
            <a:stCxn id="2" idx="1"/>
          </p:cNvCxnSpPr>
          <p:nvPr/>
        </p:nvCxnSpPr>
        <p:spPr>
          <a:xfrm>
            <a:off x="461252" y="1337151"/>
            <a:ext cx="0" cy="894792"/>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86F634A-30AD-5C4F-9C7D-DC2E49DB6314}"/>
              </a:ext>
            </a:extLst>
          </p:cNvPr>
          <p:cNvCxnSpPr>
            <a:cxnSpLocks/>
          </p:cNvCxnSpPr>
          <p:nvPr/>
        </p:nvCxnSpPr>
        <p:spPr>
          <a:xfrm>
            <a:off x="1637726" y="1346621"/>
            <a:ext cx="0" cy="32623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F7C0FFE-63CC-E94E-9B7C-93FF8119B34B}"/>
              </a:ext>
            </a:extLst>
          </p:cNvPr>
          <p:cNvCxnSpPr>
            <a:cxnSpLocks/>
          </p:cNvCxnSpPr>
          <p:nvPr/>
        </p:nvCxnSpPr>
        <p:spPr>
          <a:xfrm>
            <a:off x="4799004" y="1299402"/>
            <a:ext cx="0" cy="32623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AC36DA90-8E3A-114C-B50B-8BB334E8A709}"/>
              </a:ext>
            </a:extLst>
          </p:cNvPr>
          <p:cNvPicPr>
            <a:picLocks noChangeAspect="1"/>
          </p:cNvPicPr>
          <p:nvPr/>
        </p:nvPicPr>
        <p:blipFill>
          <a:blip r:embed="rId4"/>
          <a:stretch>
            <a:fillRect/>
          </a:stretch>
        </p:blipFill>
        <p:spPr>
          <a:xfrm>
            <a:off x="4553176" y="3152875"/>
            <a:ext cx="1694831" cy="2259775"/>
          </a:xfrm>
          <a:prstGeom prst="rect">
            <a:avLst/>
          </a:prstGeom>
        </p:spPr>
      </p:pic>
      <p:pic>
        <p:nvPicPr>
          <p:cNvPr id="25" name="Picture 24">
            <a:extLst>
              <a:ext uri="{FF2B5EF4-FFF2-40B4-BE49-F238E27FC236}">
                <a16:creationId xmlns:a16="http://schemas.microsoft.com/office/drawing/2014/main" id="{D0D8CA42-6CA1-EB48-B24B-E583C1FA82AA}"/>
              </a:ext>
            </a:extLst>
          </p:cNvPr>
          <p:cNvPicPr>
            <a:picLocks noChangeAspect="1"/>
          </p:cNvPicPr>
          <p:nvPr/>
        </p:nvPicPr>
        <p:blipFill>
          <a:blip r:embed="rId5"/>
          <a:stretch>
            <a:fillRect/>
          </a:stretch>
        </p:blipFill>
        <p:spPr>
          <a:xfrm>
            <a:off x="4386387" y="2671135"/>
            <a:ext cx="1694976" cy="1271232"/>
          </a:xfrm>
          <a:prstGeom prst="rect">
            <a:avLst/>
          </a:prstGeom>
        </p:spPr>
      </p:pic>
      <p:cxnSp>
        <p:nvCxnSpPr>
          <p:cNvPr id="26" name="Straight Arrow Connector 25">
            <a:extLst>
              <a:ext uri="{FF2B5EF4-FFF2-40B4-BE49-F238E27FC236}">
                <a16:creationId xmlns:a16="http://schemas.microsoft.com/office/drawing/2014/main" id="{0E078F22-24A9-7548-B956-4BBD2F80C627}"/>
              </a:ext>
            </a:extLst>
          </p:cNvPr>
          <p:cNvCxnSpPr>
            <a:cxnSpLocks/>
          </p:cNvCxnSpPr>
          <p:nvPr/>
        </p:nvCxnSpPr>
        <p:spPr>
          <a:xfrm>
            <a:off x="11497978" y="1299402"/>
            <a:ext cx="0" cy="32623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1">
            <a:extLst>
              <a:ext uri="{FF2B5EF4-FFF2-40B4-BE49-F238E27FC236}">
                <a16:creationId xmlns:a16="http://schemas.microsoft.com/office/drawing/2014/main" id="{28CD4982-D4BC-184C-8988-7D643AC0E655}"/>
              </a:ext>
            </a:extLst>
          </p:cNvPr>
          <p:cNvSpPr>
            <a:spLocks noChangeArrowheads="1"/>
          </p:cNvSpPr>
          <p:nvPr/>
        </p:nvSpPr>
        <p:spPr bwMode="auto">
          <a:xfrm>
            <a:off x="10942377" y="1621291"/>
            <a:ext cx="111120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buClrTx/>
            </a:pPr>
            <a:r>
              <a:rPr lang="en-US" altLang="en-US" sz="2000" dirty="0">
                <a:solidFill>
                  <a:schemeClr val="tx1">
                    <a:lumMod val="95000"/>
                    <a:lumOff val="5000"/>
                  </a:schemeClr>
                </a:solidFill>
              </a:rPr>
              <a:t>12/2021</a:t>
            </a:r>
          </a:p>
        </p:txBody>
      </p:sp>
      <p:pic>
        <p:nvPicPr>
          <p:cNvPr id="8" name="Picture 7">
            <a:extLst>
              <a:ext uri="{FF2B5EF4-FFF2-40B4-BE49-F238E27FC236}">
                <a16:creationId xmlns:a16="http://schemas.microsoft.com/office/drawing/2014/main" id="{214351F0-6FE9-4A4E-B890-517A6B584A60}"/>
              </a:ext>
            </a:extLst>
          </p:cNvPr>
          <p:cNvPicPr>
            <a:picLocks noChangeAspect="1"/>
          </p:cNvPicPr>
          <p:nvPr/>
        </p:nvPicPr>
        <p:blipFill>
          <a:blip r:embed="rId6"/>
          <a:stretch>
            <a:fillRect/>
          </a:stretch>
        </p:blipFill>
        <p:spPr>
          <a:xfrm>
            <a:off x="2461583" y="3097663"/>
            <a:ext cx="1715646" cy="2287528"/>
          </a:xfrm>
          <a:prstGeom prst="rect">
            <a:avLst/>
          </a:prstGeom>
        </p:spPr>
      </p:pic>
      <p:pic>
        <p:nvPicPr>
          <p:cNvPr id="22" name="Paragon.png" descr="/Users/Mau/Documents/MBARIprojects/Scoping_Proposal_2021/MBARIvessels/Paragon.png">
            <a:extLst>
              <a:ext uri="{FF2B5EF4-FFF2-40B4-BE49-F238E27FC236}">
                <a16:creationId xmlns:a16="http://schemas.microsoft.com/office/drawing/2014/main" id="{4A3E2D80-E36C-FE4A-B784-B398C785C91C}"/>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5530" y="4970502"/>
            <a:ext cx="1989567" cy="1054272"/>
          </a:xfrm>
          <a:prstGeom prst="rect">
            <a:avLst/>
          </a:prstGeom>
        </p:spPr>
      </p:pic>
    </p:spTree>
    <p:extLst>
      <p:ext uri="{BB962C8B-B14F-4D97-AF65-F5344CB8AC3E}">
        <p14:creationId xmlns:p14="http://schemas.microsoft.com/office/powerpoint/2010/main" val="492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19748" y="178752"/>
            <a:ext cx="4202417" cy="1224318"/>
          </a:xfrm>
        </p:spPr>
        <p:txBody>
          <a:bodyPr>
            <a:noAutofit/>
          </a:bodyPr>
          <a:lstStyle/>
          <a:p>
            <a:pPr indent="-457200"/>
            <a:r>
              <a:rPr lang="en-US" dirty="0">
                <a:solidFill>
                  <a:schemeClr val="accent1">
                    <a:lumMod val="75000"/>
                  </a:schemeClr>
                </a:solidFill>
              </a:rPr>
              <a:t>CPF + MR Rescue Mission </a:t>
            </a:r>
          </a:p>
        </p:txBody>
      </p:sp>
      <p:sp>
        <p:nvSpPr>
          <p:cNvPr id="13" name="Rectangle 12">
            <a:extLst>
              <a:ext uri="{FF2B5EF4-FFF2-40B4-BE49-F238E27FC236}">
                <a16:creationId xmlns:a16="http://schemas.microsoft.com/office/drawing/2014/main" id="{4B3F93AD-9A47-2142-99C7-0D8ECCBA6EA3}"/>
              </a:ext>
            </a:extLst>
          </p:cNvPr>
          <p:cNvSpPr/>
          <p:nvPr/>
        </p:nvSpPr>
        <p:spPr>
          <a:xfrm>
            <a:off x="2314354" y="6292819"/>
            <a:ext cx="9877646"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Gene </a:t>
            </a:r>
            <a:r>
              <a:rPr lang="en-US" sz="2000" i="1" dirty="0" err="1">
                <a:solidFill>
                  <a:schemeClr val="bg2">
                    <a:lumMod val="25000"/>
                  </a:schemeClr>
                </a:solidFill>
              </a:rPr>
              <a:t>Massion</a:t>
            </a:r>
            <a:r>
              <a:rPr lang="en-US" sz="2000" i="1" dirty="0">
                <a:solidFill>
                  <a:schemeClr val="bg2">
                    <a:lumMod val="25000"/>
                  </a:schemeClr>
                </a:solidFill>
              </a:rPr>
              <a:t>, Rockland Scientific (RSI), Joe Warren, Jared </a:t>
            </a:r>
            <a:r>
              <a:rPr lang="en-US" sz="2000" i="1" dirty="0" err="1">
                <a:solidFill>
                  <a:schemeClr val="bg2">
                    <a:lumMod val="25000"/>
                  </a:schemeClr>
                </a:solidFill>
              </a:rPr>
              <a:t>Figurski</a:t>
            </a:r>
            <a:endParaRPr lang="en-US" sz="2000" i="1" dirty="0">
              <a:solidFill>
                <a:schemeClr val="bg2">
                  <a:lumMod val="25000"/>
                </a:schemeClr>
              </a:solidFill>
            </a:endParaRPr>
          </a:p>
        </p:txBody>
      </p:sp>
      <p:sp>
        <p:nvSpPr>
          <p:cNvPr id="14" name="Title 1">
            <a:extLst>
              <a:ext uri="{FF2B5EF4-FFF2-40B4-BE49-F238E27FC236}">
                <a16:creationId xmlns:a16="http://schemas.microsoft.com/office/drawing/2014/main" id="{D2ED98C6-F596-3D46-8024-5993D34D1080}"/>
              </a:ext>
            </a:extLst>
          </p:cNvPr>
          <p:cNvSpPr txBox="1">
            <a:spLocks/>
          </p:cNvSpPr>
          <p:nvPr/>
        </p:nvSpPr>
        <p:spPr>
          <a:xfrm>
            <a:off x="1080556" y="448540"/>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marR="0" algn="l" defTabSz="914400" rtl="0" eaLnBrk="1" latinLnBrk="0" hangingPunct="1">
              <a:lnSpc>
                <a:spcPct val="90000"/>
              </a:lnSpc>
              <a:spcBef>
                <a:spcPct val="0"/>
              </a:spcBef>
              <a:spcAft>
                <a:spcPts val="0"/>
              </a:spcAft>
              <a:buClrTx/>
              <a:buFontTx/>
              <a:buNone/>
            </a:pPr>
            <a:endParaRPr lang="en-US" dirty="0"/>
          </a:p>
        </p:txBody>
      </p:sp>
      <p:pic>
        <p:nvPicPr>
          <p:cNvPr id="5" name="5xNoSound_V4376_CPF Recovery_h264" descr="5xNoSound_V4376_CPF Recovery_h264">
            <a:hlinkClick r:id="" action="ppaction://media"/>
            <a:extLst>
              <a:ext uri="{FF2B5EF4-FFF2-40B4-BE49-F238E27FC236}">
                <a16:creationId xmlns:a16="http://schemas.microsoft.com/office/drawing/2014/main" id="{F88B8174-6800-804E-8997-966BBA8082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D4C17DFF-2D87-5B4C-9782-E7C4CB9F2551}"/>
              </a:ext>
            </a:extLst>
          </p:cNvPr>
          <p:cNvPicPr>
            <a:picLocks noChangeAspect="1"/>
          </p:cNvPicPr>
          <p:nvPr/>
        </p:nvPicPr>
        <p:blipFill>
          <a:blip r:embed="rId6"/>
          <a:stretch>
            <a:fillRect/>
          </a:stretch>
        </p:blipFill>
        <p:spPr>
          <a:xfrm>
            <a:off x="7406" y="4649560"/>
            <a:ext cx="2146300" cy="1587500"/>
          </a:xfrm>
          <a:prstGeom prst="rect">
            <a:avLst/>
          </a:prstGeom>
        </p:spPr>
      </p:pic>
    </p:spTree>
    <p:extLst>
      <p:ext uri="{BB962C8B-B14F-4D97-AF65-F5344CB8AC3E}">
        <p14:creationId xmlns:p14="http://schemas.microsoft.com/office/powerpoint/2010/main" val="352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363182"/>
            <a:ext cx="11134060" cy="1224318"/>
          </a:xfrm>
        </p:spPr>
        <p:txBody>
          <a:bodyPr>
            <a:noAutofit/>
          </a:bodyPr>
          <a:lstStyle/>
          <a:p>
            <a:pPr indent="-457200"/>
            <a:r>
              <a:rPr lang="en-US" dirty="0">
                <a:solidFill>
                  <a:schemeClr val="accent1">
                    <a:lumMod val="75000"/>
                  </a:schemeClr>
                </a:solidFill>
              </a:rPr>
              <a:t>CPF + MR:  First at-sea Deployment on Oct 08, in the south Monterey Bay</a:t>
            </a:r>
            <a:br>
              <a:rPr lang="en-US" dirty="0">
                <a:solidFill>
                  <a:schemeClr val="accent1">
                    <a:lumMod val="75000"/>
                  </a:schemeClr>
                </a:solidFill>
              </a:rPr>
            </a:br>
            <a:endParaRPr lang="en-US" dirty="0">
              <a:solidFill>
                <a:schemeClr val="accent1">
                  <a:lumMod val="75000"/>
                </a:schemeClr>
              </a:solidFill>
            </a:endParaRPr>
          </a:p>
        </p:txBody>
      </p:sp>
      <p:pic>
        <p:nvPicPr>
          <p:cNvPr id="5" name="Picture 4">
            <a:extLst>
              <a:ext uri="{FF2B5EF4-FFF2-40B4-BE49-F238E27FC236}">
                <a16:creationId xmlns:a16="http://schemas.microsoft.com/office/drawing/2014/main" id="{2673F8B7-DCF0-1A4C-9A62-E8A2392AA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51" y="1289513"/>
            <a:ext cx="4869675" cy="5568486"/>
          </a:xfrm>
          <a:prstGeom prst="rect">
            <a:avLst/>
          </a:prstGeom>
        </p:spPr>
      </p:pic>
      <p:pic>
        <p:nvPicPr>
          <p:cNvPr id="6" name="Picture 5">
            <a:extLst>
              <a:ext uri="{FF2B5EF4-FFF2-40B4-BE49-F238E27FC236}">
                <a16:creationId xmlns:a16="http://schemas.microsoft.com/office/drawing/2014/main" id="{A7C1E007-4E7F-444C-B28E-F083BAFF5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582" y="1289513"/>
            <a:ext cx="4869675" cy="5568487"/>
          </a:xfrm>
          <a:prstGeom prst="rect">
            <a:avLst/>
          </a:prstGeom>
        </p:spPr>
      </p:pic>
      <p:sp>
        <p:nvSpPr>
          <p:cNvPr id="7" name="TextBox 6">
            <a:extLst>
              <a:ext uri="{FF2B5EF4-FFF2-40B4-BE49-F238E27FC236}">
                <a16:creationId xmlns:a16="http://schemas.microsoft.com/office/drawing/2014/main" id="{7A4A4DD6-B3E7-FB4D-88C0-70238CA3C2C8}"/>
              </a:ext>
            </a:extLst>
          </p:cNvPr>
          <p:cNvSpPr txBox="1"/>
          <p:nvPr/>
        </p:nvSpPr>
        <p:spPr>
          <a:xfrm>
            <a:off x="724959" y="986475"/>
            <a:ext cx="1441420" cy="369332"/>
          </a:xfrm>
          <a:prstGeom prst="rect">
            <a:avLst/>
          </a:prstGeom>
          <a:noFill/>
        </p:spPr>
        <p:txBody>
          <a:bodyPr wrap="none" rtlCol="0">
            <a:spAutoFit/>
          </a:bodyPr>
          <a:lstStyle/>
          <a:p>
            <a:r>
              <a:rPr lang="en-US" sz="1800" dirty="0"/>
              <a:t>Inclinometer</a:t>
            </a:r>
          </a:p>
        </p:txBody>
      </p:sp>
      <p:sp>
        <p:nvSpPr>
          <p:cNvPr id="8" name="TextBox 7">
            <a:extLst>
              <a:ext uri="{FF2B5EF4-FFF2-40B4-BE49-F238E27FC236}">
                <a16:creationId xmlns:a16="http://schemas.microsoft.com/office/drawing/2014/main" id="{C32EDD0F-0901-A445-BB20-4B067E4ADCC4}"/>
              </a:ext>
            </a:extLst>
          </p:cNvPr>
          <p:cNvSpPr txBox="1"/>
          <p:nvPr/>
        </p:nvSpPr>
        <p:spPr>
          <a:xfrm>
            <a:off x="2814881" y="986475"/>
            <a:ext cx="1749197" cy="369332"/>
          </a:xfrm>
          <a:prstGeom prst="rect">
            <a:avLst/>
          </a:prstGeom>
          <a:noFill/>
        </p:spPr>
        <p:txBody>
          <a:bodyPr wrap="none" rtlCol="0">
            <a:spAutoFit/>
          </a:bodyPr>
          <a:lstStyle/>
          <a:p>
            <a:r>
              <a:rPr lang="en-US" sz="1800" dirty="0">
                <a:solidFill>
                  <a:schemeClr val="bg2">
                    <a:lumMod val="25000"/>
                  </a:schemeClr>
                </a:solidFill>
              </a:rPr>
              <a:t>Profiling Speed</a:t>
            </a:r>
          </a:p>
        </p:txBody>
      </p:sp>
      <p:sp>
        <p:nvSpPr>
          <p:cNvPr id="9" name="TextBox 8">
            <a:extLst>
              <a:ext uri="{FF2B5EF4-FFF2-40B4-BE49-F238E27FC236}">
                <a16:creationId xmlns:a16="http://schemas.microsoft.com/office/drawing/2014/main" id="{83436FD3-1B8E-0C4B-A74B-2ED0A14F3194}"/>
              </a:ext>
            </a:extLst>
          </p:cNvPr>
          <p:cNvSpPr txBox="1"/>
          <p:nvPr/>
        </p:nvSpPr>
        <p:spPr>
          <a:xfrm>
            <a:off x="5594634" y="986475"/>
            <a:ext cx="3005951" cy="369332"/>
          </a:xfrm>
          <a:prstGeom prst="rect">
            <a:avLst/>
          </a:prstGeom>
          <a:noFill/>
        </p:spPr>
        <p:txBody>
          <a:bodyPr wrap="none" rtlCol="0">
            <a:spAutoFit/>
          </a:bodyPr>
          <a:lstStyle/>
          <a:p>
            <a:r>
              <a:rPr lang="en-US" sz="1800" dirty="0"/>
              <a:t>Vibrations (accelerometers)</a:t>
            </a:r>
          </a:p>
        </p:txBody>
      </p:sp>
      <p:sp>
        <p:nvSpPr>
          <p:cNvPr id="10" name="TextBox 9">
            <a:extLst>
              <a:ext uri="{FF2B5EF4-FFF2-40B4-BE49-F238E27FC236}">
                <a16:creationId xmlns:a16="http://schemas.microsoft.com/office/drawing/2014/main" id="{F859669B-ED26-2E42-8625-CF1F9C7AE4B9}"/>
              </a:ext>
            </a:extLst>
          </p:cNvPr>
          <p:cNvSpPr txBox="1"/>
          <p:nvPr/>
        </p:nvSpPr>
        <p:spPr>
          <a:xfrm>
            <a:off x="9287729" y="2895417"/>
            <a:ext cx="2807179" cy="646331"/>
          </a:xfrm>
          <a:prstGeom prst="rect">
            <a:avLst/>
          </a:prstGeom>
          <a:noFill/>
        </p:spPr>
        <p:txBody>
          <a:bodyPr wrap="none" rtlCol="0">
            <a:spAutoFit/>
          </a:bodyPr>
          <a:lstStyle/>
          <a:p>
            <a:r>
              <a:rPr lang="en-US" sz="1800" dirty="0">
                <a:solidFill>
                  <a:schemeClr val="bg2">
                    <a:lumMod val="25000"/>
                  </a:schemeClr>
                </a:solidFill>
              </a:rPr>
              <a:t>Turning off buoyancy </a:t>
            </a:r>
          </a:p>
          <a:p>
            <a:r>
              <a:rPr lang="en-US" sz="1800" dirty="0">
                <a:solidFill>
                  <a:schemeClr val="bg2">
                    <a:lumMod val="25000"/>
                  </a:schemeClr>
                </a:solidFill>
              </a:rPr>
              <a:t>engine on ascent (~ 80m)</a:t>
            </a:r>
          </a:p>
        </p:txBody>
      </p:sp>
      <p:cxnSp>
        <p:nvCxnSpPr>
          <p:cNvPr id="3" name="Straight Arrow Connector 2">
            <a:extLst>
              <a:ext uri="{FF2B5EF4-FFF2-40B4-BE49-F238E27FC236}">
                <a16:creationId xmlns:a16="http://schemas.microsoft.com/office/drawing/2014/main" id="{435FBE20-FC5A-244A-A960-47B1AFD003CA}"/>
              </a:ext>
            </a:extLst>
          </p:cNvPr>
          <p:cNvCxnSpPr>
            <a:cxnSpLocks/>
          </p:cNvCxnSpPr>
          <p:nvPr/>
        </p:nvCxnSpPr>
        <p:spPr>
          <a:xfrm flipV="1">
            <a:off x="8261497" y="3030279"/>
            <a:ext cx="956931" cy="22038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6D8C739-2407-7849-953E-5D33BA6D024B}"/>
              </a:ext>
            </a:extLst>
          </p:cNvPr>
          <p:cNvSpPr txBox="1"/>
          <p:nvPr/>
        </p:nvSpPr>
        <p:spPr>
          <a:xfrm>
            <a:off x="9218428" y="3926335"/>
            <a:ext cx="2864887" cy="923330"/>
          </a:xfrm>
          <a:prstGeom prst="rect">
            <a:avLst/>
          </a:prstGeom>
          <a:noFill/>
        </p:spPr>
        <p:txBody>
          <a:bodyPr wrap="none" rtlCol="0">
            <a:spAutoFit/>
          </a:bodyPr>
          <a:lstStyle/>
          <a:p>
            <a:r>
              <a:rPr lang="en-US" sz="1800" dirty="0">
                <a:solidFill>
                  <a:srgbClr val="C20202"/>
                </a:solidFill>
              </a:rPr>
              <a:t>Extremely quiet platform !!</a:t>
            </a:r>
          </a:p>
          <a:p>
            <a:pPr algn="ctr"/>
            <a:r>
              <a:rPr lang="en-US" sz="1800" dirty="0">
                <a:solidFill>
                  <a:srgbClr val="C20202"/>
                </a:solidFill>
              </a:rPr>
              <a:t>ideal for turbulence </a:t>
            </a:r>
          </a:p>
          <a:p>
            <a:pPr algn="ctr"/>
            <a:r>
              <a:rPr lang="en-US" sz="1800" dirty="0">
                <a:solidFill>
                  <a:srgbClr val="C20202"/>
                </a:solidFill>
              </a:rPr>
              <a:t>measurements</a:t>
            </a:r>
          </a:p>
        </p:txBody>
      </p:sp>
      <p:sp>
        <p:nvSpPr>
          <p:cNvPr id="13" name="TextBox 12">
            <a:extLst>
              <a:ext uri="{FF2B5EF4-FFF2-40B4-BE49-F238E27FC236}">
                <a16:creationId xmlns:a16="http://schemas.microsoft.com/office/drawing/2014/main" id="{EF016772-C1BB-3B44-A5B2-7AC20DB0F5F3}"/>
              </a:ext>
            </a:extLst>
          </p:cNvPr>
          <p:cNvSpPr txBox="1"/>
          <p:nvPr/>
        </p:nvSpPr>
        <p:spPr>
          <a:xfrm>
            <a:off x="9330182" y="1718488"/>
            <a:ext cx="2326278" cy="369332"/>
          </a:xfrm>
          <a:prstGeom prst="rect">
            <a:avLst/>
          </a:prstGeom>
          <a:noFill/>
        </p:spPr>
        <p:txBody>
          <a:bodyPr wrap="none" rtlCol="0">
            <a:spAutoFit/>
          </a:bodyPr>
          <a:lstStyle/>
          <a:p>
            <a:r>
              <a:rPr lang="en-US" sz="1800" dirty="0">
                <a:solidFill>
                  <a:schemeClr val="bg2">
                    <a:lumMod val="25000"/>
                  </a:schemeClr>
                </a:solidFill>
              </a:rPr>
              <a:t>surface wave effects</a:t>
            </a:r>
          </a:p>
        </p:txBody>
      </p:sp>
      <p:cxnSp>
        <p:nvCxnSpPr>
          <p:cNvPr id="15" name="Straight Connector 14">
            <a:extLst>
              <a:ext uri="{FF2B5EF4-FFF2-40B4-BE49-F238E27FC236}">
                <a16:creationId xmlns:a16="http://schemas.microsoft.com/office/drawing/2014/main" id="{C67E09A0-7EAC-2941-AA5F-7A4E3152AB2D}"/>
              </a:ext>
            </a:extLst>
          </p:cNvPr>
          <p:cNvCxnSpPr>
            <a:cxnSpLocks/>
          </p:cNvCxnSpPr>
          <p:nvPr/>
        </p:nvCxnSpPr>
        <p:spPr>
          <a:xfrm>
            <a:off x="4029740" y="1718488"/>
            <a:ext cx="0" cy="4501559"/>
          </a:xfrm>
          <a:prstGeom prst="line">
            <a:avLst/>
          </a:prstGeom>
          <a:ln w="12700" cmpd="sng">
            <a:solidFill>
              <a:schemeClr val="accent1"/>
            </a:solidFill>
            <a:prstDash val="lgDashDot"/>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DBF23A1-3674-1B43-AC24-09743CA988FA}"/>
              </a:ext>
            </a:extLst>
          </p:cNvPr>
          <p:cNvCxnSpPr>
            <a:cxnSpLocks/>
          </p:cNvCxnSpPr>
          <p:nvPr/>
        </p:nvCxnSpPr>
        <p:spPr>
          <a:xfrm>
            <a:off x="8192196" y="1928356"/>
            <a:ext cx="10608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333DC70-48D4-2045-9A31-87A979695C66}"/>
              </a:ext>
            </a:extLst>
          </p:cNvPr>
          <p:cNvSpPr txBox="1"/>
          <p:nvPr/>
        </p:nvSpPr>
        <p:spPr>
          <a:xfrm>
            <a:off x="8888782" y="5575713"/>
            <a:ext cx="1851789" cy="646331"/>
          </a:xfrm>
          <a:prstGeom prst="rect">
            <a:avLst/>
          </a:prstGeom>
          <a:noFill/>
        </p:spPr>
        <p:txBody>
          <a:bodyPr wrap="none" rtlCol="0">
            <a:spAutoFit/>
          </a:bodyPr>
          <a:lstStyle/>
          <a:p>
            <a:r>
              <a:rPr lang="en-US" sz="1800" dirty="0">
                <a:solidFill>
                  <a:srgbClr val="18638F"/>
                </a:solidFill>
              </a:rPr>
              <a:t>+/- 300 counts</a:t>
            </a:r>
          </a:p>
          <a:p>
            <a:r>
              <a:rPr lang="en-US" sz="1800" dirty="0">
                <a:solidFill>
                  <a:srgbClr val="18638F"/>
                </a:solidFill>
              </a:rPr>
              <a:t>typical for VMPs</a:t>
            </a:r>
          </a:p>
        </p:txBody>
      </p:sp>
      <p:sp>
        <p:nvSpPr>
          <p:cNvPr id="21" name="TextBox 20">
            <a:extLst>
              <a:ext uri="{FF2B5EF4-FFF2-40B4-BE49-F238E27FC236}">
                <a16:creationId xmlns:a16="http://schemas.microsoft.com/office/drawing/2014/main" id="{6A2C1BD5-1C8C-B14E-AB8E-446B1A5C0ECA}"/>
              </a:ext>
            </a:extLst>
          </p:cNvPr>
          <p:cNvSpPr txBox="1"/>
          <p:nvPr/>
        </p:nvSpPr>
        <p:spPr>
          <a:xfrm>
            <a:off x="3476844" y="1355807"/>
            <a:ext cx="1148313" cy="369332"/>
          </a:xfrm>
          <a:prstGeom prst="rect">
            <a:avLst/>
          </a:prstGeom>
          <a:noFill/>
        </p:spPr>
        <p:txBody>
          <a:bodyPr wrap="square" rtlCol="0">
            <a:spAutoFit/>
          </a:bodyPr>
          <a:lstStyle/>
          <a:p>
            <a:r>
              <a:rPr lang="en-US" sz="1800" dirty="0">
                <a:solidFill>
                  <a:schemeClr val="bg2">
                    <a:lumMod val="25000"/>
                  </a:schemeClr>
                </a:solidFill>
              </a:rPr>
              <a:t>&gt; 0.1 m/s</a:t>
            </a:r>
          </a:p>
        </p:txBody>
      </p:sp>
      <p:sp>
        <p:nvSpPr>
          <p:cNvPr id="22" name="TextBox 21">
            <a:extLst>
              <a:ext uri="{FF2B5EF4-FFF2-40B4-BE49-F238E27FC236}">
                <a16:creationId xmlns:a16="http://schemas.microsoft.com/office/drawing/2014/main" id="{A10A05F2-76BE-3D4E-A488-75FDC5F46296}"/>
              </a:ext>
            </a:extLst>
          </p:cNvPr>
          <p:cNvSpPr txBox="1"/>
          <p:nvPr/>
        </p:nvSpPr>
        <p:spPr>
          <a:xfrm>
            <a:off x="589742" y="1304928"/>
            <a:ext cx="1964554" cy="369332"/>
          </a:xfrm>
          <a:prstGeom prst="rect">
            <a:avLst/>
          </a:prstGeom>
          <a:solidFill>
            <a:schemeClr val="bg1"/>
          </a:solidFill>
        </p:spPr>
        <p:txBody>
          <a:bodyPr wrap="square" rtlCol="0">
            <a:spAutoFit/>
          </a:bodyPr>
          <a:lstStyle/>
          <a:p>
            <a:r>
              <a:rPr lang="en-US" sz="1800" dirty="0">
                <a:solidFill>
                  <a:schemeClr val="bg2">
                    <a:lumMod val="25000"/>
                  </a:schemeClr>
                </a:solidFill>
              </a:rPr>
              <a:t>  (+/- 5 degrees)</a:t>
            </a:r>
          </a:p>
        </p:txBody>
      </p:sp>
    </p:spTree>
    <p:extLst>
      <p:ext uri="{BB962C8B-B14F-4D97-AF65-F5344CB8AC3E}">
        <p14:creationId xmlns:p14="http://schemas.microsoft.com/office/powerpoint/2010/main" val="3597827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199" y="363182"/>
            <a:ext cx="10863943" cy="1224318"/>
          </a:xfrm>
        </p:spPr>
        <p:txBody>
          <a:bodyPr>
            <a:noAutofit/>
          </a:bodyPr>
          <a:lstStyle/>
          <a:p>
            <a:pPr indent="-457200"/>
            <a:r>
              <a:rPr lang="en-US" dirty="0">
                <a:solidFill>
                  <a:schemeClr val="accent1">
                    <a:lumMod val="75000"/>
                  </a:schemeClr>
                </a:solidFill>
              </a:rPr>
              <a:t>CPF + MR:  First at-sea Deployment on Oct 08, in the south Monterey Bay</a:t>
            </a:r>
            <a:br>
              <a:rPr lang="en-US" dirty="0">
                <a:solidFill>
                  <a:schemeClr val="accent1">
                    <a:lumMod val="75000"/>
                  </a:schemeClr>
                </a:solidFill>
              </a:rPr>
            </a:br>
            <a:endParaRPr lang="en-US" dirty="0">
              <a:solidFill>
                <a:schemeClr val="accent1">
                  <a:lumMod val="75000"/>
                </a:schemeClr>
              </a:solidFill>
            </a:endParaRPr>
          </a:p>
        </p:txBody>
      </p:sp>
      <p:pic>
        <p:nvPicPr>
          <p:cNvPr id="10" name="Picture 9">
            <a:extLst>
              <a:ext uri="{FF2B5EF4-FFF2-40B4-BE49-F238E27FC236}">
                <a16:creationId xmlns:a16="http://schemas.microsoft.com/office/drawing/2014/main" id="{EEADD480-B3C8-904E-A4DC-13548AA9E2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07" y="967891"/>
            <a:ext cx="9144000" cy="5482683"/>
          </a:xfrm>
          <a:prstGeom prst="rect">
            <a:avLst/>
          </a:prstGeom>
        </p:spPr>
      </p:pic>
      <p:sp>
        <p:nvSpPr>
          <p:cNvPr id="11" name="TextBox 10">
            <a:extLst>
              <a:ext uri="{FF2B5EF4-FFF2-40B4-BE49-F238E27FC236}">
                <a16:creationId xmlns:a16="http://schemas.microsoft.com/office/drawing/2014/main" id="{DB0D276C-A384-AD45-AE23-DF3E34CAC606}"/>
              </a:ext>
            </a:extLst>
          </p:cNvPr>
          <p:cNvSpPr txBox="1"/>
          <p:nvPr/>
        </p:nvSpPr>
        <p:spPr>
          <a:xfrm>
            <a:off x="1305147" y="1078104"/>
            <a:ext cx="2934585" cy="369332"/>
          </a:xfrm>
          <a:prstGeom prst="rect">
            <a:avLst/>
          </a:prstGeom>
          <a:solidFill>
            <a:schemeClr val="bg1"/>
          </a:solidFill>
        </p:spPr>
        <p:txBody>
          <a:bodyPr wrap="square" rtlCol="0">
            <a:spAutoFit/>
          </a:bodyPr>
          <a:lstStyle/>
          <a:p>
            <a:r>
              <a:rPr lang="en-US" sz="1800" dirty="0">
                <a:solidFill>
                  <a:srgbClr val="18638F"/>
                </a:solidFill>
              </a:rPr>
              <a:t>Shear 1 probe (512 Hz)</a:t>
            </a:r>
          </a:p>
        </p:txBody>
      </p:sp>
      <p:sp>
        <p:nvSpPr>
          <p:cNvPr id="12" name="TextBox 11">
            <a:extLst>
              <a:ext uri="{FF2B5EF4-FFF2-40B4-BE49-F238E27FC236}">
                <a16:creationId xmlns:a16="http://schemas.microsoft.com/office/drawing/2014/main" id="{658F2015-402F-5E4C-B7ED-C1EA0990E11B}"/>
              </a:ext>
            </a:extLst>
          </p:cNvPr>
          <p:cNvSpPr txBox="1"/>
          <p:nvPr/>
        </p:nvSpPr>
        <p:spPr>
          <a:xfrm>
            <a:off x="4632251" y="1067471"/>
            <a:ext cx="1915909" cy="369332"/>
          </a:xfrm>
          <a:prstGeom prst="rect">
            <a:avLst/>
          </a:prstGeom>
          <a:noFill/>
        </p:spPr>
        <p:txBody>
          <a:bodyPr wrap="none" rtlCol="0">
            <a:spAutoFit/>
          </a:bodyPr>
          <a:lstStyle/>
          <a:p>
            <a:r>
              <a:rPr lang="en-US" sz="1800" dirty="0">
                <a:solidFill>
                  <a:srgbClr val="18638F"/>
                </a:solidFill>
              </a:rPr>
              <a:t>Temp 1 (512 Hz)</a:t>
            </a:r>
          </a:p>
        </p:txBody>
      </p:sp>
      <p:sp>
        <p:nvSpPr>
          <p:cNvPr id="6" name="TextBox 5">
            <a:extLst>
              <a:ext uri="{FF2B5EF4-FFF2-40B4-BE49-F238E27FC236}">
                <a16:creationId xmlns:a16="http://schemas.microsoft.com/office/drawing/2014/main" id="{7177923C-C852-DF4B-BAB0-71FC7D4C017A}"/>
              </a:ext>
            </a:extLst>
          </p:cNvPr>
          <p:cNvSpPr txBox="1"/>
          <p:nvPr/>
        </p:nvSpPr>
        <p:spPr>
          <a:xfrm>
            <a:off x="9117106" y="2102960"/>
            <a:ext cx="2981583" cy="1200329"/>
          </a:xfrm>
          <a:prstGeom prst="rect">
            <a:avLst/>
          </a:prstGeom>
          <a:noFill/>
        </p:spPr>
        <p:txBody>
          <a:bodyPr wrap="square" rtlCol="0">
            <a:spAutoFit/>
          </a:bodyPr>
          <a:lstStyle/>
          <a:p>
            <a:r>
              <a:rPr lang="en-US" sz="1800" dirty="0">
                <a:solidFill>
                  <a:srgbClr val="18638F"/>
                </a:solidFill>
              </a:rPr>
              <a:t>measure cm-scale variations of </a:t>
            </a:r>
          </a:p>
          <a:p>
            <a:r>
              <a:rPr lang="en-US" sz="1800" dirty="0">
                <a:solidFill>
                  <a:srgbClr val="18638F"/>
                </a:solidFill>
              </a:rPr>
              <a:t>horizontal currents (</a:t>
            </a:r>
            <a:r>
              <a:rPr lang="en-US" sz="1800" dirty="0" err="1">
                <a:solidFill>
                  <a:srgbClr val="18638F"/>
                </a:solidFill>
              </a:rPr>
              <a:t>u,v</a:t>
            </a:r>
            <a:r>
              <a:rPr lang="en-US" sz="1800" dirty="0">
                <a:solidFill>
                  <a:srgbClr val="18638F"/>
                </a:solidFill>
              </a:rPr>
              <a:t>) and temperature with depth</a:t>
            </a:r>
          </a:p>
        </p:txBody>
      </p:sp>
      <p:sp>
        <p:nvSpPr>
          <p:cNvPr id="7" name="TextBox 6">
            <a:extLst>
              <a:ext uri="{FF2B5EF4-FFF2-40B4-BE49-F238E27FC236}">
                <a16:creationId xmlns:a16="http://schemas.microsoft.com/office/drawing/2014/main" id="{84480915-1157-C141-9FFC-59401D1B1FA3}"/>
              </a:ext>
            </a:extLst>
          </p:cNvPr>
          <p:cNvSpPr txBox="1"/>
          <p:nvPr/>
        </p:nvSpPr>
        <p:spPr>
          <a:xfrm>
            <a:off x="9237311" y="4339341"/>
            <a:ext cx="2861378" cy="646331"/>
          </a:xfrm>
          <a:prstGeom prst="rect">
            <a:avLst/>
          </a:prstGeom>
          <a:noFill/>
        </p:spPr>
        <p:txBody>
          <a:bodyPr wrap="square" rtlCol="0">
            <a:spAutoFit/>
          </a:bodyPr>
          <a:lstStyle/>
          <a:p>
            <a:r>
              <a:rPr lang="en-US" sz="1800" dirty="0">
                <a:solidFill>
                  <a:srgbClr val="18638F"/>
                </a:solidFill>
              </a:rPr>
              <a:t>we can infer turbulent mixing rates!</a:t>
            </a:r>
          </a:p>
        </p:txBody>
      </p:sp>
    </p:spTree>
    <p:extLst>
      <p:ext uri="{BB962C8B-B14F-4D97-AF65-F5344CB8AC3E}">
        <p14:creationId xmlns:p14="http://schemas.microsoft.com/office/powerpoint/2010/main" val="3107919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363182"/>
            <a:ext cx="10515600" cy="1224318"/>
          </a:xfrm>
        </p:spPr>
        <p:txBody>
          <a:bodyPr>
            <a:noAutofit/>
          </a:bodyPr>
          <a:lstStyle/>
          <a:p>
            <a:pPr indent="-457200"/>
            <a:r>
              <a:rPr lang="en-US" dirty="0">
                <a:solidFill>
                  <a:schemeClr val="accent1">
                    <a:lumMod val="75000"/>
                  </a:schemeClr>
                </a:solidFill>
              </a:rPr>
              <a:t>CPF + MR:  Turbulence Intensity through the water column</a:t>
            </a:r>
            <a:br>
              <a:rPr lang="en-US" dirty="0">
                <a:solidFill>
                  <a:schemeClr val="accent1">
                    <a:lumMod val="75000"/>
                  </a:schemeClr>
                </a:solidFill>
              </a:rPr>
            </a:br>
            <a:endParaRPr lang="en-US" dirty="0">
              <a:solidFill>
                <a:schemeClr val="accent1">
                  <a:lumMod val="75000"/>
                </a:schemeClr>
              </a:solidFill>
            </a:endParaRPr>
          </a:p>
        </p:txBody>
      </p:sp>
      <p:cxnSp>
        <p:nvCxnSpPr>
          <p:cNvPr id="9" name="Curved Connector 8">
            <a:extLst>
              <a:ext uri="{FF2B5EF4-FFF2-40B4-BE49-F238E27FC236}">
                <a16:creationId xmlns:a16="http://schemas.microsoft.com/office/drawing/2014/main" id="{C350AAD4-B4BE-AD43-869B-2BC070A6A0D7}"/>
              </a:ext>
            </a:extLst>
          </p:cNvPr>
          <p:cNvCxnSpPr>
            <a:cxnSpLocks/>
          </p:cNvCxnSpPr>
          <p:nvPr/>
        </p:nvCxnSpPr>
        <p:spPr>
          <a:xfrm flipV="1">
            <a:off x="2699286" y="5844080"/>
            <a:ext cx="2083522" cy="6350"/>
          </a:xfrm>
          <a:prstGeom prst="curved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3870CAC-3ED4-FD45-839E-693F0C966392}"/>
              </a:ext>
            </a:extLst>
          </p:cNvPr>
          <p:cNvSpPr txBox="1"/>
          <p:nvPr/>
        </p:nvSpPr>
        <p:spPr>
          <a:xfrm>
            <a:off x="4905471" y="5693367"/>
            <a:ext cx="1627690" cy="307777"/>
          </a:xfrm>
          <a:prstGeom prst="rect">
            <a:avLst/>
          </a:prstGeom>
          <a:noFill/>
        </p:spPr>
        <p:txBody>
          <a:bodyPr wrap="none" rtlCol="0">
            <a:spAutoFit/>
          </a:bodyPr>
          <a:lstStyle/>
          <a:p>
            <a:r>
              <a:rPr lang="en-US" sz="1400" dirty="0"/>
              <a:t>Wavenumber space</a:t>
            </a:r>
          </a:p>
        </p:txBody>
      </p:sp>
      <p:sp>
        <p:nvSpPr>
          <p:cNvPr id="16" name="TextBox 15">
            <a:extLst>
              <a:ext uri="{FF2B5EF4-FFF2-40B4-BE49-F238E27FC236}">
                <a16:creationId xmlns:a16="http://schemas.microsoft.com/office/drawing/2014/main" id="{8888A5EE-8D0C-2640-B7F9-BA341869D46E}"/>
              </a:ext>
            </a:extLst>
          </p:cNvPr>
          <p:cNvSpPr txBox="1"/>
          <p:nvPr/>
        </p:nvSpPr>
        <p:spPr>
          <a:xfrm>
            <a:off x="2905305" y="5946275"/>
            <a:ext cx="1671483" cy="307777"/>
          </a:xfrm>
          <a:prstGeom prst="rect">
            <a:avLst/>
          </a:prstGeom>
          <a:noFill/>
        </p:spPr>
        <p:txBody>
          <a:bodyPr wrap="none" rtlCol="0">
            <a:spAutoFit/>
          </a:bodyPr>
          <a:lstStyle/>
          <a:p>
            <a:r>
              <a:rPr lang="en-US" sz="1400" dirty="0">
                <a:solidFill>
                  <a:srgbClr val="C00000"/>
                </a:solidFill>
              </a:rPr>
              <a:t>W: platform velocity</a:t>
            </a:r>
          </a:p>
        </p:txBody>
      </p:sp>
      <p:sp>
        <p:nvSpPr>
          <p:cNvPr id="7" name="TextBox 6">
            <a:extLst>
              <a:ext uri="{FF2B5EF4-FFF2-40B4-BE49-F238E27FC236}">
                <a16:creationId xmlns:a16="http://schemas.microsoft.com/office/drawing/2014/main" id="{A79723A2-3FFE-474D-9417-E184278D0820}"/>
              </a:ext>
            </a:extLst>
          </p:cNvPr>
          <p:cNvSpPr txBox="1"/>
          <p:nvPr/>
        </p:nvSpPr>
        <p:spPr>
          <a:xfrm>
            <a:off x="1599655" y="1216413"/>
            <a:ext cx="5186035" cy="369332"/>
          </a:xfrm>
          <a:prstGeom prst="rect">
            <a:avLst/>
          </a:prstGeom>
          <a:noFill/>
        </p:spPr>
        <p:txBody>
          <a:bodyPr wrap="none" rtlCol="0">
            <a:spAutoFit/>
          </a:bodyPr>
          <a:lstStyle/>
          <a:p>
            <a:r>
              <a:rPr lang="en-US" sz="1800" dirty="0"/>
              <a:t>Vertical Current Shear spectra between 10-80m</a:t>
            </a:r>
          </a:p>
        </p:txBody>
      </p:sp>
      <p:pic>
        <p:nvPicPr>
          <p:cNvPr id="2" name="Picture 1">
            <a:extLst>
              <a:ext uri="{FF2B5EF4-FFF2-40B4-BE49-F238E27FC236}">
                <a16:creationId xmlns:a16="http://schemas.microsoft.com/office/drawing/2014/main" id="{C717138E-C190-654F-9B63-1F3954BB86E2}"/>
              </a:ext>
            </a:extLst>
          </p:cNvPr>
          <p:cNvPicPr>
            <a:picLocks noChangeAspect="1"/>
          </p:cNvPicPr>
          <p:nvPr/>
        </p:nvPicPr>
        <p:blipFill>
          <a:blip r:embed="rId3"/>
          <a:stretch>
            <a:fillRect/>
          </a:stretch>
        </p:blipFill>
        <p:spPr>
          <a:xfrm>
            <a:off x="357702" y="1587500"/>
            <a:ext cx="3608546" cy="4230709"/>
          </a:xfrm>
          <a:prstGeom prst="rect">
            <a:avLst/>
          </a:prstGeom>
        </p:spPr>
      </p:pic>
      <p:pic>
        <p:nvPicPr>
          <p:cNvPr id="3" name="Picture 2">
            <a:extLst>
              <a:ext uri="{FF2B5EF4-FFF2-40B4-BE49-F238E27FC236}">
                <a16:creationId xmlns:a16="http://schemas.microsoft.com/office/drawing/2014/main" id="{419D8B1D-7A57-A04E-97DC-E722D2B2D246}"/>
              </a:ext>
            </a:extLst>
          </p:cNvPr>
          <p:cNvPicPr>
            <a:picLocks noChangeAspect="1"/>
          </p:cNvPicPr>
          <p:nvPr/>
        </p:nvPicPr>
        <p:blipFill>
          <a:blip r:embed="rId4"/>
          <a:stretch>
            <a:fillRect/>
          </a:stretch>
        </p:blipFill>
        <p:spPr>
          <a:xfrm>
            <a:off x="3992659" y="1612088"/>
            <a:ext cx="3790373" cy="4063553"/>
          </a:xfrm>
          <a:prstGeom prst="rect">
            <a:avLst/>
          </a:prstGeom>
        </p:spPr>
      </p:pic>
      <p:sp>
        <p:nvSpPr>
          <p:cNvPr id="15" name="TextBox 14">
            <a:extLst>
              <a:ext uri="{FF2B5EF4-FFF2-40B4-BE49-F238E27FC236}">
                <a16:creationId xmlns:a16="http://schemas.microsoft.com/office/drawing/2014/main" id="{02296BBF-B6E2-EC47-8F22-48B26AC80CC8}"/>
              </a:ext>
            </a:extLst>
          </p:cNvPr>
          <p:cNvSpPr txBox="1"/>
          <p:nvPr/>
        </p:nvSpPr>
        <p:spPr>
          <a:xfrm>
            <a:off x="1172841" y="5636993"/>
            <a:ext cx="1403782" cy="307777"/>
          </a:xfrm>
          <a:prstGeom prst="rect">
            <a:avLst/>
          </a:prstGeom>
          <a:noFill/>
        </p:spPr>
        <p:txBody>
          <a:bodyPr wrap="none" rtlCol="0">
            <a:spAutoFit/>
          </a:bodyPr>
          <a:lstStyle/>
          <a:p>
            <a:r>
              <a:rPr lang="en-US" sz="1400" dirty="0"/>
              <a:t>Frequency space</a:t>
            </a:r>
          </a:p>
        </p:txBody>
      </p:sp>
      <p:pic>
        <p:nvPicPr>
          <p:cNvPr id="17" name="Picture 16">
            <a:extLst>
              <a:ext uri="{FF2B5EF4-FFF2-40B4-BE49-F238E27FC236}">
                <a16:creationId xmlns:a16="http://schemas.microsoft.com/office/drawing/2014/main" id="{EF75064E-A382-9046-BB4A-681E3C1168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5754" y="1612088"/>
            <a:ext cx="3959830" cy="4528076"/>
          </a:xfrm>
          <a:prstGeom prst="rect">
            <a:avLst/>
          </a:prstGeom>
        </p:spPr>
      </p:pic>
      <p:sp>
        <p:nvSpPr>
          <p:cNvPr id="18" name="TextBox 17">
            <a:extLst>
              <a:ext uri="{FF2B5EF4-FFF2-40B4-BE49-F238E27FC236}">
                <a16:creationId xmlns:a16="http://schemas.microsoft.com/office/drawing/2014/main" id="{F35FB738-D591-3241-90A2-5DB003D289B5}"/>
              </a:ext>
            </a:extLst>
          </p:cNvPr>
          <p:cNvSpPr txBox="1"/>
          <p:nvPr/>
        </p:nvSpPr>
        <p:spPr>
          <a:xfrm>
            <a:off x="9109427" y="925236"/>
            <a:ext cx="2210862" cy="646331"/>
          </a:xfrm>
          <a:prstGeom prst="rect">
            <a:avLst/>
          </a:prstGeom>
          <a:noFill/>
        </p:spPr>
        <p:txBody>
          <a:bodyPr wrap="none" rtlCol="0">
            <a:spAutoFit/>
          </a:bodyPr>
          <a:lstStyle/>
          <a:p>
            <a:r>
              <a:rPr lang="en-US" sz="1800" dirty="0"/>
              <a:t>Vertical profile of</a:t>
            </a:r>
          </a:p>
          <a:p>
            <a:r>
              <a:rPr lang="en-US" sz="1800" dirty="0"/>
              <a:t>(</a:t>
            </a:r>
            <a:r>
              <a:rPr lang="en-US" sz="1800" dirty="0" err="1"/>
              <a:t>a.k.a</a:t>
            </a:r>
            <a:r>
              <a:rPr lang="en-US" sz="1800" dirty="0"/>
              <a:t> mixing rates!)</a:t>
            </a:r>
          </a:p>
        </p:txBody>
      </p:sp>
      <p:pic>
        <p:nvPicPr>
          <p:cNvPr id="6" name="Picture 5">
            <a:extLst>
              <a:ext uri="{FF2B5EF4-FFF2-40B4-BE49-F238E27FC236}">
                <a16:creationId xmlns:a16="http://schemas.microsoft.com/office/drawing/2014/main" id="{2DD72C5F-57E6-2E4B-AAA3-CDA71C538085}"/>
              </a:ext>
            </a:extLst>
          </p:cNvPr>
          <p:cNvPicPr>
            <a:picLocks noChangeAspect="1"/>
          </p:cNvPicPr>
          <p:nvPr/>
        </p:nvPicPr>
        <p:blipFill>
          <a:blip r:embed="rId6"/>
          <a:stretch>
            <a:fillRect/>
          </a:stretch>
        </p:blipFill>
        <p:spPr>
          <a:xfrm>
            <a:off x="10989487" y="1013213"/>
            <a:ext cx="165100" cy="203200"/>
          </a:xfrm>
          <a:prstGeom prst="rect">
            <a:avLst/>
          </a:prstGeom>
        </p:spPr>
      </p:pic>
    </p:spTree>
    <p:extLst>
      <p:ext uri="{BB962C8B-B14F-4D97-AF65-F5344CB8AC3E}">
        <p14:creationId xmlns:p14="http://schemas.microsoft.com/office/powerpoint/2010/main" val="1185137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73AD9DC-F872-DB42-B457-E319846001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33908" y="2853764"/>
            <a:ext cx="5911978" cy="3226550"/>
          </a:xfrm>
          <a:prstGeom prst="rect">
            <a:avLst/>
          </a:prstGeom>
        </p:spPr>
      </p:pic>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363182"/>
            <a:ext cx="7391400" cy="1224318"/>
          </a:xfrm>
        </p:spPr>
        <p:txBody>
          <a:bodyPr>
            <a:noAutofit/>
          </a:bodyPr>
          <a:lstStyle/>
          <a:p>
            <a:pPr indent="-457200"/>
            <a:r>
              <a:rPr lang="en-US" dirty="0">
                <a:solidFill>
                  <a:schemeClr val="accent1">
                    <a:lumMod val="75000"/>
                  </a:schemeClr>
                </a:solidFill>
              </a:rPr>
              <a:t>Turbulence Intensity</a:t>
            </a:r>
            <a:br>
              <a:rPr lang="en-US" dirty="0">
                <a:solidFill>
                  <a:schemeClr val="accent1">
                    <a:lumMod val="75000"/>
                  </a:schemeClr>
                </a:solidFill>
              </a:rPr>
            </a:br>
            <a:endParaRPr lang="en-US" dirty="0">
              <a:solidFill>
                <a:schemeClr val="accent1">
                  <a:lumMod val="75000"/>
                </a:schemeClr>
              </a:solidFill>
            </a:endParaRPr>
          </a:p>
        </p:txBody>
      </p:sp>
      <p:grpSp>
        <p:nvGrpSpPr>
          <p:cNvPr id="20" name="Group 19">
            <a:extLst>
              <a:ext uri="{FF2B5EF4-FFF2-40B4-BE49-F238E27FC236}">
                <a16:creationId xmlns:a16="http://schemas.microsoft.com/office/drawing/2014/main" id="{62BC2590-1CE8-AC45-9CBB-9500B88EDF4A}"/>
              </a:ext>
            </a:extLst>
          </p:cNvPr>
          <p:cNvGrpSpPr/>
          <p:nvPr/>
        </p:nvGrpSpPr>
        <p:grpSpPr>
          <a:xfrm>
            <a:off x="1777354" y="1141562"/>
            <a:ext cx="3825086" cy="707886"/>
            <a:chOff x="8145483" y="4574444"/>
            <a:chExt cx="3825086" cy="707886"/>
          </a:xfrm>
        </p:grpSpPr>
        <p:sp>
          <p:nvSpPr>
            <p:cNvPr id="21" name="Rectangle 20">
              <a:extLst>
                <a:ext uri="{FF2B5EF4-FFF2-40B4-BE49-F238E27FC236}">
                  <a16:creationId xmlns:a16="http://schemas.microsoft.com/office/drawing/2014/main" id="{D910BD46-94FA-E345-937F-757EDD1D929F}"/>
                </a:ext>
              </a:extLst>
            </p:cNvPr>
            <p:cNvSpPr/>
            <p:nvPr/>
          </p:nvSpPr>
          <p:spPr>
            <a:xfrm>
              <a:off x="8145483" y="4574444"/>
              <a:ext cx="3825086" cy="707886"/>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        dissipation rate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(from microstructure shear </a:t>
              </a:r>
              <a:r>
                <a:rPr kumimoji="0" lang="en-US" sz="2000" b="0" i="1" u="none" strike="noStrike" kern="0" cap="none" spc="0" normalizeH="0" baseline="0" noProof="0" dirty="0" err="1">
                  <a:ln>
                    <a:noFill/>
                  </a:ln>
                  <a:solidFill>
                    <a:srgbClr val="000000"/>
                  </a:solidFill>
                  <a:effectLst/>
                  <a:uLnTx/>
                  <a:uFillTx/>
                  <a:latin typeface="Arial"/>
                  <a:cs typeface="Arial"/>
                  <a:sym typeface="Arial"/>
                </a:rPr>
                <a:t>obs</a:t>
              </a:r>
              <a:r>
                <a:rPr kumimoji="0" lang="en-US" sz="2000" b="0" i="1" u="none" strike="noStrike" kern="0" cap="none" spc="0" normalizeH="0" baseline="0" noProof="0" dirty="0">
                  <a:ln>
                    <a:noFill/>
                  </a:ln>
                  <a:solidFill>
                    <a:srgbClr val="000000"/>
                  </a:solidFill>
                  <a:effectLst/>
                  <a:uLnTx/>
                  <a:uFillTx/>
                  <a:latin typeface="Arial"/>
                  <a:cs typeface="Arial"/>
                  <a:sym typeface="Arial"/>
                </a:rPr>
                <a:t>) </a:t>
              </a:r>
            </a:p>
          </p:txBody>
        </p:sp>
        <p:pic>
          <p:nvPicPr>
            <p:cNvPr id="22" name="Picture 21" descr="latex-image-1.pdf">
              <a:extLst>
                <a:ext uri="{FF2B5EF4-FFF2-40B4-BE49-F238E27FC236}">
                  <a16:creationId xmlns:a16="http://schemas.microsoft.com/office/drawing/2014/main" id="{1B1B6AE2-D150-0B42-832E-148B60E33F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4666" y="4708314"/>
              <a:ext cx="88900" cy="127000"/>
            </a:xfrm>
            <a:prstGeom prst="rect">
              <a:avLst/>
            </a:prstGeom>
          </p:spPr>
        </p:pic>
      </p:grpSp>
      <p:sp>
        <p:nvSpPr>
          <p:cNvPr id="27" name="Rectangle 26">
            <a:extLst>
              <a:ext uri="{FF2B5EF4-FFF2-40B4-BE49-F238E27FC236}">
                <a16:creationId xmlns:a16="http://schemas.microsoft.com/office/drawing/2014/main" id="{F1B6461E-3CC4-2C43-931F-D3DA6F737180}"/>
              </a:ext>
            </a:extLst>
          </p:cNvPr>
          <p:cNvSpPr/>
          <p:nvPr/>
        </p:nvSpPr>
        <p:spPr>
          <a:xfrm>
            <a:off x="3152588" y="6342262"/>
            <a:ext cx="8672457" cy="400110"/>
          </a:xfrm>
          <a:prstGeom prst="rect">
            <a:avLst/>
          </a:prstGeom>
        </p:spPr>
        <p:txBody>
          <a:bodyPr wrap="square">
            <a:spAutoFit/>
          </a:bodyPr>
          <a:lstStyle/>
          <a:p>
            <a:pPr marL="0" lvl="2" algn="r" defTabSz="914400">
              <a:buClr>
                <a:srgbClr val="004161">
                  <a:lumMod val="75000"/>
                </a:srgbClr>
              </a:buClr>
              <a:defRPr/>
            </a:pPr>
            <a:r>
              <a:rPr lang="en-US" sz="2000" i="1" kern="0" dirty="0">
                <a:solidFill>
                  <a:srgbClr val="E7E6E6">
                    <a:lumMod val="25000"/>
                  </a:srgbClr>
                </a:solidFill>
                <a:latin typeface="Arial"/>
                <a:cs typeface="Arial"/>
              </a:rPr>
              <a:t>CPF+MR Overnight Deployment Nov 16-17</a:t>
            </a:r>
            <a:endPar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BBB595A6-A551-9944-981D-A4C45C353D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9824" y="363182"/>
            <a:ext cx="3355221" cy="2665396"/>
          </a:xfrm>
          <a:prstGeom prst="rect">
            <a:avLst/>
          </a:prstGeom>
        </p:spPr>
      </p:pic>
      <p:pic>
        <p:nvPicPr>
          <p:cNvPr id="7" name="Picture 6">
            <a:extLst>
              <a:ext uri="{FF2B5EF4-FFF2-40B4-BE49-F238E27FC236}">
                <a16:creationId xmlns:a16="http://schemas.microsoft.com/office/drawing/2014/main" id="{B4B993E8-1390-D043-ADCE-6CC104ED32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000" y="1917511"/>
            <a:ext cx="5715000" cy="1047146"/>
          </a:xfrm>
          <a:prstGeom prst="rect">
            <a:avLst/>
          </a:prstGeom>
        </p:spPr>
      </p:pic>
      <p:pic>
        <p:nvPicPr>
          <p:cNvPr id="11" name="Picture 10">
            <a:extLst>
              <a:ext uri="{FF2B5EF4-FFF2-40B4-BE49-F238E27FC236}">
                <a16:creationId xmlns:a16="http://schemas.microsoft.com/office/drawing/2014/main" id="{DC6A72F7-575D-B844-B234-D28FB5DCD8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8700" y="2936345"/>
            <a:ext cx="940499" cy="3194769"/>
          </a:xfrm>
          <a:prstGeom prst="rect">
            <a:avLst/>
          </a:prstGeom>
        </p:spPr>
      </p:pic>
      <p:sp>
        <p:nvSpPr>
          <p:cNvPr id="28" name="Rectangle 27">
            <a:extLst>
              <a:ext uri="{FF2B5EF4-FFF2-40B4-BE49-F238E27FC236}">
                <a16:creationId xmlns:a16="http://schemas.microsoft.com/office/drawing/2014/main" id="{508144D9-9936-CA4B-A5B0-3C2008847F30}"/>
              </a:ext>
            </a:extLst>
          </p:cNvPr>
          <p:cNvSpPr/>
          <p:nvPr/>
        </p:nvSpPr>
        <p:spPr>
          <a:xfrm>
            <a:off x="8672874" y="3475480"/>
            <a:ext cx="236611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i="1" kern="0" dirty="0">
                <a:solidFill>
                  <a:srgbClr val="000000"/>
                </a:solidFill>
                <a:latin typeface="Arial"/>
                <a:cs typeface="Arial"/>
                <a:sym typeface="Arial"/>
              </a:rPr>
              <a:t>Low compared to:</a:t>
            </a:r>
            <a:endParaRPr kumimoji="0" lang="en-US" sz="2000" b="0" i="1" u="none" strike="noStrike" kern="0" cap="none" spc="0" normalizeH="0" baseline="0" noProof="0" dirty="0">
              <a:ln>
                <a:noFill/>
              </a:ln>
              <a:solidFill>
                <a:srgbClr val="000000"/>
              </a:solidFill>
              <a:effectLst/>
              <a:uLnTx/>
              <a:uFillTx/>
              <a:latin typeface="Arial"/>
              <a:cs typeface="Arial"/>
              <a:sym typeface="Arial"/>
            </a:endParaRPr>
          </a:p>
        </p:txBody>
      </p:sp>
      <p:cxnSp>
        <p:nvCxnSpPr>
          <p:cNvPr id="13" name="Straight Arrow Connector 12">
            <a:extLst>
              <a:ext uri="{FF2B5EF4-FFF2-40B4-BE49-F238E27FC236}">
                <a16:creationId xmlns:a16="http://schemas.microsoft.com/office/drawing/2014/main" id="{C0C94694-A6ED-0F41-B07E-A959103BFFF1}"/>
              </a:ext>
            </a:extLst>
          </p:cNvPr>
          <p:cNvCxnSpPr>
            <a:cxnSpLocks/>
          </p:cNvCxnSpPr>
          <p:nvPr/>
        </p:nvCxnSpPr>
        <p:spPr>
          <a:xfrm>
            <a:off x="9093200" y="3238500"/>
            <a:ext cx="26162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CE4434D0-EACA-F140-BD03-D3A3B6BF9FD3}"/>
              </a:ext>
            </a:extLst>
          </p:cNvPr>
          <p:cNvPicPr>
            <a:picLocks noChangeAspect="1"/>
          </p:cNvPicPr>
          <p:nvPr/>
        </p:nvPicPr>
        <p:blipFill>
          <a:blip r:embed="rId8"/>
          <a:stretch>
            <a:fillRect/>
          </a:stretch>
        </p:blipFill>
        <p:spPr>
          <a:xfrm>
            <a:off x="10053538" y="925662"/>
            <a:ext cx="1625600" cy="215900"/>
          </a:xfrm>
          <a:prstGeom prst="rect">
            <a:avLst/>
          </a:prstGeom>
        </p:spPr>
      </p:pic>
      <p:pic>
        <p:nvPicPr>
          <p:cNvPr id="30" name="Picture 29">
            <a:extLst>
              <a:ext uri="{FF2B5EF4-FFF2-40B4-BE49-F238E27FC236}">
                <a16:creationId xmlns:a16="http://schemas.microsoft.com/office/drawing/2014/main" id="{9CF82E95-4C76-D24B-9414-149D7E40251C}"/>
              </a:ext>
            </a:extLst>
          </p:cNvPr>
          <p:cNvPicPr>
            <a:picLocks noChangeAspect="1"/>
          </p:cNvPicPr>
          <p:nvPr/>
        </p:nvPicPr>
        <p:blipFill>
          <a:blip r:embed="rId9"/>
          <a:stretch>
            <a:fillRect/>
          </a:stretch>
        </p:blipFill>
        <p:spPr>
          <a:xfrm>
            <a:off x="8206934" y="4251139"/>
            <a:ext cx="1409700" cy="215900"/>
          </a:xfrm>
          <a:prstGeom prst="rect">
            <a:avLst/>
          </a:prstGeom>
        </p:spPr>
      </p:pic>
      <p:sp>
        <p:nvSpPr>
          <p:cNvPr id="31" name="Rectangle 30">
            <a:extLst>
              <a:ext uri="{FF2B5EF4-FFF2-40B4-BE49-F238E27FC236}">
                <a16:creationId xmlns:a16="http://schemas.microsoft.com/office/drawing/2014/main" id="{627CA802-B1B4-8345-9A7B-C4A617484995}"/>
              </a:ext>
            </a:extLst>
          </p:cNvPr>
          <p:cNvSpPr/>
          <p:nvPr/>
        </p:nvSpPr>
        <p:spPr>
          <a:xfrm>
            <a:off x="10002115" y="4176836"/>
            <a:ext cx="1980029" cy="369332"/>
          </a:xfrm>
          <a:prstGeom prst="rect">
            <a:avLst/>
          </a:prstGeom>
        </p:spPr>
        <p:txBody>
          <a:bodyPr wrap="none">
            <a:spAutoFit/>
          </a:bodyPr>
          <a:lstStyle/>
          <a:p>
            <a:r>
              <a:rPr lang="en-US" i="1" kern="0" dirty="0">
                <a:solidFill>
                  <a:srgbClr val="000000"/>
                </a:solidFill>
                <a:cs typeface="Arial"/>
                <a:sym typeface="Arial"/>
              </a:rPr>
              <a:t>Kunze et al. 2002</a:t>
            </a:r>
            <a:endParaRPr lang="en-US" dirty="0"/>
          </a:p>
        </p:txBody>
      </p:sp>
      <p:pic>
        <p:nvPicPr>
          <p:cNvPr id="32" name="Picture 31">
            <a:extLst>
              <a:ext uri="{FF2B5EF4-FFF2-40B4-BE49-F238E27FC236}">
                <a16:creationId xmlns:a16="http://schemas.microsoft.com/office/drawing/2014/main" id="{854AE6B9-929C-1D46-8609-8DE383D0B835}"/>
              </a:ext>
            </a:extLst>
          </p:cNvPr>
          <p:cNvPicPr>
            <a:picLocks noChangeAspect="1"/>
          </p:cNvPicPr>
          <p:nvPr/>
        </p:nvPicPr>
        <p:blipFill>
          <a:blip r:embed="rId10"/>
          <a:stretch>
            <a:fillRect/>
          </a:stretch>
        </p:blipFill>
        <p:spPr>
          <a:xfrm>
            <a:off x="8206934" y="4682432"/>
            <a:ext cx="2095500" cy="215900"/>
          </a:xfrm>
          <a:prstGeom prst="rect">
            <a:avLst/>
          </a:prstGeom>
        </p:spPr>
      </p:pic>
      <p:sp>
        <p:nvSpPr>
          <p:cNvPr id="33" name="Rectangle 32">
            <a:extLst>
              <a:ext uri="{FF2B5EF4-FFF2-40B4-BE49-F238E27FC236}">
                <a16:creationId xmlns:a16="http://schemas.microsoft.com/office/drawing/2014/main" id="{6D0EBA65-8506-EC46-9A2F-8C9E4FF33ED5}"/>
              </a:ext>
            </a:extLst>
          </p:cNvPr>
          <p:cNvSpPr/>
          <p:nvPr/>
        </p:nvSpPr>
        <p:spPr>
          <a:xfrm>
            <a:off x="10230918" y="4672818"/>
            <a:ext cx="1616148" cy="307777"/>
          </a:xfrm>
          <a:prstGeom prst="rect">
            <a:avLst/>
          </a:prstGeom>
        </p:spPr>
        <p:txBody>
          <a:bodyPr wrap="none">
            <a:spAutoFit/>
          </a:bodyPr>
          <a:lstStyle/>
          <a:p>
            <a:r>
              <a:rPr lang="en-US" i="1" kern="0" dirty="0">
                <a:solidFill>
                  <a:srgbClr val="000000"/>
                </a:solidFill>
                <a:cs typeface="Arial"/>
                <a:sym typeface="Arial"/>
              </a:rPr>
              <a:t> Carter et al. 2005</a:t>
            </a:r>
            <a:endParaRPr lang="en-US" dirty="0"/>
          </a:p>
        </p:txBody>
      </p:sp>
      <p:sp>
        <p:nvSpPr>
          <p:cNvPr id="23" name="Rectangle 22">
            <a:extLst>
              <a:ext uri="{FF2B5EF4-FFF2-40B4-BE49-F238E27FC236}">
                <a16:creationId xmlns:a16="http://schemas.microsoft.com/office/drawing/2014/main" id="{FA110ECF-75C3-8D4A-9E81-0DEA361E2F17}"/>
              </a:ext>
            </a:extLst>
          </p:cNvPr>
          <p:cNvSpPr/>
          <p:nvPr/>
        </p:nvSpPr>
        <p:spPr>
          <a:xfrm>
            <a:off x="10002115" y="5135351"/>
            <a:ext cx="1577676" cy="307777"/>
          </a:xfrm>
          <a:prstGeom prst="rect">
            <a:avLst/>
          </a:prstGeom>
        </p:spPr>
        <p:txBody>
          <a:bodyPr wrap="none">
            <a:spAutoFit/>
          </a:bodyPr>
          <a:lstStyle/>
          <a:p>
            <a:r>
              <a:rPr lang="en-US" i="1" kern="0" dirty="0">
                <a:solidFill>
                  <a:srgbClr val="000000"/>
                </a:solidFill>
                <a:cs typeface="Arial"/>
                <a:sym typeface="Arial"/>
              </a:rPr>
              <a:t>Kunze et al. 2012</a:t>
            </a:r>
            <a:endParaRPr lang="en-US" dirty="0"/>
          </a:p>
        </p:txBody>
      </p:sp>
      <p:pic>
        <p:nvPicPr>
          <p:cNvPr id="2" name="Picture 1">
            <a:extLst>
              <a:ext uri="{FF2B5EF4-FFF2-40B4-BE49-F238E27FC236}">
                <a16:creationId xmlns:a16="http://schemas.microsoft.com/office/drawing/2014/main" id="{68B06EF0-0957-9F4B-9517-FFDAEDB73FD1}"/>
              </a:ext>
            </a:extLst>
          </p:cNvPr>
          <p:cNvPicPr>
            <a:picLocks noChangeAspect="1"/>
          </p:cNvPicPr>
          <p:nvPr/>
        </p:nvPicPr>
        <p:blipFill>
          <a:blip r:embed="rId11"/>
          <a:stretch>
            <a:fillRect/>
          </a:stretch>
        </p:blipFill>
        <p:spPr>
          <a:xfrm>
            <a:off x="8229600" y="5157157"/>
            <a:ext cx="1387034" cy="231172"/>
          </a:xfrm>
          <a:prstGeom prst="rect">
            <a:avLst/>
          </a:prstGeom>
        </p:spPr>
      </p:pic>
    </p:spTree>
    <p:extLst>
      <p:ext uri="{BB962C8B-B14F-4D97-AF65-F5344CB8AC3E}">
        <p14:creationId xmlns:p14="http://schemas.microsoft.com/office/powerpoint/2010/main" val="1127618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363182"/>
            <a:ext cx="5671457" cy="1224318"/>
          </a:xfrm>
        </p:spPr>
        <p:txBody>
          <a:bodyPr>
            <a:noAutofit/>
          </a:bodyPr>
          <a:lstStyle/>
          <a:p>
            <a:pPr indent="-457200"/>
            <a:r>
              <a:rPr lang="en-US" dirty="0">
                <a:solidFill>
                  <a:schemeClr val="accent1">
                    <a:lumMod val="75000"/>
                  </a:schemeClr>
                </a:solidFill>
              </a:rPr>
              <a:t>CPF- MR Overnight Deployment </a:t>
            </a:r>
            <a:br>
              <a:rPr lang="en-US" dirty="0">
                <a:solidFill>
                  <a:schemeClr val="accent1">
                    <a:lumMod val="75000"/>
                  </a:schemeClr>
                </a:solidFill>
              </a:rPr>
            </a:br>
            <a:r>
              <a:rPr lang="en-US" dirty="0">
                <a:solidFill>
                  <a:schemeClr val="accent1">
                    <a:lumMod val="75000"/>
                  </a:schemeClr>
                </a:solidFill>
              </a:rPr>
              <a:t>Nov 16-17 </a:t>
            </a:r>
          </a:p>
        </p:txBody>
      </p:sp>
      <p:pic>
        <p:nvPicPr>
          <p:cNvPr id="8" name="Picture 7">
            <a:extLst>
              <a:ext uri="{FF2B5EF4-FFF2-40B4-BE49-F238E27FC236}">
                <a16:creationId xmlns:a16="http://schemas.microsoft.com/office/drawing/2014/main" id="{FF7273DB-251A-924B-8FC2-D64ECC9B6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037" y="2108031"/>
            <a:ext cx="3933003" cy="2206582"/>
          </a:xfrm>
          <a:prstGeom prst="rect">
            <a:avLst/>
          </a:prstGeom>
        </p:spPr>
      </p:pic>
      <p:pic>
        <p:nvPicPr>
          <p:cNvPr id="12" name="Picture 11">
            <a:extLst>
              <a:ext uri="{FF2B5EF4-FFF2-40B4-BE49-F238E27FC236}">
                <a16:creationId xmlns:a16="http://schemas.microsoft.com/office/drawing/2014/main" id="{711206C2-74C7-4945-8707-512B51C3B9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2301" y="2108031"/>
            <a:ext cx="4089226" cy="2332626"/>
          </a:xfrm>
          <a:prstGeom prst="rect">
            <a:avLst/>
          </a:prstGeom>
        </p:spPr>
      </p:pic>
      <p:pic>
        <p:nvPicPr>
          <p:cNvPr id="14" name="Picture 13">
            <a:extLst>
              <a:ext uri="{FF2B5EF4-FFF2-40B4-BE49-F238E27FC236}">
                <a16:creationId xmlns:a16="http://schemas.microsoft.com/office/drawing/2014/main" id="{850B86C6-92B9-5441-A083-917C7823F6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069" y="4525482"/>
            <a:ext cx="3933003" cy="2225504"/>
          </a:xfrm>
          <a:prstGeom prst="rect">
            <a:avLst/>
          </a:prstGeom>
        </p:spPr>
      </p:pic>
      <p:pic>
        <p:nvPicPr>
          <p:cNvPr id="15" name="Picture 14">
            <a:extLst>
              <a:ext uri="{FF2B5EF4-FFF2-40B4-BE49-F238E27FC236}">
                <a16:creationId xmlns:a16="http://schemas.microsoft.com/office/drawing/2014/main" id="{9D7C8B74-0466-D245-9831-DCF592CAFFE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121057" y="4521196"/>
            <a:ext cx="3979416" cy="2236724"/>
          </a:xfrm>
          <a:prstGeom prst="rect">
            <a:avLst/>
          </a:prstGeom>
        </p:spPr>
      </p:pic>
      <p:pic>
        <p:nvPicPr>
          <p:cNvPr id="16" name="Picture 15">
            <a:extLst>
              <a:ext uri="{FF2B5EF4-FFF2-40B4-BE49-F238E27FC236}">
                <a16:creationId xmlns:a16="http://schemas.microsoft.com/office/drawing/2014/main" id="{373AD9DC-F872-DB42-B457-E3198460012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164650" y="2124490"/>
            <a:ext cx="3933003" cy="2205194"/>
          </a:xfrm>
          <a:prstGeom prst="rect">
            <a:avLst/>
          </a:prstGeom>
        </p:spPr>
      </p:pic>
      <p:pic>
        <p:nvPicPr>
          <p:cNvPr id="17" name="Picture 16">
            <a:extLst>
              <a:ext uri="{FF2B5EF4-FFF2-40B4-BE49-F238E27FC236}">
                <a16:creationId xmlns:a16="http://schemas.microsoft.com/office/drawing/2014/main" id="{3A00AD2E-A7F4-0043-8F5F-DAD8CEBAEA4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195065" y="4552726"/>
            <a:ext cx="3907973" cy="2205194"/>
          </a:xfrm>
          <a:prstGeom prst="rect">
            <a:avLst/>
          </a:prstGeom>
        </p:spPr>
      </p:pic>
      <p:pic>
        <p:nvPicPr>
          <p:cNvPr id="3" name="Picture 2">
            <a:extLst>
              <a:ext uri="{FF2B5EF4-FFF2-40B4-BE49-F238E27FC236}">
                <a16:creationId xmlns:a16="http://schemas.microsoft.com/office/drawing/2014/main" id="{34D3A33E-FDF2-6746-A3EF-219025A38A3D}"/>
              </a:ext>
            </a:extLst>
          </p:cNvPr>
          <p:cNvPicPr>
            <a:picLocks noChangeAspect="1"/>
          </p:cNvPicPr>
          <p:nvPr/>
        </p:nvPicPr>
        <p:blipFill>
          <a:blip r:embed="rId9"/>
          <a:stretch>
            <a:fillRect/>
          </a:stretch>
        </p:blipFill>
        <p:spPr>
          <a:xfrm>
            <a:off x="8789195" y="276188"/>
            <a:ext cx="2838558" cy="1751304"/>
          </a:xfrm>
          <a:prstGeom prst="rect">
            <a:avLst/>
          </a:prstGeom>
        </p:spPr>
      </p:pic>
      <p:sp>
        <p:nvSpPr>
          <p:cNvPr id="13" name="Rectangle 12">
            <a:extLst>
              <a:ext uri="{FF2B5EF4-FFF2-40B4-BE49-F238E27FC236}">
                <a16:creationId xmlns:a16="http://schemas.microsoft.com/office/drawing/2014/main" id="{315CCCE6-BB81-1C4A-879B-27775E6E88AC}"/>
              </a:ext>
            </a:extLst>
          </p:cNvPr>
          <p:cNvSpPr/>
          <p:nvPr/>
        </p:nvSpPr>
        <p:spPr>
          <a:xfrm>
            <a:off x="546076" y="1583725"/>
            <a:ext cx="5963581" cy="40011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2000" kern="0" dirty="0">
                <a:solidFill>
                  <a:srgbClr val="000000"/>
                </a:solidFill>
                <a:latin typeface="Arial"/>
                <a:cs typeface="Arial"/>
                <a:sym typeface="Arial"/>
              </a:rPr>
              <a:t>All BGC sensors and </a:t>
            </a:r>
            <a:r>
              <a:rPr lang="en-US" sz="2000" kern="0" dirty="0" err="1">
                <a:solidFill>
                  <a:srgbClr val="000000"/>
                </a:solidFill>
                <a:latin typeface="Arial"/>
                <a:cs typeface="Arial"/>
                <a:sym typeface="Arial"/>
              </a:rPr>
              <a:t>MicroRider</a:t>
            </a:r>
            <a:r>
              <a:rPr lang="en-US" sz="2000" kern="0" dirty="0">
                <a:solidFill>
                  <a:srgbClr val="000000"/>
                </a:solidFill>
                <a:latin typeface="Arial"/>
                <a:cs typeface="Arial"/>
                <a:sym typeface="Arial"/>
              </a:rPr>
              <a:t> data</a:t>
            </a:r>
            <a:endParaRPr kumimoji="0" lang="en-US" sz="2000" b="0" u="none" strike="noStrike" kern="0" cap="none" spc="0" normalizeH="0" baseline="0" noProof="0" dirty="0">
              <a:ln>
                <a:noFill/>
              </a:ln>
              <a:solidFill>
                <a:srgbClr val="000000"/>
              </a:solidFill>
              <a:effectLst/>
              <a:uLnTx/>
              <a:uFillTx/>
              <a:latin typeface="Arial"/>
              <a:cs typeface="Arial"/>
              <a:sym typeface="Arial"/>
            </a:endParaRPr>
          </a:p>
        </p:txBody>
      </p:sp>
      <p:sp>
        <p:nvSpPr>
          <p:cNvPr id="18" name="Rectangle 17">
            <a:extLst>
              <a:ext uri="{FF2B5EF4-FFF2-40B4-BE49-F238E27FC236}">
                <a16:creationId xmlns:a16="http://schemas.microsoft.com/office/drawing/2014/main" id="{5F453105-86E1-6348-A779-A5EA3FB4A54F}"/>
              </a:ext>
            </a:extLst>
          </p:cNvPr>
          <p:cNvSpPr/>
          <p:nvPr/>
        </p:nvSpPr>
        <p:spPr>
          <a:xfrm>
            <a:off x="8789195" y="443954"/>
            <a:ext cx="2556352" cy="1015663"/>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2000" kern="0" dirty="0">
                <a:solidFill>
                  <a:schemeClr val="bg1"/>
                </a:solidFill>
                <a:latin typeface="Arial"/>
                <a:cs typeface="Arial"/>
                <a:sym typeface="Arial"/>
              </a:rPr>
              <a:t>CPF drifts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2000" kern="0" dirty="0">
                <a:solidFill>
                  <a:schemeClr val="bg1"/>
                </a:solidFill>
                <a:latin typeface="Arial"/>
                <a:cs typeface="Arial"/>
                <a:sym typeface="Arial"/>
              </a:rPr>
              <a:t>~ 1.8 km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2000" kern="0" dirty="0">
                <a:solidFill>
                  <a:schemeClr val="bg1"/>
                </a:solidFill>
                <a:latin typeface="Arial"/>
                <a:cs typeface="Arial"/>
                <a:sym typeface="Arial"/>
              </a:rPr>
              <a:t>to the S</a:t>
            </a:r>
            <a:endParaRPr kumimoji="0" lang="en-US" sz="2000" b="0" u="none" strike="noStrike" kern="0" cap="none" spc="0" normalizeH="0" baseline="0" noProof="0" dirty="0">
              <a:ln>
                <a:noFill/>
              </a:ln>
              <a:solidFill>
                <a:schemeClr val="bg1"/>
              </a:solidFill>
              <a:effectLst/>
              <a:uLnTx/>
              <a:uFillTx/>
              <a:latin typeface="Arial"/>
              <a:cs typeface="Arial"/>
              <a:sym typeface="Arial"/>
            </a:endParaRPr>
          </a:p>
        </p:txBody>
      </p:sp>
    </p:spTree>
    <p:extLst>
      <p:ext uri="{BB962C8B-B14F-4D97-AF65-F5344CB8AC3E}">
        <p14:creationId xmlns:p14="http://schemas.microsoft.com/office/powerpoint/2010/main" val="2956200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458432"/>
            <a:ext cx="10515600" cy="608910"/>
          </a:xfrm>
        </p:spPr>
        <p:txBody>
          <a:bodyPr>
            <a:noAutofit/>
          </a:bodyPr>
          <a:lstStyle/>
          <a:p>
            <a:pPr algn="ctr"/>
            <a:r>
              <a:rPr lang="en-US" sz="3600" dirty="0"/>
              <a:t>Observations of Turbulence</a:t>
            </a:r>
          </a:p>
        </p:txBody>
      </p:sp>
      <p:sp>
        <p:nvSpPr>
          <p:cNvPr id="7" name="Rectangle 6"/>
          <p:cNvSpPr/>
          <p:nvPr/>
        </p:nvSpPr>
        <p:spPr>
          <a:xfrm>
            <a:off x="2255907" y="5913401"/>
            <a:ext cx="3182361" cy="400110"/>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rPr>
              <a:t>Waterhouse et al. 2014</a:t>
            </a:r>
          </a:p>
        </p:txBody>
      </p:sp>
      <p:pic>
        <p:nvPicPr>
          <p:cNvPr id="3" name="Picture 2"/>
          <p:cNvPicPr>
            <a:picLocks noChangeAspect="1"/>
          </p:cNvPicPr>
          <p:nvPr/>
        </p:nvPicPr>
        <p:blipFill>
          <a:blip r:embed="rId3"/>
          <a:stretch>
            <a:fillRect/>
          </a:stretch>
        </p:blipFill>
        <p:spPr>
          <a:xfrm>
            <a:off x="163440" y="1307492"/>
            <a:ext cx="7126126" cy="4605909"/>
          </a:xfrm>
          <a:prstGeom prst="rect">
            <a:avLst/>
          </a:prstGeom>
        </p:spPr>
      </p:pic>
      <p:sp>
        <p:nvSpPr>
          <p:cNvPr id="6" name="Rectangle 5"/>
          <p:cNvSpPr/>
          <p:nvPr/>
        </p:nvSpPr>
        <p:spPr>
          <a:xfrm>
            <a:off x="7042524" y="5457646"/>
            <a:ext cx="4974002"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FF0000"/>
                </a:solidFill>
              </a:rPr>
              <a:t>d</a:t>
            </a:r>
            <a:r>
              <a:rPr kumimoji="0" lang="en-US" sz="2000" b="0" i="0" u="none" strike="noStrike" kern="0" cap="none" spc="0" normalizeH="0" baseline="0" noProof="0" dirty="0" err="1">
                <a:ln>
                  <a:noFill/>
                </a:ln>
                <a:solidFill>
                  <a:srgbClr val="FF0000"/>
                </a:solidFill>
                <a:effectLst/>
                <a:uLnTx/>
                <a:uFillTx/>
                <a:latin typeface="Arial"/>
                <a:cs typeface="Arial"/>
                <a:sym typeface="Arial"/>
              </a:rPr>
              <a:t>irect</a:t>
            </a:r>
            <a:r>
              <a:rPr kumimoji="0" lang="en-US" sz="2000" b="0" i="0" u="none" strike="noStrike" kern="0" cap="none" spc="0" normalizeH="0" baseline="0" noProof="0" dirty="0">
                <a:ln>
                  <a:noFill/>
                </a:ln>
                <a:solidFill>
                  <a:srgbClr val="FF0000"/>
                </a:solidFill>
                <a:effectLst/>
                <a:uLnTx/>
                <a:uFillTx/>
                <a:latin typeface="Arial"/>
                <a:cs typeface="Arial"/>
                <a:sym typeface="Arial"/>
              </a:rPr>
              <a:t> observations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0000"/>
                </a:solidFill>
                <a:effectLst/>
                <a:uLnTx/>
                <a:uFillTx/>
                <a:latin typeface="Arial"/>
                <a:cs typeface="Arial"/>
                <a:sym typeface="Arial"/>
              </a:rPr>
              <a:t>in the top surface layer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0000"/>
                </a:solidFill>
                <a:effectLst/>
                <a:uLnTx/>
                <a:uFillTx/>
                <a:latin typeface="Arial"/>
                <a:cs typeface="Arial"/>
                <a:sym typeface="Arial"/>
              </a:rPr>
              <a:t>are sparse !!!</a:t>
            </a:r>
          </a:p>
        </p:txBody>
      </p:sp>
      <p:pic>
        <p:nvPicPr>
          <p:cNvPr id="9" name="Picture 8">
            <a:extLst>
              <a:ext uri="{FF2B5EF4-FFF2-40B4-BE49-F238E27FC236}">
                <a16:creationId xmlns:a16="http://schemas.microsoft.com/office/drawing/2014/main" id="{179E5C58-3BD1-534F-9086-E45B295946C8}"/>
              </a:ext>
            </a:extLst>
          </p:cNvPr>
          <p:cNvPicPr>
            <a:picLocks noChangeAspect="1"/>
          </p:cNvPicPr>
          <p:nvPr/>
        </p:nvPicPr>
        <p:blipFill>
          <a:blip r:embed="rId4"/>
          <a:stretch>
            <a:fillRect/>
          </a:stretch>
        </p:blipFill>
        <p:spPr>
          <a:xfrm>
            <a:off x="7948966" y="2507236"/>
            <a:ext cx="3093800" cy="2711500"/>
          </a:xfrm>
          <a:prstGeom prst="rect">
            <a:avLst/>
          </a:prstGeom>
        </p:spPr>
      </p:pic>
      <p:sp>
        <p:nvSpPr>
          <p:cNvPr id="8" name="Rectangle 7">
            <a:extLst>
              <a:ext uri="{FF2B5EF4-FFF2-40B4-BE49-F238E27FC236}">
                <a16:creationId xmlns:a16="http://schemas.microsoft.com/office/drawing/2014/main" id="{4B35D12F-FAA8-A045-B1DE-6EF175E48C86}"/>
              </a:ext>
            </a:extLst>
          </p:cNvPr>
          <p:cNvSpPr/>
          <p:nvPr/>
        </p:nvSpPr>
        <p:spPr>
          <a:xfrm>
            <a:off x="1420997" y="5111515"/>
            <a:ext cx="6096000" cy="400110"/>
          </a:xfrm>
          <a:prstGeom prst="rect">
            <a:avLst/>
          </a:prstGeom>
        </p:spPr>
        <p:txBody>
          <a:bodyPr>
            <a:spAutoFit/>
          </a:bodyPr>
          <a:lstStyle/>
          <a:p>
            <a:pPr lvl="2">
              <a:buClr>
                <a:srgbClr val="004161">
                  <a:lumMod val="75000"/>
                </a:srgbClr>
              </a:buClr>
              <a:defRPr/>
            </a:pPr>
            <a:r>
              <a:rPr lang="en-US" sz="2000" dirty="0">
                <a:solidFill>
                  <a:srgbClr val="004161">
                    <a:lumMod val="75000"/>
                  </a:srgbClr>
                </a:solidFill>
              </a:rPr>
              <a:t>       acoustic measurements (</a:t>
            </a:r>
            <a:r>
              <a:rPr lang="en-US" sz="2000" dirty="0">
                <a:solidFill>
                  <a:srgbClr val="FF0000"/>
                </a:solidFill>
                <a:latin typeface="Wingdings"/>
                <a:ea typeface="Wingdings"/>
                <a:cs typeface="Wingdings"/>
                <a:sym typeface="Wingdings"/>
              </a:rPr>
              <a:t></a:t>
            </a:r>
            <a:r>
              <a:rPr lang="en-US" sz="2000" dirty="0">
                <a:solidFill>
                  <a:srgbClr val="004161">
                    <a:lumMod val="75000"/>
                  </a:srgbClr>
                </a:solidFill>
              </a:rPr>
              <a:t>, </a:t>
            </a:r>
            <a:r>
              <a:rPr lang="en-US" sz="2000" dirty="0">
                <a:solidFill>
                  <a:srgbClr val="660066"/>
                </a:solidFill>
                <a:latin typeface="Wingdings"/>
                <a:ea typeface="Wingdings"/>
                <a:cs typeface="Wingdings"/>
                <a:sym typeface="Wingdings"/>
              </a:rPr>
              <a:t></a:t>
            </a:r>
            <a:r>
              <a:rPr lang="en-US" sz="2000" dirty="0">
                <a:solidFill>
                  <a:srgbClr val="004161">
                    <a:lumMod val="75000"/>
                  </a:srgbClr>
                </a:solidFill>
              </a:rPr>
              <a:t>) </a:t>
            </a:r>
          </a:p>
        </p:txBody>
      </p:sp>
      <p:sp>
        <p:nvSpPr>
          <p:cNvPr id="5" name="Rectangle 4"/>
          <p:cNvSpPr/>
          <p:nvPr/>
        </p:nvSpPr>
        <p:spPr>
          <a:xfrm>
            <a:off x="7042524" y="1521348"/>
            <a:ext cx="6064250" cy="1015663"/>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microstructure measurements (</a:t>
            </a:r>
            <a:r>
              <a:rPr kumimoji="0" lang="en-US" sz="2000" b="0" i="0" u="none" strike="noStrike" kern="0" cap="none" spc="0" normalizeH="0" baseline="0" noProof="0" dirty="0">
                <a:ln>
                  <a:noFill/>
                </a:ln>
                <a:solidFill>
                  <a:srgbClr val="002B46">
                    <a:lumMod val="75000"/>
                    <a:lumOff val="25000"/>
                  </a:srgbClr>
                </a:solidFill>
                <a:effectLst/>
                <a:uLnTx/>
                <a:uFillTx/>
                <a:latin typeface="Wingdings"/>
                <a:ea typeface="Wingdings"/>
                <a:cs typeface="Wingdings"/>
                <a:sym typeface="Wingdings"/>
              </a:rPr>
              <a:t></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a:t>
            </a:r>
            <a:r>
              <a:rPr kumimoji="0" lang="en-US" sz="2000" b="0" i="0" u="none" strike="noStrike" kern="0" cap="none" spc="0" normalizeH="0" baseline="0" noProof="0" dirty="0">
                <a:ln>
                  <a:noFill/>
                </a:ln>
                <a:solidFill>
                  <a:srgbClr val="008000"/>
                </a:solidFill>
                <a:effectLst/>
                <a:uLnTx/>
                <a:uFillTx/>
                <a:latin typeface="Wingdings"/>
                <a:ea typeface="Wingdings"/>
                <a:cs typeface="Wingdings"/>
                <a:sym typeface="Wingdings"/>
              </a:rPr>
              <a:t></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 </a:t>
            </a:r>
            <a:r>
              <a:rPr lang="en-US" sz="2000" dirty="0">
                <a:solidFill>
                  <a:srgbClr val="004161">
                    <a:lumMod val="75000"/>
                  </a:srgbClr>
                </a:solidFill>
              </a:rPr>
              <a:t>  </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rPr>
              <a:t>Vertical Microstructure Profilers, VMPs</a:t>
            </a:r>
          </a:p>
          <a:p>
            <a:pPr lvl="2">
              <a:buClr>
                <a:srgbClr val="004161">
                  <a:lumMod val="75000"/>
                </a:srgbClr>
              </a:buClr>
              <a:defRPr/>
            </a:pPr>
            <a:r>
              <a:rPr lang="en-US" sz="2000" dirty="0">
                <a:solidFill>
                  <a:srgbClr val="004161">
                    <a:lumMod val="75000"/>
                  </a:srgbClr>
                </a:solidFill>
                <a:sym typeface="Wingdings"/>
              </a:rPr>
              <a:t>       very expensive, and thus sparse</a:t>
            </a: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sp>
        <p:nvSpPr>
          <p:cNvPr id="12" name="Rectangle 11">
            <a:extLst>
              <a:ext uri="{FF2B5EF4-FFF2-40B4-BE49-F238E27FC236}">
                <a16:creationId xmlns:a16="http://schemas.microsoft.com/office/drawing/2014/main" id="{B91A9120-467D-EC40-8265-28560E3942E2}"/>
              </a:ext>
            </a:extLst>
          </p:cNvPr>
          <p:cNvSpPr/>
          <p:nvPr/>
        </p:nvSpPr>
        <p:spPr>
          <a:xfrm>
            <a:off x="10523834" y="3900334"/>
            <a:ext cx="1249060" cy="523220"/>
          </a:xfrm>
          <a:prstGeom prst="rect">
            <a:avLst/>
          </a:prstGeom>
        </p:spPr>
        <p:txBody>
          <a:bodyPr wrap="none">
            <a:spAutoFit/>
          </a:bodyPr>
          <a:lstStyle/>
          <a:p>
            <a:r>
              <a:rPr lang="en-US" dirty="0">
                <a:solidFill>
                  <a:srgbClr val="004161">
                    <a:lumMod val="75000"/>
                  </a:srgbClr>
                </a:solidFill>
              </a:rPr>
              <a:t>cm-scale</a:t>
            </a:r>
          </a:p>
          <a:p>
            <a:r>
              <a:rPr lang="en-US" dirty="0">
                <a:solidFill>
                  <a:srgbClr val="004161">
                    <a:lumMod val="75000"/>
                  </a:srgbClr>
                </a:solidFill>
              </a:rPr>
              <a:t>observations </a:t>
            </a:r>
            <a:endParaRPr lang="en-US" dirty="0"/>
          </a:p>
        </p:txBody>
      </p:sp>
    </p:spTree>
    <p:extLst>
      <p:ext uri="{BB962C8B-B14F-4D97-AF65-F5344CB8AC3E}">
        <p14:creationId xmlns:p14="http://schemas.microsoft.com/office/powerpoint/2010/main" val="4202911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3;p35"/>
          <p:cNvSpPr/>
          <p:nvPr/>
        </p:nvSpPr>
        <p:spPr>
          <a:xfrm>
            <a:off x="1208314" y="448151"/>
            <a:ext cx="8650514" cy="108399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1200" dirty="0">
                <a:solidFill>
                  <a:schemeClr val="accent1">
                    <a:lumMod val="75000"/>
                  </a:schemeClr>
                </a:solidFill>
                <a:latin typeface="Arial" panose="020B0604020202020204" pitchFamily="34" charset="0"/>
                <a:ea typeface="+mj-ea"/>
                <a:cs typeface="Arial" panose="020B0604020202020204" pitchFamily="34" charset="0"/>
              </a:rPr>
              <a:t>Main Takeaways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800" b="1" i="0" u="none" strike="noStrike" kern="0" cap="none" spc="0" normalizeH="0" baseline="0" noProof="0" dirty="0">
              <a:ln>
                <a:noFill/>
              </a:ln>
              <a:solidFill>
                <a:srgbClr val="C00000"/>
              </a:solidFill>
              <a:effectLst/>
              <a:uLnTx/>
              <a:uFillTx/>
              <a:latin typeface="Helvetica Neue"/>
              <a:ea typeface="Helvetica Neue"/>
              <a:cs typeface="Helvetica Neue"/>
              <a:sym typeface="Arial"/>
            </a:endParaRPr>
          </a:p>
        </p:txBody>
      </p:sp>
      <p:sp>
        <p:nvSpPr>
          <p:cNvPr id="4" name="TextBox 3">
            <a:extLst>
              <a:ext uri="{FF2B5EF4-FFF2-40B4-BE49-F238E27FC236}">
                <a16:creationId xmlns:a16="http://schemas.microsoft.com/office/drawing/2014/main" id="{0A7AA992-8E48-B347-BBAE-6F78E41A20E3}"/>
              </a:ext>
            </a:extLst>
          </p:cNvPr>
          <p:cNvSpPr txBox="1"/>
          <p:nvPr/>
        </p:nvSpPr>
        <p:spPr>
          <a:xfrm>
            <a:off x="985520" y="1425510"/>
            <a:ext cx="10592398" cy="4893647"/>
          </a:xfrm>
          <a:prstGeom prst="rect">
            <a:avLst/>
          </a:prstGeom>
          <a:noFill/>
        </p:spPr>
        <p:txBody>
          <a:bodyPr wrap="square" rtlCol="0">
            <a:spAutoFit/>
          </a:bodyPr>
          <a:lstStyle/>
          <a:p>
            <a:pPr marL="342900" indent="-342900">
              <a:buClr>
                <a:schemeClr val="accent1"/>
              </a:buClr>
              <a:buFont typeface="Wingdings" pitchFamily="2" charset="2"/>
              <a:buChar char="ü"/>
            </a:pPr>
            <a:r>
              <a:rPr lang="en-US" sz="2400" dirty="0" err="1">
                <a:solidFill>
                  <a:schemeClr val="tx1">
                    <a:lumMod val="85000"/>
                    <a:lumOff val="15000"/>
                  </a:schemeClr>
                </a:solidFill>
              </a:rPr>
              <a:t>Spatio</a:t>
            </a:r>
            <a:r>
              <a:rPr lang="en-US" sz="2400" dirty="0">
                <a:solidFill>
                  <a:schemeClr val="tx1">
                    <a:lumMod val="85000"/>
                    <a:lumOff val="15000"/>
                  </a:schemeClr>
                </a:solidFill>
              </a:rPr>
              <a:t>-temporal variability in Apex float’s ascent rates within the mixed layer suggest an oceanic signal potentially related to ocean turbulence</a:t>
            </a:r>
          </a:p>
          <a:p>
            <a:pPr marL="342900" indent="-342900">
              <a:buClr>
                <a:schemeClr val="accent1"/>
              </a:buClr>
              <a:buFont typeface="Wingdings" pitchFamily="2" charset="2"/>
              <a:buChar char="ü"/>
            </a:pPr>
            <a:endParaRPr lang="en-US" sz="2400" dirty="0">
              <a:solidFill>
                <a:schemeClr val="tx1">
                  <a:lumMod val="85000"/>
                  <a:lumOff val="15000"/>
                </a:schemeClr>
              </a:solidFill>
            </a:endParaRPr>
          </a:p>
          <a:p>
            <a:pPr marL="342900" indent="-342900">
              <a:buClr>
                <a:schemeClr val="accent1"/>
              </a:buClr>
              <a:buFont typeface="Wingdings" pitchFamily="2" charset="2"/>
              <a:buChar char="ü"/>
            </a:pPr>
            <a:r>
              <a:rPr lang="en-US" sz="2400" dirty="0">
                <a:solidFill>
                  <a:schemeClr val="tx1">
                    <a:lumMod val="85000"/>
                    <a:lumOff val="15000"/>
                  </a:schemeClr>
                </a:solidFill>
              </a:rPr>
              <a:t>Both mean and standard deviation in  ascent rates correlate with high winds and deeper mixed layers. </a:t>
            </a:r>
          </a:p>
          <a:p>
            <a:pPr marL="342900" indent="-342900">
              <a:buClr>
                <a:schemeClr val="accent1"/>
              </a:buClr>
              <a:buFont typeface="Wingdings" pitchFamily="2" charset="2"/>
              <a:buChar char="ü"/>
            </a:pPr>
            <a:endParaRPr lang="en-US" sz="2400" dirty="0">
              <a:solidFill>
                <a:schemeClr val="tx1">
                  <a:lumMod val="85000"/>
                  <a:lumOff val="15000"/>
                </a:schemeClr>
              </a:solidFill>
            </a:endParaRPr>
          </a:p>
          <a:p>
            <a:pPr marL="342900" indent="-342900">
              <a:buClr>
                <a:schemeClr val="accent1"/>
              </a:buClr>
              <a:buFont typeface="Wingdings" pitchFamily="2" charset="2"/>
              <a:buChar char="ü"/>
            </a:pPr>
            <a:r>
              <a:rPr lang="en-US" sz="2400" dirty="0">
                <a:solidFill>
                  <a:schemeClr val="tx1">
                    <a:lumMod val="85000"/>
                    <a:lumOff val="15000"/>
                  </a:schemeClr>
                </a:solidFill>
              </a:rPr>
              <a:t>The LEM looks promising for estimates of vertical mixing rates in the mixed layer, albeit for a narrow band of turbulence scales?</a:t>
            </a:r>
          </a:p>
          <a:p>
            <a:pPr marL="342900" indent="-342900">
              <a:buClr>
                <a:schemeClr val="accent1"/>
              </a:buClr>
              <a:buFont typeface="Wingdings" pitchFamily="2" charset="2"/>
              <a:buChar char="ü"/>
            </a:pPr>
            <a:endParaRPr lang="en-US" sz="2400" dirty="0">
              <a:solidFill>
                <a:schemeClr val="tx1">
                  <a:lumMod val="85000"/>
                  <a:lumOff val="15000"/>
                </a:schemeClr>
              </a:solidFill>
            </a:endParaRPr>
          </a:p>
          <a:p>
            <a:pPr marL="342900" indent="-342900">
              <a:buClr>
                <a:schemeClr val="accent1"/>
              </a:buClr>
              <a:buFont typeface="Wingdings" pitchFamily="2" charset="2"/>
              <a:buChar char="ü"/>
            </a:pPr>
            <a:r>
              <a:rPr lang="en-US" sz="2400" dirty="0">
                <a:solidFill>
                  <a:schemeClr val="tx1">
                    <a:lumMod val="85000"/>
                    <a:lumOff val="15000"/>
                  </a:schemeClr>
                </a:solidFill>
              </a:rPr>
              <a:t>CPF+MR deployments provide a means to validate the LEM inferred from  the float’s ascent rates, while allowing for turbulence driven bio-physical interaction studies</a:t>
            </a:r>
          </a:p>
          <a:p>
            <a:pPr>
              <a:buClr>
                <a:schemeClr val="accent1"/>
              </a:buClr>
            </a:pPr>
            <a:endParaRPr lang="en-US" sz="2400" dirty="0">
              <a:solidFill>
                <a:schemeClr val="tx1">
                  <a:lumMod val="85000"/>
                  <a:lumOff val="15000"/>
                </a:schemeClr>
              </a:solidFill>
            </a:endParaRPr>
          </a:p>
        </p:txBody>
      </p:sp>
    </p:spTree>
    <p:extLst>
      <p:ext uri="{BB962C8B-B14F-4D97-AF65-F5344CB8AC3E}">
        <p14:creationId xmlns:p14="http://schemas.microsoft.com/office/powerpoint/2010/main" val="3436610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F4A549-2849-6944-8776-2CE7F1D084EC}"/>
              </a:ext>
            </a:extLst>
          </p:cNvPr>
          <p:cNvSpPr>
            <a:spLocks noGrp="1"/>
          </p:cNvSpPr>
          <p:nvPr>
            <p:ph type="title"/>
          </p:nvPr>
        </p:nvSpPr>
        <p:spPr>
          <a:xfrm>
            <a:off x="831850" y="1039906"/>
            <a:ext cx="10515600" cy="2389095"/>
          </a:xfrm>
        </p:spPr>
        <p:txBody>
          <a:bodyPr>
            <a:normAutofit/>
          </a:bodyPr>
          <a:lstStyle/>
          <a:p>
            <a:r>
              <a:rPr lang="en-US" dirty="0"/>
              <a:t>Thank you!</a:t>
            </a:r>
            <a:br>
              <a:rPr lang="en-US" dirty="0"/>
            </a:br>
            <a:br>
              <a:rPr lang="en-US" dirty="0"/>
            </a:br>
            <a:r>
              <a:rPr lang="en-US" dirty="0"/>
              <a:t>Questions?</a:t>
            </a:r>
          </a:p>
        </p:txBody>
      </p:sp>
      <p:pic>
        <p:nvPicPr>
          <p:cNvPr id="6" name="Picture 5">
            <a:extLst>
              <a:ext uri="{FF2B5EF4-FFF2-40B4-BE49-F238E27FC236}">
                <a16:creationId xmlns:a16="http://schemas.microsoft.com/office/drawing/2014/main" id="{CDFE67AB-2ACA-3041-A45E-8A36C5392567}"/>
              </a:ext>
            </a:extLst>
          </p:cNvPr>
          <p:cNvPicPr>
            <a:picLocks noChangeAspect="1"/>
          </p:cNvPicPr>
          <p:nvPr/>
        </p:nvPicPr>
        <p:blipFill>
          <a:blip r:embed="rId3"/>
          <a:stretch>
            <a:fillRect/>
          </a:stretch>
        </p:blipFill>
        <p:spPr>
          <a:xfrm>
            <a:off x="844550" y="565152"/>
            <a:ext cx="1181100" cy="1181100"/>
          </a:xfrm>
          <a:prstGeom prst="rect">
            <a:avLst/>
          </a:prstGeom>
        </p:spPr>
      </p:pic>
      <p:pic>
        <p:nvPicPr>
          <p:cNvPr id="8" name="Picture 7">
            <a:extLst>
              <a:ext uri="{FF2B5EF4-FFF2-40B4-BE49-F238E27FC236}">
                <a16:creationId xmlns:a16="http://schemas.microsoft.com/office/drawing/2014/main" id="{49826C0B-D5AC-BD46-A6E9-7BF092B03D21}"/>
              </a:ext>
            </a:extLst>
          </p:cNvPr>
          <p:cNvPicPr>
            <a:picLocks noChangeAspect="1"/>
          </p:cNvPicPr>
          <p:nvPr/>
        </p:nvPicPr>
        <p:blipFill>
          <a:blip r:embed="rId4"/>
          <a:stretch>
            <a:fillRect/>
          </a:stretch>
        </p:blipFill>
        <p:spPr>
          <a:xfrm>
            <a:off x="2579143" y="1220953"/>
            <a:ext cx="1233510" cy="1233510"/>
          </a:xfrm>
          <a:prstGeom prst="rect">
            <a:avLst/>
          </a:prstGeom>
        </p:spPr>
      </p:pic>
      <p:pic>
        <p:nvPicPr>
          <p:cNvPr id="10" name="Picture 9">
            <a:extLst>
              <a:ext uri="{FF2B5EF4-FFF2-40B4-BE49-F238E27FC236}">
                <a16:creationId xmlns:a16="http://schemas.microsoft.com/office/drawing/2014/main" id="{EE3441DF-0B0E-1843-BE24-5F71607A6A4C}"/>
              </a:ext>
            </a:extLst>
          </p:cNvPr>
          <p:cNvPicPr>
            <a:picLocks noChangeAspect="1"/>
          </p:cNvPicPr>
          <p:nvPr/>
        </p:nvPicPr>
        <p:blipFill>
          <a:blip r:embed="rId5"/>
          <a:stretch>
            <a:fillRect/>
          </a:stretch>
        </p:blipFill>
        <p:spPr>
          <a:xfrm>
            <a:off x="8830609" y="862106"/>
            <a:ext cx="1181100" cy="1181100"/>
          </a:xfrm>
          <a:prstGeom prst="rect">
            <a:avLst/>
          </a:prstGeom>
        </p:spPr>
      </p:pic>
      <p:pic>
        <p:nvPicPr>
          <p:cNvPr id="12" name="Picture 11">
            <a:extLst>
              <a:ext uri="{FF2B5EF4-FFF2-40B4-BE49-F238E27FC236}">
                <a16:creationId xmlns:a16="http://schemas.microsoft.com/office/drawing/2014/main" id="{7FEE2067-4DE9-0142-9AE2-6400126C0C62}"/>
              </a:ext>
            </a:extLst>
          </p:cNvPr>
          <p:cNvPicPr>
            <a:picLocks noChangeAspect="1"/>
          </p:cNvPicPr>
          <p:nvPr/>
        </p:nvPicPr>
        <p:blipFill>
          <a:blip r:embed="rId6"/>
          <a:stretch>
            <a:fillRect/>
          </a:stretch>
        </p:blipFill>
        <p:spPr>
          <a:xfrm>
            <a:off x="1205139" y="2190852"/>
            <a:ext cx="1101164" cy="1101164"/>
          </a:xfrm>
          <a:prstGeom prst="rect">
            <a:avLst/>
          </a:prstGeom>
        </p:spPr>
      </p:pic>
      <p:pic>
        <p:nvPicPr>
          <p:cNvPr id="14" name="Picture 13">
            <a:extLst>
              <a:ext uri="{FF2B5EF4-FFF2-40B4-BE49-F238E27FC236}">
                <a16:creationId xmlns:a16="http://schemas.microsoft.com/office/drawing/2014/main" id="{90214504-6770-F847-A4AC-C6F83EF501F4}"/>
              </a:ext>
            </a:extLst>
          </p:cNvPr>
          <p:cNvPicPr>
            <a:picLocks noChangeAspect="1"/>
          </p:cNvPicPr>
          <p:nvPr/>
        </p:nvPicPr>
        <p:blipFill>
          <a:blip r:embed="rId7"/>
          <a:stretch>
            <a:fillRect/>
          </a:stretch>
        </p:blipFill>
        <p:spPr>
          <a:xfrm>
            <a:off x="10177929" y="1704041"/>
            <a:ext cx="1101164" cy="1101164"/>
          </a:xfrm>
          <a:prstGeom prst="rect">
            <a:avLst/>
          </a:prstGeom>
        </p:spPr>
      </p:pic>
      <p:pic>
        <p:nvPicPr>
          <p:cNvPr id="16" name="Picture 15">
            <a:extLst>
              <a:ext uri="{FF2B5EF4-FFF2-40B4-BE49-F238E27FC236}">
                <a16:creationId xmlns:a16="http://schemas.microsoft.com/office/drawing/2014/main" id="{07CD8E4B-8EEF-E849-98BC-5A5742ED79F4}"/>
              </a:ext>
            </a:extLst>
          </p:cNvPr>
          <p:cNvPicPr>
            <a:picLocks noChangeAspect="1"/>
          </p:cNvPicPr>
          <p:nvPr/>
        </p:nvPicPr>
        <p:blipFill>
          <a:blip r:embed="rId8"/>
          <a:stretch>
            <a:fillRect/>
          </a:stretch>
        </p:blipFill>
        <p:spPr>
          <a:xfrm>
            <a:off x="2688557" y="3821545"/>
            <a:ext cx="1082482" cy="1082482"/>
          </a:xfrm>
          <a:prstGeom prst="rect">
            <a:avLst/>
          </a:prstGeom>
        </p:spPr>
      </p:pic>
      <p:pic>
        <p:nvPicPr>
          <p:cNvPr id="18" name="Picture 17">
            <a:extLst>
              <a:ext uri="{FF2B5EF4-FFF2-40B4-BE49-F238E27FC236}">
                <a16:creationId xmlns:a16="http://schemas.microsoft.com/office/drawing/2014/main" id="{6814801E-86A5-5F43-9ACF-EE017F106A3E}"/>
              </a:ext>
            </a:extLst>
          </p:cNvPr>
          <p:cNvPicPr>
            <a:picLocks noChangeAspect="1"/>
          </p:cNvPicPr>
          <p:nvPr/>
        </p:nvPicPr>
        <p:blipFill>
          <a:blip r:embed="rId9"/>
          <a:stretch>
            <a:fillRect/>
          </a:stretch>
        </p:blipFill>
        <p:spPr>
          <a:xfrm>
            <a:off x="1755721" y="5262640"/>
            <a:ext cx="1078754" cy="1059491"/>
          </a:xfrm>
          <a:prstGeom prst="rect">
            <a:avLst/>
          </a:prstGeom>
        </p:spPr>
      </p:pic>
      <p:pic>
        <p:nvPicPr>
          <p:cNvPr id="20" name="Picture 19">
            <a:extLst>
              <a:ext uri="{FF2B5EF4-FFF2-40B4-BE49-F238E27FC236}">
                <a16:creationId xmlns:a16="http://schemas.microsoft.com/office/drawing/2014/main" id="{66B9A4BE-DB98-164F-B6CD-1B00A2AABF9B}"/>
              </a:ext>
            </a:extLst>
          </p:cNvPr>
          <p:cNvPicPr>
            <a:picLocks noChangeAspect="1"/>
          </p:cNvPicPr>
          <p:nvPr/>
        </p:nvPicPr>
        <p:blipFill>
          <a:blip r:embed="rId10"/>
          <a:stretch>
            <a:fillRect/>
          </a:stretch>
        </p:blipFill>
        <p:spPr>
          <a:xfrm>
            <a:off x="924488" y="3823282"/>
            <a:ext cx="1055588" cy="1055588"/>
          </a:xfrm>
          <a:prstGeom prst="rect">
            <a:avLst/>
          </a:prstGeom>
        </p:spPr>
      </p:pic>
      <p:pic>
        <p:nvPicPr>
          <p:cNvPr id="23" name="Picture 22">
            <a:extLst>
              <a:ext uri="{FF2B5EF4-FFF2-40B4-BE49-F238E27FC236}">
                <a16:creationId xmlns:a16="http://schemas.microsoft.com/office/drawing/2014/main" id="{07429CC1-535A-7440-9C68-9F178D2102C8}"/>
              </a:ext>
            </a:extLst>
          </p:cNvPr>
          <p:cNvPicPr>
            <a:picLocks noChangeAspect="1"/>
          </p:cNvPicPr>
          <p:nvPr/>
        </p:nvPicPr>
        <p:blipFill>
          <a:blip r:embed="rId11"/>
          <a:stretch>
            <a:fillRect/>
          </a:stretch>
        </p:blipFill>
        <p:spPr>
          <a:xfrm>
            <a:off x="9484024" y="3335992"/>
            <a:ext cx="1119809" cy="1082482"/>
          </a:xfrm>
          <a:prstGeom prst="rect">
            <a:avLst/>
          </a:prstGeom>
        </p:spPr>
      </p:pic>
      <p:sp>
        <p:nvSpPr>
          <p:cNvPr id="24" name="Rectangle 23">
            <a:extLst>
              <a:ext uri="{FF2B5EF4-FFF2-40B4-BE49-F238E27FC236}">
                <a16:creationId xmlns:a16="http://schemas.microsoft.com/office/drawing/2014/main" id="{559127B0-86E0-0B45-88E2-E4D058FBA206}"/>
              </a:ext>
            </a:extLst>
          </p:cNvPr>
          <p:cNvSpPr/>
          <p:nvPr/>
        </p:nvSpPr>
        <p:spPr>
          <a:xfrm>
            <a:off x="9223030" y="4419962"/>
            <a:ext cx="1641795" cy="535531"/>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Brett Hobson </a:t>
            </a:r>
          </a:p>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&amp; LRAUV Team</a:t>
            </a:r>
          </a:p>
        </p:txBody>
      </p:sp>
      <p:sp>
        <p:nvSpPr>
          <p:cNvPr id="25" name="Rectangle 24">
            <a:extLst>
              <a:ext uri="{FF2B5EF4-FFF2-40B4-BE49-F238E27FC236}">
                <a16:creationId xmlns:a16="http://schemas.microsoft.com/office/drawing/2014/main" id="{EB039AAD-B52A-CA42-B57F-56480EEA668F}"/>
              </a:ext>
            </a:extLst>
          </p:cNvPr>
          <p:cNvSpPr/>
          <p:nvPr/>
        </p:nvSpPr>
        <p:spPr>
          <a:xfrm>
            <a:off x="698710" y="1723082"/>
            <a:ext cx="1507144"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Gene </a:t>
            </a:r>
            <a:r>
              <a:rPr lang="en-US" sz="1600" dirty="0" err="1">
                <a:solidFill>
                  <a:srgbClr val="FFFFFF"/>
                </a:solidFill>
                <a:latin typeface="Arial" panose="020B0604020202020204" pitchFamily="34" charset="0"/>
                <a:cs typeface="Arial" panose="020B0604020202020204" pitchFamily="34" charset="0"/>
              </a:rPr>
              <a:t>Massion</a:t>
            </a:r>
            <a:endParaRPr lang="en-US" sz="1600" dirty="0">
              <a:solidFill>
                <a:srgbClr val="FFFFFF"/>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DD583810-696E-8A4B-BF5D-5EE281A0BB00}"/>
              </a:ext>
            </a:extLst>
          </p:cNvPr>
          <p:cNvSpPr/>
          <p:nvPr/>
        </p:nvSpPr>
        <p:spPr>
          <a:xfrm>
            <a:off x="2404246" y="2481741"/>
            <a:ext cx="1576073"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Joseph Warren</a:t>
            </a:r>
          </a:p>
        </p:txBody>
      </p:sp>
      <p:sp>
        <p:nvSpPr>
          <p:cNvPr id="27" name="Rectangle 26">
            <a:extLst>
              <a:ext uri="{FF2B5EF4-FFF2-40B4-BE49-F238E27FC236}">
                <a16:creationId xmlns:a16="http://schemas.microsoft.com/office/drawing/2014/main" id="{4C769C21-30F5-B24F-8125-9C0971AD50E0}"/>
              </a:ext>
            </a:extLst>
          </p:cNvPr>
          <p:cNvSpPr/>
          <p:nvPr/>
        </p:nvSpPr>
        <p:spPr>
          <a:xfrm>
            <a:off x="976588" y="3299313"/>
            <a:ext cx="1471878"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Jared </a:t>
            </a:r>
            <a:r>
              <a:rPr lang="en-US" sz="1600" dirty="0" err="1">
                <a:solidFill>
                  <a:srgbClr val="FFFFFF"/>
                </a:solidFill>
                <a:latin typeface="Arial" panose="020B0604020202020204" pitchFamily="34" charset="0"/>
                <a:cs typeface="Arial" panose="020B0604020202020204" pitchFamily="34" charset="0"/>
              </a:rPr>
              <a:t>Figurski</a:t>
            </a:r>
            <a:endParaRPr lang="en-US" sz="1600" dirty="0">
              <a:solidFill>
                <a:srgbClr val="FFFFFF"/>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CE67CBBF-377E-5449-BDEB-34F614E21245}"/>
              </a:ext>
            </a:extLst>
          </p:cNvPr>
          <p:cNvSpPr/>
          <p:nvPr/>
        </p:nvSpPr>
        <p:spPr>
          <a:xfrm>
            <a:off x="750811" y="4851513"/>
            <a:ext cx="1367682"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Paul </a:t>
            </a:r>
            <a:r>
              <a:rPr lang="en-US" sz="1600" dirty="0" err="1">
                <a:solidFill>
                  <a:srgbClr val="FFFFFF"/>
                </a:solidFill>
                <a:latin typeface="Arial" panose="020B0604020202020204" pitchFamily="34" charset="0"/>
                <a:cs typeface="Arial" panose="020B0604020202020204" pitchFamily="34" charset="0"/>
              </a:rPr>
              <a:t>Coenen</a:t>
            </a:r>
            <a:endParaRPr lang="en-US" sz="1600" dirty="0">
              <a:solidFill>
                <a:srgbClr val="FFFFFF"/>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22B3598A-376D-064C-957E-F6301B2F8B87}"/>
              </a:ext>
            </a:extLst>
          </p:cNvPr>
          <p:cNvSpPr/>
          <p:nvPr/>
        </p:nvSpPr>
        <p:spPr>
          <a:xfrm>
            <a:off x="2646949" y="4866752"/>
            <a:ext cx="1165704"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Eric Martin</a:t>
            </a:r>
          </a:p>
        </p:txBody>
      </p:sp>
      <p:sp>
        <p:nvSpPr>
          <p:cNvPr id="30" name="Rectangle 29">
            <a:extLst>
              <a:ext uri="{FF2B5EF4-FFF2-40B4-BE49-F238E27FC236}">
                <a16:creationId xmlns:a16="http://schemas.microsoft.com/office/drawing/2014/main" id="{C14ECAA5-9605-E44F-8852-B43828148F77}"/>
              </a:ext>
            </a:extLst>
          </p:cNvPr>
          <p:cNvSpPr/>
          <p:nvPr/>
        </p:nvSpPr>
        <p:spPr>
          <a:xfrm>
            <a:off x="1573394" y="6325455"/>
            <a:ext cx="1356462"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Tom O’Reilly</a:t>
            </a:r>
          </a:p>
        </p:txBody>
      </p:sp>
      <p:sp>
        <p:nvSpPr>
          <p:cNvPr id="32" name="Rectangle 31">
            <a:extLst>
              <a:ext uri="{FF2B5EF4-FFF2-40B4-BE49-F238E27FC236}">
                <a16:creationId xmlns:a16="http://schemas.microsoft.com/office/drawing/2014/main" id="{8CCAEBC0-D100-CF4B-A6FC-7BD44E951051}"/>
              </a:ext>
            </a:extLst>
          </p:cNvPr>
          <p:cNvSpPr/>
          <p:nvPr/>
        </p:nvSpPr>
        <p:spPr>
          <a:xfrm>
            <a:off x="8692327" y="2103176"/>
            <a:ext cx="1462260"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Tanya Maurer</a:t>
            </a:r>
          </a:p>
        </p:txBody>
      </p:sp>
      <p:sp>
        <p:nvSpPr>
          <p:cNvPr id="33" name="Rectangle 32">
            <a:extLst>
              <a:ext uri="{FF2B5EF4-FFF2-40B4-BE49-F238E27FC236}">
                <a16:creationId xmlns:a16="http://schemas.microsoft.com/office/drawing/2014/main" id="{CDCB6698-E31F-5F4D-8429-D55E1D1E5028}"/>
              </a:ext>
            </a:extLst>
          </p:cNvPr>
          <p:cNvSpPr/>
          <p:nvPr/>
        </p:nvSpPr>
        <p:spPr>
          <a:xfrm>
            <a:off x="10178632" y="2863029"/>
            <a:ext cx="1141659"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Josh Plant</a:t>
            </a:r>
          </a:p>
        </p:txBody>
      </p:sp>
      <p:sp>
        <p:nvSpPr>
          <p:cNvPr id="35" name="Rectangle 34">
            <a:extLst>
              <a:ext uri="{FF2B5EF4-FFF2-40B4-BE49-F238E27FC236}">
                <a16:creationId xmlns:a16="http://schemas.microsoft.com/office/drawing/2014/main" id="{F817FAA5-8DDC-C344-B8FD-BC44C2036802}"/>
              </a:ext>
            </a:extLst>
          </p:cNvPr>
          <p:cNvSpPr/>
          <p:nvPr/>
        </p:nvSpPr>
        <p:spPr>
          <a:xfrm>
            <a:off x="8640985" y="6249415"/>
            <a:ext cx="1380506" cy="313932"/>
          </a:xfrm>
          <a:prstGeom prst="rect">
            <a:avLst/>
          </a:prstGeom>
        </p:spPr>
        <p:txBody>
          <a:bodyPr wrap="none">
            <a:spAutoFit/>
          </a:bodyPr>
          <a:lstStyle/>
          <a:p>
            <a:pPr lvl="0" algn="ctr">
              <a:lnSpc>
                <a:spcPct val="90000"/>
              </a:lnSpc>
              <a:spcBef>
                <a:spcPct val="0"/>
              </a:spcBef>
              <a:defRPr/>
            </a:pPr>
            <a:r>
              <a:rPr lang="en-US" sz="1600" dirty="0">
                <a:solidFill>
                  <a:srgbClr val="FFFFFF"/>
                </a:solidFill>
                <a:latin typeface="Arial" panose="020B0604020202020204" pitchFamily="34" charset="0"/>
                <a:cs typeface="Arial" panose="020B0604020202020204" pitchFamily="34" charset="0"/>
              </a:rPr>
              <a:t>Ken Johnson</a:t>
            </a:r>
          </a:p>
        </p:txBody>
      </p:sp>
      <p:sp>
        <p:nvSpPr>
          <p:cNvPr id="37" name="Rectangle 36">
            <a:extLst>
              <a:ext uri="{FF2B5EF4-FFF2-40B4-BE49-F238E27FC236}">
                <a16:creationId xmlns:a16="http://schemas.microsoft.com/office/drawing/2014/main" id="{146DD01A-C587-D240-9956-72E3F2B28104}"/>
              </a:ext>
            </a:extLst>
          </p:cNvPr>
          <p:cNvSpPr/>
          <p:nvPr/>
        </p:nvSpPr>
        <p:spPr>
          <a:xfrm>
            <a:off x="10310386" y="6276309"/>
            <a:ext cx="1425390" cy="313932"/>
          </a:xfrm>
          <a:prstGeom prst="rect">
            <a:avLst/>
          </a:prstGeom>
        </p:spPr>
        <p:txBody>
          <a:bodyPr wrap="none">
            <a:spAutoFit/>
          </a:bodyPr>
          <a:lstStyle/>
          <a:p>
            <a:pPr lvl="0" algn="ctr">
              <a:lnSpc>
                <a:spcPct val="90000"/>
              </a:lnSpc>
              <a:spcBef>
                <a:spcPct val="0"/>
              </a:spcBef>
              <a:defRPr/>
            </a:pPr>
            <a:r>
              <a:rPr lang="en-US" sz="1600" dirty="0" err="1">
                <a:solidFill>
                  <a:srgbClr val="FFFFFF"/>
                </a:solidFill>
                <a:latin typeface="Arial" panose="020B0604020202020204" pitchFamily="34" charset="0"/>
                <a:cs typeface="Arial" panose="020B0604020202020204" pitchFamily="34" charset="0"/>
              </a:rPr>
              <a:t>Yui</a:t>
            </a:r>
            <a:r>
              <a:rPr lang="en-US" sz="1600" dirty="0">
                <a:solidFill>
                  <a:srgbClr val="FFFFFF"/>
                </a:solidFill>
                <a:latin typeface="Arial" panose="020B0604020202020204" pitchFamily="34" charset="0"/>
                <a:cs typeface="Arial" panose="020B0604020202020204" pitchFamily="34" charset="0"/>
              </a:rPr>
              <a:t> Takeshita</a:t>
            </a:r>
          </a:p>
        </p:txBody>
      </p:sp>
      <p:pic>
        <p:nvPicPr>
          <p:cNvPr id="39" name="Picture 38">
            <a:extLst>
              <a:ext uri="{FF2B5EF4-FFF2-40B4-BE49-F238E27FC236}">
                <a16:creationId xmlns:a16="http://schemas.microsoft.com/office/drawing/2014/main" id="{85060F27-6861-0047-B319-16F6D8670A42}"/>
              </a:ext>
            </a:extLst>
          </p:cNvPr>
          <p:cNvPicPr>
            <a:picLocks noChangeAspect="1"/>
          </p:cNvPicPr>
          <p:nvPr/>
        </p:nvPicPr>
        <p:blipFill>
          <a:blip r:embed="rId12"/>
          <a:stretch>
            <a:fillRect/>
          </a:stretch>
        </p:blipFill>
        <p:spPr>
          <a:xfrm>
            <a:off x="8791861" y="5133166"/>
            <a:ext cx="1078753" cy="1078753"/>
          </a:xfrm>
          <a:prstGeom prst="rect">
            <a:avLst/>
          </a:prstGeom>
        </p:spPr>
      </p:pic>
      <p:pic>
        <p:nvPicPr>
          <p:cNvPr id="42" name="Picture 41">
            <a:extLst>
              <a:ext uri="{FF2B5EF4-FFF2-40B4-BE49-F238E27FC236}">
                <a16:creationId xmlns:a16="http://schemas.microsoft.com/office/drawing/2014/main" id="{6FEFF0BC-789E-604D-B588-3B148FE2DB92}"/>
              </a:ext>
            </a:extLst>
          </p:cNvPr>
          <p:cNvPicPr>
            <a:picLocks noChangeAspect="1"/>
          </p:cNvPicPr>
          <p:nvPr/>
        </p:nvPicPr>
        <p:blipFill>
          <a:blip r:embed="rId13"/>
          <a:stretch>
            <a:fillRect/>
          </a:stretch>
        </p:blipFill>
        <p:spPr>
          <a:xfrm>
            <a:off x="10452506" y="5112618"/>
            <a:ext cx="1066800" cy="1066800"/>
          </a:xfrm>
          <a:prstGeom prst="rect">
            <a:avLst/>
          </a:prstGeom>
        </p:spPr>
      </p:pic>
      <p:pic>
        <p:nvPicPr>
          <p:cNvPr id="44" name="Picture 43">
            <a:extLst>
              <a:ext uri="{FF2B5EF4-FFF2-40B4-BE49-F238E27FC236}">
                <a16:creationId xmlns:a16="http://schemas.microsoft.com/office/drawing/2014/main" id="{E1122461-C7E6-5042-8178-E3E1B8A7DFF9}"/>
              </a:ext>
            </a:extLst>
          </p:cNvPr>
          <p:cNvPicPr>
            <a:picLocks noChangeAspect="1"/>
          </p:cNvPicPr>
          <p:nvPr/>
        </p:nvPicPr>
        <p:blipFill>
          <a:blip r:embed="rId14"/>
          <a:stretch>
            <a:fillRect/>
          </a:stretch>
        </p:blipFill>
        <p:spPr>
          <a:xfrm>
            <a:off x="3595166" y="5349288"/>
            <a:ext cx="1706983" cy="783204"/>
          </a:xfrm>
          <a:prstGeom prst="rect">
            <a:avLst/>
          </a:prstGeom>
          <a:solidFill>
            <a:schemeClr val="bg1"/>
          </a:solidFill>
        </p:spPr>
      </p:pic>
      <p:pic>
        <p:nvPicPr>
          <p:cNvPr id="46" name="Graphic 45">
            <a:extLst>
              <a:ext uri="{FF2B5EF4-FFF2-40B4-BE49-F238E27FC236}">
                <a16:creationId xmlns:a16="http://schemas.microsoft.com/office/drawing/2014/main" id="{63463564-5A3D-4E40-8644-4C158C187D3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592964" y="3744238"/>
            <a:ext cx="2746562" cy="1079351"/>
          </a:xfrm>
          <a:prstGeom prst="rect">
            <a:avLst/>
          </a:prstGeom>
        </p:spPr>
      </p:pic>
      <p:pic>
        <p:nvPicPr>
          <p:cNvPr id="31" name="Picture 30">
            <a:extLst>
              <a:ext uri="{FF2B5EF4-FFF2-40B4-BE49-F238E27FC236}">
                <a16:creationId xmlns:a16="http://schemas.microsoft.com/office/drawing/2014/main" id="{77F9F0CD-CE52-B245-ABD6-F17733DF825A}"/>
              </a:ext>
            </a:extLst>
          </p:cNvPr>
          <p:cNvPicPr>
            <a:picLocks noChangeAspect="1"/>
          </p:cNvPicPr>
          <p:nvPr/>
        </p:nvPicPr>
        <p:blipFill>
          <a:blip r:embed="rId17"/>
          <a:stretch>
            <a:fillRect/>
          </a:stretch>
        </p:blipFill>
        <p:spPr>
          <a:xfrm>
            <a:off x="6926997" y="5396899"/>
            <a:ext cx="1034870" cy="1210798"/>
          </a:xfrm>
          <a:prstGeom prst="rect">
            <a:avLst/>
          </a:prstGeom>
        </p:spPr>
      </p:pic>
    </p:spTree>
    <p:extLst>
      <p:ext uri="{BB962C8B-B14F-4D97-AF65-F5344CB8AC3E}">
        <p14:creationId xmlns:p14="http://schemas.microsoft.com/office/powerpoint/2010/main" val="12861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3;p35"/>
          <p:cNvSpPr/>
          <p:nvPr/>
        </p:nvSpPr>
        <p:spPr>
          <a:xfrm>
            <a:off x="1872343" y="2211637"/>
            <a:ext cx="8650514" cy="108399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1A3141">
                    <a:lumMod val="75000"/>
                    <a:lumOff val="25000"/>
                  </a:srgbClr>
                </a:solidFill>
                <a:effectLst/>
                <a:uLnTx/>
                <a:uFillTx/>
                <a:latin typeface="Helvetica Neue"/>
                <a:ea typeface="Helvetica Neue"/>
                <a:cs typeface="Helvetica Neue"/>
                <a:sym typeface="Arial"/>
              </a:rPr>
              <a:t>Future Research Perspectives</a:t>
            </a:r>
            <a:endParaRPr kumimoji="0" lang="en-US" sz="4800" b="1" i="0" u="none" strike="noStrike" kern="0" cap="none" spc="0" normalizeH="0" baseline="0" noProof="0" dirty="0">
              <a:ln>
                <a:noFill/>
              </a:ln>
              <a:solidFill>
                <a:srgbClr val="C00000"/>
              </a:solidFill>
              <a:effectLst/>
              <a:uLnTx/>
              <a:uFillTx/>
              <a:latin typeface="Helvetica Neue"/>
              <a:ea typeface="Helvetica Neue"/>
              <a:cs typeface="Helvetica Neue"/>
              <a:sym typeface="Arial"/>
            </a:endParaRPr>
          </a:p>
        </p:txBody>
      </p:sp>
    </p:spTree>
    <p:extLst>
      <p:ext uri="{BB962C8B-B14F-4D97-AF65-F5344CB8AC3E}">
        <p14:creationId xmlns:p14="http://schemas.microsoft.com/office/powerpoint/2010/main" val="3495253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D7C8B74-0466-D245-9831-DCF592CAFFE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97623" y="1731568"/>
            <a:ext cx="6158201" cy="3427838"/>
          </a:xfrm>
          <a:prstGeom prst="rect">
            <a:avLst/>
          </a:prstGeom>
        </p:spPr>
      </p:pic>
      <p:pic>
        <p:nvPicPr>
          <p:cNvPr id="16" name="Picture 15">
            <a:extLst>
              <a:ext uri="{FF2B5EF4-FFF2-40B4-BE49-F238E27FC236}">
                <a16:creationId xmlns:a16="http://schemas.microsoft.com/office/drawing/2014/main" id="{373AD9DC-F872-DB42-B457-E319846001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463" y="1715225"/>
            <a:ext cx="3933003" cy="2146495"/>
          </a:xfrm>
          <a:prstGeom prst="rect">
            <a:avLst/>
          </a:prstGeom>
        </p:spPr>
      </p:pic>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363182"/>
            <a:ext cx="10515600" cy="1224318"/>
          </a:xfrm>
        </p:spPr>
        <p:txBody>
          <a:bodyPr>
            <a:noAutofit/>
          </a:bodyPr>
          <a:lstStyle/>
          <a:p>
            <a:pPr indent="-457200"/>
            <a:r>
              <a:rPr lang="en-US" dirty="0">
                <a:solidFill>
                  <a:schemeClr val="accent1">
                    <a:lumMod val="75000"/>
                  </a:schemeClr>
                </a:solidFill>
              </a:rPr>
              <a:t>Eddy Diffusivity coefficient, </a:t>
            </a:r>
            <a:r>
              <a:rPr lang="en-US" dirty="0" err="1">
                <a:solidFill>
                  <a:schemeClr val="accent1">
                    <a:lumMod val="75000"/>
                  </a:schemeClr>
                </a:solidFill>
              </a:rPr>
              <a:t>K</a:t>
            </a:r>
            <a:r>
              <a:rPr lang="en-US" baseline="-25000" dirty="0" err="1">
                <a:solidFill>
                  <a:schemeClr val="accent1">
                    <a:lumMod val="75000"/>
                  </a:schemeClr>
                </a:solidFill>
              </a:rPr>
              <a:t>z</a:t>
            </a:r>
            <a:br>
              <a:rPr lang="en-US" dirty="0">
                <a:solidFill>
                  <a:schemeClr val="accent1">
                    <a:lumMod val="75000"/>
                  </a:schemeClr>
                </a:solidFill>
              </a:rPr>
            </a:br>
            <a:endParaRPr lang="en-US" dirty="0">
              <a:solidFill>
                <a:schemeClr val="accent1">
                  <a:lumMod val="75000"/>
                </a:schemeClr>
              </a:solidFill>
            </a:endParaRPr>
          </a:p>
        </p:txBody>
      </p:sp>
      <p:pic>
        <p:nvPicPr>
          <p:cNvPr id="14" name="Picture 13">
            <a:extLst>
              <a:ext uri="{FF2B5EF4-FFF2-40B4-BE49-F238E27FC236}">
                <a16:creationId xmlns:a16="http://schemas.microsoft.com/office/drawing/2014/main" id="{850B86C6-92B9-5441-A083-917C7823F61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90743" y="3799962"/>
            <a:ext cx="3933003" cy="2202588"/>
          </a:xfrm>
          <a:prstGeom prst="rect">
            <a:avLst/>
          </a:prstGeom>
        </p:spPr>
      </p:pic>
      <p:sp>
        <p:nvSpPr>
          <p:cNvPr id="18" name="Rectangle 17">
            <a:extLst>
              <a:ext uri="{FF2B5EF4-FFF2-40B4-BE49-F238E27FC236}">
                <a16:creationId xmlns:a16="http://schemas.microsoft.com/office/drawing/2014/main" id="{C28E3B23-53E7-104D-85E5-C0BAE4B7E7D4}"/>
              </a:ext>
            </a:extLst>
          </p:cNvPr>
          <p:cNvSpPr/>
          <p:nvPr/>
        </p:nvSpPr>
        <p:spPr>
          <a:xfrm>
            <a:off x="9043614" y="935033"/>
            <a:ext cx="190095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Osborn (1980)</a:t>
            </a:r>
          </a:p>
        </p:txBody>
      </p:sp>
      <p:pic>
        <p:nvPicPr>
          <p:cNvPr id="19" name="Picture 18" descr="latex-image-1.pdf">
            <a:extLst>
              <a:ext uri="{FF2B5EF4-FFF2-40B4-BE49-F238E27FC236}">
                <a16:creationId xmlns:a16="http://schemas.microsoft.com/office/drawing/2014/main" id="{EBC5803C-BC14-D64E-A334-08351DFEB3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5134" y="846193"/>
            <a:ext cx="2273300" cy="609600"/>
          </a:xfrm>
          <a:prstGeom prst="rect">
            <a:avLst/>
          </a:prstGeom>
        </p:spPr>
      </p:pic>
      <p:grpSp>
        <p:nvGrpSpPr>
          <p:cNvPr id="20" name="Group 19">
            <a:extLst>
              <a:ext uri="{FF2B5EF4-FFF2-40B4-BE49-F238E27FC236}">
                <a16:creationId xmlns:a16="http://schemas.microsoft.com/office/drawing/2014/main" id="{62BC2590-1CE8-AC45-9CBB-9500B88EDF4A}"/>
              </a:ext>
            </a:extLst>
          </p:cNvPr>
          <p:cNvGrpSpPr/>
          <p:nvPr/>
        </p:nvGrpSpPr>
        <p:grpSpPr>
          <a:xfrm>
            <a:off x="684518" y="1003746"/>
            <a:ext cx="3825086" cy="707886"/>
            <a:chOff x="7987367" y="-447678"/>
            <a:chExt cx="3825086" cy="707886"/>
          </a:xfrm>
        </p:grpSpPr>
        <p:sp>
          <p:nvSpPr>
            <p:cNvPr id="21" name="Rectangle 20">
              <a:extLst>
                <a:ext uri="{FF2B5EF4-FFF2-40B4-BE49-F238E27FC236}">
                  <a16:creationId xmlns:a16="http://schemas.microsoft.com/office/drawing/2014/main" id="{D910BD46-94FA-E345-937F-757EDD1D929F}"/>
                </a:ext>
              </a:extLst>
            </p:cNvPr>
            <p:cNvSpPr/>
            <p:nvPr/>
          </p:nvSpPr>
          <p:spPr>
            <a:xfrm>
              <a:off x="7987367" y="-447678"/>
              <a:ext cx="3825086" cy="707886"/>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        dissipation rate of TKE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(from microstructure shear </a:t>
              </a:r>
              <a:r>
                <a:rPr kumimoji="0" lang="en-US" sz="2000" b="0" i="1" u="none" strike="noStrike" kern="0" cap="none" spc="0" normalizeH="0" baseline="0" noProof="0" dirty="0" err="1">
                  <a:ln>
                    <a:noFill/>
                  </a:ln>
                  <a:solidFill>
                    <a:srgbClr val="000000"/>
                  </a:solidFill>
                  <a:effectLst/>
                  <a:uLnTx/>
                  <a:uFillTx/>
                  <a:latin typeface="Arial"/>
                  <a:cs typeface="Arial"/>
                  <a:sym typeface="Arial"/>
                </a:rPr>
                <a:t>obs</a:t>
              </a:r>
              <a:r>
                <a:rPr kumimoji="0" lang="en-US" sz="2000" b="0" i="1" u="none" strike="noStrike" kern="0" cap="none" spc="0" normalizeH="0" baseline="0" noProof="0" dirty="0">
                  <a:ln>
                    <a:noFill/>
                  </a:ln>
                  <a:solidFill>
                    <a:srgbClr val="000000"/>
                  </a:solidFill>
                  <a:effectLst/>
                  <a:uLnTx/>
                  <a:uFillTx/>
                  <a:latin typeface="Arial"/>
                  <a:cs typeface="Arial"/>
                  <a:sym typeface="Arial"/>
                </a:rPr>
                <a:t>) </a:t>
              </a:r>
            </a:p>
          </p:txBody>
        </p:sp>
        <p:pic>
          <p:nvPicPr>
            <p:cNvPr id="22" name="Picture 21" descr="latex-image-1.pdf">
              <a:extLst>
                <a:ext uri="{FF2B5EF4-FFF2-40B4-BE49-F238E27FC236}">
                  <a16:creationId xmlns:a16="http://schemas.microsoft.com/office/drawing/2014/main" id="{1B1B6AE2-D150-0B42-832E-148B60E33F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1381" y="-300431"/>
              <a:ext cx="88900" cy="127000"/>
            </a:xfrm>
            <a:prstGeom prst="rect">
              <a:avLst/>
            </a:prstGeom>
          </p:spPr>
        </p:pic>
      </p:grpSp>
      <p:sp>
        <p:nvSpPr>
          <p:cNvPr id="23" name="Rectangle 22">
            <a:extLst>
              <a:ext uri="{FF2B5EF4-FFF2-40B4-BE49-F238E27FC236}">
                <a16:creationId xmlns:a16="http://schemas.microsoft.com/office/drawing/2014/main" id="{3967FAC7-1C65-0E4B-9B6F-C3CACC79FBAA}"/>
              </a:ext>
            </a:extLst>
          </p:cNvPr>
          <p:cNvSpPr/>
          <p:nvPr/>
        </p:nvSpPr>
        <p:spPr>
          <a:xfrm>
            <a:off x="8998113" y="1397040"/>
            <a:ext cx="236611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 mixing coefficient</a:t>
            </a:r>
          </a:p>
        </p:txBody>
      </p:sp>
      <p:pic>
        <p:nvPicPr>
          <p:cNvPr id="24" name="Picture 23" descr="latex-image-1.pdf">
            <a:extLst>
              <a:ext uri="{FF2B5EF4-FFF2-40B4-BE49-F238E27FC236}">
                <a16:creationId xmlns:a16="http://schemas.microsoft.com/office/drawing/2014/main" id="{C0F72A5C-29AF-4A48-B87C-D8143F4810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85634" y="1501067"/>
            <a:ext cx="812800" cy="190500"/>
          </a:xfrm>
          <a:prstGeom prst="rect">
            <a:avLst/>
          </a:prstGeom>
        </p:spPr>
      </p:pic>
      <p:sp>
        <p:nvSpPr>
          <p:cNvPr id="25" name="Rectangle 24">
            <a:extLst>
              <a:ext uri="{FF2B5EF4-FFF2-40B4-BE49-F238E27FC236}">
                <a16:creationId xmlns:a16="http://schemas.microsoft.com/office/drawing/2014/main" id="{EEB96863-0EF8-3040-B428-41D2AFB62F2D}"/>
              </a:ext>
            </a:extLst>
          </p:cNvPr>
          <p:cNvSpPr/>
          <p:nvPr/>
        </p:nvSpPr>
        <p:spPr>
          <a:xfrm>
            <a:off x="1861102" y="5925521"/>
            <a:ext cx="1998720" cy="4001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i="1" dirty="0">
                <a:solidFill>
                  <a:schemeClr val="bg2">
                    <a:lumMod val="25000"/>
                  </a:schemeClr>
                </a:solidFill>
              </a:rPr>
              <a:t>s</a:t>
            </a:r>
            <a:r>
              <a:rPr kumimoji="0" lang="en-US" sz="2000" b="0" i="1" u="none" strike="noStrike" kern="0" cap="none" spc="0" normalizeH="0" baseline="0" noProof="0" dirty="0" err="1">
                <a:ln>
                  <a:noFill/>
                </a:ln>
                <a:solidFill>
                  <a:schemeClr val="bg2">
                    <a:lumMod val="25000"/>
                  </a:schemeClr>
                </a:solidFill>
                <a:effectLst/>
                <a:uLnTx/>
                <a:uFillTx/>
                <a:latin typeface="Arial"/>
                <a:cs typeface="Arial"/>
                <a:sym typeface="Arial"/>
              </a:rPr>
              <a:t>tratification</a:t>
            </a:r>
            <a:endParaRPr kumimoji="0" lang="en-US" sz="2000" b="0" i="1" u="none" strike="noStrike" kern="0" cap="none" spc="0" normalizeH="0" baseline="0" noProof="0" dirty="0">
              <a:ln>
                <a:noFill/>
              </a:ln>
              <a:solidFill>
                <a:schemeClr val="bg2">
                  <a:lumMod val="25000"/>
                </a:schemeClr>
              </a:solidFill>
              <a:effectLst/>
              <a:uLnTx/>
              <a:uFillTx/>
              <a:latin typeface="Arial"/>
              <a:cs typeface="Arial"/>
              <a:sym typeface="Arial"/>
            </a:endParaRPr>
          </a:p>
        </p:txBody>
      </p:sp>
      <p:pic>
        <p:nvPicPr>
          <p:cNvPr id="26" name="Picture 25" descr="latex-image-1.pdf">
            <a:extLst>
              <a:ext uri="{FF2B5EF4-FFF2-40B4-BE49-F238E27FC236}">
                <a16:creationId xmlns:a16="http://schemas.microsoft.com/office/drawing/2014/main" id="{ADB806C7-0FD1-D544-BD05-0A350FA1B0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4216" y="5900199"/>
            <a:ext cx="944822" cy="507842"/>
          </a:xfrm>
          <a:prstGeom prst="rect">
            <a:avLst/>
          </a:prstGeom>
        </p:spPr>
      </p:pic>
      <p:sp>
        <p:nvSpPr>
          <p:cNvPr id="27" name="Rectangle 26">
            <a:extLst>
              <a:ext uri="{FF2B5EF4-FFF2-40B4-BE49-F238E27FC236}">
                <a16:creationId xmlns:a16="http://schemas.microsoft.com/office/drawing/2014/main" id="{F1B6461E-3CC4-2C43-931F-D3DA6F737180}"/>
              </a:ext>
            </a:extLst>
          </p:cNvPr>
          <p:cNvSpPr/>
          <p:nvPr/>
        </p:nvSpPr>
        <p:spPr>
          <a:xfrm>
            <a:off x="3099425" y="6373447"/>
            <a:ext cx="8672457" cy="400110"/>
          </a:xfrm>
          <a:prstGeom prst="rect">
            <a:avLst/>
          </a:prstGeom>
        </p:spPr>
        <p:txBody>
          <a:bodyPr wrap="square">
            <a:spAutoFit/>
          </a:bodyPr>
          <a:lstStyle/>
          <a:p>
            <a:pPr marL="0" lvl="2" algn="r" defTabSz="914400">
              <a:buClr>
                <a:srgbClr val="004161">
                  <a:lumMod val="75000"/>
                </a:srgbClr>
              </a:buClr>
              <a:defRPr/>
            </a:pPr>
            <a:r>
              <a:rPr lang="en-US" sz="2000" i="1" kern="0" dirty="0">
                <a:solidFill>
                  <a:srgbClr val="E7E6E6">
                    <a:lumMod val="25000"/>
                  </a:srgbClr>
                </a:solidFill>
                <a:latin typeface="Arial"/>
                <a:cs typeface="Arial"/>
              </a:rPr>
              <a:t>CPF+MR Overnight Deployment Nov 16-17</a:t>
            </a:r>
            <a:endPar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endParaRPr>
          </a:p>
        </p:txBody>
      </p:sp>
      <p:sp>
        <p:nvSpPr>
          <p:cNvPr id="2" name="Right Brace 1">
            <a:extLst>
              <a:ext uri="{FF2B5EF4-FFF2-40B4-BE49-F238E27FC236}">
                <a16:creationId xmlns:a16="http://schemas.microsoft.com/office/drawing/2014/main" id="{7E97F338-033A-2A4D-A6F1-79E8D7F099B7}"/>
              </a:ext>
            </a:extLst>
          </p:cNvPr>
          <p:cNvSpPr/>
          <p:nvPr/>
        </p:nvSpPr>
        <p:spPr>
          <a:xfrm>
            <a:off x="4683209" y="1620796"/>
            <a:ext cx="432486" cy="4498275"/>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2">
            <a:extLst>
              <a:ext uri="{FF2B5EF4-FFF2-40B4-BE49-F238E27FC236}">
                <a16:creationId xmlns:a16="http://schemas.microsoft.com/office/drawing/2014/main" id="{96D1BADC-ED5A-E14B-8413-1C3FB46897B6}"/>
              </a:ext>
            </a:extLst>
          </p:cNvPr>
          <p:cNvPicPr>
            <a:picLocks noChangeAspect="1"/>
          </p:cNvPicPr>
          <p:nvPr/>
        </p:nvPicPr>
        <p:blipFill>
          <a:blip r:embed="rId10"/>
          <a:stretch>
            <a:fillRect/>
          </a:stretch>
        </p:blipFill>
        <p:spPr>
          <a:xfrm>
            <a:off x="6432098" y="5803065"/>
            <a:ext cx="2298700" cy="254000"/>
          </a:xfrm>
          <a:prstGeom prst="rect">
            <a:avLst/>
          </a:prstGeom>
        </p:spPr>
      </p:pic>
      <p:sp>
        <p:nvSpPr>
          <p:cNvPr id="28" name="Rectangle 27">
            <a:extLst>
              <a:ext uri="{FF2B5EF4-FFF2-40B4-BE49-F238E27FC236}">
                <a16:creationId xmlns:a16="http://schemas.microsoft.com/office/drawing/2014/main" id="{8CB2849D-CC6C-3F42-AE15-F1888CC88F92}"/>
              </a:ext>
            </a:extLst>
          </p:cNvPr>
          <p:cNvSpPr/>
          <p:nvPr/>
        </p:nvSpPr>
        <p:spPr>
          <a:xfrm>
            <a:off x="9141805" y="5419124"/>
            <a:ext cx="236611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 Kunze et al. 2002</a:t>
            </a:r>
          </a:p>
        </p:txBody>
      </p:sp>
      <p:sp>
        <p:nvSpPr>
          <p:cNvPr id="29" name="Rectangle 28">
            <a:extLst>
              <a:ext uri="{FF2B5EF4-FFF2-40B4-BE49-F238E27FC236}">
                <a16:creationId xmlns:a16="http://schemas.microsoft.com/office/drawing/2014/main" id="{5E35955E-6F77-624E-99D5-D886F5D66AC4}"/>
              </a:ext>
            </a:extLst>
          </p:cNvPr>
          <p:cNvSpPr/>
          <p:nvPr/>
        </p:nvSpPr>
        <p:spPr>
          <a:xfrm>
            <a:off x="9093906" y="5702155"/>
            <a:ext cx="236611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000000"/>
                </a:solidFill>
                <a:effectLst/>
                <a:uLnTx/>
                <a:uFillTx/>
                <a:latin typeface="Arial"/>
                <a:cs typeface="Arial"/>
                <a:sym typeface="Arial"/>
              </a:rPr>
              <a:t> Carter et al. 2005</a:t>
            </a:r>
          </a:p>
        </p:txBody>
      </p:sp>
      <p:sp>
        <p:nvSpPr>
          <p:cNvPr id="31" name="Rectangle 30">
            <a:extLst>
              <a:ext uri="{FF2B5EF4-FFF2-40B4-BE49-F238E27FC236}">
                <a16:creationId xmlns:a16="http://schemas.microsoft.com/office/drawing/2014/main" id="{F0118E0E-056C-0545-8B78-0735D99CAC13}"/>
              </a:ext>
            </a:extLst>
          </p:cNvPr>
          <p:cNvSpPr/>
          <p:nvPr/>
        </p:nvSpPr>
        <p:spPr>
          <a:xfrm>
            <a:off x="9168463" y="5107474"/>
            <a:ext cx="274662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err="1">
                <a:ln>
                  <a:noFill/>
                </a:ln>
                <a:solidFill>
                  <a:srgbClr val="000000"/>
                </a:solidFill>
                <a:effectLst/>
                <a:uLnTx/>
                <a:uFillTx/>
                <a:latin typeface="Arial"/>
                <a:cs typeface="Arial"/>
                <a:sym typeface="Arial"/>
              </a:rPr>
              <a:t>Lueck</a:t>
            </a:r>
            <a:r>
              <a:rPr kumimoji="0" lang="en-US" sz="2000" b="0" i="1" u="none" strike="noStrike" kern="0" cap="none" spc="0" normalizeH="0" baseline="0" noProof="0" dirty="0">
                <a:ln>
                  <a:noFill/>
                </a:ln>
                <a:solidFill>
                  <a:srgbClr val="000000"/>
                </a:solidFill>
                <a:effectLst/>
                <a:uLnTx/>
                <a:uFillTx/>
                <a:latin typeface="Arial"/>
                <a:cs typeface="Arial"/>
                <a:sym typeface="Arial"/>
              </a:rPr>
              <a:t> &amp; Osborn, 1985</a:t>
            </a:r>
          </a:p>
        </p:txBody>
      </p:sp>
      <p:pic>
        <p:nvPicPr>
          <p:cNvPr id="5" name="Picture 4">
            <a:extLst>
              <a:ext uri="{FF2B5EF4-FFF2-40B4-BE49-F238E27FC236}">
                <a16:creationId xmlns:a16="http://schemas.microsoft.com/office/drawing/2014/main" id="{05E1D730-3D8E-3A45-BBF0-C8CF18F784D5}"/>
              </a:ext>
            </a:extLst>
          </p:cNvPr>
          <p:cNvPicPr>
            <a:picLocks noChangeAspect="1"/>
          </p:cNvPicPr>
          <p:nvPr/>
        </p:nvPicPr>
        <p:blipFill>
          <a:blip r:embed="rId11"/>
          <a:stretch>
            <a:fillRect/>
          </a:stretch>
        </p:blipFill>
        <p:spPr>
          <a:xfrm>
            <a:off x="6978198" y="5199407"/>
            <a:ext cx="1752600" cy="254000"/>
          </a:xfrm>
          <a:prstGeom prst="rect">
            <a:avLst/>
          </a:prstGeom>
        </p:spPr>
      </p:pic>
      <p:pic>
        <p:nvPicPr>
          <p:cNvPr id="6" name="Picture 5">
            <a:extLst>
              <a:ext uri="{FF2B5EF4-FFF2-40B4-BE49-F238E27FC236}">
                <a16:creationId xmlns:a16="http://schemas.microsoft.com/office/drawing/2014/main" id="{EE883E97-CA41-2B4D-AFFC-F066C7A45A80}"/>
              </a:ext>
            </a:extLst>
          </p:cNvPr>
          <p:cNvPicPr>
            <a:picLocks noChangeAspect="1"/>
          </p:cNvPicPr>
          <p:nvPr/>
        </p:nvPicPr>
        <p:blipFill>
          <a:blip r:embed="rId12"/>
          <a:stretch>
            <a:fillRect/>
          </a:stretch>
        </p:blipFill>
        <p:spPr>
          <a:xfrm>
            <a:off x="7105198" y="5517868"/>
            <a:ext cx="1625600" cy="254000"/>
          </a:xfrm>
          <a:prstGeom prst="rect">
            <a:avLst/>
          </a:prstGeom>
        </p:spPr>
      </p:pic>
    </p:spTree>
    <p:extLst>
      <p:ext uri="{BB962C8B-B14F-4D97-AF65-F5344CB8AC3E}">
        <p14:creationId xmlns:p14="http://schemas.microsoft.com/office/powerpoint/2010/main" val="2927303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199" y="363182"/>
            <a:ext cx="9978957" cy="895690"/>
          </a:xfrm>
        </p:spPr>
        <p:txBody>
          <a:bodyPr>
            <a:noAutofit/>
          </a:bodyPr>
          <a:lstStyle/>
          <a:p>
            <a:pPr indent="-457200"/>
            <a:r>
              <a:rPr lang="en-US" dirty="0">
                <a:solidFill>
                  <a:schemeClr val="accent1">
                    <a:lumMod val="75000"/>
                  </a:schemeClr>
                </a:solidFill>
              </a:rPr>
              <a:t>Turbulence Intensity Estimates from CPF’s ascent rates (LEM)</a:t>
            </a:r>
            <a:br>
              <a:rPr lang="en-US" dirty="0">
                <a:solidFill>
                  <a:schemeClr val="accent1">
                    <a:lumMod val="75000"/>
                  </a:schemeClr>
                </a:solidFill>
              </a:rPr>
            </a:br>
            <a:endParaRPr lang="en-US" dirty="0">
              <a:solidFill>
                <a:schemeClr val="accent1">
                  <a:lumMod val="75000"/>
                </a:schemeClr>
              </a:solidFill>
            </a:endParaRPr>
          </a:p>
        </p:txBody>
      </p:sp>
      <p:sp>
        <p:nvSpPr>
          <p:cNvPr id="27" name="Rectangle 26">
            <a:extLst>
              <a:ext uri="{FF2B5EF4-FFF2-40B4-BE49-F238E27FC236}">
                <a16:creationId xmlns:a16="http://schemas.microsoft.com/office/drawing/2014/main" id="{F1B6461E-3CC4-2C43-931F-D3DA6F737180}"/>
              </a:ext>
            </a:extLst>
          </p:cNvPr>
          <p:cNvSpPr/>
          <p:nvPr/>
        </p:nvSpPr>
        <p:spPr>
          <a:xfrm>
            <a:off x="3152588" y="6342262"/>
            <a:ext cx="8672457" cy="400110"/>
          </a:xfrm>
          <a:prstGeom prst="rect">
            <a:avLst/>
          </a:prstGeom>
        </p:spPr>
        <p:txBody>
          <a:bodyPr wrap="square">
            <a:spAutoFit/>
          </a:bodyPr>
          <a:lstStyle/>
          <a:p>
            <a:pPr marL="0" lvl="2" algn="r" defTabSz="914400">
              <a:buClr>
                <a:srgbClr val="004161">
                  <a:lumMod val="75000"/>
                </a:srgbClr>
              </a:buClr>
              <a:defRPr/>
            </a:pPr>
            <a:r>
              <a:rPr lang="en-US" sz="2000" i="1" kern="0" dirty="0">
                <a:solidFill>
                  <a:srgbClr val="E7E6E6">
                    <a:lumMod val="25000"/>
                  </a:srgbClr>
                </a:solidFill>
                <a:latin typeface="Arial"/>
                <a:cs typeface="Arial"/>
              </a:rPr>
              <a:t>CPF- MR Overnight Deployment Nov 16-17</a:t>
            </a:r>
            <a:endPar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81CF23E0-65E3-5243-B1E5-6A3E46B23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405" y="922536"/>
            <a:ext cx="6967630" cy="4704861"/>
          </a:xfrm>
          <a:prstGeom prst="rect">
            <a:avLst/>
          </a:prstGeom>
        </p:spPr>
      </p:pic>
      <p:pic>
        <p:nvPicPr>
          <p:cNvPr id="7" name="Picture 6">
            <a:extLst>
              <a:ext uri="{FF2B5EF4-FFF2-40B4-BE49-F238E27FC236}">
                <a16:creationId xmlns:a16="http://schemas.microsoft.com/office/drawing/2014/main" id="{5F5A5C6A-AD82-F942-BB8C-76E9BE6A3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5394" y="1205695"/>
            <a:ext cx="5096275" cy="3821128"/>
          </a:xfrm>
          <a:prstGeom prst="rect">
            <a:avLst/>
          </a:prstGeom>
        </p:spPr>
      </p:pic>
      <p:sp>
        <p:nvSpPr>
          <p:cNvPr id="18" name="TextBox 17">
            <a:extLst>
              <a:ext uri="{FF2B5EF4-FFF2-40B4-BE49-F238E27FC236}">
                <a16:creationId xmlns:a16="http://schemas.microsoft.com/office/drawing/2014/main" id="{C207713B-E66E-2B45-9536-89D7256E94A7}"/>
              </a:ext>
            </a:extLst>
          </p:cNvPr>
          <p:cNvSpPr txBox="1"/>
          <p:nvPr/>
        </p:nvSpPr>
        <p:spPr>
          <a:xfrm>
            <a:off x="1204822" y="836363"/>
            <a:ext cx="1415772" cy="369332"/>
          </a:xfrm>
          <a:prstGeom prst="rect">
            <a:avLst/>
          </a:prstGeom>
          <a:noFill/>
        </p:spPr>
        <p:txBody>
          <a:bodyPr wrap="none" rtlCol="0">
            <a:spAutoFit/>
          </a:bodyPr>
          <a:lstStyle/>
          <a:p>
            <a:r>
              <a:rPr lang="en-US" dirty="0"/>
              <a:t>W_2mb raw</a:t>
            </a:r>
          </a:p>
        </p:txBody>
      </p:sp>
      <p:sp>
        <p:nvSpPr>
          <p:cNvPr id="19" name="TextBox 18">
            <a:extLst>
              <a:ext uri="{FF2B5EF4-FFF2-40B4-BE49-F238E27FC236}">
                <a16:creationId xmlns:a16="http://schemas.microsoft.com/office/drawing/2014/main" id="{1E5AF900-C8C2-C143-A887-CF20443034B7}"/>
              </a:ext>
            </a:extLst>
          </p:cNvPr>
          <p:cNvSpPr txBox="1"/>
          <p:nvPr/>
        </p:nvSpPr>
        <p:spPr>
          <a:xfrm>
            <a:off x="4290378" y="828402"/>
            <a:ext cx="1936749" cy="307777"/>
          </a:xfrm>
          <a:prstGeom prst="rect">
            <a:avLst/>
          </a:prstGeom>
          <a:noFill/>
        </p:spPr>
        <p:txBody>
          <a:bodyPr wrap="none" rtlCol="0">
            <a:spAutoFit/>
          </a:bodyPr>
          <a:lstStyle/>
          <a:p>
            <a:r>
              <a:rPr lang="en-US" dirty="0"/>
              <a:t>Calibration Coefficient</a:t>
            </a:r>
          </a:p>
        </p:txBody>
      </p:sp>
      <p:sp>
        <p:nvSpPr>
          <p:cNvPr id="2" name="TextBox 1">
            <a:extLst>
              <a:ext uri="{FF2B5EF4-FFF2-40B4-BE49-F238E27FC236}">
                <a16:creationId xmlns:a16="http://schemas.microsoft.com/office/drawing/2014/main" id="{024BF3F5-A887-4F32-B1AE-F3DC6C23FBCC}"/>
              </a:ext>
            </a:extLst>
          </p:cNvPr>
          <p:cNvSpPr txBox="1"/>
          <p:nvPr/>
        </p:nvSpPr>
        <p:spPr>
          <a:xfrm>
            <a:off x="528320" y="5627397"/>
            <a:ext cx="11663680" cy="461665"/>
          </a:xfrm>
          <a:prstGeom prst="rect">
            <a:avLst/>
          </a:prstGeom>
          <a:noFill/>
        </p:spPr>
        <p:txBody>
          <a:bodyPr wrap="square" rtlCol="0">
            <a:spAutoFit/>
          </a:bodyPr>
          <a:lstStyle/>
          <a:p>
            <a:pPr algn="ctr"/>
            <a:r>
              <a:rPr lang="en-US" sz="2400" dirty="0"/>
              <a:t>Preliminary Results: Float ascent rate tends to overestimate dissipation rates</a:t>
            </a:r>
          </a:p>
        </p:txBody>
      </p:sp>
    </p:spTree>
    <p:extLst>
      <p:ext uri="{BB962C8B-B14F-4D97-AF65-F5344CB8AC3E}">
        <p14:creationId xmlns:p14="http://schemas.microsoft.com/office/powerpoint/2010/main" val="1970371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Large Eddy Method (LEM) requirements: </a:t>
            </a:r>
          </a:p>
        </p:txBody>
      </p:sp>
      <p:sp>
        <p:nvSpPr>
          <p:cNvPr id="4" name="TextBox 3">
            <a:extLst>
              <a:ext uri="{FF2B5EF4-FFF2-40B4-BE49-F238E27FC236}">
                <a16:creationId xmlns:a16="http://schemas.microsoft.com/office/drawing/2014/main" id="{8108AB1D-B19F-0D49-B822-2AF18F35FD6A}"/>
              </a:ext>
            </a:extLst>
          </p:cNvPr>
          <p:cNvSpPr txBox="1"/>
          <p:nvPr/>
        </p:nvSpPr>
        <p:spPr>
          <a:xfrm>
            <a:off x="920657" y="1132706"/>
            <a:ext cx="10904387"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Eddy Length Scale, l:</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Thorpe Length (L</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from high resolution density profiles, Thorpe 1977)</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Zero-crossing of a w’ profile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Gargett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1999)</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Ozmidov</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Length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a:t>
            </a:r>
            <a:r>
              <a:rPr kumimoji="0" lang="en-US" sz="2000" b="0" i="0" u="none" strike="noStrike" kern="0" cap="none" spc="0" normalizeH="0" baseline="-25000" noProof="0" dirty="0" err="1">
                <a:ln>
                  <a:noFill/>
                </a:ln>
                <a:solidFill>
                  <a:srgbClr val="000000"/>
                </a:solidFill>
                <a:effectLst/>
                <a:uLnTx/>
                <a:uFillTx/>
                <a:latin typeface="Arial"/>
                <a:ea typeface="+mn-ea"/>
                <a:cs typeface="Arial"/>
                <a:sym typeface="Arial"/>
              </a:rPr>
              <a:t>Oz</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largest turbulent eddy that is unaffected by stratification)</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L</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a:t>
            </a:r>
            <a:r>
              <a:rPr kumimoji="0" lang="en-US" sz="2000" b="0" i="0" u="none" strike="noStrike" kern="0" cap="none" spc="0" normalizeH="0" baseline="-25000" noProof="0" dirty="0" err="1">
                <a:ln>
                  <a:noFill/>
                </a:ln>
                <a:solidFill>
                  <a:srgbClr val="000000"/>
                </a:solidFill>
                <a:effectLst/>
                <a:uLnTx/>
                <a:uFillTx/>
                <a:latin typeface="Arial"/>
                <a:ea typeface="+mn-ea"/>
                <a:cs typeface="Arial"/>
                <a:sym typeface="Arial"/>
              </a:rPr>
              <a:t>Oz</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even in the weakly stratified mixed layer (Dillon, 1982)</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Vertical Velocity Scale, q’:</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removing any platform induced motion from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w_ctd</a:t>
            </a: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removing non-dissipative w signals (upwelling, internal waves, surface waves,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etc</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Calibration Coefficient:</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From estimates of e, against a direct measurement of epsilon</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will take up differences between measurements of l and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Loz</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choices made in the 	   high-pass filtering of w, or varying N, etc.</a:t>
            </a:r>
          </a:p>
        </p:txBody>
      </p:sp>
    </p:spTree>
    <p:extLst>
      <p:ext uri="{BB962C8B-B14F-4D97-AF65-F5344CB8AC3E}">
        <p14:creationId xmlns:p14="http://schemas.microsoft.com/office/powerpoint/2010/main" val="1589122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877646" cy="608910"/>
          </a:xfrm>
        </p:spPr>
        <p:txBody>
          <a:bodyPr>
            <a:normAutofit/>
          </a:bodyPr>
          <a:lstStyle/>
          <a:p>
            <a:r>
              <a:rPr lang="en-US" dirty="0"/>
              <a:t>Depth-dependence of w </a:t>
            </a:r>
            <a:r>
              <a:rPr lang="en-US" dirty="0" err="1"/>
              <a:t>wariance</a:t>
            </a:r>
            <a:endParaRPr lang="en-US" dirty="0"/>
          </a:p>
        </p:txBody>
      </p:sp>
      <p:pic>
        <p:nvPicPr>
          <p:cNvPr id="4" name="Picture 3">
            <a:extLst>
              <a:ext uri="{FF2B5EF4-FFF2-40B4-BE49-F238E27FC236}">
                <a16:creationId xmlns:a16="http://schemas.microsoft.com/office/drawing/2014/main" id="{1FA4B347-F2CC-004B-BC37-701B36CF56C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41336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Vertical velocities from glider’s CTD data and steady flight model</a:t>
            </a:r>
          </a:p>
        </p:txBody>
      </p:sp>
      <p:sp>
        <p:nvSpPr>
          <p:cNvPr id="3" name="TextBox 2"/>
          <p:cNvSpPr txBox="1"/>
          <p:nvPr/>
        </p:nvSpPr>
        <p:spPr>
          <a:xfrm>
            <a:off x="968375" y="1123733"/>
            <a:ext cx="6209044" cy="1631216"/>
          </a:xfrm>
          <a:prstGeom prst="rect">
            <a:avLst/>
          </a:prstGeom>
          <a:noFill/>
        </p:spPr>
        <p:txBody>
          <a:bodyPr wrap="square" rtlCol="0">
            <a:spAutoFit/>
          </a:bodyPr>
          <a:lstStyle/>
          <a:p>
            <a:pPr marL="342900" indent="-342900">
              <a:buClr>
                <a:schemeClr val="tx2"/>
              </a:buClr>
              <a:buFont typeface="Wingdings" charset="2"/>
              <a:buChar char="ü"/>
            </a:pPr>
            <a:r>
              <a:rPr lang="en-US" sz="2000" dirty="0" err="1"/>
              <a:t>Merckelbach</a:t>
            </a:r>
            <a:r>
              <a:rPr lang="en-US" sz="2000" dirty="0"/>
              <a:t> et al. (2010) for a Slocum glider</a:t>
            </a:r>
          </a:p>
          <a:p>
            <a:pPr marL="342900" indent="-342900">
              <a:buClr>
                <a:schemeClr val="tx2"/>
              </a:buClr>
              <a:buFont typeface="Wingdings" charset="2"/>
              <a:buChar char="ü"/>
            </a:pPr>
            <a:r>
              <a:rPr lang="en-US" sz="2000" dirty="0" err="1"/>
              <a:t>Frajka</a:t>
            </a:r>
            <a:r>
              <a:rPr lang="en-US" sz="2000" dirty="0"/>
              <a:t>-Williams (2011) for a </a:t>
            </a:r>
            <a:r>
              <a:rPr lang="en-US" sz="2000" dirty="0" err="1"/>
              <a:t>Seaglider</a:t>
            </a:r>
            <a:endParaRPr lang="en-US" sz="2000" dirty="0"/>
          </a:p>
          <a:p>
            <a:pPr marL="342900" indent="-342900">
              <a:buClr>
                <a:schemeClr val="tx2"/>
              </a:buClr>
              <a:buFont typeface="Wingdings" charset="2"/>
              <a:buChar char="ü"/>
            </a:pPr>
            <a:r>
              <a:rPr lang="en-US" sz="2000" dirty="0"/>
              <a:t>Rudnick et al. (2013) for a Spray glider</a:t>
            </a:r>
          </a:p>
          <a:p>
            <a:pPr>
              <a:buClr>
                <a:schemeClr val="tx2"/>
              </a:buClr>
            </a:pPr>
            <a:endParaRPr lang="en-US" sz="2000" dirty="0"/>
          </a:p>
          <a:p>
            <a:pPr>
              <a:buClr>
                <a:schemeClr val="tx2"/>
              </a:buClr>
            </a:pPr>
            <a:r>
              <a:rPr lang="en-US" sz="2000" dirty="0"/>
              <a:t>Basic assumption: </a:t>
            </a: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37" y="2521479"/>
            <a:ext cx="2070100" cy="203200"/>
          </a:xfrm>
          <a:prstGeom prst="rect">
            <a:avLst/>
          </a:prstGeom>
        </p:spPr>
      </p:pic>
      <p:pic>
        <p:nvPicPr>
          <p:cNvPr id="5" name="Picture 4"/>
          <p:cNvPicPr>
            <a:picLocks noChangeAspect="1"/>
          </p:cNvPicPr>
          <p:nvPr/>
        </p:nvPicPr>
        <p:blipFill>
          <a:blip r:embed="rId4"/>
          <a:stretch>
            <a:fillRect/>
          </a:stretch>
        </p:blipFill>
        <p:spPr>
          <a:xfrm>
            <a:off x="7629164" y="1327630"/>
            <a:ext cx="4094794" cy="4451208"/>
          </a:xfrm>
          <a:prstGeom prst="rect">
            <a:avLst/>
          </a:prstGeom>
        </p:spPr>
      </p:pic>
      <p:pic>
        <p:nvPicPr>
          <p:cNvPr id="6" name="Picture 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8446" y="4207482"/>
            <a:ext cx="774700" cy="203200"/>
          </a:xfrm>
          <a:prstGeom prst="rect">
            <a:avLst/>
          </a:prstGeom>
        </p:spPr>
      </p:pic>
      <p:pic>
        <p:nvPicPr>
          <p:cNvPr id="7" name="Picture 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5302" y="3986261"/>
            <a:ext cx="1104900" cy="533400"/>
          </a:xfrm>
          <a:prstGeom prst="rect">
            <a:avLst/>
          </a:prstGeom>
        </p:spPr>
      </p:pic>
      <p:pic>
        <p:nvPicPr>
          <p:cNvPr id="8" name="Picture 7"/>
          <p:cNvPicPr>
            <a:picLocks noChangeAspect="1"/>
          </p:cNvPicPr>
          <p:nvPr/>
        </p:nvPicPr>
        <p:blipFill>
          <a:blip r:embed="rId7"/>
          <a:stretch>
            <a:fillRect/>
          </a:stretch>
        </p:blipFill>
        <p:spPr>
          <a:xfrm>
            <a:off x="4071783" y="5258349"/>
            <a:ext cx="2517504" cy="1398851"/>
          </a:xfrm>
          <a:prstGeom prst="rect">
            <a:avLst/>
          </a:prstGeom>
        </p:spPr>
      </p:pic>
      <p:sp>
        <p:nvSpPr>
          <p:cNvPr id="9" name="Rectangle 8"/>
          <p:cNvSpPr/>
          <p:nvPr/>
        </p:nvSpPr>
        <p:spPr>
          <a:xfrm>
            <a:off x="3961345" y="4090866"/>
            <a:ext cx="3416426" cy="1015663"/>
          </a:xfrm>
          <a:prstGeom prst="rect">
            <a:avLst/>
          </a:prstGeom>
        </p:spPr>
        <p:txBody>
          <a:bodyPr wrap="square">
            <a:spAutoFit/>
          </a:bodyPr>
          <a:lstStyle/>
          <a:p>
            <a:pPr>
              <a:buClr>
                <a:schemeClr val="tx2"/>
              </a:buClr>
            </a:pPr>
            <a:r>
              <a:rPr lang="en-US" sz="2000" dirty="0"/>
              <a:t>vertical velocity that the    glider would have if going </a:t>
            </a:r>
          </a:p>
          <a:p>
            <a:pPr>
              <a:buClr>
                <a:schemeClr val="tx2"/>
              </a:buClr>
            </a:pPr>
            <a:r>
              <a:rPr lang="en-US" sz="2000" dirty="0"/>
              <a:t>through still water </a:t>
            </a:r>
          </a:p>
        </p:txBody>
      </p:sp>
      <p:sp>
        <p:nvSpPr>
          <p:cNvPr id="10" name="Rectangle 9"/>
          <p:cNvSpPr/>
          <p:nvPr/>
        </p:nvSpPr>
        <p:spPr>
          <a:xfrm>
            <a:off x="3179850" y="3197527"/>
            <a:ext cx="2927824" cy="400110"/>
          </a:xfrm>
          <a:prstGeom prst="rect">
            <a:avLst/>
          </a:prstGeom>
        </p:spPr>
        <p:txBody>
          <a:bodyPr wrap="square">
            <a:spAutoFit/>
          </a:bodyPr>
          <a:lstStyle/>
          <a:p>
            <a:pPr>
              <a:buClr>
                <a:schemeClr val="tx2"/>
              </a:buClr>
            </a:pPr>
            <a:r>
              <a:rPr lang="en-US" sz="2000" dirty="0"/>
              <a:t>water vertical velocity</a:t>
            </a:r>
          </a:p>
        </p:txBody>
      </p:sp>
      <p:cxnSp>
        <p:nvCxnSpPr>
          <p:cNvPr id="12" name="Straight Arrow Connector 11"/>
          <p:cNvCxnSpPr/>
          <p:nvPr/>
        </p:nvCxnSpPr>
        <p:spPr>
          <a:xfrm>
            <a:off x="3698224" y="2763741"/>
            <a:ext cx="0" cy="4108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994534" y="5064918"/>
            <a:ext cx="3416426" cy="707886"/>
          </a:xfrm>
          <a:prstGeom prst="rect">
            <a:avLst/>
          </a:prstGeom>
        </p:spPr>
        <p:txBody>
          <a:bodyPr wrap="square">
            <a:spAutoFit/>
          </a:bodyPr>
          <a:lstStyle/>
          <a:p>
            <a:pPr>
              <a:buClr>
                <a:schemeClr val="tx2"/>
              </a:buClr>
            </a:pPr>
            <a:r>
              <a:rPr lang="en-US" sz="2000" dirty="0"/>
              <a:t>Low </a:t>
            </a:r>
            <a:r>
              <a:rPr lang="en-US" sz="2000" dirty="0" err="1"/>
              <a:t>freq</a:t>
            </a:r>
            <a:r>
              <a:rPr lang="en-US" sz="2000" dirty="0"/>
              <a:t> ~ flight</a:t>
            </a:r>
          </a:p>
          <a:p>
            <a:pPr>
              <a:buClr>
                <a:schemeClr val="tx2"/>
              </a:buClr>
            </a:pPr>
            <a:r>
              <a:rPr lang="en-US" sz="2000" dirty="0"/>
              <a:t>High </a:t>
            </a:r>
            <a:r>
              <a:rPr lang="en-US" sz="2000" dirty="0" err="1"/>
              <a:t>freq</a:t>
            </a:r>
            <a:r>
              <a:rPr lang="en-US" sz="2000" dirty="0"/>
              <a:t> ~ water motion</a:t>
            </a:r>
          </a:p>
        </p:txBody>
      </p:sp>
      <p:cxnSp>
        <p:nvCxnSpPr>
          <p:cNvPr id="16" name="Straight Arrow Connector 15"/>
          <p:cNvCxnSpPr/>
          <p:nvPr/>
        </p:nvCxnSpPr>
        <p:spPr>
          <a:xfrm>
            <a:off x="1456876" y="4481743"/>
            <a:ext cx="18678" cy="6162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7073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37949" y="1494482"/>
            <a:ext cx="2400300" cy="1104900"/>
          </a:xfrm>
          <a:prstGeom prst="rect">
            <a:avLst/>
          </a:prstGeom>
        </p:spPr>
      </p:pic>
      <p:sp>
        <p:nvSpPr>
          <p:cNvPr id="7" name="TextBox 6"/>
          <p:cNvSpPr txBox="1"/>
          <p:nvPr/>
        </p:nvSpPr>
        <p:spPr>
          <a:xfrm>
            <a:off x="920658" y="1132706"/>
            <a:ext cx="7851749" cy="5016758"/>
          </a:xfrm>
          <a:prstGeom prst="rect">
            <a:avLst/>
          </a:prstGeom>
          <a:noFill/>
        </p:spPr>
        <p:txBody>
          <a:bodyPr wrap="square" rtlCol="0">
            <a:spAutoFit/>
          </a:bodyPr>
          <a:lstStyle/>
          <a:p>
            <a:pPr>
              <a:buClr>
                <a:schemeClr val="tx2"/>
              </a:buClr>
            </a:pPr>
            <a:r>
              <a:rPr lang="en-US" sz="2000" dirty="0"/>
              <a:t>Large Eddy Method (LEM):</a:t>
            </a:r>
          </a:p>
          <a:p>
            <a:pPr>
              <a:buClr>
                <a:schemeClr val="tx2"/>
              </a:buClr>
            </a:pPr>
            <a:endParaRPr lang="en-US" sz="2000" dirty="0"/>
          </a:p>
          <a:p>
            <a:pPr>
              <a:buClr>
                <a:schemeClr val="tx2"/>
              </a:buClr>
            </a:pPr>
            <a:endParaRPr lang="en-US" sz="2000" dirty="0"/>
          </a:p>
          <a:p>
            <a:pPr>
              <a:buClr>
                <a:schemeClr val="tx2"/>
              </a:buClr>
            </a:pPr>
            <a:endParaRPr lang="en-US" sz="2000" dirty="0"/>
          </a:p>
          <a:p>
            <a:pPr>
              <a:buClr>
                <a:schemeClr val="tx2"/>
              </a:buClr>
            </a:pPr>
            <a:r>
              <a:rPr lang="en-US" sz="2000" dirty="0">
                <a:solidFill>
                  <a:schemeClr val="accent6">
                    <a:lumMod val="75000"/>
                  </a:schemeClr>
                </a:solidFill>
              </a:rPr>
              <a:t>   velocity scale of the largest (energy-containing) eddies</a:t>
            </a:r>
          </a:p>
          <a:p>
            <a:pPr>
              <a:buClr>
                <a:schemeClr val="tx2"/>
              </a:buClr>
            </a:pPr>
            <a:r>
              <a:rPr lang="en-US" sz="2000" dirty="0"/>
              <a:t>   time it takes to overturn once </a:t>
            </a:r>
          </a:p>
          <a:p>
            <a:pPr>
              <a:buClr>
                <a:schemeClr val="tx2"/>
              </a:buClr>
            </a:pPr>
            <a:r>
              <a:rPr lang="en-US" sz="2000" dirty="0"/>
              <a:t>   </a:t>
            </a:r>
            <a:r>
              <a:rPr lang="en-US" sz="2000" dirty="0">
                <a:solidFill>
                  <a:srgbClr val="E03012"/>
                </a:solidFill>
              </a:rPr>
              <a:t>their length scale</a:t>
            </a:r>
          </a:p>
          <a:p>
            <a:pPr>
              <a:buClr>
                <a:schemeClr val="tx2"/>
              </a:buClr>
            </a:pPr>
            <a:endParaRPr lang="en-US" sz="2000" dirty="0"/>
          </a:p>
          <a:p>
            <a:pPr>
              <a:buClr>
                <a:schemeClr val="tx2"/>
              </a:buClr>
            </a:pPr>
            <a:r>
              <a:rPr lang="en-US" sz="2000" dirty="0"/>
              <a:t>For stratified flow,                                 (</a:t>
            </a:r>
            <a:r>
              <a:rPr lang="en-US" sz="2000" dirty="0" err="1"/>
              <a:t>Ozmidov</a:t>
            </a:r>
            <a:r>
              <a:rPr lang="en-US" sz="2000" dirty="0"/>
              <a:t> Scale)</a:t>
            </a:r>
          </a:p>
          <a:p>
            <a:pPr>
              <a:buClr>
                <a:schemeClr val="tx2"/>
              </a:buClr>
            </a:pPr>
            <a:endParaRPr lang="en-US" sz="2000" dirty="0"/>
          </a:p>
          <a:p>
            <a:pPr>
              <a:buClr>
                <a:schemeClr val="tx2"/>
              </a:buClr>
            </a:pPr>
            <a:endParaRPr lang="en-US" sz="2000" dirty="0"/>
          </a:p>
          <a:p>
            <a:pPr>
              <a:buClr>
                <a:schemeClr val="tx2"/>
              </a:buClr>
            </a:pPr>
            <a:endParaRPr lang="en-US" sz="2000" dirty="0"/>
          </a:p>
          <a:p>
            <a:pPr>
              <a:buClr>
                <a:schemeClr val="tx2"/>
              </a:buClr>
            </a:pPr>
            <a:r>
              <a:rPr lang="en-US" sz="2000" dirty="0"/>
              <a:t>     </a:t>
            </a:r>
          </a:p>
          <a:p>
            <a:pPr>
              <a:buClr>
                <a:schemeClr val="tx2"/>
              </a:buClr>
            </a:pPr>
            <a:r>
              <a:rPr lang="en-US" sz="2000" dirty="0"/>
              <a:t>     calibration coefficient (determined from MR casts)</a:t>
            </a:r>
          </a:p>
          <a:p>
            <a:pPr>
              <a:buClr>
                <a:schemeClr val="tx2"/>
              </a:buClr>
            </a:pPr>
            <a:r>
              <a:rPr lang="en-US" sz="2000" dirty="0"/>
              <a:t>     buoyancy frequency/stratification</a:t>
            </a:r>
          </a:p>
          <a:p>
            <a:pPr>
              <a:buClr>
                <a:schemeClr val="tx2"/>
              </a:buClr>
            </a:pPr>
            <a:endParaRPr lang="en-US" sz="2000" dirty="0"/>
          </a:p>
        </p:txBody>
      </p:sp>
      <p:sp>
        <p:nvSpPr>
          <p:cNvPr id="2" name="Title 1"/>
          <p:cNvSpPr>
            <a:spLocks noGrp="1"/>
          </p:cNvSpPr>
          <p:nvPr>
            <p:ph type="title"/>
          </p:nvPr>
        </p:nvSpPr>
        <p:spPr/>
        <p:txBody>
          <a:bodyPr>
            <a:normAutofit/>
          </a:bodyPr>
          <a:lstStyle/>
          <a:p>
            <a:r>
              <a:rPr lang="en-US" dirty="0"/>
              <a:t>Dissipation rate estimates from w</a:t>
            </a:r>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270" y="4525269"/>
            <a:ext cx="1774211" cy="394269"/>
          </a:xfrm>
          <a:prstGeom prst="rect">
            <a:avLst/>
          </a:prstGeom>
        </p:spPr>
      </p:pic>
      <p:sp>
        <p:nvSpPr>
          <p:cNvPr id="9" name="Rectangle 8"/>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Following </a:t>
            </a:r>
            <a:r>
              <a:rPr lang="en-US" sz="2000" i="1" dirty="0" err="1">
                <a:solidFill>
                  <a:schemeClr val="bg2">
                    <a:lumMod val="25000"/>
                  </a:schemeClr>
                </a:solidFill>
              </a:rPr>
              <a:t>Beaird</a:t>
            </a:r>
            <a:r>
              <a:rPr lang="en-US" sz="2000" i="1" dirty="0">
                <a:solidFill>
                  <a:schemeClr val="bg2">
                    <a:lumMod val="25000"/>
                  </a:schemeClr>
                </a:solidFill>
              </a:rPr>
              <a:t> et al. 2012; Greene et al., 2015; </a:t>
            </a:r>
            <a:r>
              <a:rPr lang="en-US" sz="2000" i="1" dirty="0" err="1">
                <a:solidFill>
                  <a:schemeClr val="bg2">
                    <a:lumMod val="25000"/>
                  </a:schemeClr>
                </a:solidFill>
              </a:rPr>
              <a:t>Gargett</a:t>
            </a:r>
            <a:r>
              <a:rPr lang="en-US" sz="2000" i="1" dirty="0">
                <a:solidFill>
                  <a:schemeClr val="bg2">
                    <a:lumMod val="25000"/>
                  </a:schemeClr>
                </a:solidFill>
              </a:rPr>
              <a:t> (1994,1999)</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1614" y="376673"/>
            <a:ext cx="3656447" cy="5883361"/>
          </a:xfrm>
          <a:prstGeom prst="rect">
            <a:avLst/>
          </a:prstGeom>
        </p:spPr>
      </p:pic>
      <p:pic>
        <p:nvPicPr>
          <p:cNvPr id="11" name="Picture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364" y="2372430"/>
            <a:ext cx="177800" cy="266700"/>
          </a:xfrm>
          <a:prstGeom prst="rect">
            <a:avLst/>
          </a:prstGeom>
        </p:spPr>
      </p:pic>
      <p:pic>
        <p:nvPicPr>
          <p:cNvPr id="12" name="Picture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4" name="Picture 3"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04670" y="1706588"/>
            <a:ext cx="482600" cy="571500"/>
          </a:xfrm>
          <a:prstGeom prst="rect">
            <a:avLst/>
          </a:prstGeom>
        </p:spPr>
      </p:pic>
      <p:pic>
        <p:nvPicPr>
          <p:cNvPr id="6" name="Picture 5"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32671" y="1694136"/>
            <a:ext cx="1460500" cy="571500"/>
          </a:xfrm>
          <a:prstGeom prst="rect">
            <a:avLst/>
          </a:prstGeom>
        </p:spPr>
      </p:pic>
      <p:sp>
        <p:nvSpPr>
          <p:cNvPr id="17" name="Rectangle 16">
            <a:extLst>
              <a:ext uri="{FF2B5EF4-FFF2-40B4-BE49-F238E27FC236}">
                <a16:creationId xmlns:a16="http://schemas.microsoft.com/office/drawing/2014/main" id="{BB8F4572-D786-974C-B193-DA56460B3161}"/>
              </a:ext>
            </a:extLst>
          </p:cNvPr>
          <p:cNvSpPr/>
          <p:nvPr/>
        </p:nvSpPr>
        <p:spPr>
          <a:xfrm>
            <a:off x="-4271622" y="6193794"/>
            <a:ext cx="582211" cy="307777"/>
          </a:xfrm>
          <a:prstGeom prst="rect">
            <a:avLst/>
          </a:prstGeom>
        </p:spPr>
        <p:txBody>
          <a:bodyPr wrap="none">
            <a:spAutoFit/>
          </a:bodyPr>
          <a:lstStyle/>
          <a:p>
            <a:r>
              <a:rPr lang="en-US" i="1" dirty="0">
                <a:solidFill>
                  <a:schemeClr val="bg2">
                    <a:lumMod val="25000"/>
                  </a:schemeClr>
                </a:solidFill>
              </a:rPr>
              <a:t>2012</a:t>
            </a:r>
            <a:endParaRPr lang="en-US" dirty="0"/>
          </a:p>
        </p:txBody>
      </p:sp>
      <p:pic>
        <p:nvPicPr>
          <p:cNvPr id="20" name="Picture 19">
            <a:extLst>
              <a:ext uri="{FF2B5EF4-FFF2-40B4-BE49-F238E27FC236}">
                <a16:creationId xmlns:a16="http://schemas.microsoft.com/office/drawing/2014/main" id="{16241DA0-8CCD-5A41-8F50-A8C8E2626F32}"/>
              </a:ext>
            </a:extLst>
          </p:cNvPr>
          <p:cNvPicPr>
            <a:picLocks noChangeAspect="1"/>
          </p:cNvPicPr>
          <p:nvPr/>
        </p:nvPicPr>
        <p:blipFill>
          <a:blip r:embed="rId13"/>
          <a:stretch>
            <a:fillRect/>
          </a:stretch>
        </p:blipFill>
        <p:spPr>
          <a:xfrm>
            <a:off x="3132819" y="3436492"/>
            <a:ext cx="2089019" cy="686801"/>
          </a:xfrm>
          <a:prstGeom prst="rect">
            <a:avLst/>
          </a:prstGeom>
        </p:spPr>
      </p:pic>
    </p:spTree>
    <p:extLst>
      <p:ext uri="{BB962C8B-B14F-4D97-AF65-F5344CB8AC3E}">
        <p14:creationId xmlns:p14="http://schemas.microsoft.com/office/powerpoint/2010/main" val="2568491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4225-BCC8-1346-BE8B-31481FA55AEE}"/>
              </a:ext>
            </a:extLst>
          </p:cNvPr>
          <p:cNvSpPr>
            <a:spLocks noGrp="1"/>
          </p:cNvSpPr>
          <p:nvPr>
            <p:ph type="title"/>
          </p:nvPr>
        </p:nvSpPr>
        <p:spPr/>
        <p:txBody>
          <a:bodyPr>
            <a:normAutofit/>
          </a:bodyPr>
          <a:lstStyle/>
          <a:p>
            <a:r>
              <a:rPr lang="en-US" dirty="0"/>
              <a:t>Dissipation rate estimates within the mixed layer (ML)</a:t>
            </a:r>
          </a:p>
        </p:txBody>
      </p:sp>
      <p:pic>
        <p:nvPicPr>
          <p:cNvPr id="4" name="Picture 3">
            <a:extLst>
              <a:ext uri="{FF2B5EF4-FFF2-40B4-BE49-F238E27FC236}">
                <a16:creationId xmlns:a16="http://schemas.microsoft.com/office/drawing/2014/main" id="{F824FADA-2F3B-D242-9EC6-DD82ECC0ACD1}"/>
              </a:ext>
            </a:extLst>
          </p:cNvPr>
          <p:cNvPicPr>
            <a:picLocks noChangeAspect="1"/>
          </p:cNvPicPr>
          <p:nvPr/>
        </p:nvPicPr>
        <p:blipFill>
          <a:blip r:embed="rId3"/>
          <a:stretch>
            <a:fillRect/>
          </a:stretch>
        </p:blipFill>
        <p:spPr>
          <a:xfrm>
            <a:off x="1062319" y="853013"/>
            <a:ext cx="10418902" cy="5595874"/>
          </a:xfrm>
          <a:prstGeom prst="rect">
            <a:avLst/>
          </a:prstGeom>
        </p:spPr>
      </p:pic>
    </p:spTree>
    <p:extLst>
      <p:ext uri="{BB962C8B-B14F-4D97-AF65-F5344CB8AC3E}">
        <p14:creationId xmlns:p14="http://schemas.microsoft.com/office/powerpoint/2010/main" val="638366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458432"/>
            <a:ext cx="10515600" cy="608910"/>
          </a:xfrm>
        </p:spPr>
        <p:txBody>
          <a:bodyPr>
            <a:noAutofit/>
          </a:bodyPr>
          <a:lstStyle/>
          <a:p>
            <a:pPr algn="ctr"/>
            <a:r>
              <a:rPr lang="en-US" sz="3200" dirty="0"/>
              <a:t>Estimates of Turbulence from Argo floats</a:t>
            </a:r>
          </a:p>
        </p:txBody>
      </p:sp>
      <p:sp>
        <p:nvSpPr>
          <p:cNvPr id="7" name="Rectangle 6"/>
          <p:cNvSpPr/>
          <p:nvPr/>
        </p:nvSpPr>
        <p:spPr>
          <a:xfrm>
            <a:off x="2539120" y="5390548"/>
            <a:ext cx="3182361" cy="400110"/>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rPr>
              <a:t>Whalen et al. 2014, 2018</a:t>
            </a:r>
          </a:p>
        </p:txBody>
      </p:sp>
      <p:sp>
        <p:nvSpPr>
          <p:cNvPr id="6" name="Rectangle 5"/>
          <p:cNvSpPr/>
          <p:nvPr/>
        </p:nvSpPr>
        <p:spPr>
          <a:xfrm>
            <a:off x="7891899" y="3450723"/>
            <a:ext cx="414908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0000"/>
                </a:solidFill>
                <a:effectLst/>
                <a:uLnTx/>
                <a:uFillTx/>
                <a:latin typeface="Arial"/>
                <a:cs typeface="Arial"/>
                <a:sym typeface="Arial"/>
              </a:rPr>
              <a:t>Not applicable in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0000"/>
                </a:solidFill>
                <a:effectLst/>
                <a:uLnTx/>
                <a:uFillTx/>
                <a:latin typeface="Arial"/>
                <a:cs typeface="Arial"/>
                <a:sym typeface="Arial"/>
              </a:rPr>
              <a:t>the weakly stratified</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FF0000"/>
                </a:solidFill>
              </a:rPr>
              <a:t>surface layer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FF0000"/>
                </a:solidFill>
              </a:rPr>
              <a:t>or coastal oceans</a:t>
            </a:r>
          </a:p>
        </p:txBody>
      </p:sp>
      <p:sp>
        <p:nvSpPr>
          <p:cNvPr id="5" name="Rectangle 4"/>
          <p:cNvSpPr/>
          <p:nvPr/>
        </p:nvSpPr>
        <p:spPr>
          <a:xfrm>
            <a:off x="8241932" y="2005117"/>
            <a:ext cx="3539380" cy="1015663"/>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sym typeface="Wingdings"/>
              </a:rPr>
              <a:t>Fine-scale parameterizations</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sym typeface="Wingdings"/>
              </a:rPr>
              <a:t>f</a:t>
            </a:r>
            <a:r>
              <a:rPr kumimoji="0" lang="en-US" sz="2000" b="0" i="0" u="none" strike="noStrike" kern="0" cap="none" spc="0" normalizeH="0" baseline="0" noProof="0" dirty="0">
                <a:ln>
                  <a:noFill/>
                </a:ln>
                <a:solidFill>
                  <a:srgbClr val="004161">
                    <a:lumMod val="75000"/>
                  </a:srgbClr>
                </a:solidFill>
                <a:effectLst/>
                <a:uLnTx/>
                <a:uFillTx/>
                <a:latin typeface="Arial"/>
                <a:cs typeface="Arial"/>
                <a:sym typeface="Wingdings"/>
              </a:rPr>
              <a:t>rom Argo float’s CTD data (strain-based)</a:t>
            </a: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pic>
        <p:nvPicPr>
          <p:cNvPr id="10" name="Picture 9">
            <a:extLst>
              <a:ext uri="{FF2B5EF4-FFF2-40B4-BE49-F238E27FC236}">
                <a16:creationId xmlns:a16="http://schemas.microsoft.com/office/drawing/2014/main" id="{EED89F1D-D127-674B-A02F-6B5601E30501}"/>
              </a:ext>
            </a:extLst>
          </p:cNvPr>
          <p:cNvPicPr>
            <a:picLocks noChangeAspect="1"/>
          </p:cNvPicPr>
          <p:nvPr/>
        </p:nvPicPr>
        <p:blipFill>
          <a:blip r:embed="rId3"/>
          <a:stretch>
            <a:fillRect/>
          </a:stretch>
        </p:blipFill>
        <p:spPr>
          <a:xfrm>
            <a:off x="151021" y="1671336"/>
            <a:ext cx="7958560" cy="3515328"/>
          </a:xfrm>
          <a:prstGeom prst="rect">
            <a:avLst/>
          </a:prstGeom>
        </p:spPr>
      </p:pic>
    </p:spTree>
    <p:extLst>
      <p:ext uri="{BB962C8B-B14F-4D97-AF65-F5344CB8AC3E}">
        <p14:creationId xmlns:p14="http://schemas.microsoft.com/office/powerpoint/2010/main" val="97486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D338F-2F6D-374B-8AB8-09DEB1D09337}"/>
              </a:ext>
            </a:extLst>
          </p:cNvPr>
          <p:cNvPicPr>
            <a:picLocks noChangeAspect="1"/>
          </p:cNvPicPr>
          <p:nvPr/>
        </p:nvPicPr>
        <p:blipFill>
          <a:blip r:embed="rId3"/>
          <a:stretch>
            <a:fillRect/>
          </a:stretch>
        </p:blipFill>
        <p:spPr>
          <a:xfrm>
            <a:off x="820270" y="481446"/>
            <a:ext cx="10515600" cy="6011428"/>
          </a:xfrm>
          <a:prstGeom prst="rect">
            <a:avLst/>
          </a:prstGeom>
        </p:spPr>
      </p:pic>
      <p:sp>
        <p:nvSpPr>
          <p:cNvPr id="2" name="Title 1">
            <a:extLst>
              <a:ext uri="{FF2B5EF4-FFF2-40B4-BE49-F238E27FC236}">
                <a16:creationId xmlns:a16="http://schemas.microsoft.com/office/drawing/2014/main" id="{82B84225-BCC8-1346-BE8B-31481FA55AEE}"/>
              </a:ext>
            </a:extLst>
          </p:cNvPr>
          <p:cNvSpPr>
            <a:spLocks noGrp="1"/>
          </p:cNvSpPr>
          <p:nvPr>
            <p:ph type="title"/>
          </p:nvPr>
        </p:nvSpPr>
        <p:spPr/>
        <p:txBody>
          <a:bodyPr>
            <a:normAutofit/>
          </a:bodyPr>
          <a:lstStyle/>
          <a:p>
            <a:r>
              <a:rPr lang="en-US" dirty="0"/>
              <a:t>Vertical eddy diffusivity, </a:t>
            </a:r>
            <a:r>
              <a:rPr lang="en-US" dirty="0" err="1"/>
              <a:t>K</a:t>
            </a:r>
            <a:r>
              <a:rPr lang="en-US" baseline="-25000" dirty="0" err="1"/>
              <a:t>z</a:t>
            </a:r>
            <a:r>
              <a:rPr lang="en-US" dirty="0"/>
              <a:t>, within the ML</a:t>
            </a:r>
          </a:p>
        </p:txBody>
      </p:sp>
    </p:spTree>
    <p:extLst>
      <p:ext uri="{BB962C8B-B14F-4D97-AF65-F5344CB8AC3E}">
        <p14:creationId xmlns:p14="http://schemas.microsoft.com/office/powerpoint/2010/main" val="29331393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0885" y="3027545"/>
            <a:ext cx="6347729" cy="3716155"/>
          </a:xfrm>
          <a:prstGeom prst="rect">
            <a:avLst/>
          </a:prstGeom>
          <a:gradFill flip="none" rotWithShape="1">
            <a:gsLst>
              <a:gs pos="0">
                <a:schemeClr val="tx2"/>
              </a:gs>
              <a:gs pos="70000">
                <a:schemeClr val="tx2">
                  <a:lumMod val="40000"/>
                  <a:lumOff val="60000"/>
                </a:schemeClr>
              </a:gs>
              <a:gs pos="100000">
                <a:schemeClr val="accent5">
                  <a:lumMod val="40000"/>
                  <a:lumOff val="60000"/>
                </a:schemeClr>
              </a:gs>
            </a:gsLst>
            <a:lin ang="16200000" scaled="0"/>
            <a:tileRect/>
          </a:gra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cxnSp>
        <p:nvCxnSpPr>
          <p:cNvPr id="5" name="Straight Connector 4"/>
          <p:cNvCxnSpPr/>
          <p:nvPr/>
        </p:nvCxnSpPr>
        <p:spPr>
          <a:xfrm flipV="1">
            <a:off x="2220885"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8492596"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8565655" y="4671717"/>
            <a:ext cx="1055046" cy="1238920"/>
          </a:xfrm>
          <a:prstGeom prst="line">
            <a:avLst/>
          </a:prstGeom>
        </p:spPr>
        <p:style>
          <a:lnRef idx="2">
            <a:schemeClr val="accent1"/>
          </a:lnRef>
          <a:fillRef idx="0">
            <a:schemeClr val="accent1"/>
          </a:fillRef>
          <a:effectRef idx="1">
            <a:schemeClr val="accent1"/>
          </a:effectRef>
          <a:fontRef idx="minor">
            <a:schemeClr val="tx1"/>
          </a:fontRef>
        </p:style>
      </p:cxnSp>
      <p:sp>
        <p:nvSpPr>
          <p:cNvPr id="9" name="Parallelogram 8"/>
          <p:cNvSpPr/>
          <p:nvPr/>
        </p:nvSpPr>
        <p:spPr>
          <a:xfrm>
            <a:off x="2197377" y="1899832"/>
            <a:ext cx="7399815" cy="1142334"/>
          </a:xfrm>
          <a:prstGeom prst="parallelogram">
            <a:avLst>
              <a:gd name="adj" fmla="val 88776"/>
            </a:avLst>
          </a:prstGeom>
          <a:solidFill>
            <a:schemeClr val="accent5">
              <a:lumMod val="40000"/>
              <a:lumOff val="6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11" name="Parallelogram 10"/>
          <p:cNvSpPr/>
          <p:nvPr/>
        </p:nvSpPr>
        <p:spPr>
          <a:xfrm rot="16200000" flipV="1">
            <a:off x="6669815" y="3792815"/>
            <a:ext cx="4849684" cy="1052086"/>
          </a:xfrm>
          <a:prstGeom prst="parallelogram">
            <a:avLst>
              <a:gd name="adj" fmla="val 110725"/>
            </a:avLst>
          </a:prstGeom>
          <a:gradFill rotWithShape="0">
            <a:gsLst>
              <a:gs pos="0">
                <a:schemeClr val="tx2">
                  <a:lumMod val="75000"/>
                </a:schemeClr>
              </a:gs>
              <a:gs pos="70000">
                <a:schemeClr val="tx2">
                  <a:lumMod val="40000"/>
                  <a:lumOff val="60000"/>
                </a:schemeClr>
              </a:gs>
              <a:gs pos="100000">
                <a:schemeClr val="accent5">
                  <a:lumMod val="40000"/>
                  <a:lumOff val="60000"/>
                </a:schemeClr>
              </a:gs>
            </a:gsLst>
            <a:lin ang="16200000" scaled="0"/>
          </a:gra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cxnSp>
        <p:nvCxnSpPr>
          <p:cNvPr id="79" name="Straight Connector 78"/>
          <p:cNvCxnSpPr>
            <a:cxnSpLocks/>
          </p:cNvCxnSpPr>
          <p:nvPr/>
        </p:nvCxnSpPr>
        <p:spPr>
          <a:xfrm flipV="1">
            <a:off x="8568615" y="2613498"/>
            <a:ext cx="1016823" cy="1160238"/>
          </a:xfrm>
          <a:prstGeom prst="line">
            <a:avLst/>
          </a:prstGeom>
          <a:ln>
            <a:prstDash val="dash"/>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rot="10800000">
            <a:off x="5784953" y="1388148"/>
            <a:ext cx="192000" cy="617397"/>
            <a:chOff x="8137287" y="544428"/>
            <a:chExt cx="196946" cy="697743"/>
          </a:xfrm>
          <a:effectLst>
            <a:outerShdw blurRad="50800" dist="38100" dir="2700000" algn="tl" rotWithShape="0">
              <a:srgbClr val="000000">
                <a:alpha val="43000"/>
              </a:srgbClr>
            </a:outerShdw>
          </a:effectLst>
        </p:grpSpPr>
        <p:sp>
          <p:nvSpPr>
            <p:cNvPr id="89" name="Freeform 88"/>
            <p:cNvSpPr/>
            <p:nvPr/>
          </p:nvSpPr>
          <p:spPr>
            <a:xfrm>
              <a:off x="8169535" y="617468"/>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90" name="Right Triangle 89"/>
            <p:cNvSpPr/>
            <p:nvPr/>
          </p:nvSpPr>
          <p:spPr>
            <a:xfrm rot="8083269">
              <a:off x="8137287" y="544428"/>
              <a:ext cx="136771" cy="136771"/>
            </a:xfrm>
            <a:prstGeom prst="rtTriangle">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grpSp>
      <p:grpSp>
        <p:nvGrpSpPr>
          <p:cNvPr id="93" name="Group 92"/>
          <p:cNvGrpSpPr/>
          <p:nvPr/>
        </p:nvGrpSpPr>
        <p:grpSpPr>
          <a:xfrm rot="10800000">
            <a:off x="4947031" y="1430645"/>
            <a:ext cx="192000" cy="617397"/>
            <a:chOff x="8137287" y="544428"/>
            <a:chExt cx="196946" cy="697743"/>
          </a:xfrm>
          <a:effectLst>
            <a:outerShdw blurRad="50800" dist="38100" dir="2700000" algn="tl" rotWithShape="0">
              <a:srgbClr val="000000">
                <a:alpha val="43000"/>
              </a:srgbClr>
            </a:outerShdw>
          </a:effectLst>
        </p:grpSpPr>
        <p:sp>
          <p:nvSpPr>
            <p:cNvPr id="94" name="Freeform 93"/>
            <p:cNvSpPr/>
            <p:nvPr/>
          </p:nvSpPr>
          <p:spPr>
            <a:xfrm>
              <a:off x="8169535" y="617468"/>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rgbClr val="C2020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95" name="Right Triangle 94"/>
            <p:cNvSpPr/>
            <p:nvPr/>
          </p:nvSpPr>
          <p:spPr>
            <a:xfrm rot="8083269">
              <a:off x="8137287" y="544428"/>
              <a:ext cx="136771" cy="136771"/>
            </a:xfrm>
            <a:prstGeom prst="rtTriangle">
              <a:avLst/>
            </a:prstGeom>
            <a:solidFill>
              <a:srgbClr val="C20202"/>
            </a:solidFill>
            <a:ln>
              <a:solidFill>
                <a:srgbClr val="C2020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grpSp>
      <p:sp>
        <p:nvSpPr>
          <p:cNvPr id="97" name="Title 1">
            <a:extLst>
              <a:ext uri="{FF2B5EF4-FFF2-40B4-BE49-F238E27FC236}">
                <a16:creationId xmlns:a16="http://schemas.microsoft.com/office/drawing/2014/main" id="{939596B1-9764-E840-B332-1B62FB86B616}"/>
              </a:ext>
            </a:extLst>
          </p:cNvPr>
          <p:cNvSpPr txBox="1">
            <a:spLocks/>
          </p:cNvSpPr>
          <p:nvPr/>
        </p:nvSpPr>
        <p:spPr>
          <a:xfrm>
            <a:off x="494349" y="-14477"/>
            <a:ext cx="7721855" cy="1600200"/>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666666"/>
              </a:buClr>
              <a:buSzPts val="2471"/>
              <a:buFont typeface="Helvetica Neue"/>
              <a:buNone/>
              <a:tabLst/>
              <a:defRPr/>
            </a:pPr>
            <a:r>
              <a:rPr kumimoji="0" lang="en-US" sz="3600" b="1" i="0" u="none" strike="noStrike" kern="0" cap="none" spc="0" normalizeH="0" baseline="0" noProof="0" dirty="0">
                <a:ln>
                  <a:noFill/>
                </a:ln>
                <a:solidFill>
                  <a:srgbClr val="277DA1">
                    <a:lumMod val="75000"/>
                  </a:srgbClr>
                </a:solidFill>
                <a:effectLst/>
                <a:uLnTx/>
                <a:uFillTx/>
                <a:latin typeface="Helvetica Neue"/>
                <a:ea typeface="Helvetica Neue"/>
                <a:cs typeface="Helvetica Neue"/>
                <a:sym typeface="Helvetica Neue"/>
              </a:rPr>
              <a:t>The Ocean’s Surface Mixed Layer</a:t>
            </a:r>
          </a:p>
        </p:txBody>
      </p:sp>
      <p:sp>
        <p:nvSpPr>
          <p:cNvPr id="104" name="TextBox 103">
            <a:extLst>
              <a:ext uri="{FF2B5EF4-FFF2-40B4-BE49-F238E27FC236}">
                <a16:creationId xmlns:a16="http://schemas.microsoft.com/office/drawing/2014/main" id="{1294D4B7-CF69-7A4C-9BB5-37F4E603C9CD}"/>
              </a:ext>
            </a:extLst>
          </p:cNvPr>
          <p:cNvSpPr txBox="1"/>
          <p:nvPr/>
        </p:nvSpPr>
        <p:spPr>
          <a:xfrm>
            <a:off x="6140917" y="1196049"/>
            <a:ext cx="233589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 50% of anthropogenic CO</a:t>
            </a:r>
            <a:r>
              <a:rPr kumimoji="0" lang="en-US" sz="2000" b="0" i="0" u="none" strike="noStrike" kern="1200" cap="none" spc="0" normalizeH="0" baseline="-25000" noProof="0" dirty="0">
                <a:ln>
                  <a:noFill/>
                </a:ln>
                <a:solidFill>
                  <a:prstClr val="black">
                    <a:lumMod val="75000"/>
                    <a:lumOff val="25000"/>
                  </a:prstClr>
                </a:solidFill>
                <a:effectLst/>
                <a:uLnTx/>
                <a:uFillTx/>
                <a:latin typeface="Calibri"/>
                <a:ea typeface="+mn-ea"/>
                <a:cs typeface="Arial"/>
                <a:sym typeface="Arial"/>
              </a:rPr>
              <a:t>2</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p:txBody>
      </p:sp>
      <p:cxnSp>
        <p:nvCxnSpPr>
          <p:cNvPr id="107" name="Straight Connector 106">
            <a:extLst>
              <a:ext uri="{FF2B5EF4-FFF2-40B4-BE49-F238E27FC236}">
                <a16:creationId xmlns:a16="http://schemas.microsoft.com/office/drawing/2014/main" id="{86188A3E-6141-1444-ABCE-CB1346E8BA11}"/>
              </a:ext>
            </a:extLst>
          </p:cNvPr>
          <p:cNvCxnSpPr>
            <a:cxnSpLocks/>
          </p:cNvCxnSpPr>
          <p:nvPr/>
        </p:nvCxnSpPr>
        <p:spPr>
          <a:xfrm>
            <a:off x="2251952" y="3760046"/>
            <a:ext cx="6251932" cy="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8B94E829-96EB-5A4A-90A3-9675D15BEE1D}"/>
              </a:ext>
            </a:extLst>
          </p:cNvPr>
          <p:cNvSpPr txBox="1"/>
          <p:nvPr/>
        </p:nvSpPr>
        <p:spPr>
          <a:xfrm>
            <a:off x="3547545" y="1122231"/>
            <a:ext cx="1615464"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90 % of the excess heat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p:txBody>
      </p:sp>
      <p:cxnSp>
        <p:nvCxnSpPr>
          <p:cNvPr id="31" name="Curved Connector 30">
            <a:extLst>
              <a:ext uri="{FF2B5EF4-FFF2-40B4-BE49-F238E27FC236}">
                <a16:creationId xmlns:a16="http://schemas.microsoft.com/office/drawing/2014/main" id="{1C10AA86-6965-F641-A0AB-01015C20DD0A}"/>
              </a:ext>
            </a:extLst>
          </p:cNvPr>
          <p:cNvCxnSpPr>
            <a:cxnSpLocks/>
          </p:cNvCxnSpPr>
          <p:nvPr/>
        </p:nvCxnSpPr>
        <p:spPr>
          <a:xfrm rot="16200000" flipH="1">
            <a:off x="1154901" y="4549616"/>
            <a:ext cx="3645746" cy="742425"/>
          </a:xfrm>
          <a:prstGeom prst="curvedConnector3">
            <a:avLst>
              <a:gd name="adj1" fmla="val 19432"/>
            </a:avLst>
          </a:prstGeom>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35DC76B4-2EC6-AF44-B0FB-8E162DBEA2B1}"/>
              </a:ext>
            </a:extLst>
          </p:cNvPr>
          <p:cNvCxnSpPr>
            <a:cxnSpLocks/>
          </p:cNvCxnSpPr>
          <p:nvPr/>
        </p:nvCxnSpPr>
        <p:spPr>
          <a:xfrm>
            <a:off x="7343787" y="3543300"/>
            <a:ext cx="0" cy="50006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4" name="TextBox 113">
            <a:extLst>
              <a:ext uri="{FF2B5EF4-FFF2-40B4-BE49-F238E27FC236}">
                <a16:creationId xmlns:a16="http://schemas.microsoft.com/office/drawing/2014/main" id="{205FFCD1-444B-5A4B-AB03-FB63516A5973}"/>
              </a:ext>
            </a:extLst>
          </p:cNvPr>
          <p:cNvSpPr txBox="1"/>
          <p:nvPr/>
        </p:nvSpPr>
        <p:spPr>
          <a:xfrm>
            <a:off x="672960" y="2193490"/>
            <a:ext cx="2335894"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HOMOGENEOUS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in density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Nonetheless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VERY ACTIVE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layer</a:t>
            </a:r>
          </a:p>
        </p:txBody>
      </p:sp>
      <p:sp>
        <p:nvSpPr>
          <p:cNvPr id="115" name="TextBox 114">
            <a:extLst>
              <a:ext uri="{FF2B5EF4-FFF2-40B4-BE49-F238E27FC236}">
                <a16:creationId xmlns:a16="http://schemas.microsoft.com/office/drawing/2014/main" id="{C5672B6B-BDE3-7148-B274-87E9C2B41C26}"/>
              </a:ext>
            </a:extLst>
          </p:cNvPr>
          <p:cNvSpPr txBox="1"/>
          <p:nvPr/>
        </p:nvSpPr>
        <p:spPr>
          <a:xfrm>
            <a:off x="8932031" y="1066769"/>
            <a:ext cx="233589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air-sea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exchange</a:t>
            </a:r>
          </a:p>
        </p:txBody>
      </p:sp>
      <p:cxnSp>
        <p:nvCxnSpPr>
          <p:cNvPr id="116" name="Straight Arrow Connector 115">
            <a:extLst>
              <a:ext uri="{FF2B5EF4-FFF2-40B4-BE49-F238E27FC236}">
                <a16:creationId xmlns:a16="http://schemas.microsoft.com/office/drawing/2014/main" id="{B87C3C4F-CCB7-0947-B2D0-E9529D495242}"/>
              </a:ext>
            </a:extLst>
          </p:cNvPr>
          <p:cNvCxnSpPr>
            <a:cxnSpLocks/>
          </p:cNvCxnSpPr>
          <p:nvPr/>
        </p:nvCxnSpPr>
        <p:spPr>
          <a:xfrm>
            <a:off x="8855699" y="1640636"/>
            <a:ext cx="0" cy="50006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16469F01-672B-0844-867A-17ED342CEB84}"/>
              </a:ext>
            </a:extLst>
          </p:cNvPr>
          <p:cNvSpPr txBox="1"/>
          <p:nvPr/>
        </p:nvSpPr>
        <p:spPr>
          <a:xfrm>
            <a:off x="7461339" y="3815936"/>
            <a:ext cx="1869169"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exchange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with the interior</a:t>
            </a:r>
          </a:p>
        </p:txBody>
      </p:sp>
      <p:sp>
        <p:nvSpPr>
          <p:cNvPr id="119" name="TextBox 118">
            <a:extLst>
              <a:ext uri="{FF2B5EF4-FFF2-40B4-BE49-F238E27FC236}">
                <a16:creationId xmlns:a16="http://schemas.microsoft.com/office/drawing/2014/main" id="{C8881F43-717D-7843-B81D-72DA81A3FF91}"/>
              </a:ext>
            </a:extLst>
          </p:cNvPr>
          <p:cNvSpPr txBox="1"/>
          <p:nvPr/>
        </p:nvSpPr>
        <p:spPr>
          <a:xfrm>
            <a:off x="6455513" y="3685786"/>
            <a:ext cx="924092" cy="479990"/>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4F81BD">
                    <a:lumMod val="75000"/>
                  </a:srgbClr>
                </a:solidFill>
                <a:effectLst/>
                <a:uLnTx/>
                <a:uFillTx/>
                <a:latin typeface="Arial"/>
                <a:cs typeface="Arial"/>
                <a:sym typeface="Arial"/>
              </a:rPr>
              <a:t>MLD</a:t>
            </a:r>
          </a:p>
        </p:txBody>
      </p:sp>
      <p:sp>
        <p:nvSpPr>
          <p:cNvPr id="120" name="TextBox 119">
            <a:extLst>
              <a:ext uri="{FF2B5EF4-FFF2-40B4-BE49-F238E27FC236}">
                <a16:creationId xmlns:a16="http://schemas.microsoft.com/office/drawing/2014/main" id="{72C5A2E2-9D5A-6F4A-8CF6-86219BF3C38D}"/>
              </a:ext>
            </a:extLst>
          </p:cNvPr>
          <p:cNvSpPr txBox="1"/>
          <p:nvPr/>
        </p:nvSpPr>
        <p:spPr>
          <a:xfrm>
            <a:off x="9589729" y="2383294"/>
            <a:ext cx="2161280" cy="1218654"/>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4F81BD">
                    <a:lumMod val="75000"/>
                  </a:srgbClr>
                </a:solidFill>
                <a:effectLst/>
                <a:uLnTx/>
                <a:uFillTx/>
                <a:latin typeface="Arial"/>
                <a:cs typeface="Arial"/>
                <a:sym typeface="Arial"/>
              </a:rPr>
              <a:t>MLD: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4F81BD">
                    <a:lumMod val="75000"/>
                  </a:srgbClr>
                </a:solidFill>
                <a:effectLst/>
                <a:uLnTx/>
                <a:uFillTx/>
                <a:latin typeface="Arial"/>
                <a:cs typeface="Arial"/>
                <a:sym typeface="Arial"/>
              </a:rPr>
              <a:t>Mixed Layer Depth</a:t>
            </a:r>
          </a:p>
        </p:txBody>
      </p:sp>
      <p:sp>
        <p:nvSpPr>
          <p:cNvPr id="121" name="TextBox 120">
            <a:extLst>
              <a:ext uri="{FF2B5EF4-FFF2-40B4-BE49-F238E27FC236}">
                <a16:creationId xmlns:a16="http://schemas.microsoft.com/office/drawing/2014/main" id="{4792FE05-F3FA-DD4C-8697-F9FB1F8221F0}"/>
              </a:ext>
            </a:extLst>
          </p:cNvPr>
          <p:cNvSpPr txBox="1"/>
          <p:nvPr/>
        </p:nvSpPr>
        <p:spPr>
          <a:xfrm>
            <a:off x="4682808" y="3145165"/>
            <a:ext cx="93526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20202"/>
                </a:solidFill>
                <a:effectLst/>
                <a:uLnTx/>
                <a:uFillTx/>
                <a:latin typeface="Calibri"/>
                <a:ea typeface="+mn-ea"/>
                <a:cs typeface="Arial"/>
                <a:sym typeface="Arial"/>
              </a:rPr>
              <a:t>WARM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F81BD"/>
              </a:solidFill>
              <a:effectLst/>
              <a:uLnTx/>
              <a:uFillTx/>
              <a:latin typeface="Calibri"/>
              <a:ea typeface="+mn-ea"/>
              <a:cs typeface="Arial"/>
              <a:sym typeface="Arial"/>
            </a:endParaRPr>
          </a:p>
        </p:txBody>
      </p:sp>
      <p:sp>
        <p:nvSpPr>
          <p:cNvPr id="122" name="TextBox 121">
            <a:extLst>
              <a:ext uri="{FF2B5EF4-FFF2-40B4-BE49-F238E27FC236}">
                <a16:creationId xmlns:a16="http://schemas.microsoft.com/office/drawing/2014/main" id="{E3127D85-0B91-0444-B343-91E7FF2829C4}"/>
              </a:ext>
            </a:extLst>
          </p:cNvPr>
          <p:cNvSpPr txBox="1"/>
          <p:nvPr/>
        </p:nvSpPr>
        <p:spPr>
          <a:xfrm>
            <a:off x="4775336" y="4461935"/>
            <a:ext cx="93526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F497D"/>
                </a:solidFill>
                <a:effectLst/>
                <a:uLnTx/>
                <a:uFillTx/>
                <a:latin typeface="Calibri"/>
                <a:ea typeface="+mn-ea"/>
                <a:cs typeface="Arial"/>
                <a:sym typeface="Arial"/>
              </a:rPr>
              <a:t>COLD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F81BD"/>
              </a:solidFill>
              <a:effectLst/>
              <a:uLnTx/>
              <a:uFillTx/>
              <a:latin typeface="Calibri"/>
              <a:ea typeface="+mn-ea"/>
              <a:cs typeface="Arial"/>
              <a:sym typeface="Arial"/>
            </a:endParaRPr>
          </a:p>
        </p:txBody>
      </p:sp>
      <p:cxnSp>
        <p:nvCxnSpPr>
          <p:cNvPr id="66" name="Elbow Connector 65">
            <a:extLst>
              <a:ext uri="{FF2B5EF4-FFF2-40B4-BE49-F238E27FC236}">
                <a16:creationId xmlns:a16="http://schemas.microsoft.com/office/drawing/2014/main" id="{53EBFBD1-CB2B-B944-BAA9-3A4FC9766DA8}"/>
              </a:ext>
            </a:extLst>
          </p:cNvPr>
          <p:cNvCxnSpPr>
            <a:cxnSpLocks/>
          </p:cNvCxnSpPr>
          <p:nvPr/>
        </p:nvCxnSpPr>
        <p:spPr>
          <a:xfrm rot="16200000" flipH="1">
            <a:off x="2432297" y="3247854"/>
            <a:ext cx="715450" cy="375504"/>
          </a:xfrm>
          <a:prstGeom prst="bentConnector3">
            <a:avLst>
              <a:gd name="adj1" fmla="val 97190"/>
            </a:avLst>
          </a:prstGeom>
        </p:spPr>
        <p:style>
          <a:lnRef idx="2">
            <a:schemeClr val="accent1"/>
          </a:lnRef>
          <a:fillRef idx="0">
            <a:schemeClr val="accent1"/>
          </a:fillRef>
          <a:effectRef idx="1">
            <a:schemeClr val="accent1"/>
          </a:effectRef>
          <a:fontRef idx="minor">
            <a:schemeClr val="tx1"/>
          </a:fontRef>
        </p:style>
      </p:cxnSp>
      <p:pic>
        <p:nvPicPr>
          <p:cNvPr id="132" name="Picture 131">
            <a:extLst>
              <a:ext uri="{FF2B5EF4-FFF2-40B4-BE49-F238E27FC236}">
                <a16:creationId xmlns:a16="http://schemas.microsoft.com/office/drawing/2014/main" id="{5059D4F5-B74D-1445-A55F-EF465C3B3719}"/>
              </a:ext>
            </a:extLst>
          </p:cNvPr>
          <p:cNvPicPr>
            <a:picLocks noChangeAspect="1"/>
          </p:cNvPicPr>
          <p:nvPr/>
        </p:nvPicPr>
        <p:blipFill>
          <a:blip r:embed="rId3"/>
          <a:stretch>
            <a:fillRect/>
          </a:stretch>
        </p:blipFill>
        <p:spPr>
          <a:xfrm>
            <a:off x="2645521" y="3319733"/>
            <a:ext cx="459002" cy="426216"/>
          </a:xfrm>
          <a:prstGeom prst="rect">
            <a:avLst/>
          </a:prstGeom>
        </p:spPr>
      </p:pic>
      <p:sp>
        <p:nvSpPr>
          <p:cNvPr id="118" name="TextBox 117">
            <a:extLst>
              <a:ext uri="{FF2B5EF4-FFF2-40B4-BE49-F238E27FC236}">
                <a16:creationId xmlns:a16="http://schemas.microsoft.com/office/drawing/2014/main" id="{8C4B8AD1-47C7-EA40-B003-B862FBAADB9C}"/>
              </a:ext>
            </a:extLst>
          </p:cNvPr>
          <p:cNvSpPr txBox="1"/>
          <p:nvPr/>
        </p:nvSpPr>
        <p:spPr>
          <a:xfrm>
            <a:off x="2699807" y="3182319"/>
            <a:ext cx="233589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F81BD"/>
                </a:solidFill>
                <a:effectLst/>
                <a:uLnTx/>
                <a:uFillTx/>
                <a:latin typeface="Calibri"/>
                <a:ea typeface="+mn-ea"/>
                <a:cs typeface="Arial"/>
                <a:sym typeface="Arial"/>
              </a:rPr>
              <a:t>MIXED LAYER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F81BD"/>
              </a:solidFill>
              <a:effectLst/>
              <a:uLnTx/>
              <a:uFillTx/>
              <a:latin typeface="Calibri"/>
              <a:ea typeface="+mn-ea"/>
              <a:cs typeface="Arial"/>
              <a:sym typeface="Arial"/>
            </a:endParaRPr>
          </a:p>
        </p:txBody>
      </p:sp>
    </p:spTree>
    <p:extLst>
      <p:ext uri="{BB962C8B-B14F-4D97-AF65-F5344CB8AC3E}">
        <p14:creationId xmlns:p14="http://schemas.microsoft.com/office/powerpoint/2010/main" val="30626235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51"/>
          <p:cNvGrpSpPr/>
          <p:nvPr/>
        </p:nvGrpSpPr>
        <p:grpSpPr>
          <a:xfrm>
            <a:off x="4144320" y="5949979"/>
            <a:ext cx="2678251" cy="646331"/>
            <a:chOff x="4591188" y="6819909"/>
            <a:chExt cx="2678251" cy="646331"/>
          </a:xfrm>
        </p:grpSpPr>
        <p:sp>
          <p:nvSpPr>
            <p:cNvPr id="3" name="TextBox 2"/>
            <p:cNvSpPr txBox="1"/>
            <p:nvPr/>
          </p:nvSpPr>
          <p:spPr>
            <a:xfrm>
              <a:off x="4591188" y="6819909"/>
              <a:ext cx="267825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Helvetica"/>
                  <a:ea typeface="+mn-ea"/>
                  <a:cs typeface="Helvetica"/>
                  <a:sym typeface="Arial"/>
                </a:rPr>
                <a:t>Vertical processes	</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Helvetica"/>
                  <a:ea typeface="+mn-ea"/>
                  <a:cs typeface="Helvetica"/>
                  <a:sym typeface="Arial"/>
                </a:rPr>
                <a:t>	  mixing</a:t>
              </a:r>
            </a:p>
          </p:txBody>
        </p:sp>
        <p:cxnSp>
          <p:nvCxnSpPr>
            <p:cNvPr id="10" name="Straight Arrow Connector 9"/>
            <p:cNvCxnSpPr/>
            <p:nvPr/>
          </p:nvCxnSpPr>
          <p:spPr>
            <a:xfrm>
              <a:off x="4670738" y="7296656"/>
              <a:ext cx="48994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grpSp>
        <p:nvGrpSpPr>
          <p:cNvPr id="51" name="Group 50"/>
          <p:cNvGrpSpPr/>
          <p:nvPr/>
        </p:nvGrpSpPr>
        <p:grpSpPr>
          <a:xfrm>
            <a:off x="964793" y="5940317"/>
            <a:ext cx="2480887" cy="646331"/>
            <a:chOff x="1649786" y="6810247"/>
            <a:chExt cx="2480887" cy="646331"/>
          </a:xfrm>
        </p:grpSpPr>
        <p:sp>
          <p:nvSpPr>
            <p:cNvPr id="49" name="TextBox 48"/>
            <p:cNvSpPr txBox="1"/>
            <p:nvPr/>
          </p:nvSpPr>
          <p:spPr>
            <a:xfrm>
              <a:off x="1649786" y="6810247"/>
              <a:ext cx="248088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Helvetica"/>
                  <a:ea typeface="+mn-ea"/>
                  <a:cs typeface="Helvetica"/>
                  <a:sym typeface="Arial"/>
                </a:rPr>
                <a:t>Vertical advection	</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Helvetica"/>
                  <a:ea typeface="+mn-ea"/>
                  <a:cs typeface="Helvetica"/>
                  <a:sym typeface="Arial"/>
                </a:rPr>
                <a:t>	 Ekman upwelling</a:t>
              </a:r>
            </a:p>
          </p:txBody>
        </p:sp>
        <p:cxnSp>
          <p:nvCxnSpPr>
            <p:cNvPr id="55" name="Straight Arrow Connector 54"/>
            <p:cNvCxnSpPr/>
            <p:nvPr/>
          </p:nvCxnSpPr>
          <p:spPr>
            <a:xfrm>
              <a:off x="1747472" y="7282699"/>
              <a:ext cx="48994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cxnSp>
        <p:nvCxnSpPr>
          <p:cNvPr id="71" name="Straight Connector 70"/>
          <p:cNvCxnSpPr/>
          <p:nvPr/>
        </p:nvCxnSpPr>
        <p:spPr>
          <a:xfrm flipH="1" flipV="1">
            <a:off x="3837676" y="6008899"/>
            <a:ext cx="1369" cy="506442"/>
          </a:xfrm>
          <a:prstGeom prst="line">
            <a:avLst/>
          </a:prstGeom>
          <a:ln w="12700">
            <a:solidFill>
              <a:schemeClr val="bg1">
                <a:lumMod val="50000"/>
              </a:schemeClr>
            </a:solidFill>
            <a:prstDash val="sysDot"/>
            <a:round/>
          </a:ln>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677781" y="3027545"/>
            <a:ext cx="6347729" cy="2877461"/>
          </a:xfrm>
          <a:prstGeom prst="rect">
            <a:avLst/>
          </a:prstGeom>
          <a:gradFill flip="none" rotWithShape="1">
            <a:gsLst>
              <a:gs pos="0">
                <a:schemeClr val="tx2"/>
              </a:gs>
              <a:gs pos="70000">
                <a:schemeClr val="tx2">
                  <a:lumMod val="40000"/>
                  <a:lumOff val="60000"/>
                </a:schemeClr>
              </a:gs>
              <a:gs pos="100000">
                <a:schemeClr val="accent5">
                  <a:lumMod val="40000"/>
                  <a:lumOff val="60000"/>
                </a:schemeClr>
              </a:gs>
            </a:gsLst>
            <a:lin ang="16200000" scaled="0"/>
            <a:tileRect/>
          </a:gra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cxnSp>
        <p:nvCxnSpPr>
          <p:cNvPr id="5" name="Straight Connector 4"/>
          <p:cNvCxnSpPr/>
          <p:nvPr/>
        </p:nvCxnSpPr>
        <p:spPr>
          <a:xfrm flipV="1">
            <a:off x="677781"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6949492"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7022551" y="4671717"/>
            <a:ext cx="1055046" cy="1238920"/>
          </a:xfrm>
          <a:prstGeom prst="line">
            <a:avLst/>
          </a:prstGeom>
        </p:spPr>
        <p:style>
          <a:lnRef idx="2">
            <a:schemeClr val="accent1"/>
          </a:lnRef>
          <a:fillRef idx="0">
            <a:schemeClr val="accent1"/>
          </a:fillRef>
          <a:effectRef idx="1">
            <a:schemeClr val="accent1"/>
          </a:effectRef>
          <a:fontRef idx="minor">
            <a:schemeClr val="tx1"/>
          </a:fontRef>
        </p:style>
      </p:cxnSp>
      <p:sp>
        <p:nvSpPr>
          <p:cNvPr id="9" name="Parallelogram 8"/>
          <p:cNvSpPr/>
          <p:nvPr/>
        </p:nvSpPr>
        <p:spPr>
          <a:xfrm>
            <a:off x="654273" y="1899832"/>
            <a:ext cx="7399815" cy="1142334"/>
          </a:xfrm>
          <a:prstGeom prst="parallelogram">
            <a:avLst>
              <a:gd name="adj" fmla="val 88776"/>
            </a:avLst>
          </a:prstGeom>
          <a:solidFill>
            <a:schemeClr val="accent5">
              <a:lumMod val="40000"/>
              <a:lumOff val="6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11" name="Parallelogram 10"/>
          <p:cNvSpPr/>
          <p:nvPr/>
        </p:nvSpPr>
        <p:spPr>
          <a:xfrm rot="16200000" flipV="1">
            <a:off x="5543244" y="3376282"/>
            <a:ext cx="4016618" cy="1052086"/>
          </a:xfrm>
          <a:prstGeom prst="parallelogram">
            <a:avLst>
              <a:gd name="adj" fmla="val 110725"/>
            </a:avLst>
          </a:prstGeom>
          <a:gradFill rotWithShape="0">
            <a:gsLst>
              <a:gs pos="0">
                <a:schemeClr val="tx2">
                  <a:lumMod val="75000"/>
                </a:schemeClr>
              </a:gs>
              <a:gs pos="70000">
                <a:schemeClr val="tx2">
                  <a:lumMod val="40000"/>
                  <a:lumOff val="60000"/>
                </a:schemeClr>
              </a:gs>
              <a:gs pos="100000">
                <a:schemeClr val="accent5">
                  <a:lumMod val="40000"/>
                  <a:lumOff val="60000"/>
                </a:schemeClr>
              </a:gs>
            </a:gsLst>
            <a:lin ang="16200000" scaled="0"/>
          </a:gra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grpSp>
        <p:nvGrpSpPr>
          <p:cNvPr id="33" name="Group 32"/>
          <p:cNvGrpSpPr/>
          <p:nvPr/>
        </p:nvGrpSpPr>
        <p:grpSpPr>
          <a:xfrm>
            <a:off x="3037187" y="1893020"/>
            <a:ext cx="3310246" cy="917861"/>
            <a:chOff x="2851913" y="1516776"/>
            <a:chExt cx="3395504" cy="1037308"/>
          </a:xfrm>
        </p:grpSpPr>
        <p:cxnSp>
          <p:nvCxnSpPr>
            <p:cNvPr id="6" name="Straight Arrow Connector 5"/>
            <p:cNvCxnSpPr/>
            <p:nvPr/>
          </p:nvCxnSpPr>
          <p:spPr>
            <a:xfrm flipH="1">
              <a:off x="3907394" y="1535241"/>
              <a:ext cx="893123" cy="1018843"/>
            </a:xfrm>
            <a:prstGeom prst="straightConnector1">
              <a:avLst/>
            </a:prstGeom>
            <a:ln>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H="1">
              <a:off x="4841279" y="1534114"/>
              <a:ext cx="697748" cy="795771"/>
            </a:xfrm>
            <a:prstGeom prst="straightConnector1">
              <a:avLst/>
            </a:prstGeom>
            <a:ln>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3319079" y="1532987"/>
              <a:ext cx="697748" cy="795771"/>
            </a:xfrm>
            <a:prstGeom prst="straightConnector1">
              <a:avLst/>
            </a:prstGeom>
            <a:ln>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2851913" y="1517903"/>
              <a:ext cx="382329" cy="436040"/>
            </a:xfrm>
            <a:prstGeom prst="straightConnector1">
              <a:avLst/>
            </a:prstGeom>
            <a:ln>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5837178" y="1516776"/>
              <a:ext cx="382329" cy="436040"/>
            </a:xfrm>
            <a:prstGeom prst="straightConnector1">
              <a:avLst/>
            </a:prstGeom>
            <a:ln>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3219186" y="1517903"/>
              <a:ext cx="3028231"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grpSp>
      <p:cxnSp>
        <p:nvCxnSpPr>
          <p:cNvPr id="25" name="Curved Connector 24"/>
          <p:cNvCxnSpPr/>
          <p:nvPr/>
        </p:nvCxnSpPr>
        <p:spPr>
          <a:xfrm>
            <a:off x="677781" y="3440708"/>
            <a:ext cx="6347729" cy="768038"/>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43" name="Up Arrow 42"/>
          <p:cNvSpPr/>
          <p:nvPr/>
        </p:nvSpPr>
        <p:spPr>
          <a:xfrm>
            <a:off x="1683443" y="3206061"/>
            <a:ext cx="327586" cy="357144"/>
          </a:xfrm>
          <a:prstGeom prst="upArrow">
            <a:avLst/>
          </a:prstGeom>
          <a:solidFill>
            <a:schemeClr val="bg1">
              <a:lumMod val="65000"/>
            </a:schemeClr>
          </a:solidFill>
          <a:ln>
            <a:solidFill>
              <a:schemeClr val="tx1">
                <a:lumMod val="95000"/>
                <a:lumOff val="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cxnSp>
        <p:nvCxnSpPr>
          <p:cNvPr id="45" name="Curved Connector 44"/>
          <p:cNvCxnSpPr/>
          <p:nvPr/>
        </p:nvCxnSpPr>
        <p:spPr>
          <a:xfrm>
            <a:off x="676704" y="3612608"/>
            <a:ext cx="6271712" cy="359139"/>
          </a:xfrm>
          <a:prstGeom prst="curvedConnector3">
            <a:avLst>
              <a:gd name="adj1" fmla="val 48048"/>
            </a:avLst>
          </a:prstGeom>
          <a:ln>
            <a:prstDash val="dash"/>
          </a:ln>
        </p:spPr>
        <p:style>
          <a:lnRef idx="2">
            <a:schemeClr val="accent1"/>
          </a:lnRef>
          <a:fillRef idx="0">
            <a:schemeClr val="accent1"/>
          </a:fillRef>
          <a:effectRef idx="1">
            <a:schemeClr val="accent1"/>
          </a:effectRef>
          <a:fontRef idx="minor">
            <a:schemeClr val="tx1"/>
          </a:fontRef>
        </p:style>
      </p:cxnSp>
      <p:grpSp>
        <p:nvGrpSpPr>
          <p:cNvPr id="50" name="Group 49"/>
          <p:cNvGrpSpPr/>
          <p:nvPr/>
        </p:nvGrpSpPr>
        <p:grpSpPr>
          <a:xfrm>
            <a:off x="4150097" y="3006255"/>
            <a:ext cx="571834" cy="950930"/>
            <a:chOff x="5999083" y="2901871"/>
            <a:chExt cx="586563" cy="1074680"/>
          </a:xfrm>
          <a:effectLst>
            <a:outerShdw blurRad="50800" dist="38100" dir="2700000" algn="tl" rotWithShape="0">
              <a:srgbClr val="000000">
                <a:alpha val="43000"/>
              </a:srgbClr>
            </a:outerShdw>
          </a:effectLst>
        </p:grpSpPr>
        <p:sp>
          <p:nvSpPr>
            <p:cNvPr id="40" name="Freeform 39"/>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41" name="Freeform 40"/>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42" name="Freeform 41"/>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grpSp>
      <p:sp>
        <p:nvSpPr>
          <p:cNvPr id="69" name="TextBox 68"/>
          <p:cNvSpPr txBox="1"/>
          <p:nvPr/>
        </p:nvSpPr>
        <p:spPr>
          <a:xfrm>
            <a:off x="3765204" y="4136754"/>
            <a:ext cx="163984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wind-driven entrainment</a:t>
            </a:r>
          </a:p>
        </p:txBody>
      </p:sp>
      <p:sp>
        <p:nvSpPr>
          <p:cNvPr id="70" name="TextBox 69"/>
          <p:cNvSpPr txBox="1"/>
          <p:nvPr/>
        </p:nvSpPr>
        <p:spPr>
          <a:xfrm>
            <a:off x="5521012" y="4207749"/>
            <a:ext cx="1455509"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convection-driven entrainment</a:t>
            </a:r>
          </a:p>
        </p:txBody>
      </p:sp>
      <p:pic>
        <p:nvPicPr>
          <p:cNvPr id="74" name="Picture 73"/>
          <p:cNvPicPr>
            <a:picLocks noChangeAspect="1"/>
          </p:cNvPicPr>
          <p:nvPr/>
        </p:nvPicPr>
        <p:blipFill>
          <a:blip r:embed="rId3"/>
          <a:stretch>
            <a:fillRect/>
          </a:stretch>
        </p:blipFill>
        <p:spPr>
          <a:xfrm>
            <a:off x="1469869" y="2583416"/>
            <a:ext cx="978108" cy="157326"/>
          </a:xfrm>
          <a:prstGeom prst="rect">
            <a:avLst/>
          </a:prstGeom>
        </p:spPr>
      </p:pic>
      <p:pic>
        <p:nvPicPr>
          <p:cNvPr id="76" name="Picture 75"/>
          <p:cNvPicPr>
            <a:picLocks noChangeAspect="1"/>
          </p:cNvPicPr>
          <p:nvPr/>
        </p:nvPicPr>
        <p:blipFill>
          <a:blip r:embed="rId4"/>
          <a:stretch>
            <a:fillRect/>
          </a:stretch>
        </p:blipFill>
        <p:spPr>
          <a:xfrm>
            <a:off x="1581434" y="3729198"/>
            <a:ext cx="804773" cy="179801"/>
          </a:xfrm>
          <a:prstGeom prst="rect">
            <a:avLst/>
          </a:prstGeom>
        </p:spPr>
      </p:pic>
      <p:cxnSp>
        <p:nvCxnSpPr>
          <p:cNvPr id="79" name="Straight Connector 78"/>
          <p:cNvCxnSpPr>
            <a:stCxn id="11" idx="4"/>
          </p:cNvCxnSpPr>
          <p:nvPr/>
        </p:nvCxnSpPr>
        <p:spPr>
          <a:xfrm flipV="1">
            <a:off x="7025511" y="2844955"/>
            <a:ext cx="1052086" cy="1057372"/>
          </a:xfrm>
          <a:prstGeom prst="line">
            <a:avLst/>
          </a:prstGeom>
          <a:ln>
            <a:prstDash val="dash"/>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6451559" y="2081550"/>
            <a:ext cx="192000" cy="617397"/>
            <a:chOff x="8137287" y="544428"/>
            <a:chExt cx="196946" cy="697743"/>
          </a:xfrm>
          <a:effectLst>
            <a:outerShdw blurRad="50800" dist="38100" dir="2700000" algn="tl" rotWithShape="0">
              <a:srgbClr val="000000">
                <a:alpha val="43000"/>
              </a:srgbClr>
            </a:outerShdw>
          </a:effectLst>
        </p:grpSpPr>
        <p:sp>
          <p:nvSpPr>
            <p:cNvPr id="89" name="Freeform 88"/>
            <p:cNvSpPr/>
            <p:nvPr/>
          </p:nvSpPr>
          <p:spPr>
            <a:xfrm>
              <a:off x="8169535" y="617468"/>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90" name="Right Triangle 89"/>
            <p:cNvSpPr/>
            <p:nvPr/>
          </p:nvSpPr>
          <p:spPr>
            <a:xfrm rot="8083269">
              <a:off x="8137287" y="544428"/>
              <a:ext cx="136771" cy="136771"/>
            </a:xfrm>
            <a:prstGeom prst="rtTriangle">
              <a:avLst/>
            </a:prstGeom>
            <a:solidFill>
              <a:schemeClr val="tx1">
                <a:lumMod val="75000"/>
                <a:lumOff val="25000"/>
              </a:schemeClr>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grpSp>
      <p:grpSp>
        <p:nvGrpSpPr>
          <p:cNvPr id="93" name="Group 92"/>
          <p:cNvGrpSpPr/>
          <p:nvPr/>
        </p:nvGrpSpPr>
        <p:grpSpPr>
          <a:xfrm>
            <a:off x="6192582" y="2279932"/>
            <a:ext cx="192000" cy="617397"/>
            <a:chOff x="8137287" y="544428"/>
            <a:chExt cx="196946" cy="697743"/>
          </a:xfrm>
          <a:effectLst>
            <a:outerShdw blurRad="50800" dist="38100" dir="2700000" algn="tl" rotWithShape="0">
              <a:srgbClr val="000000">
                <a:alpha val="43000"/>
              </a:srgbClr>
            </a:outerShdw>
          </a:effectLst>
        </p:grpSpPr>
        <p:sp>
          <p:nvSpPr>
            <p:cNvPr id="94" name="Freeform 93"/>
            <p:cNvSpPr/>
            <p:nvPr/>
          </p:nvSpPr>
          <p:spPr>
            <a:xfrm>
              <a:off x="8169535" y="617468"/>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95" name="Right Triangle 94"/>
            <p:cNvSpPr/>
            <p:nvPr/>
          </p:nvSpPr>
          <p:spPr>
            <a:xfrm rot="8083269">
              <a:off x="8137287" y="544428"/>
              <a:ext cx="136771" cy="136771"/>
            </a:xfrm>
            <a:prstGeom prst="rtTriangle">
              <a:avLst/>
            </a:prstGeom>
            <a:solidFill>
              <a:schemeClr val="tx1">
                <a:lumMod val="75000"/>
                <a:lumOff val="25000"/>
              </a:schemeClr>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grpSp>
      <p:pic>
        <p:nvPicPr>
          <p:cNvPr id="96" name="Picture 95"/>
          <p:cNvPicPr>
            <a:picLocks noChangeAspect="1"/>
          </p:cNvPicPr>
          <p:nvPr/>
        </p:nvPicPr>
        <p:blipFill>
          <a:blip r:embed="rId5"/>
          <a:stretch>
            <a:fillRect/>
          </a:stretch>
        </p:blipFill>
        <p:spPr>
          <a:xfrm>
            <a:off x="6711583" y="2039409"/>
            <a:ext cx="854297" cy="191039"/>
          </a:xfrm>
          <a:prstGeom prst="rect">
            <a:avLst/>
          </a:prstGeom>
        </p:spPr>
      </p:pic>
      <p:grpSp>
        <p:nvGrpSpPr>
          <p:cNvPr id="100" name="Group 99"/>
          <p:cNvGrpSpPr/>
          <p:nvPr/>
        </p:nvGrpSpPr>
        <p:grpSpPr>
          <a:xfrm>
            <a:off x="6103395" y="3502457"/>
            <a:ext cx="192000" cy="617397"/>
            <a:chOff x="8127999" y="5483917"/>
            <a:chExt cx="196946" cy="697743"/>
          </a:xfrm>
          <a:effectLst>
            <a:outerShdw blurRad="50800" dist="38100" dir="2700000" algn="tl" rotWithShape="0">
              <a:srgbClr val="000000">
                <a:alpha val="43000"/>
              </a:srgbClr>
            </a:outerShdw>
          </a:effectLst>
        </p:grpSpPr>
        <p:sp>
          <p:nvSpPr>
            <p:cNvPr id="98" name="Freeform 97"/>
            <p:cNvSpPr/>
            <p:nvPr/>
          </p:nvSpPr>
          <p:spPr>
            <a:xfrm rot="10800000">
              <a:off x="8127999" y="5483917"/>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chemeClr val="accent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solidFill>
                    <a:srgbClr val="4F81BD">
                      <a:lumMod val="75000"/>
                    </a:srgbClr>
                  </a:solidFill>
                </a:ln>
                <a:solidFill>
                  <a:srgbClr val="4F81BD">
                    <a:lumMod val="75000"/>
                  </a:srgbClr>
                </a:solidFill>
                <a:effectLst/>
                <a:uLnTx/>
                <a:uFillTx/>
                <a:latin typeface="Calibri"/>
                <a:ea typeface="+mn-ea"/>
                <a:cs typeface="+mn-cs"/>
                <a:sym typeface="Arial"/>
              </a:endParaRPr>
            </a:p>
          </p:txBody>
        </p:sp>
        <p:sp>
          <p:nvSpPr>
            <p:cNvPr id="99" name="Right Triangle 98"/>
            <p:cNvSpPr/>
            <p:nvPr/>
          </p:nvSpPr>
          <p:spPr>
            <a:xfrm rot="18883269">
              <a:off x="8188174" y="6044889"/>
              <a:ext cx="136771" cy="136771"/>
            </a:xfrm>
            <a:prstGeom prst="rtTriangl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solidFill>
                    <a:srgbClr val="4F81BD"/>
                  </a:solidFill>
                </a:ln>
                <a:solidFill>
                  <a:srgbClr val="4F81BD">
                    <a:lumMod val="75000"/>
                  </a:srgbClr>
                </a:solidFill>
                <a:effectLst/>
                <a:uLnTx/>
                <a:uFillTx/>
                <a:latin typeface="Calibri"/>
                <a:ea typeface="+mn-ea"/>
                <a:cs typeface="+mn-cs"/>
                <a:sym typeface="Arial"/>
              </a:endParaRPr>
            </a:p>
          </p:txBody>
        </p:sp>
      </p:grpSp>
      <p:grpSp>
        <p:nvGrpSpPr>
          <p:cNvPr id="101" name="Group 100"/>
          <p:cNvGrpSpPr/>
          <p:nvPr/>
        </p:nvGrpSpPr>
        <p:grpSpPr>
          <a:xfrm>
            <a:off x="6442432" y="3266813"/>
            <a:ext cx="192000" cy="617397"/>
            <a:chOff x="8127999" y="5483917"/>
            <a:chExt cx="196946" cy="697743"/>
          </a:xfrm>
          <a:effectLst>
            <a:outerShdw blurRad="50800" dist="38100" dir="2700000" algn="tl" rotWithShape="0">
              <a:srgbClr val="000000">
                <a:alpha val="43000"/>
              </a:srgbClr>
            </a:outerShdw>
          </a:effectLst>
        </p:grpSpPr>
        <p:sp>
          <p:nvSpPr>
            <p:cNvPr id="102" name="Freeform 101"/>
            <p:cNvSpPr/>
            <p:nvPr/>
          </p:nvSpPr>
          <p:spPr>
            <a:xfrm rot="10800000">
              <a:off x="8127999" y="5483917"/>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a:solidFill>
                <a:schemeClr val="accent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solidFill>
                    <a:srgbClr val="4F81BD">
                      <a:lumMod val="75000"/>
                    </a:srgbClr>
                  </a:solidFill>
                </a:ln>
                <a:solidFill>
                  <a:srgbClr val="4F81BD">
                    <a:lumMod val="75000"/>
                  </a:srgbClr>
                </a:solidFill>
                <a:effectLst/>
                <a:uLnTx/>
                <a:uFillTx/>
                <a:latin typeface="Calibri"/>
                <a:ea typeface="+mn-ea"/>
                <a:cs typeface="+mn-cs"/>
                <a:sym typeface="Arial"/>
              </a:endParaRPr>
            </a:p>
          </p:txBody>
        </p:sp>
        <p:sp>
          <p:nvSpPr>
            <p:cNvPr id="103" name="Right Triangle 102"/>
            <p:cNvSpPr/>
            <p:nvPr/>
          </p:nvSpPr>
          <p:spPr>
            <a:xfrm rot="18883269">
              <a:off x="8188174" y="6044889"/>
              <a:ext cx="136771" cy="136771"/>
            </a:xfrm>
            <a:prstGeom prst="rtTriangl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solidFill>
                    <a:srgbClr val="4F81BD"/>
                  </a:solidFill>
                </a:ln>
                <a:solidFill>
                  <a:srgbClr val="4F81BD">
                    <a:lumMod val="75000"/>
                  </a:srgbClr>
                </a:solidFill>
                <a:effectLst/>
                <a:uLnTx/>
                <a:uFillTx/>
                <a:latin typeface="Calibri"/>
                <a:ea typeface="+mn-ea"/>
                <a:cs typeface="+mn-cs"/>
                <a:sym typeface="Arial"/>
              </a:endParaRPr>
            </a:p>
          </p:txBody>
        </p:sp>
      </p:grpSp>
      <p:sp>
        <p:nvSpPr>
          <p:cNvPr id="106" name="Circular Arrow 105"/>
          <p:cNvSpPr/>
          <p:nvPr/>
        </p:nvSpPr>
        <p:spPr>
          <a:xfrm rot="10800000" flipH="1" flipV="1">
            <a:off x="2765649" y="2456974"/>
            <a:ext cx="379080" cy="347060"/>
          </a:xfrm>
          <a:prstGeom prst="circularArrow">
            <a:avLst>
              <a:gd name="adj1" fmla="val 12500"/>
              <a:gd name="adj2" fmla="val 1142319"/>
              <a:gd name="adj3" fmla="val 20457681"/>
              <a:gd name="adj4" fmla="val 2772718"/>
              <a:gd name="adj5" fmla="val 12500"/>
            </a:avLst>
          </a:prstGeom>
          <a:solidFill>
            <a:schemeClr val="bg1">
              <a:lumMod val="65000"/>
            </a:schemeClr>
          </a:solidFill>
          <a:ln w="635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08" name="TextBox 107"/>
          <p:cNvSpPr txBox="1"/>
          <p:nvPr/>
        </p:nvSpPr>
        <p:spPr>
          <a:xfrm>
            <a:off x="1279405" y="3971885"/>
            <a:ext cx="126522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Ekman-driven</a:t>
            </a:r>
          </a:p>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upwelling</a:t>
            </a:r>
          </a:p>
        </p:txBody>
      </p:sp>
      <p:cxnSp>
        <p:nvCxnSpPr>
          <p:cNvPr id="19" name="Straight Connector 18"/>
          <p:cNvCxnSpPr>
            <a:stCxn id="2" idx="2"/>
            <a:endCxn id="9" idx="3"/>
          </p:cNvCxnSpPr>
          <p:nvPr/>
        </p:nvCxnSpPr>
        <p:spPr>
          <a:xfrm flipH="1" flipV="1">
            <a:off x="3847120" y="3042166"/>
            <a:ext cx="4525" cy="2862840"/>
          </a:xfrm>
          <a:prstGeom prst="line">
            <a:avLst/>
          </a:prstGeom>
          <a:ln w="12700">
            <a:solidFill>
              <a:schemeClr val="bg1">
                <a:lumMod val="50000"/>
              </a:schemeClr>
            </a:solidFill>
            <a:prstDash val="sysDot"/>
            <a:round/>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3863280" y="1894018"/>
            <a:ext cx="1143508" cy="1139158"/>
          </a:xfrm>
          <a:prstGeom prst="line">
            <a:avLst/>
          </a:prstGeom>
          <a:ln w="12700">
            <a:solidFill>
              <a:schemeClr val="bg1">
                <a:lumMod val="50000"/>
              </a:schemeClr>
            </a:solidFill>
            <a:prstDash val="sysDot"/>
            <a:roun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V="1">
            <a:off x="552131" y="3410383"/>
            <a:ext cx="0" cy="2112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a:off x="7086393" y="3986541"/>
            <a:ext cx="0" cy="211216"/>
          </a:xfrm>
          <a:prstGeom prst="straightConnector1">
            <a:avLst/>
          </a:prstGeom>
          <a:ln>
            <a:tailEnd type="arrow"/>
          </a:ln>
          <a:effectLst>
            <a:outerShdw blurRad="40005" dist="38100" dir="5400000" sx="107000" sy="107000" algn="tl"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pic>
        <p:nvPicPr>
          <p:cNvPr id="61" name="Picture 60" descr="latex-image-1.pdf"/>
          <p:cNvPicPr>
            <a:picLocks noChangeAspect="1"/>
          </p:cNvPicPr>
          <p:nvPr/>
        </p:nvPicPr>
        <p:blipFill>
          <a:blip r:embed="rId6"/>
          <a:stretch>
            <a:fillRect/>
          </a:stretch>
        </p:blipFill>
        <p:spPr>
          <a:xfrm>
            <a:off x="4182515" y="2259015"/>
            <a:ext cx="148573" cy="123613"/>
          </a:xfrm>
          <a:prstGeom prst="rect">
            <a:avLst/>
          </a:prstGeom>
        </p:spPr>
      </p:pic>
      <p:pic>
        <p:nvPicPr>
          <p:cNvPr id="26" name="Picture 25"/>
          <p:cNvPicPr>
            <a:picLocks noChangeAspect="1"/>
          </p:cNvPicPr>
          <p:nvPr/>
        </p:nvPicPr>
        <p:blipFill>
          <a:blip r:embed="rId7"/>
          <a:stretch>
            <a:fillRect/>
          </a:stretch>
        </p:blipFill>
        <p:spPr>
          <a:xfrm>
            <a:off x="5118011" y="1279128"/>
            <a:ext cx="173336" cy="179801"/>
          </a:xfrm>
          <a:prstGeom prst="rect">
            <a:avLst/>
          </a:prstGeom>
        </p:spPr>
      </p:pic>
      <p:grpSp>
        <p:nvGrpSpPr>
          <p:cNvPr id="37" name="Group 36"/>
          <p:cNvGrpSpPr/>
          <p:nvPr/>
        </p:nvGrpSpPr>
        <p:grpSpPr>
          <a:xfrm>
            <a:off x="4048563" y="469228"/>
            <a:ext cx="2346011" cy="1344121"/>
            <a:chOff x="4317420" y="147209"/>
            <a:chExt cx="2224355" cy="1274420"/>
          </a:xfrm>
        </p:grpSpPr>
        <p:grpSp>
          <p:nvGrpSpPr>
            <p:cNvPr id="18" name="Group 17"/>
            <p:cNvGrpSpPr/>
            <p:nvPr/>
          </p:nvGrpSpPr>
          <p:grpSpPr>
            <a:xfrm>
              <a:off x="4317420" y="529237"/>
              <a:ext cx="2195892" cy="892392"/>
              <a:chOff x="4292856" y="444500"/>
              <a:chExt cx="2375642" cy="1063684"/>
            </a:xfrm>
          </p:grpSpPr>
          <p:grpSp>
            <p:nvGrpSpPr>
              <p:cNvPr id="12" name="Group 11"/>
              <p:cNvGrpSpPr/>
              <p:nvPr/>
            </p:nvGrpSpPr>
            <p:grpSpPr>
              <a:xfrm rot="5400000">
                <a:off x="5033766" y="-210834"/>
                <a:ext cx="979398" cy="2290066"/>
                <a:chOff x="3674679" y="-290896"/>
                <a:chExt cx="2046671" cy="2046671"/>
              </a:xfrm>
            </p:grpSpPr>
            <p:sp>
              <p:nvSpPr>
                <p:cNvPr id="4" name="Donut 3"/>
                <p:cNvSpPr/>
                <p:nvPr/>
              </p:nvSpPr>
              <p:spPr>
                <a:xfrm>
                  <a:off x="3674679" y="-290896"/>
                  <a:ext cx="2046671" cy="2046671"/>
                </a:xfrm>
                <a:prstGeom prst="donut">
                  <a:avLst>
                    <a:gd name="adj" fmla="val 0"/>
                  </a:avLst>
                </a:prstGeom>
                <a:solidFill>
                  <a:schemeClr val="tx1">
                    <a:lumMod val="85000"/>
                    <a:lumOff val="15000"/>
                  </a:schemeClr>
                </a:solidFill>
                <a:ln w="127">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63" name="Donut 62"/>
                <p:cNvSpPr/>
                <p:nvPr/>
              </p:nvSpPr>
              <p:spPr>
                <a:xfrm>
                  <a:off x="3965574" y="-1"/>
                  <a:ext cx="1463675" cy="1463675"/>
                </a:xfrm>
                <a:prstGeom prst="donut">
                  <a:avLst>
                    <a:gd name="adj" fmla="val 0"/>
                  </a:avLst>
                </a:prstGeom>
                <a:solidFill>
                  <a:schemeClr val="tx1">
                    <a:lumMod val="85000"/>
                    <a:lumOff val="15000"/>
                  </a:schemeClr>
                </a:solidFill>
                <a:ln w="127">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grpSp>
          <p:sp>
            <p:nvSpPr>
              <p:cNvPr id="15" name="Circular Arrow 14"/>
              <p:cNvSpPr/>
              <p:nvPr/>
            </p:nvSpPr>
            <p:spPr>
              <a:xfrm rot="12190258">
                <a:off x="4902498" y="799598"/>
                <a:ext cx="708586" cy="708586"/>
              </a:xfrm>
              <a:prstGeom prst="circularArrow">
                <a:avLst>
                  <a:gd name="adj1" fmla="val 1314"/>
                  <a:gd name="adj2" fmla="val 789450"/>
                  <a:gd name="adj3" fmla="val 20457680"/>
                  <a:gd name="adj4" fmla="val 14641028"/>
                  <a:gd name="adj5" fmla="val 8514"/>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67" name="Circular Arrow 66"/>
              <p:cNvSpPr/>
              <p:nvPr/>
            </p:nvSpPr>
            <p:spPr>
              <a:xfrm rot="9532074">
                <a:off x="5933202" y="651301"/>
                <a:ext cx="708586" cy="708586"/>
              </a:xfrm>
              <a:prstGeom prst="circularArrow">
                <a:avLst>
                  <a:gd name="adj1" fmla="val 1314"/>
                  <a:gd name="adj2" fmla="val 789450"/>
                  <a:gd name="adj3" fmla="val 20457680"/>
                  <a:gd name="adj4" fmla="val 14641028"/>
                  <a:gd name="adj5" fmla="val 8514"/>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73" name="Circular Arrow 72"/>
              <p:cNvSpPr/>
              <p:nvPr/>
            </p:nvSpPr>
            <p:spPr>
              <a:xfrm rot="18034158">
                <a:off x="4292856" y="599656"/>
                <a:ext cx="708586" cy="708586"/>
              </a:xfrm>
              <a:prstGeom prst="circularArrow">
                <a:avLst>
                  <a:gd name="adj1" fmla="val 1314"/>
                  <a:gd name="adj2" fmla="val 789450"/>
                  <a:gd name="adj3" fmla="val 20457680"/>
                  <a:gd name="adj4" fmla="val 14641028"/>
                  <a:gd name="adj5" fmla="val 8514"/>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grpSp>
        <p:pic>
          <p:nvPicPr>
            <p:cNvPr id="68" name="Picture 67" descr="wind-blowing.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8493" y="147209"/>
              <a:ext cx="1763282" cy="1005980"/>
            </a:xfrm>
            <a:prstGeom prst="rect">
              <a:avLst/>
            </a:prstGeom>
          </p:spPr>
        </p:pic>
      </p:grpSp>
      <p:sp>
        <p:nvSpPr>
          <p:cNvPr id="97" name="Title 1">
            <a:extLst>
              <a:ext uri="{FF2B5EF4-FFF2-40B4-BE49-F238E27FC236}">
                <a16:creationId xmlns:a16="http://schemas.microsoft.com/office/drawing/2014/main" id="{939596B1-9764-E840-B332-1B62FB86B616}"/>
              </a:ext>
            </a:extLst>
          </p:cNvPr>
          <p:cNvSpPr txBox="1">
            <a:spLocks/>
          </p:cNvSpPr>
          <p:nvPr/>
        </p:nvSpPr>
        <p:spPr>
          <a:xfrm>
            <a:off x="419018" y="-95751"/>
            <a:ext cx="4453438" cy="1600200"/>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666666"/>
              </a:buClr>
              <a:buSzPts val="2471"/>
              <a:buFont typeface="Helvetica Neue"/>
              <a:buNone/>
              <a:tabLst/>
              <a:defRPr/>
            </a:pPr>
            <a:r>
              <a:rPr kumimoji="0" lang="en-US" sz="3600" b="1" i="0" u="none" strike="noStrike" kern="0" cap="none" spc="0" normalizeH="0" baseline="0" noProof="0" dirty="0">
                <a:ln>
                  <a:noFill/>
                </a:ln>
                <a:solidFill>
                  <a:srgbClr val="277DA1">
                    <a:lumMod val="75000"/>
                  </a:srgbClr>
                </a:solidFill>
                <a:effectLst/>
                <a:uLnTx/>
                <a:uFillTx/>
                <a:latin typeface="Helvetica Neue"/>
                <a:ea typeface="Helvetica Neue"/>
                <a:cs typeface="Helvetica Neue"/>
                <a:sym typeface="Helvetica Neue"/>
              </a:rPr>
              <a:t>The Role of Winds</a:t>
            </a:r>
          </a:p>
        </p:txBody>
      </p:sp>
      <p:sp>
        <p:nvSpPr>
          <p:cNvPr id="110" name="TextBox 109">
            <a:extLst>
              <a:ext uri="{FF2B5EF4-FFF2-40B4-BE49-F238E27FC236}">
                <a16:creationId xmlns:a16="http://schemas.microsoft.com/office/drawing/2014/main" id="{B1301388-7B0A-6045-9C1C-4F031AB90A93}"/>
              </a:ext>
            </a:extLst>
          </p:cNvPr>
          <p:cNvSpPr txBox="1"/>
          <p:nvPr/>
        </p:nvSpPr>
        <p:spPr>
          <a:xfrm>
            <a:off x="7178355" y="5807455"/>
            <a:ext cx="4159963" cy="70788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srgbClr val="4F81BD">
                  <a:lumMod val="50000"/>
                </a:srgbClr>
              </a:buClr>
              <a:buSzTx/>
              <a:buFont typeface="Wingdings" pitchFamily="2" charset="2"/>
              <a:buChar char="ü"/>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Deepening of the</a:t>
            </a:r>
          </a:p>
          <a:p>
            <a:pPr marL="0" marR="0" lvl="0" indent="0" algn="l" defTabSz="457200" rtl="0" eaLnBrk="1" fontAlgn="auto" latinLnBrk="0" hangingPunct="1">
              <a:lnSpc>
                <a:spcPct val="100000"/>
              </a:lnSpc>
              <a:spcBef>
                <a:spcPts val="0"/>
              </a:spcBef>
              <a:spcAft>
                <a:spcPts val="0"/>
              </a:spcAft>
              <a:buClr>
                <a:srgbClr val="4F81BD">
                  <a:lumMod val="50000"/>
                </a:srgbClr>
              </a:buClr>
              <a:buSzTx/>
              <a:buFont typeface="Arial"/>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      Mixed Layer Depth (MLD)</a:t>
            </a:r>
          </a:p>
        </p:txBody>
      </p:sp>
      <p:sp>
        <p:nvSpPr>
          <p:cNvPr id="111" name="TextBox 110">
            <a:extLst>
              <a:ext uri="{FF2B5EF4-FFF2-40B4-BE49-F238E27FC236}">
                <a16:creationId xmlns:a16="http://schemas.microsoft.com/office/drawing/2014/main" id="{B50BD564-A4DC-7A44-81F7-034CB38F842D}"/>
              </a:ext>
            </a:extLst>
          </p:cNvPr>
          <p:cNvSpPr txBox="1"/>
          <p:nvPr/>
        </p:nvSpPr>
        <p:spPr>
          <a:xfrm>
            <a:off x="2908645" y="3639109"/>
            <a:ext cx="924092" cy="479990"/>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4F81BD">
                    <a:lumMod val="75000"/>
                  </a:srgbClr>
                </a:solidFill>
                <a:effectLst/>
                <a:uLnTx/>
                <a:uFillTx/>
                <a:latin typeface="Arial"/>
                <a:cs typeface="Arial"/>
                <a:sym typeface="Arial"/>
              </a:rPr>
              <a:t>MLD</a:t>
            </a:r>
          </a:p>
        </p:txBody>
      </p:sp>
      <p:grpSp>
        <p:nvGrpSpPr>
          <p:cNvPr id="54" name="Group 53">
            <a:extLst>
              <a:ext uri="{FF2B5EF4-FFF2-40B4-BE49-F238E27FC236}">
                <a16:creationId xmlns:a16="http://schemas.microsoft.com/office/drawing/2014/main" id="{16C7776F-EF9C-354C-82E4-1E622418AEE8}"/>
              </a:ext>
            </a:extLst>
          </p:cNvPr>
          <p:cNvGrpSpPr/>
          <p:nvPr/>
        </p:nvGrpSpPr>
        <p:grpSpPr>
          <a:xfrm>
            <a:off x="8077595" y="132316"/>
            <a:ext cx="4389514" cy="5261990"/>
            <a:chOff x="8077595" y="132316"/>
            <a:chExt cx="4389514" cy="5261990"/>
          </a:xfrm>
        </p:grpSpPr>
        <p:sp>
          <p:nvSpPr>
            <p:cNvPr id="109" name="TextBox 108">
              <a:extLst>
                <a:ext uri="{FF2B5EF4-FFF2-40B4-BE49-F238E27FC236}">
                  <a16:creationId xmlns:a16="http://schemas.microsoft.com/office/drawing/2014/main" id="{E4EC1206-4AD2-FB4A-A333-EB15D0B46963}"/>
                </a:ext>
              </a:extLst>
            </p:cNvPr>
            <p:cNvSpPr txBox="1"/>
            <p:nvPr/>
          </p:nvSpPr>
          <p:spPr>
            <a:xfrm>
              <a:off x="8625418" y="3042166"/>
              <a:ext cx="3438612"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Extremely variable!! in space and time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cs typeface="Arial"/>
                  <a:sym typeface="Arial"/>
                </a:rPr>
                <a:t>Small-scale processes (</a:t>
              </a:r>
              <a:r>
                <a:rPr kumimoji="0" lang="en-US" sz="2000" b="0" i="0" u="none" strike="noStrike" kern="1200" cap="none" spc="0" normalizeH="0" baseline="0" noProof="0" dirty="0" err="1">
                  <a:ln>
                    <a:noFill/>
                  </a:ln>
                  <a:solidFill>
                    <a:prstClr val="black">
                      <a:lumMod val="75000"/>
                      <a:lumOff val="25000"/>
                    </a:prstClr>
                  </a:solidFill>
                  <a:effectLst/>
                  <a:uLnTx/>
                  <a:uFillTx/>
                  <a:latin typeface="Calibri"/>
                  <a:cs typeface="Arial"/>
                  <a:sym typeface="Arial"/>
                </a:rPr>
                <a:t>subgrid</a:t>
              </a:r>
              <a:r>
                <a:rPr kumimoji="0" lang="en-US" sz="2000" b="0" i="0" u="none" strike="noStrike" kern="1200" cap="none" spc="0" normalizeH="0" baseline="0" noProof="0" dirty="0">
                  <a:ln>
                    <a:noFill/>
                  </a:ln>
                  <a:solidFill>
                    <a:prstClr val="black">
                      <a:lumMod val="75000"/>
                      <a:lumOff val="25000"/>
                    </a:prstClr>
                  </a:solidFill>
                  <a:effectLst/>
                  <a:uLnTx/>
                  <a:uFillTx/>
                  <a:latin typeface="Calibri"/>
                  <a:cs typeface="Arial"/>
                  <a:sym typeface="Arial"/>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that are </a:t>
              </a:r>
              <a:r>
                <a:rPr kumimoji="0" lang="en-US" sz="2000" b="0" i="0" u="none" strike="noStrike" kern="1200" cap="none" spc="0" normalizeH="0" baseline="0" noProof="0" dirty="0">
                  <a:ln>
                    <a:noFill/>
                  </a:ln>
                  <a:solidFill>
                    <a:prstClr val="black">
                      <a:lumMod val="75000"/>
                      <a:lumOff val="25000"/>
                    </a:prstClr>
                  </a:solidFill>
                  <a:effectLst/>
                  <a:uLnTx/>
                  <a:uFillTx/>
                  <a:latin typeface="Calibri"/>
                  <a:cs typeface="Arial"/>
                  <a:sym typeface="Arial"/>
                </a:rPr>
                <a:t>parameterized in climate models</a:t>
              </a:r>
            </a:p>
          </p:txBody>
        </p:sp>
        <p:grpSp>
          <p:nvGrpSpPr>
            <p:cNvPr id="53" name="Group 52">
              <a:extLst>
                <a:ext uri="{FF2B5EF4-FFF2-40B4-BE49-F238E27FC236}">
                  <a16:creationId xmlns:a16="http://schemas.microsoft.com/office/drawing/2014/main" id="{0BE2711F-D174-ED4E-90D5-67C8AC9D8A2D}"/>
                </a:ext>
              </a:extLst>
            </p:cNvPr>
            <p:cNvGrpSpPr/>
            <p:nvPr/>
          </p:nvGrpSpPr>
          <p:grpSpPr>
            <a:xfrm>
              <a:off x="8307146" y="132316"/>
              <a:ext cx="4159963" cy="5261990"/>
              <a:chOff x="8327999" y="132316"/>
              <a:chExt cx="4159963" cy="5261990"/>
            </a:xfrm>
          </p:grpSpPr>
          <p:pic>
            <p:nvPicPr>
              <p:cNvPr id="88" name="Picture 87">
                <a:extLst>
                  <a:ext uri="{FF2B5EF4-FFF2-40B4-BE49-F238E27FC236}">
                    <a16:creationId xmlns:a16="http://schemas.microsoft.com/office/drawing/2014/main" id="{8510C1FC-ADA2-8243-9FE6-2BC2AA8A4B76}"/>
                  </a:ext>
                </a:extLst>
              </p:cNvPr>
              <p:cNvPicPr>
                <a:picLocks noChangeAspect="1"/>
              </p:cNvPicPr>
              <p:nvPr/>
            </p:nvPicPr>
            <p:blipFill>
              <a:blip r:embed="rId9"/>
              <a:stretch>
                <a:fillRect/>
              </a:stretch>
            </p:blipFill>
            <p:spPr>
              <a:xfrm>
                <a:off x="8505422" y="708408"/>
                <a:ext cx="3452187" cy="2431117"/>
              </a:xfrm>
              <a:prstGeom prst="rect">
                <a:avLst/>
              </a:prstGeom>
            </p:spPr>
          </p:pic>
          <p:sp>
            <p:nvSpPr>
              <p:cNvPr id="105" name="TextBox 104">
                <a:extLst>
                  <a:ext uri="{FF2B5EF4-FFF2-40B4-BE49-F238E27FC236}">
                    <a16:creationId xmlns:a16="http://schemas.microsoft.com/office/drawing/2014/main" id="{22F8728A-A275-DC42-95C0-2DDF8D644471}"/>
                  </a:ext>
                </a:extLst>
              </p:cNvPr>
              <p:cNvSpPr txBox="1"/>
              <p:nvPr/>
            </p:nvSpPr>
            <p:spPr>
              <a:xfrm>
                <a:off x="8821686" y="132316"/>
                <a:ext cx="246543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Surface Mixing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p:txBody>
          </p:sp>
          <p:sp>
            <p:nvSpPr>
              <p:cNvPr id="112" name="TextBox 111">
                <a:extLst>
                  <a:ext uri="{FF2B5EF4-FFF2-40B4-BE49-F238E27FC236}">
                    <a16:creationId xmlns:a16="http://schemas.microsoft.com/office/drawing/2014/main" id="{9A5BB74C-4208-A945-8FB4-06EF31995E7C}"/>
                  </a:ext>
                </a:extLst>
              </p:cNvPr>
              <p:cNvSpPr txBox="1"/>
              <p:nvPr/>
            </p:nvSpPr>
            <p:spPr>
              <a:xfrm>
                <a:off x="8327999" y="4686420"/>
                <a:ext cx="415996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4F81BD">
                      <a:lumMod val="50000"/>
                    </a:srgbClr>
                  </a:buClr>
                  <a:buSzTx/>
                  <a:buFont typeface="Arial"/>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a:p>
                <a:pPr marL="342900" marR="0" lvl="0" indent="-342900" algn="l" defTabSz="457200" rtl="0" eaLnBrk="1" fontAlgn="auto" latinLnBrk="0" hangingPunct="1">
                  <a:lnSpc>
                    <a:spcPct val="100000"/>
                  </a:lnSpc>
                  <a:spcBef>
                    <a:spcPts val="0"/>
                  </a:spcBef>
                  <a:spcAft>
                    <a:spcPts val="0"/>
                  </a:spcAft>
                  <a:buClr>
                    <a:srgbClr val="4F81BD">
                      <a:lumMod val="50000"/>
                    </a:srgbClr>
                  </a:buClr>
                  <a:buSzTx/>
                  <a:buFont typeface="Wingdings" pitchFamily="2" charset="2"/>
                  <a:buChar char="ü"/>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Variable Mixing within the MLD</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cs typeface="Arial"/>
                  <a:sym typeface="Arial"/>
                </a:endParaRPr>
              </a:p>
            </p:txBody>
          </p:sp>
        </p:grpSp>
        <p:cxnSp>
          <p:nvCxnSpPr>
            <p:cNvPr id="91" name="Straight Arrow Connector 90">
              <a:extLst>
                <a:ext uri="{FF2B5EF4-FFF2-40B4-BE49-F238E27FC236}">
                  <a16:creationId xmlns:a16="http://schemas.microsoft.com/office/drawing/2014/main" id="{FD4F9AA9-C883-CC42-8767-A2002F6518F4}"/>
                </a:ext>
              </a:extLst>
            </p:cNvPr>
            <p:cNvCxnSpPr>
              <a:cxnSpLocks/>
            </p:cNvCxnSpPr>
            <p:nvPr/>
          </p:nvCxnSpPr>
          <p:spPr>
            <a:xfrm>
              <a:off x="8084291" y="2789673"/>
              <a:ext cx="460989" cy="212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0F17958-6180-0F48-80DC-BDDF87836C2B}"/>
                </a:ext>
              </a:extLst>
            </p:cNvPr>
            <p:cNvCxnSpPr>
              <a:cxnSpLocks/>
            </p:cNvCxnSpPr>
            <p:nvPr/>
          </p:nvCxnSpPr>
          <p:spPr>
            <a:xfrm flipV="1">
              <a:off x="8077595" y="1499853"/>
              <a:ext cx="412573" cy="3909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0768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7781" y="3027545"/>
            <a:ext cx="6347729" cy="3828212"/>
          </a:xfrm>
          <a:prstGeom prst="rect">
            <a:avLst/>
          </a:prstGeom>
          <a:gradFill flip="none" rotWithShape="1">
            <a:gsLst>
              <a:gs pos="0">
                <a:schemeClr val="tx2"/>
              </a:gs>
              <a:gs pos="70000">
                <a:schemeClr val="tx2">
                  <a:lumMod val="40000"/>
                  <a:lumOff val="60000"/>
                </a:schemeClr>
              </a:gs>
              <a:gs pos="100000">
                <a:schemeClr val="accent5">
                  <a:lumMod val="40000"/>
                  <a:lumOff val="60000"/>
                </a:schemeClr>
              </a:gs>
            </a:gsLst>
            <a:lin ang="16200000" scaled="0"/>
            <a:tileRect/>
          </a:gra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cxnSp>
        <p:nvCxnSpPr>
          <p:cNvPr id="5" name="Straight Connector 4"/>
          <p:cNvCxnSpPr/>
          <p:nvPr/>
        </p:nvCxnSpPr>
        <p:spPr>
          <a:xfrm flipV="1">
            <a:off x="677781"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6949492" y="1890841"/>
            <a:ext cx="1128103" cy="1142335"/>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7022551" y="4671717"/>
            <a:ext cx="1055046" cy="1238920"/>
          </a:xfrm>
          <a:prstGeom prst="line">
            <a:avLst/>
          </a:prstGeom>
        </p:spPr>
        <p:style>
          <a:lnRef idx="2">
            <a:schemeClr val="accent1"/>
          </a:lnRef>
          <a:fillRef idx="0">
            <a:schemeClr val="accent1"/>
          </a:fillRef>
          <a:effectRef idx="1">
            <a:schemeClr val="accent1"/>
          </a:effectRef>
          <a:fontRef idx="minor">
            <a:schemeClr val="tx1"/>
          </a:fontRef>
        </p:style>
      </p:cxnSp>
      <p:sp>
        <p:nvSpPr>
          <p:cNvPr id="9" name="Parallelogram 8"/>
          <p:cNvSpPr/>
          <p:nvPr/>
        </p:nvSpPr>
        <p:spPr>
          <a:xfrm>
            <a:off x="654273" y="1899832"/>
            <a:ext cx="7399815" cy="1142334"/>
          </a:xfrm>
          <a:prstGeom prst="parallelogram">
            <a:avLst>
              <a:gd name="adj" fmla="val 88776"/>
            </a:avLst>
          </a:prstGeom>
          <a:solidFill>
            <a:schemeClr val="accent5">
              <a:lumMod val="40000"/>
              <a:lumOff val="6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11" name="Parallelogram 10"/>
          <p:cNvSpPr/>
          <p:nvPr/>
        </p:nvSpPr>
        <p:spPr>
          <a:xfrm rot="16200000" flipV="1">
            <a:off x="5070682" y="3848843"/>
            <a:ext cx="4961741" cy="1052086"/>
          </a:xfrm>
          <a:prstGeom prst="parallelogram">
            <a:avLst>
              <a:gd name="adj" fmla="val 110725"/>
            </a:avLst>
          </a:prstGeom>
          <a:gradFill rotWithShape="0">
            <a:gsLst>
              <a:gs pos="0">
                <a:schemeClr val="tx2">
                  <a:lumMod val="75000"/>
                </a:schemeClr>
              </a:gs>
              <a:gs pos="70000">
                <a:schemeClr val="tx2">
                  <a:lumMod val="40000"/>
                  <a:lumOff val="60000"/>
                </a:schemeClr>
              </a:gs>
              <a:gs pos="100000">
                <a:schemeClr val="accent5">
                  <a:lumMod val="40000"/>
                  <a:lumOff val="60000"/>
                </a:schemeClr>
              </a:gs>
            </a:gsLst>
            <a:lin ang="16200000" scaled="0"/>
          </a:gra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cxnSp>
        <p:nvCxnSpPr>
          <p:cNvPr id="25" name="Curved Connector 24"/>
          <p:cNvCxnSpPr/>
          <p:nvPr/>
        </p:nvCxnSpPr>
        <p:spPr>
          <a:xfrm>
            <a:off x="677781" y="4183677"/>
            <a:ext cx="6347729" cy="768038"/>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5" name="Curved Connector 44"/>
          <p:cNvCxnSpPr/>
          <p:nvPr/>
        </p:nvCxnSpPr>
        <p:spPr>
          <a:xfrm>
            <a:off x="676704" y="4355577"/>
            <a:ext cx="6271712" cy="359139"/>
          </a:xfrm>
          <a:prstGeom prst="curvedConnector3">
            <a:avLst>
              <a:gd name="adj1" fmla="val 48048"/>
            </a:avLst>
          </a:prstGeom>
          <a:ln>
            <a:prstDash val="dash"/>
          </a:ln>
        </p:spPr>
        <p:style>
          <a:lnRef idx="2">
            <a:schemeClr val="accent1"/>
          </a:lnRef>
          <a:fillRef idx="0">
            <a:schemeClr val="accent1"/>
          </a:fillRef>
          <a:effectRef idx="1">
            <a:schemeClr val="accent1"/>
          </a:effectRef>
          <a:fontRef idx="minor">
            <a:schemeClr val="tx1"/>
          </a:fontRef>
        </p:style>
      </p:cxnSp>
      <p:grpSp>
        <p:nvGrpSpPr>
          <p:cNvPr id="50" name="Group 49"/>
          <p:cNvGrpSpPr/>
          <p:nvPr/>
        </p:nvGrpSpPr>
        <p:grpSpPr>
          <a:xfrm>
            <a:off x="4354180" y="3947722"/>
            <a:ext cx="571834" cy="950930"/>
            <a:chOff x="5999083" y="2901871"/>
            <a:chExt cx="586563" cy="1074680"/>
          </a:xfrm>
          <a:effectLst>
            <a:outerShdw blurRad="50800" dist="38100" dir="2700000" algn="tl" rotWithShape="0">
              <a:srgbClr val="000000">
                <a:alpha val="43000"/>
              </a:srgbClr>
            </a:outerShdw>
          </a:effectLst>
        </p:grpSpPr>
        <p:sp>
          <p:nvSpPr>
            <p:cNvPr id="40" name="Freeform 39"/>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41" name="Freeform 40"/>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42" name="Freeform 41"/>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grpSp>
      <p:cxnSp>
        <p:nvCxnSpPr>
          <p:cNvPr id="79" name="Straight Connector 78"/>
          <p:cNvCxnSpPr>
            <a:cxnSpLocks/>
          </p:cNvCxnSpPr>
          <p:nvPr/>
        </p:nvCxnSpPr>
        <p:spPr>
          <a:xfrm flipV="1">
            <a:off x="7060893" y="3328348"/>
            <a:ext cx="1046307" cy="1343369"/>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cxnSpLocks/>
            <a:stCxn id="2" idx="2"/>
            <a:endCxn id="9" idx="3"/>
          </p:cNvCxnSpPr>
          <p:nvPr/>
        </p:nvCxnSpPr>
        <p:spPr>
          <a:xfrm flipH="1" flipV="1">
            <a:off x="3847121" y="3042166"/>
            <a:ext cx="4525" cy="3813591"/>
          </a:xfrm>
          <a:prstGeom prst="line">
            <a:avLst/>
          </a:prstGeom>
          <a:ln w="12700">
            <a:solidFill>
              <a:schemeClr val="bg1">
                <a:lumMod val="50000"/>
              </a:schemeClr>
            </a:solidFill>
            <a:prstDash val="sysDot"/>
            <a:round/>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3863280" y="1894018"/>
            <a:ext cx="1143508" cy="1139158"/>
          </a:xfrm>
          <a:prstGeom prst="line">
            <a:avLst/>
          </a:prstGeom>
          <a:ln w="12700">
            <a:solidFill>
              <a:schemeClr val="bg1">
                <a:lumMod val="50000"/>
              </a:schemeClr>
            </a:solidFill>
            <a:prstDash val="sysDot"/>
            <a:round/>
          </a:ln>
        </p:spPr>
        <p:style>
          <a:lnRef idx="2">
            <a:schemeClr val="accent1"/>
          </a:lnRef>
          <a:fillRef idx="0">
            <a:schemeClr val="accent1"/>
          </a:fillRef>
          <a:effectRef idx="1">
            <a:schemeClr val="accent1"/>
          </a:effectRef>
          <a:fontRef idx="minor">
            <a:schemeClr val="tx1"/>
          </a:fontRef>
        </p:style>
      </p:cxnSp>
      <p:sp>
        <p:nvSpPr>
          <p:cNvPr id="97" name="Title 1">
            <a:extLst>
              <a:ext uri="{FF2B5EF4-FFF2-40B4-BE49-F238E27FC236}">
                <a16:creationId xmlns:a16="http://schemas.microsoft.com/office/drawing/2014/main" id="{939596B1-9764-E840-B332-1B62FB86B616}"/>
              </a:ext>
            </a:extLst>
          </p:cNvPr>
          <p:cNvSpPr txBox="1">
            <a:spLocks/>
          </p:cNvSpPr>
          <p:nvPr/>
        </p:nvSpPr>
        <p:spPr>
          <a:xfrm>
            <a:off x="654272" y="31692"/>
            <a:ext cx="7399815" cy="1600200"/>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71"/>
              <a:buFont typeface="Helvetica Neue"/>
              <a:buNone/>
              <a:defRPr sz="2471" b="1"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666666"/>
              </a:buClr>
              <a:buSzPts val="2471"/>
              <a:buFont typeface="Helvetica Neue"/>
              <a:buNone/>
              <a:tabLst/>
              <a:defRPr/>
            </a:pPr>
            <a:r>
              <a:rPr kumimoji="0" lang="en-US" sz="3600" b="1" i="0" u="none" strike="noStrike" kern="0" cap="none" spc="0" normalizeH="0" baseline="0" noProof="0" dirty="0">
                <a:ln>
                  <a:noFill/>
                </a:ln>
                <a:solidFill>
                  <a:srgbClr val="277DA1">
                    <a:lumMod val="75000"/>
                  </a:srgbClr>
                </a:solidFill>
                <a:effectLst/>
                <a:uLnTx/>
                <a:uFillTx/>
                <a:latin typeface="Helvetica Neue"/>
                <a:ea typeface="Helvetica Neue"/>
                <a:cs typeface="Helvetica Neue"/>
                <a:sym typeface="Helvetica Neue"/>
              </a:rPr>
              <a:t>Surface Mixing Impacts on Biology and Biogeochemistry</a:t>
            </a:r>
          </a:p>
        </p:txBody>
      </p:sp>
      <p:sp>
        <p:nvSpPr>
          <p:cNvPr id="28" name="Rectangle 27">
            <a:extLst>
              <a:ext uri="{FF2B5EF4-FFF2-40B4-BE49-F238E27FC236}">
                <a16:creationId xmlns:a16="http://schemas.microsoft.com/office/drawing/2014/main" id="{5C53C34A-327E-D94D-80FC-73492B75C687}"/>
              </a:ext>
            </a:extLst>
          </p:cNvPr>
          <p:cNvSpPr/>
          <p:nvPr/>
        </p:nvSpPr>
        <p:spPr>
          <a:xfrm>
            <a:off x="8224464" y="2924416"/>
            <a:ext cx="4115030" cy="286232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endParaRPr>
          </a:p>
          <a:p>
            <a:pPr marL="342900" marR="0" lvl="0" indent="-342900" algn="l" defTabSz="914400" rtl="0" eaLnBrk="1" fontAlgn="auto" latinLnBrk="0" hangingPunct="1">
              <a:lnSpc>
                <a:spcPct val="100000"/>
              </a:lnSpc>
              <a:spcBef>
                <a:spcPts val="0"/>
              </a:spcBef>
              <a:spcAft>
                <a:spcPts val="0"/>
              </a:spcAft>
              <a:buClr>
                <a:srgbClr val="4F81BD">
                  <a:lumMod val="50000"/>
                </a:srgbClr>
              </a:buClr>
              <a:buSzTx/>
              <a:buFont typeface="Wingdings" pitchFamily="2" charset="2"/>
              <a:buChar char="ü"/>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Arial"/>
              </a:rPr>
              <a:t>distribution of light and nutrients </a:t>
            </a:r>
          </a:p>
          <a:p>
            <a:pPr marL="0" marR="0" lvl="0" indent="0" algn="l" defTabSz="914400" rtl="0" eaLnBrk="1" fontAlgn="auto" latinLnBrk="0" hangingPunct="1">
              <a:lnSpc>
                <a:spcPct val="100000"/>
              </a:lnSpc>
              <a:spcBef>
                <a:spcPts val="0"/>
              </a:spcBef>
              <a:spcAft>
                <a:spcPts val="0"/>
              </a:spcAft>
              <a:buClr>
                <a:srgbClr val="4F81BD">
                  <a:lumMod val="50000"/>
                </a:srgbClr>
              </a:buClr>
              <a:buSzTx/>
              <a:buFont typeface="Arial"/>
              <a:buNone/>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rPr>
              <a:t>      phytoplankton growth</a:t>
            </a:r>
          </a:p>
          <a:p>
            <a:pPr marL="0" marR="0" lvl="0" indent="0" algn="l" defTabSz="914400" rtl="0" eaLnBrk="1" fontAlgn="auto" latinLnBrk="0" hangingPunct="1">
              <a:lnSpc>
                <a:spcPct val="100000"/>
              </a:lnSpc>
              <a:spcBef>
                <a:spcPts val="0"/>
              </a:spcBef>
              <a:spcAft>
                <a:spcPts val="0"/>
              </a:spcAft>
              <a:buClr>
                <a:srgbClr val="4F81BD">
                  <a:lumMod val="50000"/>
                </a:srgbClr>
              </a:buClr>
              <a:buSzTx/>
              <a:buFont typeface="Arial"/>
              <a:buNone/>
              <a:tabLst/>
              <a:defRPr/>
            </a:pPr>
            <a:endPar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endParaRPr>
          </a:p>
          <a:p>
            <a:pPr marL="342900" marR="0" lvl="0" indent="-342900" algn="l" defTabSz="914400" rtl="0" eaLnBrk="1" fontAlgn="auto" latinLnBrk="0" hangingPunct="1">
              <a:lnSpc>
                <a:spcPct val="100000"/>
              </a:lnSpc>
              <a:spcBef>
                <a:spcPts val="0"/>
              </a:spcBef>
              <a:spcAft>
                <a:spcPts val="0"/>
              </a:spcAft>
              <a:buClr>
                <a:srgbClr val="4F81BD">
                  <a:lumMod val="50000"/>
                </a:srgbClr>
              </a:buClr>
              <a:buSzTx/>
              <a:buFont typeface="Wingdings" pitchFamily="2" charset="2"/>
              <a:buChar char="ü"/>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rPr>
              <a:t>prey-predator encounter rates </a:t>
            </a:r>
          </a:p>
          <a:p>
            <a:pPr marL="0" marR="0" lvl="0" indent="0" algn="l" defTabSz="914400" rtl="0" eaLnBrk="1" fontAlgn="auto" latinLnBrk="0" hangingPunct="1">
              <a:lnSpc>
                <a:spcPct val="100000"/>
              </a:lnSpc>
              <a:spcBef>
                <a:spcPts val="0"/>
              </a:spcBef>
              <a:spcAft>
                <a:spcPts val="0"/>
              </a:spcAft>
              <a:buClr>
                <a:srgbClr val="4F81BD">
                  <a:lumMod val="50000"/>
                </a:srgbClr>
              </a:buClr>
              <a:buSzTx/>
              <a:buFont typeface="Arial"/>
              <a:buNone/>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rPr>
              <a:t>      grazing rates</a:t>
            </a:r>
          </a:p>
          <a:p>
            <a:pPr marL="0" marR="0" lvl="0" indent="0" algn="l" defTabSz="914400" rtl="0" eaLnBrk="1" fontAlgn="auto" latinLnBrk="0" hangingPunct="1">
              <a:lnSpc>
                <a:spcPct val="100000"/>
              </a:lnSpc>
              <a:spcBef>
                <a:spcPts val="0"/>
              </a:spcBef>
              <a:spcAft>
                <a:spcPts val="0"/>
              </a:spcAft>
              <a:buClr>
                <a:srgbClr val="4F81BD">
                  <a:lumMod val="50000"/>
                </a:srgbClr>
              </a:buClr>
              <a:buSzTx/>
              <a:buFont typeface="Arial"/>
              <a:buNone/>
              <a:tabLst/>
              <a:defRPr/>
            </a:pPr>
            <a:endPar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endParaRPr>
          </a:p>
          <a:p>
            <a:pPr marL="342900" marR="0" lvl="0" indent="-342900" algn="l" defTabSz="914400" rtl="0" eaLnBrk="1" fontAlgn="auto" latinLnBrk="0" hangingPunct="1">
              <a:lnSpc>
                <a:spcPct val="100000"/>
              </a:lnSpc>
              <a:spcBef>
                <a:spcPts val="0"/>
              </a:spcBef>
              <a:spcAft>
                <a:spcPts val="0"/>
              </a:spcAft>
              <a:buClr>
                <a:srgbClr val="4F81BD">
                  <a:lumMod val="50000"/>
                </a:srgbClr>
              </a:buClr>
              <a:buSzTx/>
              <a:buFont typeface="Wingdings" pitchFamily="2" charset="2"/>
              <a:buChar char="ü"/>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rPr>
              <a:t>aggregation rates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prstClr val="black">
                    <a:lumMod val="75000"/>
                    <a:lumOff val="25000"/>
                  </a:prstClr>
                </a:solidFill>
                <a:effectLst/>
                <a:uLnTx/>
                <a:uFillTx/>
                <a:latin typeface="Arial"/>
                <a:cs typeface="Arial"/>
                <a:sym typeface="Wingdings"/>
              </a:rPr>
              <a:t>      carbon export</a:t>
            </a:r>
          </a:p>
        </p:txBody>
      </p:sp>
      <p:grpSp>
        <p:nvGrpSpPr>
          <p:cNvPr id="80" name="Group 79">
            <a:extLst>
              <a:ext uri="{FF2B5EF4-FFF2-40B4-BE49-F238E27FC236}">
                <a16:creationId xmlns:a16="http://schemas.microsoft.com/office/drawing/2014/main" id="{BEF1FB5A-57C1-2949-A5EF-6EE137FE9253}"/>
              </a:ext>
            </a:extLst>
          </p:cNvPr>
          <p:cNvGrpSpPr/>
          <p:nvPr/>
        </p:nvGrpSpPr>
        <p:grpSpPr>
          <a:xfrm>
            <a:off x="731410" y="3083314"/>
            <a:ext cx="346443" cy="576117"/>
            <a:chOff x="5999083" y="2901871"/>
            <a:chExt cx="586563" cy="1074680"/>
          </a:xfrm>
          <a:effectLst>
            <a:outerShdw blurRad="50800" dist="38100" dir="2700000" algn="tl" rotWithShape="0">
              <a:srgbClr val="000000">
                <a:alpha val="43000"/>
              </a:srgbClr>
            </a:outerShdw>
          </a:effectLst>
        </p:grpSpPr>
        <p:sp>
          <p:nvSpPr>
            <p:cNvPr id="82" name="Freeform 81">
              <a:extLst>
                <a:ext uri="{FF2B5EF4-FFF2-40B4-BE49-F238E27FC236}">
                  <a16:creationId xmlns:a16="http://schemas.microsoft.com/office/drawing/2014/main" id="{86F5D31A-4E50-0A43-A3C3-ECC328D5E740}"/>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83" name="Freeform 82">
              <a:extLst>
                <a:ext uri="{FF2B5EF4-FFF2-40B4-BE49-F238E27FC236}">
                  <a16:creationId xmlns:a16="http://schemas.microsoft.com/office/drawing/2014/main" id="{53A54809-F57D-8D45-8905-2165058789DC}"/>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84" name="Freeform 83">
              <a:extLst>
                <a:ext uri="{FF2B5EF4-FFF2-40B4-BE49-F238E27FC236}">
                  <a16:creationId xmlns:a16="http://schemas.microsoft.com/office/drawing/2014/main" id="{92776361-9A1F-7240-AF89-4BF1B03D852C}"/>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sym typeface="Arial"/>
              </a:endParaRPr>
            </a:p>
          </p:txBody>
        </p:sp>
      </p:grpSp>
      <p:sp>
        <p:nvSpPr>
          <p:cNvPr id="86" name="Curved Right Arrow 85">
            <a:extLst>
              <a:ext uri="{FF2B5EF4-FFF2-40B4-BE49-F238E27FC236}">
                <a16:creationId xmlns:a16="http://schemas.microsoft.com/office/drawing/2014/main" id="{0FABB015-DBE0-5842-BB85-BB7D665D583D}"/>
              </a:ext>
            </a:extLst>
          </p:cNvPr>
          <p:cNvSpPr/>
          <p:nvPr/>
        </p:nvSpPr>
        <p:spPr>
          <a:xfrm rot="12327330">
            <a:off x="4024299" y="4450857"/>
            <a:ext cx="380206" cy="446605"/>
          </a:xfrm>
          <a:prstGeom prst="curvedRightArrow">
            <a:avLst/>
          </a:prstGeom>
          <a:solidFill>
            <a:schemeClr val="accent4">
              <a:lumMod val="50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666666"/>
              </a:solidFill>
              <a:effectLst/>
              <a:uLnTx/>
              <a:uFillTx/>
              <a:latin typeface="Arial"/>
              <a:ea typeface="+mn-ea"/>
              <a:cs typeface="+mn-cs"/>
              <a:sym typeface="Arial"/>
            </a:endParaRPr>
          </a:p>
        </p:txBody>
      </p:sp>
      <p:sp>
        <p:nvSpPr>
          <p:cNvPr id="87" name="TextBox 86">
            <a:extLst>
              <a:ext uri="{FF2B5EF4-FFF2-40B4-BE49-F238E27FC236}">
                <a16:creationId xmlns:a16="http://schemas.microsoft.com/office/drawing/2014/main" id="{DF739A03-5DAE-B14D-9D63-0A3301E1DC5B}"/>
              </a:ext>
            </a:extLst>
          </p:cNvPr>
          <p:cNvSpPr txBox="1"/>
          <p:nvPr/>
        </p:nvSpPr>
        <p:spPr>
          <a:xfrm>
            <a:off x="3246858" y="4868079"/>
            <a:ext cx="165622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8064A2">
                    <a:lumMod val="50000"/>
                  </a:srgbClr>
                </a:solidFill>
                <a:effectLst/>
                <a:uLnTx/>
                <a:uFillTx/>
                <a:latin typeface="Arial"/>
                <a:cs typeface="Arial"/>
                <a:sym typeface="Arial"/>
              </a:rPr>
              <a:t>NUTRIENTS</a:t>
            </a:r>
          </a:p>
        </p:txBody>
      </p:sp>
      <p:sp>
        <p:nvSpPr>
          <p:cNvPr id="112" name="TextBox 111">
            <a:extLst>
              <a:ext uri="{FF2B5EF4-FFF2-40B4-BE49-F238E27FC236}">
                <a16:creationId xmlns:a16="http://schemas.microsoft.com/office/drawing/2014/main" id="{7DD5D9E9-0BCB-7047-9B4A-4EDCE482CEA6}"/>
              </a:ext>
            </a:extLst>
          </p:cNvPr>
          <p:cNvSpPr txBox="1"/>
          <p:nvPr/>
        </p:nvSpPr>
        <p:spPr>
          <a:xfrm>
            <a:off x="5973423" y="3212811"/>
            <a:ext cx="93968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E9B213"/>
                </a:solidFill>
                <a:effectLst/>
                <a:uLnTx/>
                <a:uFillTx/>
                <a:latin typeface="Arial"/>
                <a:cs typeface="Arial"/>
                <a:sym typeface="Arial"/>
              </a:rPr>
              <a:t>LIGHT</a:t>
            </a:r>
          </a:p>
        </p:txBody>
      </p:sp>
      <p:sp>
        <p:nvSpPr>
          <p:cNvPr id="113" name="TextBox 112">
            <a:extLst>
              <a:ext uri="{FF2B5EF4-FFF2-40B4-BE49-F238E27FC236}">
                <a16:creationId xmlns:a16="http://schemas.microsoft.com/office/drawing/2014/main" id="{3173CC64-2250-C84D-8BF6-F2218D8AA0B6}"/>
              </a:ext>
            </a:extLst>
          </p:cNvPr>
          <p:cNvSpPr txBox="1"/>
          <p:nvPr/>
        </p:nvSpPr>
        <p:spPr>
          <a:xfrm>
            <a:off x="4122547" y="2392841"/>
            <a:ext cx="1495922"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B7334"/>
                </a:solidFill>
                <a:effectLst/>
                <a:uLnTx/>
                <a:uFillTx/>
                <a:latin typeface="Arial"/>
                <a:cs typeface="Arial"/>
                <a:sym typeface="Arial"/>
              </a:rPr>
              <a:t>phyto</a:t>
            </a:r>
            <a:r>
              <a:rPr kumimoji="0" lang="en-US" sz="2000" b="0" i="0" u="none" strike="noStrike" kern="0" cap="none" spc="0" normalizeH="0" baseline="0" noProof="0" dirty="0">
                <a:ln>
                  <a:noFill/>
                </a:ln>
                <a:solidFill>
                  <a:srgbClr val="0B7334"/>
                </a:solidFill>
                <a:effectLst/>
                <a:uLnTx/>
                <a:uFillTx/>
                <a:latin typeface="Arial"/>
                <a:cs typeface="Arial"/>
                <a:sym typeface="Arial"/>
              </a:rPr>
              <a:t>-</a:t>
            </a:r>
            <a:r>
              <a:rPr kumimoji="0" lang="en-US" sz="2000" b="0" i="0" u="none" strike="noStrike" kern="0" cap="none" spc="0" normalizeH="0" baseline="0" noProof="0" dirty="0">
                <a:ln>
                  <a:noFill/>
                </a:ln>
                <a:solidFill>
                  <a:srgbClr val="8C564B"/>
                </a:solidFill>
                <a:effectLst/>
                <a:uLnTx/>
                <a:uFillTx/>
                <a:latin typeface="Arial"/>
                <a:cs typeface="Arial"/>
                <a:sym typeface="Arial"/>
              </a:rPr>
              <a:t>zoo</a:t>
            </a:r>
            <a:r>
              <a:rPr kumimoji="0" lang="en-US" sz="2000" b="0" i="0" u="none" strike="noStrike" kern="0" cap="none" spc="0" normalizeH="0" baseline="0" noProof="0" dirty="0">
                <a:ln>
                  <a:noFill/>
                </a:ln>
                <a:solidFill>
                  <a:srgbClr val="0B7334"/>
                </a:solidFill>
                <a:effectLst/>
                <a:uLnTx/>
                <a:uFillTx/>
                <a:latin typeface="Arial"/>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prstClr val="black">
                    <a:lumMod val="85000"/>
                    <a:lumOff val="15000"/>
                  </a:prstClr>
                </a:solidFill>
                <a:effectLst/>
                <a:uLnTx/>
                <a:uFillTx/>
                <a:latin typeface="Arial"/>
                <a:cs typeface="Arial"/>
                <a:sym typeface="Arial"/>
              </a:rPr>
              <a:t>interactions</a:t>
            </a:r>
          </a:p>
        </p:txBody>
      </p:sp>
      <p:sp>
        <p:nvSpPr>
          <p:cNvPr id="31" name="Freeform 30">
            <a:extLst>
              <a:ext uri="{FF2B5EF4-FFF2-40B4-BE49-F238E27FC236}">
                <a16:creationId xmlns:a16="http://schemas.microsoft.com/office/drawing/2014/main" id="{AC567301-F979-2E47-AEBE-9E2864702682}"/>
              </a:ext>
            </a:extLst>
          </p:cNvPr>
          <p:cNvSpPr/>
          <p:nvPr/>
        </p:nvSpPr>
        <p:spPr>
          <a:xfrm>
            <a:off x="5475885" y="3197572"/>
            <a:ext cx="700088" cy="1428750"/>
          </a:xfrm>
          <a:custGeom>
            <a:avLst/>
            <a:gdLst>
              <a:gd name="connsiteX0" fmla="*/ 500063 w 700088"/>
              <a:gd name="connsiteY0" fmla="*/ 342900 h 1428750"/>
              <a:gd name="connsiteX1" fmla="*/ 471488 w 700088"/>
              <a:gd name="connsiteY1" fmla="*/ 85725 h 1428750"/>
              <a:gd name="connsiteX2" fmla="*/ 457200 w 700088"/>
              <a:gd name="connsiteY2" fmla="*/ 42862 h 1428750"/>
              <a:gd name="connsiteX3" fmla="*/ 371475 w 700088"/>
              <a:gd name="connsiteY3" fmla="*/ 0 h 1428750"/>
              <a:gd name="connsiteX4" fmla="*/ 214313 w 700088"/>
              <a:gd name="connsiteY4" fmla="*/ 42862 h 1428750"/>
              <a:gd name="connsiteX5" fmla="*/ 128588 w 700088"/>
              <a:gd name="connsiteY5" fmla="*/ 214312 h 1428750"/>
              <a:gd name="connsiteX6" fmla="*/ 85725 w 700088"/>
              <a:gd name="connsiteY6" fmla="*/ 314325 h 1428750"/>
              <a:gd name="connsiteX7" fmla="*/ 42863 w 700088"/>
              <a:gd name="connsiteY7" fmla="*/ 414337 h 1428750"/>
              <a:gd name="connsiteX8" fmla="*/ 0 w 700088"/>
              <a:gd name="connsiteY8" fmla="*/ 614362 h 1428750"/>
              <a:gd name="connsiteX9" fmla="*/ 14288 w 700088"/>
              <a:gd name="connsiteY9" fmla="*/ 1014412 h 1428750"/>
              <a:gd name="connsiteX10" fmla="*/ 42863 w 700088"/>
              <a:gd name="connsiteY10" fmla="*/ 1328737 h 1428750"/>
              <a:gd name="connsiteX11" fmla="*/ 57150 w 700088"/>
              <a:gd name="connsiteY11" fmla="*/ 1371600 h 1428750"/>
              <a:gd name="connsiteX12" fmla="*/ 100013 w 700088"/>
              <a:gd name="connsiteY12" fmla="*/ 1400175 h 1428750"/>
              <a:gd name="connsiteX13" fmla="*/ 242888 w 700088"/>
              <a:gd name="connsiteY13" fmla="*/ 1428750 h 1428750"/>
              <a:gd name="connsiteX14" fmla="*/ 371475 w 700088"/>
              <a:gd name="connsiteY14" fmla="*/ 1414462 h 1428750"/>
              <a:gd name="connsiteX15" fmla="*/ 457200 w 700088"/>
              <a:gd name="connsiteY15" fmla="*/ 1385887 h 1428750"/>
              <a:gd name="connsiteX16" fmla="*/ 485775 w 700088"/>
              <a:gd name="connsiteY16" fmla="*/ 1343025 h 1428750"/>
              <a:gd name="connsiteX17" fmla="*/ 528638 w 700088"/>
              <a:gd name="connsiteY17" fmla="*/ 1285875 h 1428750"/>
              <a:gd name="connsiteX18" fmla="*/ 585788 w 700088"/>
              <a:gd name="connsiteY18" fmla="*/ 1157287 h 1428750"/>
              <a:gd name="connsiteX19" fmla="*/ 600075 w 700088"/>
              <a:gd name="connsiteY19" fmla="*/ 1114425 h 1428750"/>
              <a:gd name="connsiteX20" fmla="*/ 628650 w 700088"/>
              <a:gd name="connsiteY20" fmla="*/ 971550 h 1428750"/>
              <a:gd name="connsiteX21" fmla="*/ 614363 w 700088"/>
              <a:gd name="connsiteY21" fmla="*/ 528637 h 1428750"/>
              <a:gd name="connsiteX22" fmla="*/ 600075 w 700088"/>
              <a:gd name="connsiteY22" fmla="*/ 485775 h 1428750"/>
              <a:gd name="connsiteX23" fmla="*/ 557213 w 700088"/>
              <a:gd name="connsiteY23" fmla="*/ 514350 h 1428750"/>
              <a:gd name="connsiteX24" fmla="*/ 500063 w 700088"/>
              <a:gd name="connsiteY24" fmla="*/ 600075 h 1428750"/>
              <a:gd name="connsiteX25" fmla="*/ 514350 w 700088"/>
              <a:gd name="connsiteY25" fmla="*/ 614362 h 1428750"/>
              <a:gd name="connsiteX26" fmla="*/ 557213 w 700088"/>
              <a:gd name="connsiteY26" fmla="*/ 528637 h 1428750"/>
              <a:gd name="connsiteX27" fmla="*/ 571500 w 700088"/>
              <a:gd name="connsiteY27" fmla="*/ 571500 h 1428750"/>
              <a:gd name="connsiteX28" fmla="*/ 671513 w 700088"/>
              <a:gd name="connsiteY28" fmla="*/ 614362 h 1428750"/>
              <a:gd name="connsiteX29" fmla="*/ 700088 w 700088"/>
              <a:gd name="connsiteY29" fmla="*/ 628650 h 142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0088" h="1428750">
                <a:moveTo>
                  <a:pt x="500063" y="342900"/>
                </a:moveTo>
                <a:cubicBezTo>
                  <a:pt x="489321" y="192522"/>
                  <a:pt x="500534" y="187386"/>
                  <a:pt x="471488" y="85725"/>
                </a:cubicBezTo>
                <a:cubicBezTo>
                  <a:pt x="467351" y="71244"/>
                  <a:pt x="466608" y="54622"/>
                  <a:pt x="457200" y="42862"/>
                </a:cubicBezTo>
                <a:cubicBezTo>
                  <a:pt x="437056" y="17682"/>
                  <a:pt x="399712" y="9412"/>
                  <a:pt x="371475" y="0"/>
                </a:cubicBezTo>
                <a:cubicBezTo>
                  <a:pt x="318395" y="6635"/>
                  <a:pt x="254125" y="-2637"/>
                  <a:pt x="214313" y="42862"/>
                </a:cubicBezTo>
                <a:cubicBezTo>
                  <a:pt x="118772" y="152053"/>
                  <a:pt x="187041" y="97407"/>
                  <a:pt x="128588" y="214312"/>
                </a:cubicBezTo>
                <a:cubicBezTo>
                  <a:pt x="33818" y="403853"/>
                  <a:pt x="148794" y="167166"/>
                  <a:pt x="85725" y="314325"/>
                </a:cubicBezTo>
                <a:cubicBezTo>
                  <a:pt x="56452" y="382629"/>
                  <a:pt x="59616" y="352907"/>
                  <a:pt x="42863" y="414337"/>
                </a:cubicBezTo>
                <a:cubicBezTo>
                  <a:pt x="12348" y="526227"/>
                  <a:pt x="16993" y="512408"/>
                  <a:pt x="0" y="614362"/>
                </a:cubicBezTo>
                <a:cubicBezTo>
                  <a:pt x="4763" y="747712"/>
                  <a:pt x="8363" y="881109"/>
                  <a:pt x="14288" y="1014412"/>
                </a:cubicBezTo>
                <a:cubicBezTo>
                  <a:pt x="19880" y="1140239"/>
                  <a:pt x="15699" y="1220082"/>
                  <a:pt x="42863" y="1328737"/>
                </a:cubicBezTo>
                <a:cubicBezTo>
                  <a:pt x="46516" y="1343348"/>
                  <a:pt x="47742" y="1359840"/>
                  <a:pt x="57150" y="1371600"/>
                </a:cubicBezTo>
                <a:cubicBezTo>
                  <a:pt x="67877" y="1385009"/>
                  <a:pt x="84654" y="1392496"/>
                  <a:pt x="100013" y="1400175"/>
                </a:cubicBezTo>
                <a:cubicBezTo>
                  <a:pt x="139910" y="1420123"/>
                  <a:pt x="206035" y="1423485"/>
                  <a:pt x="242888" y="1428750"/>
                </a:cubicBezTo>
                <a:cubicBezTo>
                  <a:pt x="285750" y="1423987"/>
                  <a:pt x="329186" y="1422920"/>
                  <a:pt x="371475" y="1414462"/>
                </a:cubicBezTo>
                <a:cubicBezTo>
                  <a:pt x="401011" y="1408555"/>
                  <a:pt x="457200" y="1385887"/>
                  <a:pt x="457200" y="1385887"/>
                </a:cubicBezTo>
                <a:cubicBezTo>
                  <a:pt x="466725" y="1371600"/>
                  <a:pt x="475794" y="1356998"/>
                  <a:pt x="485775" y="1343025"/>
                </a:cubicBezTo>
                <a:cubicBezTo>
                  <a:pt x="499616" y="1323648"/>
                  <a:pt x="516017" y="1306068"/>
                  <a:pt x="528638" y="1285875"/>
                </a:cubicBezTo>
                <a:cubicBezTo>
                  <a:pt x="548932" y="1253405"/>
                  <a:pt x="573086" y="1191158"/>
                  <a:pt x="585788" y="1157287"/>
                </a:cubicBezTo>
                <a:cubicBezTo>
                  <a:pt x="591076" y="1143186"/>
                  <a:pt x="596689" y="1129099"/>
                  <a:pt x="600075" y="1114425"/>
                </a:cubicBezTo>
                <a:cubicBezTo>
                  <a:pt x="610996" y="1067101"/>
                  <a:pt x="628650" y="971550"/>
                  <a:pt x="628650" y="971550"/>
                </a:cubicBezTo>
                <a:cubicBezTo>
                  <a:pt x="623888" y="823912"/>
                  <a:pt x="623037" y="676097"/>
                  <a:pt x="614363" y="528637"/>
                </a:cubicBezTo>
                <a:cubicBezTo>
                  <a:pt x="613479" y="513603"/>
                  <a:pt x="614686" y="489428"/>
                  <a:pt x="600075" y="485775"/>
                </a:cubicBezTo>
                <a:cubicBezTo>
                  <a:pt x="583416" y="481610"/>
                  <a:pt x="571500" y="504825"/>
                  <a:pt x="557213" y="514350"/>
                </a:cubicBezTo>
                <a:lnTo>
                  <a:pt x="500063" y="600075"/>
                </a:lnTo>
                <a:cubicBezTo>
                  <a:pt x="461964" y="657224"/>
                  <a:pt x="457200" y="652462"/>
                  <a:pt x="514350" y="614362"/>
                </a:cubicBezTo>
                <a:cubicBezTo>
                  <a:pt x="517873" y="603793"/>
                  <a:pt x="538750" y="528637"/>
                  <a:pt x="557213" y="528637"/>
                </a:cubicBezTo>
                <a:cubicBezTo>
                  <a:pt x="572273" y="528637"/>
                  <a:pt x="562092" y="559740"/>
                  <a:pt x="571500" y="571500"/>
                </a:cubicBezTo>
                <a:cubicBezTo>
                  <a:pt x="598895" y="605744"/>
                  <a:pt x="634075" y="601883"/>
                  <a:pt x="671513" y="614362"/>
                </a:cubicBezTo>
                <a:cubicBezTo>
                  <a:pt x="681616" y="617730"/>
                  <a:pt x="690563" y="623887"/>
                  <a:pt x="700088" y="628650"/>
                </a:cubicBezTo>
              </a:path>
            </a:pathLst>
          </a:custGeom>
          <a:noFill/>
          <a:ln w="38100"/>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4" name="TextBox 113">
            <a:extLst>
              <a:ext uri="{FF2B5EF4-FFF2-40B4-BE49-F238E27FC236}">
                <a16:creationId xmlns:a16="http://schemas.microsoft.com/office/drawing/2014/main" id="{BECDB17A-943F-F84E-A303-F74D2496C1D7}"/>
              </a:ext>
            </a:extLst>
          </p:cNvPr>
          <p:cNvSpPr txBox="1"/>
          <p:nvPr/>
        </p:nvSpPr>
        <p:spPr>
          <a:xfrm>
            <a:off x="1176303" y="3097146"/>
            <a:ext cx="1539204"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C20202"/>
                </a:solidFill>
                <a:effectLst/>
                <a:uLnTx/>
                <a:uFillTx/>
                <a:latin typeface="Arial"/>
                <a:cs typeface="Arial"/>
                <a:sym typeface="Arial"/>
              </a:rPr>
              <a:t>agreggation</a:t>
            </a:r>
            <a:endParaRPr kumimoji="0" lang="en-US" sz="2000" b="0" i="0" u="none" strike="noStrike" kern="0" cap="none" spc="0" normalizeH="0" baseline="0" noProof="0" dirty="0">
              <a:ln>
                <a:noFill/>
              </a:ln>
              <a:solidFill>
                <a:srgbClr val="C20202"/>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C20202"/>
                </a:solidFill>
                <a:effectLst/>
                <a:uLnTx/>
                <a:uFillTx/>
                <a:latin typeface="Arial"/>
                <a:cs typeface="Arial"/>
                <a:sym typeface="Arial"/>
              </a:rPr>
              <a:t>rates</a:t>
            </a:r>
          </a:p>
        </p:txBody>
      </p:sp>
      <p:sp>
        <p:nvSpPr>
          <p:cNvPr id="34" name="Up Arrow 33">
            <a:extLst>
              <a:ext uri="{FF2B5EF4-FFF2-40B4-BE49-F238E27FC236}">
                <a16:creationId xmlns:a16="http://schemas.microsoft.com/office/drawing/2014/main" id="{F209569E-AF52-DD45-9E92-7EF4B1C08B2A}"/>
              </a:ext>
            </a:extLst>
          </p:cNvPr>
          <p:cNvSpPr/>
          <p:nvPr/>
        </p:nvSpPr>
        <p:spPr>
          <a:xfrm rot="10800000">
            <a:off x="1813805" y="3832148"/>
            <a:ext cx="198335" cy="530448"/>
          </a:xfrm>
          <a:prstGeom prst="upArrow">
            <a:avLst/>
          </a:prstGeom>
          <a:gradFill flip="none" rotWithShape="1">
            <a:gsLst>
              <a:gs pos="100000">
                <a:srgbClr val="C20202"/>
              </a:gs>
              <a:gs pos="100000">
                <a:schemeClr val="accent1">
                  <a:tint val="50000"/>
                  <a:shade val="100000"/>
                  <a:satMod val="350000"/>
                </a:schemeClr>
              </a:gs>
            </a:gsLst>
            <a:lin ang="27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5" name="Oval 114">
            <a:extLst>
              <a:ext uri="{FF2B5EF4-FFF2-40B4-BE49-F238E27FC236}">
                <a16:creationId xmlns:a16="http://schemas.microsoft.com/office/drawing/2014/main" id="{AB38B84E-F2DA-D449-94D9-35CD67FEE2E0}"/>
              </a:ext>
            </a:extLst>
          </p:cNvPr>
          <p:cNvSpPr/>
          <p:nvPr/>
        </p:nvSpPr>
        <p:spPr>
          <a:xfrm>
            <a:off x="4250350" y="3112062"/>
            <a:ext cx="260149" cy="215903"/>
          </a:xfrm>
          <a:prstGeom prst="ellipse">
            <a:avLst/>
          </a:prstGeom>
          <a:solidFill>
            <a:srgbClr val="0B7334"/>
          </a:solidFill>
          <a:ln>
            <a:solidFill>
              <a:srgbClr val="0B73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6" name="Oval 115">
            <a:extLst>
              <a:ext uri="{FF2B5EF4-FFF2-40B4-BE49-F238E27FC236}">
                <a16:creationId xmlns:a16="http://schemas.microsoft.com/office/drawing/2014/main" id="{B5DBC950-8FC3-2A4B-B3F3-912F197E4D79}"/>
              </a:ext>
            </a:extLst>
          </p:cNvPr>
          <p:cNvSpPr/>
          <p:nvPr/>
        </p:nvSpPr>
        <p:spPr>
          <a:xfrm>
            <a:off x="4808039" y="3354337"/>
            <a:ext cx="273611" cy="215903"/>
          </a:xfrm>
          <a:prstGeom prst="ellipse">
            <a:avLst/>
          </a:prstGeom>
          <a:solidFill>
            <a:srgbClr val="8C564B"/>
          </a:solidFill>
          <a:ln>
            <a:solidFill>
              <a:srgbClr val="8C56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36" name="Straight Arrow Connector 35">
            <a:extLst>
              <a:ext uri="{FF2B5EF4-FFF2-40B4-BE49-F238E27FC236}">
                <a16:creationId xmlns:a16="http://schemas.microsoft.com/office/drawing/2014/main" id="{A21BE1D6-F8F4-C041-AFE2-187A63694871}"/>
              </a:ext>
            </a:extLst>
          </p:cNvPr>
          <p:cNvCxnSpPr>
            <a:cxnSpLocks/>
          </p:cNvCxnSpPr>
          <p:nvPr/>
        </p:nvCxnSpPr>
        <p:spPr>
          <a:xfrm>
            <a:off x="4529822" y="3267606"/>
            <a:ext cx="252130" cy="109961"/>
          </a:xfrm>
          <a:prstGeom prst="straightConnector1">
            <a:avLst/>
          </a:prstGeom>
          <a:ln>
            <a:solidFill>
              <a:schemeClr val="tx1">
                <a:lumMod val="95000"/>
                <a:lumOff val="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84515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pecies_ocean_model.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676" y="-401697"/>
            <a:ext cx="12899676" cy="7259697"/>
          </a:xfrm>
          <a:prstGeom prst="rect">
            <a:avLst/>
          </a:prstGeom>
        </p:spPr>
      </p:pic>
      <p:sp>
        <p:nvSpPr>
          <p:cNvPr id="8" name="Rectangle 7"/>
          <p:cNvSpPr/>
          <p:nvPr/>
        </p:nvSpPr>
        <p:spPr>
          <a:xfrm>
            <a:off x="7075934" y="5610151"/>
            <a:ext cx="3538168" cy="1015663"/>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FFFF"/>
                </a:solidFill>
                <a:effectLst/>
                <a:uLnTx/>
                <a:uFillTx/>
                <a:latin typeface="Arial"/>
                <a:cs typeface="Arial"/>
                <a:sym typeface="Arial"/>
              </a:rPr>
              <a:t>high-resolution</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FFFF"/>
                </a:solidFill>
                <a:effectLst/>
                <a:uLnTx/>
                <a:uFillTx/>
                <a:latin typeface="Arial"/>
                <a:cs typeface="Arial"/>
                <a:sym typeface="Arial"/>
              </a:rPr>
              <a:t>ocean and ecosystem model Darwin Project (MIT-</a:t>
            </a:r>
            <a:r>
              <a:rPr kumimoji="0" lang="en-US" sz="2000" b="0" i="0" u="none" strike="noStrike" kern="0" cap="none" spc="0" normalizeH="0" baseline="0" noProof="0" dirty="0" err="1">
                <a:ln>
                  <a:noFill/>
                </a:ln>
                <a:solidFill>
                  <a:srgbClr val="FFFFFF"/>
                </a:solidFill>
                <a:effectLst/>
                <a:uLnTx/>
                <a:uFillTx/>
                <a:latin typeface="Arial"/>
                <a:cs typeface="Arial"/>
                <a:sym typeface="Arial"/>
              </a:rPr>
              <a:t>gcm</a:t>
            </a:r>
            <a:r>
              <a:rPr kumimoji="0" lang="en-US" sz="2000" b="0" i="0" u="none" strike="noStrike" kern="0" cap="none" spc="0" normalizeH="0" baseline="0" noProof="0" dirty="0">
                <a:ln>
                  <a:noFill/>
                </a:ln>
                <a:solidFill>
                  <a:srgbClr val="FFFFFF"/>
                </a:solidFill>
                <a:effectLst/>
                <a:uLnTx/>
                <a:uFillTx/>
                <a:latin typeface="Arial"/>
                <a:cs typeface="Arial"/>
                <a:sym typeface="Arial"/>
              </a:rPr>
              <a:t>)</a:t>
            </a:r>
            <a:endParaRPr kumimoji="0" lang="en-US" sz="2000" b="0" i="0" u="none" strike="noStrike" kern="0" cap="none" spc="0" normalizeH="0" baseline="0" noProof="0" dirty="0">
              <a:ln>
                <a:noFill/>
              </a:ln>
              <a:solidFill>
                <a:srgbClr val="FFFFFF"/>
              </a:solidFill>
              <a:effectLst/>
              <a:uLnTx/>
              <a:uFillTx/>
              <a:latin typeface="Arial"/>
              <a:cs typeface="Arial"/>
              <a:sym typeface="Wingdings"/>
            </a:endParaRPr>
          </a:p>
        </p:txBody>
      </p:sp>
      <p:sp>
        <p:nvSpPr>
          <p:cNvPr id="9" name="Rectangle 8"/>
          <p:cNvSpPr/>
          <p:nvPr/>
        </p:nvSpPr>
        <p:spPr>
          <a:xfrm>
            <a:off x="-218412" y="6457859"/>
            <a:ext cx="2769007"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cs typeface="Arial"/>
                <a:sym typeface="Arial"/>
              </a:rPr>
              <a:t>https://</a:t>
            </a:r>
            <a:r>
              <a:rPr kumimoji="0" lang="en-US" sz="1400" b="0" i="0" u="none" strike="noStrike" kern="0" cap="none" spc="0" normalizeH="0" baseline="0" noProof="0" dirty="0" err="1">
                <a:ln>
                  <a:noFill/>
                </a:ln>
                <a:solidFill>
                  <a:srgbClr val="FFFFFF"/>
                </a:solidFill>
                <a:effectLst/>
                <a:uLnTx/>
                <a:uFillTx/>
                <a:latin typeface="Arial"/>
                <a:cs typeface="Arial"/>
                <a:sym typeface="Arial"/>
              </a:rPr>
              <a:t>youtu.be</a:t>
            </a:r>
            <a:r>
              <a:rPr kumimoji="0" lang="en-US" sz="1400" b="0" i="0" u="none" strike="noStrike" kern="0" cap="none" spc="0" normalizeH="0" baseline="0" noProof="0" dirty="0">
                <a:ln>
                  <a:noFill/>
                </a:ln>
                <a:solidFill>
                  <a:srgbClr val="FFFFFF"/>
                </a:solidFill>
                <a:effectLst/>
                <a:uLnTx/>
                <a:uFillTx/>
                <a:latin typeface="Arial"/>
                <a:cs typeface="Arial"/>
                <a:sym typeface="Arial"/>
              </a:rPr>
              <a:t>/wAsNzQ2RDqM</a:t>
            </a:r>
          </a:p>
        </p:txBody>
      </p:sp>
      <p:pic>
        <p:nvPicPr>
          <p:cNvPr id="10" name="darwin_phytoplankton_mollweide.mp4">
            <a:hlinkClick r:id="" action="ppaction://media"/>
            <a:extLst>
              <a:ext uri="{FF2B5EF4-FFF2-40B4-BE49-F238E27FC236}">
                <a16:creationId xmlns:a16="http://schemas.microsoft.com/office/drawing/2014/main" id="{5029F5A2-C7F9-ED4E-9403-DF9838558DE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91814" y="-257805"/>
            <a:ext cx="12972828" cy="7115805"/>
          </a:xfrm>
          <a:prstGeom prst="rect">
            <a:avLst/>
          </a:prstGeom>
        </p:spPr>
      </p:pic>
      <p:sp>
        <p:nvSpPr>
          <p:cNvPr id="5" name="Title 3">
            <a:extLst>
              <a:ext uri="{FF2B5EF4-FFF2-40B4-BE49-F238E27FC236}">
                <a16:creationId xmlns:a16="http://schemas.microsoft.com/office/drawing/2014/main" id="{3BC003FF-1D0F-E743-A3C5-5C18B8C25054}"/>
              </a:ext>
            </a:extLst>
          </p:cNvPr>
          <p:cNvSpPr txBox="1">
            <a:spLocks/>
          </p:cNvSpPr>
          <p:nvPr/>
        </p:nvSpPr>
        <p:spPr>
          <a:xfrm>
            <a:off x="536800" y="214350"/>
            <a:ext cx="10515600" cy="6089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marL="0" marR="0" lvl="0" indent="-45720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sym typeface="Arial"/>
              </a:rPr>
              <a:t>Surface Mixed Layer Turbulence: </a:t>
            </a:r>
          </a:p>
          <a:p>
            <a:pPr marL="0" marR="0" lvl="0" indent="-45720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sym typeface="Arial"/>
              </a:rPr>
              <a:t>why should we care?</a:t>
            </a:r>
          </a:p>
        </p:txBody>
      </p:sp>
    </p:spTree>
    <p:extLst>
      <p:ext uri="{BB962C8B-B14F-4D97-AF65-F5344CB8AC3E}">
        <p14:creationId xmlns:p14="http://schemas.microsoft.com/office/powerpoint/2010/main" val="163703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3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7721009" cy="608910"/>
          </a:xfrm>
        </p:spPr>
        <p:txBody>
          <a:bodyPr>
            <a:normAutofit fontScale="90000"/>
          </a:bodyPr>
          <a:lstStyle/>
          <a:p>
            <a:r>
              <a:rPr lang="en-US" dirty="0"/>
              <a:t>APEX Float’s Ascent Rates: Mean Surfacing Velocities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4436"/>
            <a:ext cx="10438828" cy="5357983"/>
          </a:xfrm>
          <a:prstGeom prst="rect">
            <a:avLst/>
          </a:prstGeom>
        </p:spPr>
      </p:pic>
      <p:sp>
        <p:nvSpPr>
          <p:cNvPr id="6" name="TextBox 5"/>
          <p:cNvSpPr txBox="1"/>
          <p:nvPr/>
        </p:nvSpPr>
        <p:spPr>
          <a:xfrm>
            <a:off x="3197775" y="1107580"/>
            <a:ext cx="4095993" cy="369332"/>
          </a:xfrm>
          <a:prstGeom prst="rect">
            <a:avLst/>
          </a:prstGeom>
          <a:noFill/>
        </p:spPr>
        <p:txBody>
          <a:bodyPr wrap="none" rtlCol="0">
            <a:spAutoFit/>
          </a:bodyPr>
          <a:lstStyle/>
          <a:p>
            <a:r>
              <a:rPr lang="en-US" sz="1800" dirty="0"/>
              <a:t>Mean </a:t>
            </a:r>
            <a:r>
              <a:rPr lang="en-US" sz="1800" dirty="0" err="1"/>
              <a:t>w</a:t>
            </a:r>
            <a:r>
              <a:rPr lang="en-US" sz="1800" baseline="-25000" dirty="0" err="1"/>
              <a:t>ctd</a:t>
            </a:r>
            <a:r>
              <a:rPr lang="en-US" sz="1800" dirty="0"/>
              <a:t> within the mixed layer MLD </a:t>
            </a:r>
          </a:p>
        </p:txBody>
      </p:sp>
      <p:sp>
        <p:nvSpPr>
          <p:cNvPr id="7" name="TextBox 6">
            <a:extLst>
              <a:ext uri="{FF2B5EF4-FFF2-40B4-BE49-F238E27FC236}">
                <a16:creationId xmlns:a16="http://schemas.microsoft.com/office/drawing/2014/main" id="{700DF02B-A330-404D-9A23-EFA97505243F}"/>
              </a:ext>
            </a:extLst>
          </p:cNvPr>
          <p:cNvSpPr txBox="1"/>
          <p:nvPr/>
        </p:nvSpPr>
        <p:spPr>
          <a:xfrm>
            <a:off x="9870542" y="1476912"/>
            <a:ext cx="2231239" cy="1938992"/>
          </a:xfrm>
          <a:prstGeom prst="rect">
            <a:avLst/>
          </a:prstGeom>
          <a:noFill/>
        </p:spPr>
        <p:txBody>
          <a:bodyPr wrap="square" rtlCol="0">
            <a:spAutoFit/>
          </a:bodyPr>
          <a:lstStyle/>
          <a:p>
            <a:r>
              <a:rPr lang="en-US" sz="2000" dirty="0">
                <a:solidFill>
                  <a:schemeClr val="bg2">
                    <a:lumMod val="25000"/>
                  </a:schemeClr>
                </a:solidFill>
              </a:rPr>
              <a:t>Surfacing velocities are enhanced within the ACC and in western boundary current regions</a:t>
            </a:r>
          </a:p>
        </p:txBody>
      </p:sp>
    </p:spTree>
    <p:extLst>
      <p:ext uri="{BB962C8B-B14F-4D97-AF65-F5344CB8AC3E}">
        <p14:creationId xmlns:p14="http://schemas.microsoft.com/office/powerpoint/2010/main" val="1812676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882743" cy="608910"/>
          </a:xfrm>
        </p:spPr>
        <p:txBody>
          <a:bodyPr>
            <a:normAutofit fontScale="90000"/>
          </a:bodyPr>
          <a:lstStyle/>
          <a:p>
            <a:r>
              <a:rPr lang="en-US" dirty="0"/>
              <a:t>APEX Float’s Ascent Rates: Variability within the mixed layer</a:t>
            </a:r>
          </a:p>
        </p:txBody>
      </p:sp>
      <p:pic>
        <p:nvPicPr>
          <p:cNvPr id="3" name="Picture 2"/>
          <p:cNvPicPr>
            <a:picLocks noChangeAspect="1"/>
          </p:cNvPicPr>
          <p:nvPr/>
        </p:nvPicPr>
        <p:blipFill>
          <a:blip r:embed="rId3"/>
          <a:srcRect/>
          <a:stretch/>
        </p:blipFill>
        <p:spPr>
          <a:xfrm>
            <a:off x="215839" y="954436"/>
            <a:ext cx="10007149" cy="5357983"/>
          </a:xfrm>
          <a:prstGeom prst="rect">
            <a:avLst/>
          </a:prstGeom>
        </p:spPr>
      </p:pic>
      <p:sp>
        <p:nvSpPr>
          <p:cNvPr id="6" name="TextBox 5"/>
          <p:cNvSpPr txBox="1"/>
          <p:nvPr/>
        </p:nvSpPr>
        <p:spPr>
          <a:xfrm>
            <a:off x="2641321" y="1000004"/>
            <a:ext cx="5865708" cy="369332"/>
          </a:xfrm>
          <a:prstGeom prst="rect">
            <a:avLst/>
          </a:prstGeom>
          <a:noFill/>
        </p:spPr>
        <p:txBody>
          <a:bodyPr wrap="none" rtlCol="0">
            <a:spAutoFit/>
          </a:bodyPr>
          <a:lstStyle/>
          <a:p>
            <a:r>
              <a:rPr lang="en-US" sz="1800" dirty="0"/>
              <a:t>Standard deviation of </a:t>
            </a:r>
            <a:r>
              <a:rPr lang="en-US" sz="1800" dirty="0" err="1"/>
              <a:t>w</a:t>
            </a:r>
            <a:r>
              <a:rPr lang="en-US" sz="1800" baseline="-25000" dirty="0" err="1"/>
              <a:t>ctd</a:t>
            </a:r>
            <a:r>
              <a:rPr lang="en-US" sz="1800" dirty="0"/>
              <a:t> within the mixed layer MLD </a:t>
            </a:r>
          </a:p>
        </p:txBody>
      </p:sp>
      <p:sp>
        <p:nvSpPr>
          <p:cNvPr id="7" name="TextBox 6">
            <a:extLst>
              <a:ext uri="{FF2B5EF4-FFF2-40B4-BE49-F238E27FC236}">
                <a16:creationId xmlns:a16="http://schemas.microsoft.com/office/drawing/2014/main" id="{700DF02B-A330-404D-9A23-EFA97505243F}"/>
              </a:ext>
            </a:extLst>
          </p:cNvPr>
          <p:cNvSpPr txBox="1"/>
          <p:nvPr/>
        </p:nvSpPr>
        <p:spPr>
          <a:xfrm>
            <a:off x="9720943" y="2817819"/>
            <a:ext cx="2231239" cy="1631216"/>
          </a:xfrm>
          <a:prstGeom prst="rect">
            <a:avLst/>
          </a:prstGeom>
          <a:noFill/>
        </p:spPr>
        <p:txBody>
          <a:bodyPr wrap="square" rtlCol="0">
            <a:spAutoFit/>
          </a:bodyPr>
          <a:lstStyle/>
          <a:p>
            <a:r>
              <a:rPr lang="en-US" sz="2000" dirty="0">
                <a:solidFill>
                  <a:schemeClr val="bg2">
                    <a:lumMod val="25000"/>
                  </a:schemeClr>
                </a:solidFill>
              </a:rPr>
              <a:t>Spatial patterns </a:t>
            </a:r>
          </a:p>
          <a:p>
            <a:r>
              <a:rPr lang="en-US" sz="2000" dirty="0">
                <a:solidFill>
                  <a:schemeClr val="bg2">
                    <a:lumMod val="25000"/>
                  </a:schemeClr>
                </a:solidFill>
              </a:rPr>
              <a:t>consistent with </a:t>
            </a:r>
          </a:p>
          <a:p>
            <a:r>
              <a:rPr lang="en-US" sz="2000" dirty="0">
                <a:solidFill>
                  <a:schemeClr val="bg2">
                    <a:lumMod val="25000"/>
                  </a:schemeClr>
                </a:solidFill>
              </a:rPr>
              <a:t>regions where we expect elevated mixing?</a:t>
            </a:r>
          </a:p>
        </p:txBody>
      </p:sp>
    </p:spTree>
    <p:extLst>
      <p:ext uri="{BB962C8B-B14F-4D97-AF65-F5344CB8AC3E}">
        <p14:creationId xmlns:p14="http://schemas.microsoft.com/office/powerpoint/2010/main" val="881715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882743" cy="608910"/>
          </a:xfrm>
        </p:spPr>
        <p:txBody>
          <a:bodyPr>
            <a:normAutofit/>
          </a:bodyPr>
          <a:lstStyle/>
          <a:p>
            <a:r>
              <a:rPr lang="en-US" dirty="0"/>
              <a:t>Seasonality in float’s ascent rates within the mixed layer</a:t>
            </a:r>
          </a:p>
        </p:txBody>
      </p:sp>
      <p:sp>
        <p:nvSpPr>
          <p:cNvPr id="7" name="TextBox 6">
            <a:extLst>
              <a:ext uri="{FF2B5EF4-FFF2-40B4-BE49-F238E27FC236}">
                <a16:creationId xmlns:a16="http://schemas.microsoft.com/office/drawing/2014/main" id="{700DF02B-A330-404D-9A23-EFA97505243F}"/>
              </a:ext>
            </a:extLst>
          </p:cNvPr>
          <p:cNvSpPr txBox="1"/>
          <p:nvPr/>
        </p:nvSpPr>
        <p:spPr>
          <a:xfrm>
            <a:off x="878715" y="1227769"/>
            <a:ext cx="6804623" cy="400110"/>
          </a:xfrm>
          <a:prstGeom prst="rect">
            <a:avLst/>
          </a:prstGeom>
          <a:noFill/>
        </p:spPr>
        <p:txBody>
          <a:bodyPr wrap="square" rtlCol="0">
            <a:spAutoFit/>
          </a:bodyPr>
          <a:lstStyle/>
          <a:p>
            <a:r>
              <a:rPr lang="en-US" sz="2000" dirty="0">
                <a:solidFill>
                  <a:schemeClr val="bg2">
                    <a:lumMod val="25000"/>
                  </a:schemeClr>
                </a:solidFill>
              </a:rPr>
              <a:t>Both mean and standard deviation enhanced in winter</a:t>
            </a:r>
          </a:p>
        </p:txBody>
      </p:sp>
      <p:pic>
        <p:nvPicPr>
          <p:cNvPr id="5" name="Picture 4">
            <a:extLst>
              <a:ext uri="{FF2B5EF4-FFF2-40B4-BE49-F238E27FC236}">
                <a16:creationId xmlns:a16="http://schemas.microsoft.com/office/drawing/2014/main" id="{510CE0E4-1810-7C41-AD2D-51B23E870793}"/>
              </a:ext>
            </a:extLst>
          </p:cNvPr>
          <p:cNvPicPr>
            <a:picLocks noChangeAspect="1"/>
          </p:cNvPicPr>
          <p:nvPr/>
        </p:nvPicPr>
        <p:blipFill>
          <a:blip r:embed="rId3"/>
          <a:stretch>
            <a:fillRect/>
          </a:stretch>
        </p:blipFill>
        <p:spPr>
          <a:xfrm>
            <a:off x="6306194" y="2173183"/>
            <a:ext cx="4528181" cy="3457047"/>
          </a:xfrm>
          <a:prstGeom prst="rect">
            <a:avLst/>
          </a:prstGeom>
        </p:spPr>
      </p:pic>
      <p:pic>
        <p:nvPicPr>
          <p:cNvPr id="8" name="Picture 7">
            <a:extLst>
              <a:ext uri="{FF2B5EF4-FFF2-40B4-BE49-F238E27FC236}">
                <a16:creationId xmlns:a16="http://schemas.microsoft.com/office/drawing/2014/main" id="{20F57A3D-D349-9443-BF1C-39E000224FA4}"/>
              </a:ext>
            </a:extLst>
          </p:cNvPr>
          <p:cNvPicPr>
            <a:picLocks noChangeAspect="1"/>
          </p:cNvPicPr>
          <p:nvPr/>
        </p:nvPicPr>
        <p:blipFill>
          <a:blip r:embed="rId4"/>
          <a:stretch>
            <a:fillRect/>
          </a:stretch>
        </p:blipFill>
        <p:spPr>
          <a:xfrm>
            <a:off x="1008788" y="2173185"/>
            <a:ext cx="4477611" cy="3457046"/>
          </a:xfrm>
          <a:prstGeom prst="rect">
            <a:avLst/>
          </a:prstGeom>
        </p:spPr>
      </p:pic>
    </p:spTree>
    <p:extLst>
      <p:ext uri="{BB962C8B-B14F-4D97-AF65-F5344CB8AC3E}">
        <p14:creationId xmlns:p14="http://schemas.microsoft.com/office/powerpoint/2010/main" val="234109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4225-BCC8-1346-BE8B-31481FA55AEE}"/>
              </a:ext>
            </a:extLst>
          </p:cNvPr>
          <p:cNvSpPr>
            <a:spLocks noGrp="1"/>
          </p:cNvSpPr>
          <p:nvPr>
            <p:ph type="title"/>
          </p:nvPr>
        </p:nvSpPr>
        <p:spPr/>
        <p:txBody>
          <a:bodyPr>
            <a:normAutofit/>
          </a:bodyPr>
          <a:lstStyle/>
          <a:p>
            <a:r>
              <a:rPr lang="en-US" dirty="0"/>
              <a:t>Is w variance larger for deeper mixed layers?</a:t>
            </a:r>
          </a:p>
        </p:txBody>
      </p:sp>
      <p:pic>
        <p:nvPicPr>
          <p:cNvPr id="6" name="Picture 5">
            <a:extLst>
              <a:ext uri="{FF2B5EF4-FFF2-40B4-BE49-F238E27FC236}">
                <a16:creationId xmlns:a16="http://schemas.microsoft.com/office/drawing/2014/main" id="{960835AB-194B-0941-8C48-66C0F41907BF}"/>
              </a:ext>
            </a:extLst>
          </p:cNvPr>
          <p:cNvPicPr>
            <a:picLocks noChangeAspect="1"/>
          </p:cNvPicPr>
          <p:nvPr/>
        </p:nvPicPr>
        <p:blipFill>
          <a:blip r:embed="rId3"/>
          <a:stretch>
            <a:fillRect/>
          </a:stretch>
        </p:blipFill>
        <p:spPr>
          <a:xfrm>
            <a:off x="838200" y="1397543"/>
            <a:ext cx="5643182" cy="4872627"/>
          </a:xfrm>
          <a:prstGeom prst="rect">
            <a:avLst/>
          </a:prstGeom>
        </p:spPr>
      </p:pic>
      <p:pic>
        <p:nvPicPr>
          <p:cNvPr id="7" name="Picture 6">
            <a:extLst>
              <a:ext uri="{FF2B5EF4-FFF2-40B4-BE49-F238E27FC236}">
                <a16:creationId xmlns:a16="http://schemas.microsoft.com/office/drawing/2014/main" id="{56AD4651-54E6-8842-9F6F-6FBC99D99C03}"/>
              </a:ext>
            </a:extLst>
          </p:cNvPr>
          <p:cNvPicPr>
            <a:picLocks noChangeAspect="1"/>
          </p:cNvPicPr>
          <p:nvPr/>
        </p:nvPicPr>
        <p:blipFill>
          <a:blip r:embed="rId4"/>
          <a:stretch>
            <a:fillRect/>
          </a:stretch>
        </p:blipFill>
        <p:spPr>
          <a:xfrm>
            <a:off x="2377439" y="5038942"/>
            <a:ext cx="2345439" cy="630337"/>
          </a:xfrm>
          <a:prstGeom prst="rect">
            <a:avLst/>
          </a:prstGeom>
        </p:spPr>
      </p:pic>
    </p:spTree>
    <p:extLst>
      <p:ext uri="{BB962C8B-B14F-4D97-AF65-F5344CB8AC3E}">
        <p14:creationId xmlns:p14="http://schemas.microsoft.com/office/powerpoint/2010/main" val="35288553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 1. Scalability of vertical mixing rates for the global Argo array</a:t>
            </a:r>
          </a:p>
        </p:txBody>
      </p:sp>
      <p:pic>
        <p:nvPicPr>
          <p:cNvPr id="4" name="Picture 3">
            <a:extLst>
              <a:ext uri="{FF2B5EF4-FFF2-40B4-BE49-F238E27FC236}">
                <a16:creationId xmlns:a16="http://schemas.microsoft.com/office/drawing/2014/main" id="{39C96D1B-C315-E343-9849-52DC48D5762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608054" y="1674821"/>
            <a:ext cx="6089356" cy="3580005"/>
          </a:xfrm>
          <a:prstGeom prst="rect">
            <a:avLst/>
          </a:prstGeom>
        </p:spPr>
      </p:pic>
      <p:sp>
        <p:nvSpPr>
          <p:cNvPr id="12" name="Rectangle 11">
            <a:extLst>
              <a:ext uri="{FF2B5EF4-FFF2-40B4-BE49-F238E27FC236}">
                <a16:creationId xmlns:a16="http://schemas.microsoft.com/office/drawing/2014/main" id="{61CEEF29-CF9C-1740-A937-53FCB8FE0F3D}"/>
              </a:ext>
            </a:extLst>
          </p:cNvPr>
          <p:cNvSpPr/>
          <p:nvPr/>
        </p:nvSpPr>
        <p:spPr>
          <a:xfrm>
            <a:off x="3608358" y="1053700"/>
            <a:ext cx="4532371" cy="923330"/>
          </a:xfrm>
          <a:prstGeom prst="rect">
            <a:avLst/>
          </a:prstGeom>
        </p:spPr>
        <p:txBody>
          <a:bodyPr wrap="square">
            <a:spAutoFit/>
          </a:bodyPr>
          <a:lstStyle/>
          <a:p>
            <a:pPr algn="ctr"/>
            <a:r>
              <a:rPr lang="en-US" sz="1800" dirty="0">
                <a:solidFill>
                  <a:schemeClr val="accent1"/>
                </a:solidFill>
                <a:latin typeface="Arial" panose="020B0604020202020204" pitchFamily="34" charset="0"/>
                <a:cs typeface="Arial" panose="020B0604020202020204" pitchFamily="34" charset="0"/>
              </a:rPr>
              <a:t>GLOBAL  OBSERVATIONS</a:t>
            </a:r>
          </a:p>
          <a:p>
            <a:pPr algn="ctr"/>
            <a:r>
              <a:rPr lang="en-US" sz="1800" dirty="0">
                <a:solidFill>
                  <a:schemeClr val="accent1"/>
                </a:solidFill>
                <a:latin typeface="Arial" panose="020B0604020202020204" pitchFamily="34" charset="0"/>
                <a:cs typeface="Arial" panose="020B0604020202020204" pitchFamily="34" charset="0"/>
              </a:rPr>
              <a:t>of mixed-layer mixing</a:t>
            </a:r>
          </a:p>
          <a:p>
            <a:pPr algn="ctr"/>
            <a:endParaRPr lang="en-US" sz="1800" dirty="0">
              <a:solidFill>
                <a:schemeClr val="accent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EE34586F-EDAF-614F-9DEE-14DCA062C51C}"/>
              </a:ext>
            </a:extLst>
          </p:cNvPr>
          <p:cNvPicPr>
            <a:picLocks noChangeAspect="1"/>
          </p:cNvPicPr>
          <p:nvPr/>
        </p:nvPicPr>
        <p:blipFill>
          <a:blip r:embed="rId4"/>
          <a:stretch>
            <a:fillRect/>
          </a:stretch>
        </p:blipFill>
        <p:spPr>
          <a:xfrm>
            <a:off x="7160153" y="2598186"/>
            <a:ext cx="423426" cy="508111"/>
          </a:xfrm>
          <a:prstGeom prst="rect">
            <a:avLst/>
          </a:prstGeom>
        </p:spPr>
      </p:pic>
      <p:sp>
        <p:nvSpPr>
          <p:cNvPr id="16" name="TextBox 15">
            <a:extLst>
              <a:ext uri="{FF2B5EF4-FFF2-40B4-BE49-F238E27FC236}">
                <a16:creationId xmlns:a16="http://schemas.microsoft.com/office/drawing/2014/main" id="{EF1783EE-E108-BC4D-A4DC-36DA6099027E}"/>
              </a:ext>
            </a:extLst>
          </p:cNvPr>
          <p:cNvSpPr txBox="1"/>
          <p:nvPr/>
        </p:nvSpPr>
        <p:spPr>
          <a:xfrm>
            <a:off x="5739666" y="1701057"/>
            <a:ext cx="1134167" cy="307777"/>
          </a:xfrm>
          <a:prstGeom prst="rect">
            <a:avLst/>
          </a:prstGeom>
          <a:noFill/>
        </p:spPr>
        <p:txBody>
          <a:bodyPr wrap="square" rtlCol="0">
            <a:spAutoFit/>
          </a:bodyPr>
          <a:lstStyle/>
          <a:p>
            <a:pPr algn="ctr"/>
            <a:r>
              <a:rPr lang="en-US" sz="1400" dirty="0" err="1">
                <a:solidFill>
                  <a:schemeClr val="tx1">
                    <a:lumMod val="65000"/>
                    <a:lumOff val="35000"/>
                  </a:schemeClr>
                </a:solidFill>
                <a:latin typeface="Century Gothic" panose="020B0502020202020204" pitchFamily="34" charset="0"/>
              </a:rPr>
              <a:t>K</a:t>
            </a:r>
            <a:r>
              <a:rPr lang="en-US" sz="1400" baseline="-25000" dirty="0" err="1">
                <a:solidFill>
                  <a:schemeClr val="tx1">
                    <a:lumMod val="65000"/>
                    <a:lumOff val="35000"/>
                  </a:schemeClr>
                </a:solidFill>
                <a:latin typeface="Century Gothic" panose="020B0502020202020204" pitchFamily="34" charset="0"/>
              </a:rPr>
              <a:t>z</a:t>
            </a:r>
            <a:endParaRPr lang="en-US" sz="1400" baseline="-25000" dirty="0">
              <a:solidFill>
                <a:schemeClr val="tx1">
                  <a:lumMod val="65000"/>
                  <a:lumOff val="35000"/>
                </a:schemeClr>
              </a:solidFill>
              <a:latin typeface="Century Gothic" panose="020B0502020202020204" pitchFamily="34" charset="0"/>
            </a:endParaRPr>
          </a:p>
        </p:txBody>
      </p:sp>
      <p:sp>
        <p:nvSpPr>
          <p:cNvPr id="17" name="Rectangle 16">
            <a:extLst>
              <a:ext uri="{FF2B5EF4-FFF2-40B4-BE49-F238E27FC236}">
                <a16:creationId xmlns:a16="http://schemas.microsoft.com/office/drawing/2014/main" id="{588BB05F-0437-314D-AD6E-26EEF1B829BC}"/>
              </a:ext>
            </a:extLst>
          </p:cNvPr>
          <p:cNvSpPr/>
          <p:nvPr/>
        </p:nvSpPr>
        <p:spPr>
          <a:xfrm>
            <a:off x="474858" y="1987771"/>
            <a:ext cx="2682112" cy="2585323"/>
          </a:xfrm>
          <a:prstGeom prst="rect">
            <a:avLst/>
          </a:prstGeom>
        </p:spPr>
        <p:txBody>
          <a:bodyPr wrap="square">
            <a:spAutoFit/>
          </a:bodyPr>
          <a:lstStyle/>
          <a:p>
            <a:pPr algn="ctr"/>
            <a:r>
              <a:rPr lang="en-US" sz="1800" dirty="0">
                <a:solidFill>
                  <a:schemeClr val="accent1"/>
                </a:solidFill>
                <a:latin typeface="Arial" panose="020B0604020202020204" pitchFamily="34" charset="0"/>
                <a:cs typeface="Arial" panose="020B0604020202020204" pitchFamily="34" charset="0"/>
              </a:rPr>
              <a:t>Validation of vertical mixing rates</a:t>
            </a:r>
          </a:p>
          <a:p>
            <a:endParaRPr lang="en-US" sz="1800" dirty="0">
              <a:solidFill>
                <a:schemeClr val="accent1"/>
              </a:solidFill>
              <a:latin typeface="Arial" panose="020B0604020202020204" pitchFamily="34" charset="0"/>
              <a:cs typeface="Arial" panose="020B0604020202020204" pitchFamily="34" charset="0"/>
            </a:endParaRPr>
          </a:p>
          <a:p>
            <a:pPr marL="285750" indent="-285750">
              <a:buFont typeface="Wingdings" pitchFamily="2" charset="2"/>
              <a:buChar char="ü"/>
            </a:pPr>
            <a:r>
              <a:rPr lang="en-US" sz="1800" dirty="0">
                <a:solidFill>
                  <a:schemeClr val="accent1"/>
                </a:solidFill>
                <a:latin typeface="Arial" panose="020B0604020202020204" pitchFamily="34" charset="0"/>
                <a:cs typeface="Arial" panose="020B0604020202020204" pitchFamily="34" charset="0"/>
              </a:rPr>
              <a:t>Expand analysis to </a:t>
            </a:r>
          </a:p>
          <a:p>
            <a:r>
              <a:rPr lang="en-US" sz="1800" dirty="0">
                <a:solidFill>
                  <a:schemeClr val="accent1"/>
                </a:solidFill>
                <a:latin typeface="Arial" panose="020B0604020202020204" pitchFamily="34" charset="0"/>
                <a:cs typeface="Arial" panose="020B0604020202020204" pitchFamily="34" charset="0"/>
              </a:rPr>
              <a:t>    the entire Argo fleet</a:t>
            </a:r>
          </a:p>
          <a:p>
            <a:pPr marL="285750" indent="-285750">
              <a:buFont typeface="Wingdings" pitchFamily="2" charset="2"/>
              <a:buChar char="ü"/>
            </a:pPr>
            <a:endParaRPr lang="en-US" sz="1800" dirty="0">
              <a:solidFill>
                <a:schemeClr val="accent1"/>
              </a:solidFill>
              <a:latin typeface="Arial" panose="020B0604020202020204" pitchFamily="34" charset="0"/>
              <a:cs typeface="Arial" panose="020B0604020202020204" pitchFamily="34" charset="0"/>
            </a:endParaRPr>
          </a:p>
          <a:p>
            <a:pPr marL="285750" indent="-285750">
              <a:buFont typeface="Wingdings" pitchFamily="2" charset="2"/>
              <a:buChar char="ü"/>
            </a:pPr>
            <a:endParaRPr lang="en-US" sz="1800" dirty="0">
              <a:solidFill>
                <a:schemeClr val="accent1"/>
              </a:solidFill>
              <a:latin typeface="Arial" panose="020B0604020202020204" pitchFamily="34" charset="0"/>
              <a:cs typeface="Arial" panose="020B0604020202020204" pitchFamily="34" charset="0"/>
            </a:endParaRPr>
          </a:p>
          <a:p>
            <a:pPr marL="285750" indent="-285750">
              <a:buFont typeface="Wingdings" pitchFamily="2" charset="2"/>
              <a:buChar char="ü"/>
            </a:pPr>
            <a:r>
              <a:rPr lang="en-US" sz="1800" dirty="0">
                <a:solidFill>
                  <a:schemeClr val="accent1"/>
                </a:solidFill>
                <a:latin typeface="Arial" panose="020B0604020202020204" pitchFamily="34" charset="0"/>
                <a:cs typeface="Arial" panose="020B0604020202020204" pitchFamily="34" charset="0"/>
              </a:rPr>
              <a:t>Modelling work</a:t>
            </a:r>
          </a:p>
          <a:p>
            <a:r>
              <a:rPr lang="en-US" sz="1800" dirty="0">
                <a:solidFill>
                  <a:schemeClr val="accent1"/>
                </a:solidFill>
                <a:latin typeface="Arial" panose="020B0604020202020204" pitchFamily="34" charset="0"/>
                <a:cs typeface="Arial" panose="020B0604020202020204" pitchFamily="34" charset="0"/>
              </a:rPr>
              <a:t>     (KPP or LES)</a:t>
            </a:r>
          </a:p>
        </p:txBody>
      </p:sp>
      <p:sp>
        <p:nvSpPr>
          <p:cNvPr id="18" name="Rectangle 17">
            <a:extLst>
              <a:ext uri="{FF2B5EF4-FFF2-40B4-BE49-F238E27FC236}">
                <a16:creationId xmlns:a16="http://schemas.microsoft.com/office/drawing/2014/main" id="{4F8AE8A3-6E66-5645-A3B4-075805DFAAC6}"/>
              </a:ext>
            </a:extLst>
          </p:cNvPr>
          <p:cNvSpPr/>
          <p:nvPr/>
        </p:nvSpPr>
        <p:spPr>
          <a:xfrm>
            <a:off x="3320221" y="5253356"/>
            <a:ext cx="5160190" cy="923330"/>
          </a:xfrm>
          <a:prstGeom prst="rect">
            <a:avLst/>
          </a:prstGeom>
        </p:spPr>
        <p:txBody>
          <a:bodyPr wrap="square">
            <a:spAutoFit/>
          </a:bodyPr>
          <a:lstStyle/>
          <a:p>
            <a:pPr algn="ctr"/>
            <a:r>
              <a:rPr lang="en-US" sz="1800" dirty="0">
                <a:solidFill>
                  <a:schemeClr val="accent1"/>
                </a:solidFill>
                <a:latin typeface="Arial" panose="020B0604020202020204" pitchFamily="34" charset="0"/>
                <a:cs typeface="Arial" panose="020B0604020202020204" pitchFamily="34" charset="0"/>
              </a:rPr>
              <a:t>Ultimate inform CLIMATE MODEL development</a:t>
            </a:r>
          </a:p>
          <a:p>
            <a:pPr algn="ctr"/>
            <a:r>
              <a:rPr lang="en-US" sz="1800" dirty="0">
                <a:solidFill>
                  <a:schemeClr val="accent1"/>
                </a:solidFill>
                <a:latin typeface="Arial" panose="020B0604020202020204" pitchFamily="34" charset="0"/>
                <a:cs typeface="Arial" panose="020B0604020202020204" pitchFamily="34" charset="0"/>
              </a:rPr>
              <a:t>(e.g. surface ocean mixing schemes and</a:t>
            </a:r>
            <a:br>
              <a:rPr lang="en-US" sz="1800" dirty="0">
                <a:solidFill>
                  <a:schemeClr val="accent1"/>
                </a:solidFill>
                <a:latin typeface="Arial" panose="020B0604020202020204" pitchFamily="34" charset="0"/>
                <a:cs typeface="Arial" panose="020B0604020202020204" pitchFamily="34" charset="0"/>
              </a:rPr>
            </a:br>
            <a:r>
              <a:rPr lang="en-US" sz="1800" dirty="0">
                <a:solidFill>
                  <a:schemeClr val="accent1"/>
                </a:solidFill>
                <a:latin typeface="Arial" panose="020B0604020202020204" pitchFamily="34" charset="0"/>
                <a:cs typeface="Arial" panose="020B0604020202020204" pitchFamily="34" charset="0"/>
              </a:rPr>
              <a:t>BGC parameterizations) </a:t>
            </a:r>
          </a:p>
        </p:txBody>
      </p:sp>
      <p:sp>
        <p:nvSpPr>
          <p:cNvPr id="26" name="Rounded Rectangle 25">
            <a:extLst>
              <a:ext uri="{FF2B5EF4-FFF2-40B4-BE49-F238E27FC236}">
                <a16:creationId xmlns:a16="http://schemas.microsoft.com/office/drawing/2014/main" id="{6602A1BC-74B0-7742-8E54-001DCF4F2755}"/>
              </a:ext>
            </a:extLst>
          </p:cNvPr>
          <p:cNvSpPr/>
          <p:nvPr/>
        </p:nvSpPr>
        <p:spPr>
          <a:xfrm>
            <a:off x="8778368" y="2008834"/>
            <a:ext cx="2925952" cy="1097463"/>
          </a:xfrm>
          <a:prstGeom prst="roundRect">
            <a:avLst/>
          </a:prstGeom>
          <a:gradFill flip="none" rotWithShape="1">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tileRect/>
          </a:gradFill>
          <a:ln w="9525" cap="flat" cmpd="sng" algn="ctr">
            <a:solidFill>
              <a:srgbClr val="1F497D"/>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40E14DED-F37C-904D-87E3-0C34F16ED60E}"/>
              </a:ext>
            </a:extLst>
          </p:cNvPr>
          <p:cNvSpPr/>
          <p:nvPr/>
        </p:nvSpPr>
        <p:spPr>
          <a:xfrm>
            <a:off x="8778368" y="2244187"/>
            <a:ext cx="2925952" cy="646331"/>
          </a:xfrm>
          <a:prstGeom prst="rect">
            <a:avLst/>
          </a:prstGeom>
        </p:spPr>
        <p:txBody>
          <a:bodyPr wrap="square">
            <a:spAutoFit/>
          </a:bodyPr>
          <a:lstStyle/>
          <a:p>
            <a:pPr algn="ctr"/>
            <a:r>
              <a:rPr lang="en-US" sz="1800" dirty="0">
                <a:solidFill>
                  <a:schemeClr val="accent1"/>
                </a:solidFill>
                <a:latin typeface="Arial" panose="020B0604020202020204" pitchFamily="34" charset="0"/>
                <a:cs typeface="Arial" panose="020B0604020202020204" pitchFamily="34" charset="0"/>
              </a:rPr>
              <a:t>Global patterns and variability in surface mixing  </a:t>
            </a:r>
          </a:p>
        </p:txBody>
      </p:sp>
      <p:sp>
        <p:nvSpPr>
          <p:cNvPr id="29" name="Rounded Rectangle 28">
            <a:extLst>
              <a:ext uri="{FF2B5EF4-FFF2-40B4-BE49-F238E27FC236}">
                <a16:creationId xmlns:a16="http://schemas.microsoft.com/office/drawing/2014/main" id="{54B75443-02F2-1A42-B9CE-F4BDF9A6D709}"/>
              </a:ext>
            </a:extLst>
          </p:cNvPr>
          <p:cNvSpPr/>
          <p:nvPr/>
        </p:nvSpPr>
        <p:spPr>
          <a:xfrm>
            <a:off x="8778369" y="3501346"/>
            <a:ext cx="2938774" cy="1358037"/>
          </a:xfrm>
          <a:prstGeom prst="roundRect">
            <a:avLst/>
          </a:prstGeom>
          <a:gradFill flip="none" rotWithShape="1">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tileRect/>
          </a:gradFill>
          <a:ln w="9525" cap="flat" cmpd="sng" algn="ctr">
            <a:solidFill>
              <a:srgbClr val="1F497D"/>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E1DC9138-5029-604F-8F4F-175E9146397C}"/>
              </a:ext>
            </a:extLst>
          </p:cNvPr>
          <p:cNvSpPr/>
          <p:nvPr/>
        </p:nvSpPr>
        <p:spPr>
          <a:xfrm>
            <a:off x="8962112" y="3754611"/>
            <a:ext cx="2386869" cy="818435"/>
          </a:xfrm>
          <a:prstGeom prst="rect">
            <a:avLst/>
          </a:prstGeom>
        </p:spPr>
        <p:txBody>
          <a:bodyPr wrap="square">
            <a:spAutoFit/>
          </a:bodyPr>
          <a:lstStyle/>
          <a:p>
            <a:pPr algn="ctr"/>
            <a:r>
              <a:rPr lang="en-US" sz="1800" dirty="0">
                <a:solidFill>
                  <a:schemeClr val="accent1"/>
                </a:solidFill>
                <a:latin typeface="Arial" panose="020B0604020202020204" pitchFamily="34" charset="0"/>
                <a:cs typeface="Arial" panose="020B0604020202020204" pitchFamily="34" charset="0"/>
              </a:rPr>
              <a:t>Turbulent fluxes of </a:t>
            </a:r>
          </a:p>
          <a:p>
            <a:pPr algn="ctr"/>
            <a:r>
              <a:rPr lang="en-US" sz="1800" dirty="0">
                <a:solidFill>
                  <a:schemeClr val="accent1"/>
                </a:solidFill>
                <a:latin typeface="Arial" panose="020B0604020202020204" pitchFamily="34" charset="0"/>
                <a:cs typeface="Arial" panose="020B0604020202020204" pitchFamily="34" charset="0"/>
              </a:rPr>
              <a:t>heat and BGC properties</a:t>
            </a:r>
          </a:p>
        </p:txBody>
      </p:sp>
      <p:sp>
        <p:nvSpPr>
          <p:cNvPr id="21" name="Rounded Rectangle 20">
            <a:extLst>
              <a:ext uri="{FF2B5EF4-FFF2-40B4-BE49-F238E27FC236}">
                <a16:creationId xmlns:a16="http://schemas.microsoft.com/office/drawing/2014/main" id="{ADD3E32E-F1DF-1F4D-A3CC-61B72AC605AA}"/>
              </a:ext>
            </a:extLst>
          </p:cNvPr>
          <p:cNvSpPr/>
          <p:nvPr/>
        </p:nvSpPr>
        <p:spPr>
          <a:xfrm>
            <a:off x="3151154" y="5215636"/>
            <a:ext cx="5206619" cy="969067"/>
          </a:xfrm>
          <a:prstGeom prst="roundRect">
            <a:avLst/>
          </a:prstGeom>
          <a:noFill/>
          <a:ln w="25400">
            <a:solidFill>
              <a:schemeClr val="bg1">
                <a:lumMod val="5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BF135A07-ED07-C143-AE60-5F7486F45F10}"/>
              </a:ext>
            </a:extLst>
          </p:cNvPr>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Caitlin Whalen (UW), Dan Whitt (now at NASA Ames)</a:t>
            </a:r>
          </a:p>
        </p:txBody>
      </p:sp>
      <p:sp>
        <p:nvSpPr>
          <p:cNvPr id="32" name="Right Brace 31">
            <a:extLst>
              <a:ext uri="{FF2B5EF4-FFF2-40B4-BE49-F238E27FC236}">
                <a16:creationId xmlns:a16="http://schemas.microsoft.com/office/drawing/2014/main" id="{2A27E324-B303-CC4A-9E65-688D55E074DF}"/>
              </a:ext>
            </a:extLst>
          </p:cNvPr>
          <p:cNvSpPr/>
          <p:nvPr/>
        </p:nvSpPr>
        <p:spPr>
          <a:xfrm>
            <a:off x="2899952" y="2003155"/>
            <a:ext cx="261865" cy="2882353"/>
          </a:xfrm>
          <a:prstGeom prst="rightBrace">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E550680B-5B85-C744-9A04-A40B650D9A4F}"/>
              </a:ext>
            </a:extLst>
          </p:cNvPr>
          <p:cNvCxnSpPr>
            <a:cxnSpLocks/>
          </p:cNvCxnSpPr>
          <p:nvPr/>
        </p:nvCxnSpPr>
        <p:spPr>
          <a:xfrm>
            <a:off x="8357773" y="3401791"/>
            <a:ext cx="339637" cy="1991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A74D9B9-C089-B048-BD63-832789E9FBCB}"/>
              </a:ext>
            </a:extLst>
          </p:cNvPr>
          <p:cNvCxnSpPr>
            <a:cxnSpLocks/>
          </p:cNvCxnSpPr>
          <p:nvPr/>
        </p:nvCxnSpPr>
        <p:spPr>
          <a:xfrm flipV="1">
            <a:off x="8368383" y="2852241"/>
            <a:ext cx="329027" cy="23870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164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Large Eddy Method (LEM):</a:t>
            </a:r>
          </a:p>
        </p:txBody>
      </p:sp>
      <p:sp>
        <p:nvSpPr>
          <p:cNvPr id="38" name="TextBox 37">
            <a:extLst>
              <a:ext uri="{FF2B5EF4-FFF2-40B4-BE49-F238E27FC236}">
                <a16:creationId xmlns:a16="http://schemas.microsoft.com/office/drawing/2014/main" id="{669FCD23-023A-9D4D-8F23-D62C354B1433}"/>
              </a:ext>
            </a:extLst>
          </p:cNvPr>
          <p:cNvSpPr txBox="1"/>
          <p:nvPr/>
        </p:nvSpPr>
        <p:spPr>
          <a:xfrm>
            <a:off x="5946579" y="1742403"/>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43" name="Group 42">
            <a:extLst>
              <a:ext uri="{FF2B5EF4-FFF2-40B4-BE49-F238E27FC236}">
                <a16:creationId xmlns:a16="http://schemas.microsoft.com/office/drawing/2014/main" id="{37600EC7-1072-B44A-9718-9BD97414AA10}"/>
              </a:ext>
            </a:extLst>
          </p:cNvPr>
          <p:cNvGrpSpPr/>
          <p:nvPr/>
        </p:nvGrpSpPr>
        <p:grpSpPr>
          <a:xfrm>
            <a:off x="820876" y="1395663"/>
            <a:ext cx="7415327" cy="5466882"/>
            <a:chOff x="803270" y="1115844"/>
            <a:chExt cx="7415327" cy="5742156"/>
          </a:xfrm>
        </p:grpSpPr>
        <p:sp>
          <p:nvSpPr>
            <p:cNvPr id="16" name="Rectangle 15">
              <a:extLst>
                <a:ext uri="{FF2B5EF4-FFF2-40B4-BE49-F238E27FC236}">
                  <a16:creationId xmlns:a16="http://schemas.microsoft.com/office/drawing/2014/main" id="{3C22E548-9AAA-9D42-BD21-AFCCAEB24587}"/>
                </a:ext>
              </a:extLst>
            </p:cNvPr>
            <p:cNvSpPr/>
            <p:nvPr/>
          </p:nvSpPr>
          <p:spPr>
            <a:xfrm>
              <a:off x="803270" y="1115844"/>
              <a:ext cx="7415327" cy="5742156"/>
            </a:xfrm>
            <a:prstGeom prst="rect">
              <a:avLst/>
            </a:prstGeom>
            <a:gradFill flip="none" rotWithShape="1">
              <a:gsLst>
                <a:gs pos="0">
                  <a:srgbClr val="1F497D"/>
                </a:gs>
                <a:gs pos="70000">
                  <a:srgbClr val="1F497D">
                    <a:lumMod val="40000"/>
                    <a:lumOff val="60000"/>
                  </a:srgbClr>
                </a:gs>
                <a:gs pos="100000">
                  <a:srgbClr val="4BACC6">
                    <a:lumMod val="40000"/>
                    <a:lumOff val="60000"/>
                  </a:srgbClr>
                </a:gs>
              </a:gsLst>
              <a:lin ang="16200000" scaled="0"/>
              <a:tileRect/>
            </a:gradFill>
            <a:ln w="9525" cap="flat" cmpd="sng" algn="ctr">
              <a:solidFill>
                <a:srgbClr val="4F81BD">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7" name="Curved Connector 16">
              <a:extLst>
                <a:ext uri="{FF2B5EF4-FFF2-40B4-BE49-F238E27FC236}">
                  <a16:creationId xmlns:a16="http://schemas.microsoft.com/office/drawing/2014/main" id="{AD10C305-8E86-BA48-AA4A-CD347770834F}"/>
                </a:ext>
              </a:extLst>
            </p:cNvPr>
            <p:cNvCxnSpPr>
              <a:cxnSpLocks/>
            </p:cNvCxnSpPr>
            <p:nvPr/>
          </p:nvCxnSpPr>
          <p:spPr>
            <a:xfrm>
              <a:off x="838200" y="3476957"/>
              <a:ext cx="7345468" cy="1381028"/>
            </a:xfrm>
            <a:prstGeom prst="curvedConnector3">
              <a:avLst>
                <a:gd name="adj1" fmla="val 50000"/>
              </a:avLst>
            </a:prstGeom>
            <a:noFill/>
            <a:ln w="25400" cap="flat" cmpd="sng" algn="ctr">
              <a:solidFill>
                <a:srgbClr val="4F81BD"/>
              </a:solidFill>
              <a:prstDash val="solid"/>
            </a:ln>
            <a:effectLst>
              <a:outerShdw blurRad="40000" dist="20000" dir="5400000" rotWithShape="0">
                <a:srgbClr val="000000">
                  <a:alpha val="38000"/>
                </a:srgbClr>
              </a:outerShdw>
            </a:effectLst>
          </p:spPr>
        </p:cxnSp>
        <p:grpSp>
          <p:nvGrpSpPr>
            <p:cNvPr id="18" name="Group 17">
              <a:extLst>
                <a:ext uri="{FF2B5EF4-FFF2-40B4-BE49-F238E27FC236}">
                  <a16:creationId xmlns:a16="http://schemas.microsoft.com/office/drawing/2014/main" id="{FE1CC7CA-52D2-D64D-AB37-A7BF8A5F1CE9}"/>
                </a:ext>
              </a:extLst>
            </p:cNvPr>
            <p:cNvGrpSpPr/>
            <p:nvPr/>
          </p:nvGrpSpPr>
          <p:grpSpPr>
            <a:xfrm>
              <a:off x="5700936" y="3686447"/>
              <a:ext cx="610195" cy="1561615"/>
              <a:chOff x="5999083" y="2901871"/>
              <a:chExt cx="586563" cy="1074680"/>
            </a:xfrm>
            <a:effectLst>
              <a:outerShdw blurRad="50800" dist="38100" dir="2700000" algn="tl" rotWithShape="0">
                <a:srgbClr val="000000">
                  <a:alpha val="43000"/>
                </a:srgbClr>
              </a:outerShdw>
            </a:effectLst>
          </p:grpSpPr>
          <p:sp>
            <p:nvSpPr>
              <p:cNvPr id="19" name="Freeform 18">
                <a:extLst>
                  <a:ext uri="{FF2B5EF4-FFF2-40B4-BE49-F238E27FC236}">
                    <a16:creationId xmlns:a16="http://schemas.microsoft.com/office/drawing/2014/main" id="{9C80B285-22B4-9949-A9AE-878FDC67701F}"/>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9">
                <a:extLst>
                  <a:ext uri="{FF2B5EF4-FFF2-40B4-BE49-F238E27FC236}">
                    <a16:creationId xmlns:a16="http://schemas.microsoft.com/office/drawing/2014/main" id="{3DAB1DE1-93AD-B74A-B146-374141645D7F}"/>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0">
                <a:extLst>
                  <a:ext uri="{FF2B5EF4-FFF2-40B4-BE49-F238E27FC236}">
                    <a16:creationId xmlns:a16="http://schemas.microsoft.com/office/drawing/2014/main" id="{6D2444FB-70F9-4B41-9DC7-7EF637293C94}"/>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TextBox 21">
              <a:extLst>
                <a:ext uri="{FF2B5EF4-FFF2-40B4-BE49-F238E27FC236}">
                  <a16:creationId xmlns:a16="http://schemas.microsoft.com/office/drawing/2014/main" id="{2AFB557B-94EF-F044-BEED-88F715A79223}"/>
                </a:ext>
              </a:extLst>
            </p:cNvPr>
            <p:cNvSpPr txBox="1"/>
            <p:nvPr/>
          </p:nvSpPr>
          <p:spPr>
            <a:xfrm>
              <a:off x="5992901" y="4200805"/>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39" name="Group 38">
              <a:extLst>
                <a:ext uri="{FF2B5EF4-FFF2-40B4-BE49-F238E27FC236}">
                  <a16:creationId xmlns:a16="http://schemas.microsoft.com/office/drawing/2014/main" id="{19E72B72-3C81-8D48-A149-542C94B4CE2D}"/>
                </a:ext>
              </a:extLst>
            </p:cNvPr>
            <p:cNvGrpSpPr/>
            <p:nvPr/>
          </p:nvGrpSpPr>
          <p:grpSpPr>
            <a:xfrm>
              <a:off x="5687803" y="1168537"/>
              <a:ext cx="610195" cy="1561615"/>
              <a:chOff x="5999083" y="2901871"/>
              <a:chExt cx="586563" cy="1074680"/>
            </a:xfrm>
            <a:effectLst>
              <a:outerShdw blurRad="50800" dist="38100" dir="2700000" algn="tl" rotWithShape="0">
                <a:srgbClr val="000000">
                  <a:alpha val="43000"/>
                </a:srgbClr>
              </a:outerShdw>
            </a:effectLst>
          </p:grpSpPr>
          <p:sp>
            <p:nvSpPr>
              <p:cNvPr id="40" name="Freeform 39">
                <a:extLst>
                  <a:ext uri="{FF2B5EF4-FFF2-40B4-BE49-F238E27FC236}">
                    <a16:creationId xmlns:a16="http://schemas.microsoft.com/office/drawing/2014/main" id="{42D73DA0-6D73-2941-BCB0-492CEBD4BA94}"/>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0">
                <a:extLst>
                  <a:ext uri="{FF2B5EF4-FFF2-40B4-BE49-F238E27FC236}">
                    <a16:creationId xmlns:a16="http://schemas.microsoft.com/office/drawing/2014/main" id="{2BA4216C-D9D7-9246-96B2-854F759975D8}"/>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41">
                <a:extLst>
                  <a:ext uri="{FF2B5EF4-FFF2-40B4-BE49-F238E27FC236}">
                    <a16:creationId xmlns:a16="http://schemas.microsoft.com/office/drawing/2014/main" id="{5BBA3DC4-E5D7-AC49-BEA8-75DD81F4F41C}"/>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35" name="Picture 34">
            <a:extLst>
              <a:ext uri="{FF2B5EF4-FFF2-40B4-BE49-F238E27FC236}">
                <a16:creationId xmlns:a16="http://schemas.microsoft.com/office/drawing/2014/main" id="{DBFEF7E5-07D1-1546-9959-F859215F2591}"/>
              </a:ext>
            </a:extLst>
          </p:cNvPr>
          <p:cNvPicPr>
            <a:picLocks noChangeAspect="1"/>
          </p:cNvPicPr>
          <p:nvPr/>
        </p:nvPicPr>
        <p:blipFill>
          <a:blip r:embed="rId3"/>
          <a:stretch>
            <a:fillRect/>
          </a:stretch>
        </p:blipFill>
        <p:spPr>
          <a:xfrm>
            <a:off x="1613829" y="6083099"/>
            <a:ext cx="302275" cy="1137975"/>
          </a:xfrm>
          <a:prstGeom prst="rect">
            <a:avLst/>
          </a:prstGeom>
        </p:spPr>
      </p:pic>
      <p:pic>
        <p:nvPicPr>
          <p:cNvPr id="37" name="Picture 36">
            <a:extLst>
              <a:ext uri="{FF2B5EF4-FFF2-40B4-BE49-F238E27FC236}">
                <a16:creationId xmlns:a16="http://schemas.microsoft.com/office/drawing/2014/main" id="{4CA58A02-50D6-1E4C-B661-E083BC34AA3D}"/>
              </a:ext>
            </a:extLst>
          </p:cNvPr>
          <p:cNvPicPr>
            <a:picLocks noChangeAspect="1"/>
          </p:cNvPicPr>
          <p:nvPr/>
        </p:nvPicPr>
        <p:blipFill>
          <a:blip r:embed="rId3"/>
          <a:stretch>
            <a:fillRect/>
          </a:stretch>
        </p:blipFill>
        <p:spPr>
          <a:xfrm>
            <a:off x="5766372" y="6230835"/>
            <a:ext cx="302274" cy="1137973"/>
          </a:xfrm>
          <a:prstGeom prst="rect">
            <a:avLst/>
          </a:prstGeom>
        </p:spPr>
      </p:pic>
      <p:sp>
        <p:nvSpPr>
          <p:cNvPr id="44" name="TextBox 43">
            <a:extLst>
              <a:ext uri="{FF2B5EF4-FFF2-40B4-BE49-F238E27FC236}">
                <a16:creationId xmlns:a16="http://schemas.microsoft.com/office/drawing/2014/main" id="{E8DEE037-7E48-CD46-998F-6564E2416035}"/>
              </a:ext>
            </a:extLst>
          </p:cNvPr>
          <p:cNvSpPr txBox="1"/>
          <p:nvPr/>
        </p:nvSpPr>
        <p:spPr>
          <a:xfrm>
            <a:off x="5882691" y="1845720"/>
            <a:ext cx="1909104" cy="351627"/>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cxnSp>
        <p:nvCxnSpPr>
          <p:cNvPr id="27" name="Straight Arrow Connector 26">
            <a:extLst>
              <a:ext uri="{FF2B5EF4-FFF2-40B4-BE49-F238E27FC236}">
                <a16:creationId xmlns:a16="http://schemas.microsoft.com/office/drawing/2014/main" id="{D9575C0A-60AB-7241-92A2-5A130F31D3A4}"/>
              </a:ext>
            </a:extLst>
          </p:cNvPr>
          <p:cNvCxnSpPr>
            <a:cxnSpLocks/>
          </p:cNvCxnSpPr>
          <p:nvPr/>
        </p:nvCxnSpPr>
        <p:spPr>
          <a:xfrm>
            <a:off x="610852" y="1395663"/>
            <a:ext cx="0" cy="5097902"/>
          </a:xfrm>
          <a:prstGeom prst="straightConnector1">
            <a:avLst/>
          </a:prstGeom>
          <a:ln w="25400">
            <a:solidFill>
              <a:schemeClr val="tx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CA570A05-CAE0-0349-AD90-0AB75BF4A623}"/>
              </a:ext>
            </a:extLst>
          </p:cNvPr>
          <p:cNvPicPr>
            <a:picLocks noChangeAspect="1"/>
          </p:cNvPicPr>
          <p:nvPr/>
        </p:nvPicPr>
        <p:blipFill>
          <a:blip r:embed="rId4"/>
          <a:stretch>
            <a:fillRect/>
          </a:stretch>
        </p:blipFill>
        <p:spPr>
          <a:xfrm>
            <a:off x="553702" y="6600765"/>
            <a:ext cx="114300" cy="127000"/>
          </a:xfrm>
          <a:prstGeom prst="rect">
            <a:avLst/>
          </a:prstGeom>
        </p:spPr>
      </p:pic>
      <p:sp>
        <p:nvSpPr>
          <p:cNvPr id="23" name="Rectangle 22">
            <a:extLst>
              <a:ext uri="{FF2B5EF4-FFF2-40B4-BE49-F238E27FC236}">
                <a16:creationId xmlns:a16="http://schemas.microsoft.com/office/drawing/2014/main" id="{1CDBD132-DEA0-CE4F-B853-B1774E355B06}"/>
              </a:ext>
            </a:extLst>
          </p:cNvPr>
          <p:cNvSpPr/>
          <p:nvPr/>
        </p:nvSpPr>
        <p:spPr>
          <a:xfrm>
            <a:off x="910961" y="902363"/>
            <a:ext cx="7008597"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rPr>
              <a:t>eddy velocity scale from variance in the float’s ascent rates</a:t>
            </a:r>
          </a:p>
          <a:p>
            <a:pPr marL="342900" marR="0" lvl="2" indent="-342900" algn="l" defTabSz="914400" rtl="0" eaLnBrk="1" fontAlgn="auto" latinLnBrk="0" hangingPunct="1">
              <a:lnSpc>
                <a:spcPct val="100000"/>
              </a:lnSpc>
              <a:spcBef>
                <a:spcPts val="0"/>
              </a:spcBef>
              <a:spcAft>
                <a:spcPts val="0"/>
              </a:spcAft>
              <a:buClr>
                <a:srgbClr val="004161">
                  <a:lumMod val="75000"/>
                </a:srgbClr>
              </a:buClr>
              <a:buSzTx/>
              <a:buFontTx/>
              <a:buChar char="-"/>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spTree>
    <p:extLst>
      <p:ext uri="{BB962C8B-B14F-4D97-AF65-F5344CB8AC3E}">
        <p14:creationId xmlns:p14="http://schemas.microsoft.com/office/powerpoint/2010/main" val="290903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026 0.0831 L 0.00222 -0.72176 " pathEditMode="relative" rAng="0" ptsTypes="AA">
                                      <p:cBhvr>
                                        <p:cTn id="6" dur="10000" fill="hold"/>
                                        <p:tgtEl>
                                          <p:spTgt spid="35"/>
                                        </p:tgtEl>
                                        <p:attrNameLst>
                                          <p:attrName>ppt_x</p:attrName>
                                          <p:attrName>ppt_y</p:attrName>
                                        </p:attrNameLst>
                                      </p:cBhvr>
                                      <p:rCtr x="91" y="-40255"/>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3.54167E-6 4.81481E-6 L 3.54167E-6 -0.18079 L -0.01185 -0.19121 L 0.0108 -0.19584 L -0.0099 -0.20788 L 0.00794 -0.21482 L -0.01576 -0.22848 L 0.0108 -0.24028 L -0.01381 -0.25417 L 0.00885 -0.26274 L -0.0069 -0.27477 L 0.01484 -0.28843 L -0.00599 -0.29538 L 0.01575 -0.30903 L -0.00795 -0.31922 L 0.00794 -0.32963 L -0.01381 -0.34144 L 0.00195 -0.35024 L 0.00195 -0.55255 L 0.00195 -0.59375 L 0.00885 -0.60718 L -0.00495 -0.61227 L 0.0108 -0.62107 L -0.00495 -0.63149 L 0.01979 -0.64167 L -0.0069 -0.64838 L 0.01276 -0.66204 L 3.54167E-6 -0.66899 L 0.01276 -0.68264 L -0.00795 -0.68264 L 0.01979 -0.69653 L -0.00599 -0.69977 L 0.0138 -0.71713 L -0.00495 -0.72223 L 0.0177 -0.72917 L -0.00105 -0.73727 L -0.00105 -0.73704 L -0.00105 -0.73727 " pathEditMode="relative" rAng="0" ptsTypes="AAAAAAAAAAAAAAAAAAAAAAAAAAAAAAAAAAAAAA">
                                      <p:cBhvr>
                                        <p:cTn id="10" dur="10000" fill="hold"/>
                                        <p:tgtEl>
                                          <p:spTgt spid="37"/>
                                        </p:tgtEl>
                                        <p:attrNameLst>
                                          <p:attrName>ppt_x</p:attrName>
                                          <p:attrName>ppt_y</p:attrName>
                                        </p:attrNameLst>
                                      </p:cBhvr>
                                      <p:rCtr x="195" y="-36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Theme 2. Collect/validate Turbulence </a:t>
            </a:r>
            <a:r>
              <a:rPr lang="en-US" dirty="0" err="1"/>
              <a:t>obs</a:t>
            </a:r>
            <a:r>
              <a:rPr lang="en-US" dirty="0"/>
              <a:t>/estimates in the Monterey Bay</a:t>
            </a:r>
          </a:p>
        </p:txBody>
      </p:sp>
      <p:sp>
        <p:nvSpPr>
          <p:cNvPr id="4" name="Content Placeholder 2">
            <a:extLst>
              <a:ext uri="{FF2B5EF4-FFF2-40B4-BE49-F238E27FC236}">
                <a16:creationId xmlns:a16="http://schemas.microsoft.com/office/drawing/2014/main" id="{30607741-D5D7-3847-A3C5-6BD71199BED0}"/>
              </a:ext>
            </a:extLst>
          </p:cNvPr>
          <p:cNvSpPr txBox="1">
            <a:spLocks/>
          </p:cNvSpPr>
          <p:nvPr/>
        </p:nvSpPr>
        <p:spPr>
          <a:xfrm>
            <a:off x="5020532" y="1470517"/>
            <a:ext cx="6584928" cy="6564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a:buClr>
                <a:schemeClr val="accent1">
                  <a:lumMod val="75000"/>
                </a:schemeClr>
              </a:buClr>
              <a:buFont typeface="Wingdings" pitchFamily="2" charset="2"/>
              <a:buChar char="ü"/>
            </a:pPr>
            <a:r>
              <a:rPr lang="en-US" sz="2000" dirty="0">
                <a:solidFill>
                  <a:schemeClr val="tx1"/>
                </a:solidFill>
                <a:latin typeface="Helvetica Neue"/>
                <a:ea typeface="Helvetica Neue"/>
                <a:cs typeface="Helvetica Neue"/>
              </a:rPr>
              <a:t>Expose students to:</a:t>
            </a:r>
          </a:p>
          <a:p>
            <a:pPr lvl="1">
              <a:buClr>
                <a:schemeClr val="accent1">
                  <a:lumMod val="75000"/>
                </a:schemeClr>
              </a:buClr>
              <a:buFont typeface="Wingdings" pitchFamily="2" charset="2"/>
              <a:buChar char="ü"/>
            </a:pPr>
            <a:endParaRPr lang="en-US" sz="1600" dirty="0">
              <a:solidFill>
                <a:schemeClr val="tx1"/>
              </a:solidFill>
              <a:latin typeface="Helvetica Neue"/>
              <a:ea typeface="Helvetica Neue"/>
              <a:cs typeface="Helvetica Neue"/>
            </a:endParaRPr>
          </a:p>
        </p:txBody>
      </p:sp>
      <p:pic>
        <p:nvPicPr>
          <p:cNvPr id="27" name="Picture 26">
            <a:extLst>
              <a:ext uri="{FF2B5EF4-FFF2-40B4-BE49-F238E27FC236}">
                <a16:creationId xmlns:a16="http://schemas.microsoft.com/office/drawing/2014/main" id="{6878F211-FAE0-2345-8879-20B3A234A60F}"/>
              </a:ext>
            </a:extLst>
          </p:cNvPr>
          <p:cNvPicPr>
            <a:picLocks noChangeAspect="1"/>
          </p:cNvPicPr>
          <p:nvPr/>
        </p:nvPicPr>
        <p:blipFill>
          <a:blip r:embed="rId3"/>
          <a:stretch>
            <a:fillRect/>
          </a:stretch>
        </p:blipFill>
        <p:spPr>
          <a:xfrm>
            <a:off x="838200" y="1237244"/>
            <a:ext cx="3568700" cy="4191000"/>
          </a:xfrm>
          <a:prstGeom prst="rect">
            <a:avLst/>
          </a:prstGeom>
        </p:spPr>
      </p:pic>
      <p:sp>
        <p:nvSpPr>
          <p:cNvPr id="28" name="Rectangle 27">
            <a:extLst>
              <a:ext uri="{FF2B5EF4-FFF2-40B4-BE49-F238E27FC236}">
                <a16:creationId xmlns:a16="http://schemas.microsoft.com/office/drawing/2014/main" id="{33EF0AFA-35A1-FB43-AA52-4F64F2D94C11}"/>
              </a:ext>
            </a:extLst>
          </p:cNvPr>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Chem Sensor Lab and Gene </a:t>
            </a:r>
            <a:r>
              <a:rPr lang="en-US" sz="2000" i="1" dirty="0" err="1">
                <a:solidFill>
                  <a:schemeClr val="bg2">
                    <a:lumMod val="25000"/>
                  </a:schemeClr>
                </a:solidFill>
              </a:rPr>
              <a:t>Massion</a:t>
            </a:r>
            <a:r>
              <a:rPr lang="en-US" sz="2000" i="1" dirty="0">
                <a:solidFill>
                  <a:schemeClr val="bg2">
                    <a:lumMod val="25000"/>
                  </a:schemeClr>
                </a:solidFill>
              </a:rPr>
              <a:t> (MBARI), and Rockland </a:t>
            </a:r>
          </a:p>
        </p:txBody>
      </p:sp>
      <p:sp>
        <p:nvSpPr>
          <p:cNvPr id="31" name="TextBox 30">
            <a:extLst>
              <a:ext uri="{FF2B5EF4-FFF2-40B4-BE49-F238E27FC236}">
                <a16:creationId xmlns:a16="http://schemas.microsoft.com/office/drawing/2014/main" id="{05438D1D-2672-374D-BD56-16E7944419FB}"/>
              </a:ext>
            </a:extLst>
          </p:cNvPr>
          <p:cNvSpPr txBox="1"/>
          <p:nvPr/>
        </p:nvSpPr>
        <p:spPr>
          <a:xfrm>
            <a:off x="2323675" y="1121307"/>
            <a:ext cx="1657826" cy="523220"/>
          </a:xfrm>
          <a:prstGeom prst="rect">
            <a:avLst/>
          </a:prstGeom>
          <a:noFill/>
        </p:spPr>
        <p:txBody>
          <a:bodyPr wrap="square" rtlCol="0">
            <a:spAutoFit/>
          </a:bodyPr>
          <a:lstStyle/>
          <a:p>
            <a:pPr algn="ctr"/>
            <a:r>
              <a:rPr lang="en-US" sz="1400" dirty="0">
                <a:solidFill>
                  <a:schemeClr val="tx2"/>
                </a:solidFill>
                <a:latin typeface="Century Gothic" panose="020B0502020202020204" pitchFamily="34" charset="0"/>
              </a:rPr>
              <a:t>CPF + </a:t>
            </a:r>
            <a:r>
              <a:rPr lang="en-US" sz="1400" dirty="0" err="1">
                <a:solidFill>
                  <a:schemeClr val="tx2"/>
                </a:solidFill>
                <a:latin typeface="Century Gothic" panose="020B0502020202020204" pitchFamily="34" charset="0"/>
              </a:rPr>
              <a:t>MicroRider</a:t>
            </a:r>
            <a:endParaRPr lang="en-US" sz="1400" dirty="0">
              <a:solidFill>
                <a:schemeClr val="tx2"/>
              </a:solidFill>
              <a:latin typeface="Century Gothic" panose="020B0502020202020204" pitchFamily="34" charset="0"/>
            </a:endParaRPr>
          </a:p>
          <a:p>
            <a:pPr algn="ctr"/>
            <a:r>
              <a:rPr lang="en-US" sz="1400" dirty="0">
                <a:solidFill>
                  <a:schemeClr val="tx2"/>
                </a:solidFill>
                <a:latin typeface="Century Gothic" panose="020B0502020202020204" pitchFamily="34" charset="0"/>
              </a:rPr>
              <a:t>deployments</a:t>
            </a:r>
          </a:p>
        </p:txBody>
      </p:sp>
      <p:pic>
        <p:nvPicPr>
          <p:cNvPr id="33" name="Picture 32">
            <a:extLst>
              <a:ext uri="{FF2B5EF4-FFF2-40B4-BE49-F238E27FC236}">
                <a16:creationId xmlns:a16="http://schemas.microsoft.com/office/drawing/2014/main" id="{C2125BEB-808F-9B44-AB56-2FBA9B16EA91}"/>
              </a:ext>
            </a:extLst>
          </p:cNvPr>
          <p:cNvPicPr>
            <a:picLocks noChangeAspect="1"/>
          </p:cNvPicPr>
          <p:nvPr/>
        </p:nvPicPr>
        <p:blipFill>
          <a:blip r:embed="rId4"/>
          <a:stretch>
            <a:fillRect/>
          </a:stretch>
        </p:blipFill>
        <p:spPr>
          <a:xfrm>
            <a:off x="5293482" y="2506690"/>
            <a:ext cx="1706148" cy="1279611"/>
          </a:xfrm>
          <a:prstGeom prst="rect">
            <a:avLst/>
          </a:prstGeom>
        </p:spPr>
      </p:pic>
      <p:pic>
        <p:nvPicPr>
          <p:cNvPr id="35" name="Picture 34">
            <a:extLst>
              <a:ext uri="{FF2B5EF4-FFF2-40B4-BE49-F238E27FC236}">
                <a16:creationId xmlns:a16="http://schemas.microsoft.com/office/drawing/2014/main" id="{C9EF746B-1B9C-B64F-9D13-0915C67D7644}"/>
              </a:ext>
            </a:extLst>
          </p:cNvPr>
          <p:cNvPicPr>
            <a:picLocks noChangeAspect="1"/>
          </p:cNvPicPr>
          <p:nvPr/>
        </p:nvPicPr>
        <p:blipFill>
          <a:blip r:embed="rId5"/>
          <a:stretch>
            <a:fillRect/>
          </a:stretch>
        </p:blipFill>
        <p:spPr>
          <a:xfrm>
            <a:off x="7627714" y="2276786"/>
            <a:ext cx="1322070" cy="1762760"/>
          </a:xfrm>
          <a:prstGeom prst="rect">
            <a:avLst/>
          </a:prstGeom>
        </p:spPr>
      </p:pic>
      <p:pic>
        <p:nvPicPr>
          <p:cNvPr id="37" name="Picture 36">
            <a:extLst>
              <a:ext uri="{FF2B5EF4-FFF2-40B4-BE49-F238E27FC236}">
                <a16:creationId xmlns:a16="http://schemas.microsoft.com/office/drawing/2014/main" id="{9DEB3E97-283D-A946-975A-F09E0CC98996}"/>
              </a:ext>
            </a:extLst>
          </p:cNvPr>
          <p:cNvPicPr>
            <a:picLocks noChangeAspect="1"/>
          </p:cNvPicPr>
          <p:nvPr/>
        </p:nvPicPr>
        <p:blipFill>
          <a:blip r:embed="rId6"/>
          <a:stretch>
            <a:fillRect/>
          </a:stretch>
        </p:blipFill>
        <p:spPr>
          <a:xfrm>
            <a:off x="9976223" y="2159461"/>
            <a:ext cx="1629237" cy="1897057"/>
          </a:xfrm>
          <a:prstGeom prst="rect">
            <a:avLst/>
          </a:prstGeom>
        </p:spPr>
      </p:pic>
      <p:pic>
        <p:nvPicPr>
          <p:cNvPr id="36" name="Picture 35">
            <a:extLst>
              <a:ext uri="{FF2B5EF4-FFF2-40B4-BE49-F238E27FC236}">
                <a16:creationId xmlns:a16="http://schemas.microsoft.com/office/drawing/2014/main" id="{A98775B8-AF09-B84E-862A-C742B9371170}"/>
              </a:ext>
            </a:extLst>
          </p:cNvPr>
          <p:cNvPicPr>
            <a:picLocks noChangeAspect="1"/>
          </p:cNvPicPr>
          <p:nvPr/>
        </p:nvPicPr>
        <p:blipFill>
          <a:blip r:embed="rId7"/>
          <a:stretch>
            <a:fillRect/>
          </a:stretch>
        </p:blipFill>
        <p:spPr>
          <a:xfrm>
            <a:off x="9499193" y="2159461"/>
            <a:ext cx="954061" cy="1225474"/>
          </a:xfrm>
          <a:prstGeom prst="rect">
            <a:avLst/>
          </a:prstGeom>
        </p:spPr>
      </p:pic>
      <p:sp>
        <p:nvSpPr>
          <p:cNvPr id="38" name="Content Placeholder 2">
            <a:extLst>
              <a:ext uri="{FF2B5EF4-FFF2-40B4-BE49-F238E27FC236}">
                <a16:creationId xmlns:a16="http://schemas.microsoft.com/office/drawing/2014/main" id="{49B63D5D-CBA7-A34F-8FE4-A1B5FD5C6E60}"/>
              </a:ext>
            </a:extLst>
          </p:cNvPr>
          <p:cNvSpPr txBox="1">
            <a:spLocks/>
          </p:cNvSpPr>
          <p:nvPr/>
        </p:nvSpPr>
        <p:spPr>
          <a:xfrm>
            <a:off x="749634" y="5580598"/>
            <a:ext cx="3745832" cy="60891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a:buClr>
                <a:schemeClr val="accent1">
                  <a:lumMod val="75000"/>
                </a:schemeClr>
              </a:buClr>
              <a:buFont typeface="Wingdings" pitchFamily="2" charset="2"/>
              <a:buChar char="ü"/>
            </a:pPr>
            <a:r>
              <a:rPr lang="en-US" sz="2000" dirty="0">
                <a:solidFill>
                  <a:schemeClr val="tx1"/>
                </a:solidFill>
                <a:latin typeface="Helvetica Neue"/>
                <a:ea typeface="Helvetica Neue"/>
                <a:cs typeface="Helvetica Neue"/>
              </a:rPr>
              <a:t>Capture seasonality in a broad range of turbulence regimes</a:t>
            </a:r>
          </a:p>
          <a:p>
            <a:pPr lvl="1">
              <a:buClr>
                <a:schemeClr val="accent1">
                  <a:lumMod val="75000"/>
                </a:schemeClr>
              </a:buClr>
              <a:buFont typeface="Wingdings" pitchFamily="2" charset="2"/>
              <a:buChar char="ü"/>
            </a:pPr>
            <a:endParaRPr lang="en-US" sz="1600" dirty="0">
              <a:solidFill>
                <a:schemeClr val="tx1"/>
              </a:solidFill>
              <a:latin typeface="Helvetica Neue"/>
              <a:ea typeface="Helvetica Neue"/>
              <a:cs typeface="Helvetica Neue"/>
            </a:endParaRPr>
          </a:p>
        </p:txBody>
      </p:sp>
      <p:sp>
        <p:nvSpPr>
          <p:cNvPr id="39" name="Content Placeholder 2">
            <a:extLst>
              <a:ext uri="{FF2B5EF4-FFF2-40B4-BE49-F238E27FC236}">
                <a16:creationId xmlns:a16="http://schemas.microsoft.com/office/drawing/2014/main" id="{68F06AAB-F31D-2448-8696-EBB1D2C7B0B6}"/>
              </a:ext>
            </a:extLst>
          </p:cNvPr>
          <p:cNvSpPr txBox="1">
            <a:spLocks/>
          </p:cNvSpPr>
          <p:nvPr/>
        </p:nvSpPr>
        <p:spPr>
          <a:xfrm>
            <a:off x="5279444" y="4221219"/>
            <a:ext cx="6074355" cy="1968689"/>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28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20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mj-lt"/>
                <a:ea typeface="+mn-ea"/>
                <a:cs typeface="+mn-cs"/>
              </a:defRPr>
            </a:lvl9pPr>
          </a:lstStyle>
          <a:p>
            <a:pPr marL="0" indent="0">
              <a:buClr>
                <a:schemeClr val="accent1">
                  <a:lumMod val="75000"/>
                </a:schemeClr>
              </a:buClr>
              <a:buNone/>
            </a:pPr>
            <a:endParaRPr lang="en-US" sz="2000" dirty="0">
              <a:solidFill>
                <a:schemeClr val="tx1"/>
              </a:solidFill>
              <a:latin typeface="Helvetica Neue"/>
              <a:ea typeface="Helvetica Neue"/>
              <a:cs typeface="Helvetica Neue"/>
            </a:endParaRPr>
          </a:p>
          <a:p>
            <a:pPr marL="0" indent="0">
              <a:buClr>
                <a:schemeClr val="accent1">
                  <a:lumMod val="75000"/>
                </a:schemeClr>
              </a:buClr>
              <a:buNone/>
            </a:pPr>
            <a:r>
              <a:rPr lang="en-US" sz="2000" dirty="0">
                <a:solidFill>
                  <a:schemeClr val="tx1"/>
                </a:solidFill>
                <a:latin typeface="Helvetica Neue"/>
                <a:ea typeface="Helvetica Neue"/>
                <a:cs typeface="Helvetica Neue"/>
              </a:rPr>
              <a:t>Coastal Research Themes:</a:t>
            </a:r>
          </a:p>
          <a:p>
            <a:pPr>
              <a:buClr>
                <a:schemeClr val="accent1">
                  <a:lumMod val="75000"/>
                </a:schemeClr>
              </a:buClr>
              <a:buFont typeface="Wingdings" pitchFamily="2" charset="2"/>
              <a:buChar char="ü"/>
            </a:pPr>
            <a:r>
              <a:rPr lang="en-US" sz="2000" dirty="0">
                <a:solidFill>
                  <a:schemeClr val="tx1"/>
                </a:solidFill>
                <a:latin typeface="Helvetica Neue"/>
                <a:ea typeface="Helvetica Neue"/>
                <a:cs typeface="Helvetica Neue"/>
              </a:rPr>
              <a:t>Canyon upwelling and mixing induced by breaking of the internal tides </a:t>
            </a:r>
          </a:p>
          <a:p>
            <a:pPr>
              <a:buClr>
                <a:schemeClr val="accent1">
                  <a:lumMod val="75000"/>
                </a:schemeClr>
              </a:buClr>
              <a:buFont typeface="Wingdings" pitchFamily="2" charset="2"/>
              <a:buChar char="ü"/>
            </a:pPr>
            <a:r>
              <a:rPr lang="en-US" sz="2000" dirty="0">
                <a:solidFill>
                  <a:schemeClr val="tx1"/>
                </a:solidFill>
                <a:latin typeface="Helvetica Neue"/>
                <a:ea typeface="Helvetica Neue"/>
                <a:cs typeface="Helvetica Neue"/>
              </a:rPr>
              <a:t>Importance for nutrient delivery and biological production </a:t>
            </a:r>
          </a:p>
        </p:txBody>
      </p:sp>
      <p:sp>
        <p:nvSpPr>
          <p:cNvPr id="40" name="Rounded Rectangle 39">
            <a:extLst>
              <a:ext uri="{FF2B5EF4-FFF2-40B4-BE49-F238E27FC236}">
                <a16:creationId xmlns:a16="http://schemas.microsoft.com/office/drawing/2014/main" id="{9FED7FA6-561E-0E45-AC58-ED168407C140}"/>
              </a:ext>
            </a:extLst>
          </p:cNvPr>
          <p:cNvSpPr/>
          <p:nvPr/>
        </p:nvSpPr>
        <p:spPr>
          <a:xfrm>
            <a:off x="5087369" y="2331680"/>
            <a:ext cx="2017261" cy="1659317"/>
          </a:xfrm>
          <a:prstGeom prst="roundRect">
            <a:avLst/>
          </a:prstGeom>
          <a:noFill/>
          <a:ln w="25400">
            <a:solidFill>
              <a:schemeClr val="bg1">
                <a:lumMod val="5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Rounded Rectangle 40">
            <a:extLst>
              <a:ext uri="{FF2B5EF4-FFF2-40B4-BE49-F238E27FC236}">
                <a16:creationId xmlns:a16="http://schemas.microsoft.com/office/drawing/2014/main" id="{94862CE3-175E-2F4C-B25D-B469680CD343}"/>
              </a:ext>
            </a:extLst>
          </p:cNvPr>
          <p:cNvSpPr/>
          <p:nvPr/>
        </p:nvSpPr>
        <p:spPr>
          <a:xfrm>
            <a:off x="7476660" y="2171127"/>
            <a:ext cx="1618472" cy="1976467"/>
          </a:xfrm>
          <a:prstGeom prst="roundRect">
            <a:avLst/>
          </a:prstGeom>
          <a:noFill/>
          <a:ln w="25400">
            <a:solidFill>
              <a:schemeClr val="bg1">
                <a:lumMod val="5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E67E0957-2FCC-DF4A-87CB-121F310F42A5}"/>
              </a:ext>
            </a:extLst>
          </p:cNvPr>
          <p:cNvSpPr txBox="1"/>
          <p:nvPr/>
        </p:nvSpPr>
        <p:spPr>
          <a:xfrm>
            <a:off x="5020532" y="1957707"/>
            <a:ext cx="2064989" cy="338554"/>
          </a:xfrm>
          <a:prstGeom prst="rect">
            <a:avLst/>
          </a:prstGeom>
          <a:noFill/>
        </p:spPr>
        <p:txBody>
          <a:bodyPr wrap="none" rtlCol="0">
            <a:spAutoFit/>
          </a:bodyPr>
          <a:lstStyle/>
          <a:p>
            <a:r>
              <a:rPr lang="en-US" sz="1600" dirty="0">
                <a:latin typeface="Century Gothic" panose="020B0502020202020204" pitchFamily="34" charset="0"/>
              </a:rPr>
              <a:t>Turbulence Sensors</a:t>
            </a:r>
          </a:p>
        </p:txBody>
      </p:sp>
      <p:sp>
        <p:nvSpPr>
          <p:cNvPr id="43" name="TextBox 42">
            <a:extLst>
              <a:ext uri="{FF2B5EF4-FFF2-40B4-BE49-F238E27FC236}">
                <a16:creationId xmlns:a16="http://schemas.microsoft.com/office/drawing/2014/main" id="{D37A3565-E8E4-C749-9ADB-1E1D6FE2BE81}"/>
              </a:ext>
            </a:extLst>
          </p:cNvPr>
          <p:cNvSpPr txBox="1"/>
          <p:nvPr/>
        </p:nvSpPr>
        <p:spPr>
          <a:xfrm>
            <a:off x="7614035" y="1864607"/>
            <a:ext cx="1194558" cy="338554"/>
          </a:xfrm>
          <a:prstGeom prst="rect">
            <a:avLst/>
          </a:prstGeom>
          <a:noFill/>
        </p:spPr>
        <p:txBody>
          <a:bodyPr wrap="none" rtlCol="0">
            <a:spAutoFit/>
          </a:bodyPr>
          <a:lstStyle/>
          <a:p>
            <a:r>
              <a:rPr lang="en-US" sz="1600" dirty="0">
                <a:latin typeface="Century Gothic" panose="020B0502020202020204" pitchFamily="34" charset="0"/>
              </a:rPr>
              <a:t>Field Work</a:t>
            </a:r>
          </a:p>
        </p:txBody>
      </p:sp>
      <p:sp>
        <p:nvSpPr>
          <p:cNvPr id="44" name="Rounded Rectangle 43">
            <a:extLst>
              <a:ext uri="{FF2B5EF4-FFF2-40B4-BE49-F238E27FC236}">
                <a16:creationId xmlns:a16="http://schemas.microsoft.com/office/drawing/2014/main" id="{87B9017C-B254-3646-9FB4-4FEF18ED49F6}"/>
              </a:ext>
            </a:extLst>
          </p:cNvPr>
          <p:cNvSpPr/>
          <p:nvPr/>
        </p:nvSpPr>
        <p:spPr>
          <a:xfrm>
            <a:off x="9492519" y="1962120"/>
            <a:ext cx="2160837" cy="2226701"/>
          </a:xfrm>
          <a:prstGeom prst="roundRect">
            <a:avLst/>
          </a:prstGeom>
          <a:noFill/>
          <a:ln w="25400">
            <a:solidFill>
              <a:schemeClr val="bg1">
                <a:lumMod val="5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B551C5C9-DE33-EE4E-A5DC-F0DBF2BF9A78}"/>
              </a:ext>
            </a:extLst>
          </p:cNvPr>
          <p:cNvSpPr txBox="1"/>
          <p:nvPr/>
        </p:nvSpPr>
        <p:spPr>
          <a:xfrm>
            <a:off x="9640630" y="1340532"/>
            <a:ext cx="2135521" cy="584775"/>
          </a:xfrm>
          <a:prstGeom prst="rect">
            <a:avLst/>
          </a:prstGeom>
          <a:noFill/>
        </p:spPr>
        <p:txBody>
          <a:bodyPr wrap="none" rtlCol="0">
            <a:spAutoFit/>
          </a:bodyPr>
          <a:lstStyle/>
          <a:p>
            <a:r>
              <a:rPr lang="en-US" sz="1600" dirty="0">
                <a:latin typeface="Century Gothic" panose="020B0502020202020204" pitchFamily="34" charset="0"/>
              </a:rPr>
              <a:t>Advanced Data </a:t>
            </a:r>
          </a:p>
          <a:p>
            <a:r>
              <a:rPr lang="en-US" sz="1600" dirty="0">
                <a:latin typeface="Century Gothic" panose="020B0502020202020204" pitchFamily="34" charset="0"/>
              </a:rPr>
              <a:t>Analysis Techniques</a:t>
            </a:r>
          </a:p>
        </p:txBody>
      </p:sp>
      <p:sp>
        <p:nvSpPr>
          <p:cNvPr id="46" name="TextBox 45">
            <a:extLst>
              <a:ext uri="{FF2B5EF4-FFF2-40B4-BE49-F238E27FC236}">
                <a16:creationId xmlns:a16="http://schemas.microsoft.com/office/drawing/2014/main" id="{5BAF27C1-4433-B645-A6C6-1C93F443E1A5}"/>
              </a:ext>
            </a:extLst>
          </p:cNvPr>
          <p:cNvSpPr txBox="1"/>
          <p:nvPr/>
        </p:nvSpPr>
        <p:spPr>
          <a:xfrm>
            <a:off x="7126958" y="2906193"/>
            <a:ext cx="309700" cy="338554"/>
          </a:xfrm>
          <a:prstGeom prst="rect">
            <a:avLst/>
          </a:prstGeom>
          <a:noFill/>
        </p:spPr>
        <p:txBody>
          <a:bodyPr wrap="none" rtlCol="0">
            <a:spAutoFit/>
          </a:bodyPr>
          <a:lstStyle/>
          <a:p>
            <a:r>
              <a:rPr lang="en-US" sz="1600" dirty="0">
                <a:latin typeface="Century Gothic" panose="020B0502020202020204" pitchFamily="34" charset="0"/>
              </a:rPr>
              <a:t>+</a:t>
            </a:r>
          </a:p>
        </p:txBody>
      </p:sp>
      <p:sp>
        <p:nvSpPr>
          <p:cNvPr id="47" name="TextBox 46">
            <a:extLst>
              <a:ext uri="{FF2B5EF4-FFF2-40B4-BE49-F238E27FC236}">
                <a16:creationId xmlns:a16="http://schemas.microsoft.com/office/drawing/2014/main" id="{89A39D77-C23B-D94F-AE37-4B64A08B3788}"/>
              </a:ext>
            </a:extLst>
          </p:cNvPr>
          <p:cNvSpPr txBox="1"/>
          <p:nvPr/>
        </p:nvSpPr>
        <p:spPr>
          <a:xfrm>
            <a:off x="9105728" y="2934179"/>
            <a:ext cx="309700" cy="338554"/>
          </a:xfrm>
          <a:prstGeom prst="rect">
            <a:avLst/>
          </a:prstGeom>
          <a:noFill/>
        </p:spPr>
        <p:txBody>
          <a:bodyPr wrap="none" rtlCol="0">
            <a:spAutoFit/>
          </a:bodyPr>
          <a:lstStyle/>
          <a:p>
            <a:r>
              <a:rPr lang="en-US" sz="1600" dirty="0">
                <a:latin typeface="Century Gothic" panose="020B0502020202020204" pitchFamily="34" charset="0"/>
              </a:rPr>
              <a:t>+</a:t>
            </a:r>
          </a:p>
        </p:txBody>
      </p:sp>
    </p:spTree>
    <p:extLst>
      <p:ext uri="{BB962C8B-B14F-4D97-AF65-F5344CB8AC3E}">
        <p14:creationId xmlns:p14="http://schemas.microsoft.com/office/powerpoint/2010/main" val="30858422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3;p35"/>
          <p:cNvSpPr/>
          <p:nvPr/>
        </p:nvSpPr>
        <p:spPr>
          <a:xfrm>
            <a:off x="3467339" y="2211637"/>
            <a:ext cx="5497477" cy="108399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1A3141">
                    <a:lumMod val="75000"/>
                    <a:lumOff val="25000"/>
                  </a:srgbClr>
                </a:solidFill>
                <a:effectLst/>
                <a:uLnTx/>
                <a:uFillTx/>
                <a:latin typeface="Helvetica Neue"/>
                <a:ea typeface="Helvetica Neue"/>
                <a:cs typeface="Helvetica Neue"/>
                <a:sym typeface="Arial"/>
              </a:rPr>
              <a:t>Extra Slides</a:t>
            </a:r>
            <a:endParaRPr kumimoji="0" lang="en-US" sz="4800" b="1" i="0" u="none" strike="noStrike" kern="0" cap="none" spc="0" normalizeH="0" baseline="0" noProof="0" dirty="0">
              <a:ln>
                <a:noFill/>
              </a:ln>
              <a:solidFill>
                <a:srgbClr val="C00000"/>
              </a:solidFill>
              <a:effectLst/>
              <a:uLnTx/>
              <a:uFillTx/>
              <a:latin typeface="Helvetica Neue"/>
              <a:ea typeface="Helvetica Neue"/>
              <a:cs typeface="Helvetica Neue"/>
              <a:sym typeface="Arial"/>
            </a:endParaRPr>
          </a:p>
        </p:txBody>
      </p:sp>
    </p:spTree>
    <p:extLst>
      <p:ext uri="{BB962C8B-B14F-4D97-AF65-F5344CB8AC3E}">
        <p14:creationId xmlns:p14="http://schemas.microsoft.com/office/powerpoint/2010/main" val="208412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37949" y="1494482"/>
            <a:ext cx="2400300" cy="1104900"/>
          </a:xfrm>
          <a:prstGeom prst="rect">
            <a:avLst/>
          </a:prstGeom>
        </p:spPr>
      </p:pic>
      <p:sp>
        <p:nvSpPr>
          <p:cNvPr id="7" name="TextBox 6"/>
          <p:cNvSpPr txBox="1"/>
          <p:nvPr/>
        </p:nvSpPr>
        <p:spPr>
          <a:xfrm>
            <a:off x="920658" y="1132706"/>
            <a:ext cx="7851749"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Large Eddy Method (LEM):</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a:ln>
                  <a:noFill/>
                </a:ln>
                <a:solidFill>
                  <a:srgbClr val="F16851">
                    <a:lumMod val="75000"/>
                  </a:srgbClr>
                </a:solidFill>
                <a:effectLst/>
                <a:uLnTx/>
                <a:uFillTx/>
                <a:latin typeface="Arial"/>
                <a:ea typeface="+mn-ea"/>
                <a:cs typeface="Arial"/>
                <a:sym typeface="Arial"/>
              </a:rPr>
              <a:t>velocity scale of the largest eddies</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time it takes to overturn once </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their length scale</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For stratified flow,                     </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Ozmidov</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Scale)</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calibration coefficient</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buoyancy frequency</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 name="Title 1"/>
          <p:cNvSpPr>
            <a:spLocks noGrp="1"/>
          </p:cNvSpPr>
          <p:nvPr>
            <p:ph type="title"/>
          </p:nvPr>
        </p:nvSpPr>
        <p:spPr/>
        <p:txBody>
          <a:bodyPr>
            <a:normAutofit/>
          </a:bodyPr>
          <a:lstStyle/>
          <a:p>
            <a:r>
              <a:rPr lang="en-US" dirty="0"/>
              <a:t>Dissipation rate estimates from glider’s CTD data</a:t>
            </a:r>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290" y="4564049"/>
            <a:ext cx="1774211" cy="394269"/>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865" y="3623079"/>
            <a:ext cx="2146300" cy="292100"/>
          </a:xfrm>
          <a:prstGeom prst="rect">
            <a:avLst/>
          </a:prstGeom>
        </p:spPr>
      </p:pic>
      <p:pic>
        <p:nvPicPr>
          <p:cNvPr id="11" name="Picture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364" y="2372430"/>
            <a:ext cx="177800" cy="266700"/>
          </a:xfrm>
          <a:prstGeom prst="rect">
            <a:avLst/>
          </a:prstGeom>
        </p:spPr>
      </p:pic>
      <p:pic>
        <p:nvPicPr>
          <p:cNvPr id="12" name="Picture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16" name="Picture 15" descr="Fig10_Beaird2012.tif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42286" y="190505"/>
            <a:ext cx="2149928" cy="2041528"/>
          </a:xfrm>
          <a:prstGeom prst="rect">
            <a:avLst/>
          </a:prstGeom>
        </p:spPr>
      </p:pic>
      <p:pic>
        <p:nvPicPr>
          <p:cNvPr id="10" name="Picture 9" descr="Fig9_Beaird2012.tif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7855" y="1962454"/>
            <a:ext cx="4708784" cy="4541761"/>
          </a:xfrm>
          <a:prstGeom prst="rect">
            <a:avLst/>
          </a:prstGeom>
        </p:spPr>
      </p:pic>
      <p:sp>
        <p:nvSpPr>
          <p:cNvPr id="9" name="Rectangle 8"/>
          <p:cNvSpPr/>
          <p:nvPr/>
        </p:nvSpPr>
        <p:spPr>
          <a:xfrm>
            <a:off x="3152588" y="6342262"/>
            <a:ext cx="8672457" cy="400110"/>
          </a:xfrm>
          <a:prstGeom prst="rect">
            <a:avLst/>
          </a:prstGeom>
        </p:spPr>
        <p:txBody>
          <a:bodyPr wrap="square">
            <a:spAutoFit/>
          </a:bodyPr>
          <a:lstStyle/>
          <a:p>
            <a:pPr marL="0" marR="0" lvl="2" indent="0" algn="r"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ea typeface="+mn-ea"/>
                <a:cs typeface="Arial"/>
                <a:sym typeface="Arial"/>
              </a:rPr>
              <a:t>Following </a:t>
            </a:r>
            <a:r>
              <a:rPr kumimoji="0" lang="en-US" sz="2000" b="0" i="1" u="none" strike="noStrike" kern="0" cap="none" spc="0" normalizeH="0" baseline="0" noProof="0" dirty="0" err="1">
                <a:ln>
                  <a:noFill/>
                </a:ln>
                <a:solidFill>
                  <a:srgbClr val="E7E6E6">
                    <a:lumMod val="25000"/>
                  </a:srgbClr>
                </a:solidFill>
                <a:effectLst/>
                <a:uLnTx/>
                <a:uFillTx/>
                <a:latin typeface="Arial"/>
                <a:ea typeface="+mn-ea"/>
                <a:cs typeface="Arial"/>
                <a:sym typeface="Arial"/>
              </a:rPr>
              <a:t>Beaird</a:t>
            </a:r>
            <a:r>
              <a:rPr kumimoji="0" lang="en-US" sz="2000" b="0" i="1" u="none" strike="noStrike" kern="0" cap="none" spc="0" normalizeH="0" baseline="0" noProof="0" dirty="0">
                <a:ln>
                  <a:noFill/>
                </a:ln>
                <a:solidFill>
                  <a:srgbClr val="E7E6E6">
                    <a:lumMod val="25000"/>
                  </a:srgbClr>
                </a:solidFill>
                <a:effectLst/>
                <a:uLnTx/>
                <a:uFillTx/>
                <a:latin typeface="Arial"/>
                <a:ea typeface="+mn-ea"/>
                <a:cs typeface="Arial"/>
                <a:sym typeface="Arial"/>
              </a:rPr>
              <a:t> et al. 2012</a:t>
            </a:r>
          </a:p>
        </p:txBody>
      </p:sp>
    </p:spTree>
    <p:extLst>
      <p:ext uri="{BB962C8B-B14F-4D97-AF65-F5344CB8AC3E}">
        <p14:creationId xmlns:p14="http://schemas.microsoft.com/office/powerpoint/2010/main" val="16579147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711" y="365126"/>
            <a:ext cx="10515600" cy="608910"/>
          </a:xfrm>
        </p:spPr>
        <p:txBody>
          <a:bodyPr>
            <a:normAutofit/>
          </a:bodyPr>
          <a:lstStyle/>
          <a:p>
            <a:r>
              <a:rPr lang="en-US" dirty="0"/>
              <a:t>Annual Cycle of Turbulence Intensity (North Atlantic)</a:t>
            </a:r>
          </a:p>
        </p:txBody>
      </p:sp>
      <p:sp>
        <p:nvSpPr>
          <p:cNvPr id="9" name="Rectangle 8"/>
          <p:cNvSpPr/>
          <p:nvPr/>
        </p:nvSpPr>
        <p:spPr>
          <a:xfrm>
            <a:off x="3152588" y="6342262"/>
            <a:ext cx="8672457" cy="400110"/>
          </a:xfrm>
          <a:prstGeom prst="rect">
            <a:avLst/>
          </a:prstGeom>
        </p:spPr>
        <p:txBody>
          <a:bodyPr wrap="square">
            <a:spAutoFit/>
          </a:bodyPr>
          <a:lstStyle/>
          <a:p>
            <a:pPr marL="0" marR="0" lvl="2" indent="0" algn="r"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ea typeface="+mn-ea"/>
                <a:cs typeface="Arial"/>
                <a:sym typeface="Arial"/>
              </a:rPr>
              <a:t>Evans et al., 2018</a:t>
            </a:r>
          </a:p>
        </p:txBody>
      </p:sp>
      <p:sp>
        <p:nvSpPr>
          <p:cNvPr id="20" name="Rectangle 19">
            <a:extLst>
              <a:ext uri="{FF2B5EF4-FFF2-40B4-BE49-F238E27FC236}">
                <a16:creationId xmlns:a16="http://schemas.microsoft.com/office/drawing/2014/main" id="{273A71B6-D99B-3E4A-B309-A6DFFFF7FBF2}"/>
              </a:ext>
            </a:extLst>
          </p:cNvPr>
          <p:cNvSpPr/>
          <p:nvPr/>
        </p:nvSpPr>
        <p:spPr>
          <a:xfrm>
            <a:off x="7488816" y="4900539"/>
            <a:ext cx="4323463"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Comparison of e against 600 kHz ADCP:</a:t>
            </a:r>
          </a:p>
        </p:txBody>
      </p:sp>
      <p:sp>
        <p:nvSpPr>
          <p:cNvPr id="21" name="Rectangle 20">
            <a:extLst>
              <a:ext uri="{FF2B5EF4-FFF2-40B4-BE49-F238E27FC236}">
                <a16:creationId xmlns:a16="http://schemas.microsoft.com/office/drawing/2014/main" id="{2C32C485-A323-1047-AD38-EA467F788A40}"/>
              </a:ext>
            </a:extLst>
          </p:cNvPr>
          <p:cNvSpPr/>
          <p:nvPr/>
        </p:nvSpPr>
        <p:spPr>
          <a:xfrm>
            <a:off x="9117872" y="5343902"/>
            <a:ext cx="191590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Ce = 1.96 +/- 0.2</a:t>
            </a:r>
          </a:p>
        </p:txBody>
      </p:sp>
      <p:sp>
        <p:nvSpPr>
          <p:cNvPr id="23" name="Rectangle 22">
            <a:extLst>
              <a:ext uri="{FF2B5EF4-FFF2-40B4-BE49-F238E27FC236}">
                <a16:creationId xmlns:a16="http://schemas.microsoft.com/office/drawing/2014/main" id="{02B57579-94E9-CA41-B225-765C99A4835C}"/>
              </a:ext>
            </a:extLst>
          </p:cNvPr>
          <p:cNvSpPr/>
          <p:nvPr/>
        </p:nvSpPr>
        <p:spPr>
          <a:xfrm>
            <a:off x="3973290" y="6123542"/>
            <a:ext cx="210185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err="1">
                <a:ln>
                  <a:noFill/>
                </a:ln>
                <a:solidFill>
                  <a:srgbClr val="000000"/>
                </a:solidFill>
                <a:effectLst/>
                <a:uLnTx/>
                <a:uFillTx/>
                <a:latin typeface="Arial"/>
                <a:ea typeface="+mn-ea"/>
                <a:cs typeface="Arial"/>
                <a:sym typeface="Arial"/>
              </a:rPr>
              <a:t>W_noise</a:t>
            </a: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 = 1 mm/s</a:t>
            </a:r>
          </a:p>
        </p:txBody>
      </p:sp>
      <p:pic>
        <p:nvPicPr>
          <p:cNvPr id="3" name="Picture 2">
            <a:extLst>
              <a:ext uri="{FF2B5EF4-FFF2-40B4-BE49-F238E27FC236}">
                <a16:creationId xmlns:a16="http://schemas.microsoft.com/office/drawing/2014/main" id="{50D9948F-D236-E445-9E9B-BCE918389968}"/>
              </a:ext>
            </a:extLst>
          </p:cNvPr>
          <p:cNvPicPr>
            <a:picLocks noChangeAspect="1"/>
          </p:cNvPicPr>
          <p:nvPr/>
        </p:nvPicPr>
        <p:blipFill>
          <a:blip r:embed="rId3"/>
          <a:stretch>
            <a:fillRect/>
          </a:stretch>
        </p:blipFill>
        <p:spPr>
          <a:xfrm>
            <a:off x="839205" y="928952"/>
            <a:ext cx="5740130" cy="5208775"/>
          </a:xfrm>
          <a:prstGeom prst="rect">
            <a:avLst/>
          </a:prstGeom>
        </p:spPr>
      </p:pic>
      <p:sp>
        <p:nvSpPr>
          <p:cNvPr id="4" name="Rectangle 3">
            <a:extLst>
              <a:ext uri="{FF2B5EF4-FFF2-40B4-BE49-F238E27FC236}">
                <a16:creationId xmlns:a16="http://schemas.microsoft.com/office/drawing/2014/main" id="{F225AAB8-1586-4145-8D24-20C46154125E}"/>
              </a:ext>
            </a:extLst>
          </p:cNvPr>
          <p:cNvSpPr/>
          <p:nvPr/>
        </p:nvSpPr>
        <p:spPr>
          <a:xfrm>
            <a:off x="7672816" y="1053122"/>
            <a:ext cx="335220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Large Eddy Method (LEM) </a:t>
            </a:r>
          </a:p>
          <a:p>
            <a:pPr marL="0" marR="0" lvl="0" indent="0" algn="ctr" defTabSz="914400" rtl="0" eaLnBrk="1" fontAlgn="auto" latinLnBrk="0" hangingPunct="1">
              <a:lnSpc>
                <a:spcPct val="100000"/>
              </a:lnSpc>
              <a:spcBef>
                <a:spcPts val="0"/>
              </a:spcBef>
              <a:spcAft>
                <a:spcPts val="0"/>
              </a:spcAft>
              <a:buClr>
                <a:srgbClr val="004161"/>
              </a:buClr>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Pr>
              <a:t>for high stratification conditions</a:t>
            </a:r>
          </a:p>
        </p:txBody>
      </p:sp>
      <p:pic>
        <p:nvPicPr>
          <p:cNvPr id="5" name="Picture 4">
            <a:extLst>
              <a:ext uri="{FF2B5EF4-FFF2-40B4-BE49-F238E27FC236}">
                <a16:creationId xmlns:a16="http://schemas.microsoft.com/office/drawing/2014/main" id="{62A3C358-7476-D540-AA62-0E9DD9675B2F}"/>
              </a:ext>
            </a:extLst>
          </p:cNvPr>
          <p:cNvPicPr>
            <a:picLocks noChangeAspect="1"/>
          </p:cNvPicPr>
          <p:nvPr/>
        </p:nvPicPr>
        <p:blipFill>
          <a:blip r:embed="rId4"/>
          <a:stretch>
            <a:fillRect/>
          </a:stretch>
        </p:blipFill>
        <p:spPr>
          <a:xfrm>
            <a:off x="7153063" y="1818504"/>
            <a:ext cx="4384418" cy="2823338"/>
          </a:xfrm>
          <a:prstGeom prst="rect">
            <a:avLst/>
          </a:prstGeom>
        </p:spPr>
      </p:pic>
    </p:spTree>
    <p:extLst>
      <p:ext uri="{BB962C8B-B14F-4D97-AF65-F5344CB8AC3E}">
        <p14:creationId xmlns:p14="http://schemas.microsoft.com/office/powerpoint/2010/main" val="2316513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Large Eddy Method (LEM) requirements </a:t>
            </a:r>
          </a:p>
        </p:txBody>
      </p:sp>
      <p:sp>
        <p:nvSpPr>
          <p:cNvPr id="4" name="TextBox 3">
            <a:extLst>
              <a:ext uri="{FF2B5EF4-FFF2-40B4-BE49-F238E27FC236}">
                <a16:creationId xmlns:a16="http://schemas.microsoft.com/office/drawing/2014/main" id="{8108AB1D-B19F-0D49-B822-2AF18F35FD6A}"/>
              </a:ext>
            </a:extLst>
          </p:cNvPr>
          <p:cNvSpPr txBox="1"/>
          <p:nvPr/>
        </p:nvSpPr>
        <p:spPr>
          <a:xfrm>
            <a:off x="920657" y="1132706"/>
            <a:ext cx="10904387"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Eddy Length Scale, l:</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Thorpe Length (L</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from high resolution density profiles, Thorpe 1977)</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Zero-crossing of a w’ profile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Gargett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1999)</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Ozmidov</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Length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a:t>
            </a:r>
            <a:r>
              <a:rPr kumimoji="0" lang="en-US" sz="2000" b="0" i="0" u="none" strike="noStrike" kern="0" cap="none" spc="0" normalizeH="0" baseline="-25000" noProof="0" dirty="0" err="1">
                <a:ln>
                  <a:noFill/>
                </a:ln>
                <a:solidFill>
                  <a:srgbClr val="000000"/>
                </a:solidFill>
                <a:effectLst/>
                <a:uLnTx/>
                <a:uFillTx/>
                <a:latin typeface="Arial"/>
                <a:ea typeface="+mn-ea"/>
                <a:cs typeface="Arial"/>
                <a:sym typeface="Arial"/>
              </a:rPr>
              <a:t>Oz</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largest turbulent eddy that is unaffected by stratification)</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L</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T</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a:t>
            </a:r>
            <a:r>
              <a:rPr kumimoji="0" lang="en-US" sz="2000" b="0" i="0" u="none" strike="noStrike" kern="0" cap="none" spc="0" normalizeH="0" baseline="-25000" noProof="0" dirty="0" err="1">
                <a:ln>
                  <a:noFill/>
                </a:ln>
                <a:solidFill>
                  <a:srgbClr val="000000"/>
                </a:solidFill>
                <a:effectLst/>
                <a:uLnTx/>
                <a:uFillTx/>
                <a:latin typeface="Arial"/>
                <a:ea typeface="+mn-ea"/>
                <a:cs typeface="Arial"/>
                <a:sym typeface="Arial"/>
              </a:rPr>
              <a:t>Oz</a:t>
            </a:r>
            <a:r>
              <a:rPr kumimoji="0" lang="en-US" sz="2000" b="0" i="0" u="none" strike="noStrike" kern="0" cap="none" spc="0" normalizeH="0" baseline="-2500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even in the weakly stratified mixed layer (Dillon, 1982)</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Vertical Velocity Scale, q’:</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removing any platform induced motion from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w_ctd</a:t>
            </a: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removing non-dissipative w signals (upwelling, internal waves, surface waves,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etc</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Calibration Coefficient:</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From estimates of e, against a direct measurement of epsilon</a:t>
            </a:r>
          </a:p>
          <a:p>
            <a:pPr marL="0" marR="0" lvl="0" indent="0" algn="l" defTabSz="914400" rtl="0" eaLnBrk="1" fontAlgn="auto" latinLnBrk="0" hangingPunct="1">
              <a:lnSpc>
                <a:spcPct val="100000"/>
              </a:lnSpc>
              <a:spcBef>
                <a:spcPts val="0"/>
              </a:spcBef>
              <a:spcAft>
                <a:spcPts val="0"/>
              </a:spcAft>
              <a:buClr>
                <a:srgbClr val="004161"/>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 will take up differences between measurements of l and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Loz</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choices made in the 	   high-pass filtering of w, or varying N, etc.</a:t>
            </a:r>
          </a:p>
        </p:txBody>
      </p:sp>
      <p:pic>
        <p:nvPicPr>
          <p:cNvPr id="5" name="Picture 4" descr="latex-image-1.pdf">
            <a:extLst>
              <a:ext uri="{FF2B5EF4-FFF2-40B4-BE49-F238E27FC236}">
                <a16:creationId xmlns:a16="http://schemas.microsoft.com/office/drawing/2014/main" id="{D91CDC8A-96B9-7849-BC25-50E9E0FE7E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3450" y="461968"/>
            <a:ext cx="1774211" cy="394269"/>
          </a:xfrm>
          <a:prstGeom prst="rect">
            <a:avLst/>
          </a:prstGeom>
        </p:spPr>
      </p:pic>
    </p:spTree>
    <p:extLst>
      <p:ext uri="{BB962C8B-B14F-4D97-AF65-F5344CB8AC3E}">
        <p14:creationId xmlns:p14="http://schemas.microsoft.com/office/powerpoint/2010/main" val="37915888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656D6D-CF69-034E-B9FE-441D5726C416}"/>
              </a:ext>
            </a:extLst>
          </p:cNvPr>
          <p:cNvPicPr>
            <a:picLocks noChangeAspect="1"/>
          </p:cNvPicPr>
          <p:nvPr/>
        </p:nvPicPr>
        <p:blipFill>
          <a:blip r:embed="rId3"/>
          <a:stretch>
            <a:fillRect/>
          </a:stretch>
        </p:blipFill>
        <p:spPr>
          <a:xfrm>
            <a:off x="479153" y="338723"/>
            <a:ext cx="11442700" cy="6337300"/>
          </a:xfrm>
          <a:prstGeom prst="rect">
            <a:avLst/>
          </a:prstGeom>
        </p:spPr>
      </p:pic>
    </p:spTree>
    <p:extLst>
      <p:ext uri="{BB962C8B-B14F-4D97-AF65-F5344CB8AC3E}">
        <p14:creationId xmlns:p14="http://schemas.microsoft.com/office/powerpoint/2010/main" val="11757810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06E84A-771C-734F-861F-24A45F316E9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555581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4C6A69-5C4E-4248-AF3D-B1B9978BFD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6580" y="914399"/>
            <a:ext cx="4911420" cy="5616222"/>
          </a:xfrm>
          <a:prstGeom prst="rect">
            <a:avLst/>
          </a:prstGeom>
        </p:spPr>
      </p:pic>
      <p:pic>
        <p:nvPicPr>
          <p:cNvPr id="6" name="Picture 5">
            <a:extLst>
              <a:ext uri="{FF2B5EF4-FFF2-40B4-BE49-F238E27FC236}">
                <a16:creationId xmlns:a16="http://schemas.microsoft.com/office/drawing/2014/main" id="{C808DD28-CED8-834C-AB18-CA9D6CC75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282" y="1207911"/>
            <a:ext cx="3388963" cy="2032000"/>
          </a:xfrm>
          <a:prstGeom prst="rect">
            <a:avLst/>
          </a:prstGeom>
        </p:spPr>
      </p:pic>
      <p:sp>
        <p:nvSpPr>
          <p:cNvPr id="8" name="TextBox 7">
            <a:extLst>
              <a:ext uri="{FF2B5EF4-FFF2-40B4-BE49-F238E27FC236}">
                <a16:creationId xmlns:a16="http://schemas.microsoft.com/office/drawing/2014/main" id="{56645CAE-9535-9340-9F7F-715AEAE20CC1}"/>
              </a:ext>
            </a:extLst>
          </p:cNvPr>
          <p:cNvSpPr txBox="1"/>
          <p:nvPr/>
        </p:nvSpPr>
        <p:spPr>
          <a:xfrm>
            <a:off x="2311001" y="859206"/>
            <a:ext cx="2661306" cy="307777"/>
          </a:xfrm>
          <a:prstGeom prst="rect">
            <a:avLst/>
          </a:prstGeom>
          <a:noFill/>
        </p:spPr>
        <p:txBody>
          <a:bodyPr wrap="none" rtlCol="0">
            <a:spAutoFit/>
          </a:bodyPr>
          <a:lstStyle/>
          <a:p>
            <a:r>
              <a:rPr lang="en-US" dirty="0"/>
              <a:t>Surface, buoyancy control OFF</a:t>
            </a:r>
          </a:p>
        </p:txBody>
      </p:sp>
      <p:sp>
        <p:nvSpPr>
          <p:cNvPr id="9" name="TextBox 8">
            <a:extLst>
              <a:ext uri="{FF2B5EF4-FFF2-40B4-BE49-F238E27FC236}">
                <a16:creationId xmlns:a16="http://schemas.microsoft.com/office/drawing/2014/main" id="{63CEA1E6-38C9-BE44-9F51-618A8468D0B2}"/>
              </a:ext>
            </a:extLst>
          </p:cNvPr>
          <p:cNvSpPr txBox="1"/>
          <p:nvPr/>
        </p:nvSpPr>
        <p:spPr>
          <a:xfrm>
            <a:off x="2319093" y="3741220"/>
            <a:ext cx="2523448" cy="307777"/>
          </a:xfrm>
          <a:prstGeom prst="rect">
            <a:avLst/>
          </a:prstGeom>
          <a:noFill/>
        </p:spPr>
        <p:txBody>
          <a:bodyPr wrap="none" rtlCol="0">
            <a:spAutoFit/>
          </a:bodyPr>
          <a:lstStyle/>
          <a:p>
            <a:r>
              <a:rPr lang="en-US" dirty="0"/>
              <a:t>Bottom, buoyancy control ON</a:t>
            </a:r>
          </a:p>
        </p:txBody>
      </p:sp>
      <p:cxnSp>
        <p:nvCxnSpPr>
          <p:cNvPr id="11" name="Straight Arrow Connector 10">
            <a:extLst>
              <a:ext uri="{FF2B5EF4-FFF2-40B4-BE49-F238E27FC236}">
                <a16:creationId xmlns:a16="http://schemas.microsoft.com/office/drawing/2014/main" id="{83813D47-EC23-BC48-8D2E-8A7A980BB4A1}"/>
              </a:ext>
            </a:extLst>
          </p:cNvPr>
          <p:cNvCxnSpPr>
            <a:cxnSpLocks/>
          </p:cNvCxnSpPr>
          <p:nvPr/>
        </p:nvCxnSpPr>
        <p:spPr>
          <a:xfrm flipH="1">
            <a:off x="5499967" y="1603022"/>
            <a:ext cx="284252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85E70A3-8299-1246-85B0-3B13673F86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156" y="4054111"/>
            <a:ext cx="3665118" cy="2199319"/>
          </a:xfrm>
          <a:prstGeom prst="rect">
            <a:avLst/>
          </a:prstGeom>
        </p:spPr>
      </p:pic>
      <p:cxnSp>
        <p:nvCxnSpPr>
          <p:cNvPr id="13" name="Straight Arrow Connector 12">
            <a:extLst>
              <a:ext uri="{FF2B5EF4-FFF2-40B4-BE49-F238E27FC236}">
                <a16:creationId xmlns:a16="http://schemas.microsoft.com/office/drawing/2014/main" id="{E9A56E06-6EAB-7544-8CD6-8374085923BB}"/>
              </a:ext>
            </a:extLst>
          </p:cNvPr>
          <p:cNvCxnSpPr>
            <a:cxnSpLocks/>
          </p:cNvCxnSpPr>
          <p:nvPr/>
        </p:nvCxnSpPr>
        <p:spPr>
          <a:xfrm flipH="1">
            <a:off x="5499967" y="5288844"/>
            <a:ext cx="284252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Left Brace 1">
            <a:extLst>
              <a:ext uri="{FF2B5EF4-FFF2-40B4-BE49-F238E27FC236}">
                <a16:creationId xmlns:a16="http://schemas.microsoft.com/office/drawing/2014/main" id="{2289132A-663D-1E46-870E-A91D5DAE88C8}"/>
              </a:ext>
            </a:extLst>
          </p:cNvPr>
          <p:cNvSpPr/>
          <p:nvPr/>
        </p:nvSpPr>
        <p:spPr>
          <a:xfrm>
            <a:off x="5958435" y="5000878"/>
            <a:ext cx="155448" cy="9144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a:extLst>
              <a:ext uri="{FF2B5EF4-FFF2-40B4-BE49-F238E27FC236}">
                <a16:creationId xmlns:a16="http://schemas.microsoft.com/office/drawing/2014/main" id="{23623F12-51FF-F949-8259-BAF7091DF6B3}"/>
              </a:ext>
            </a:extLst>
          </p:cNvPr>
          <p:cNvSpPr/>
          <p:nvPr/>
        </p:nvSpPr>
        <p:spPr>
          <a:xfrm>
            <a:off x="5909970" y="1359462"/>
            <a:ext cx="155448" cy="396496"/>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6973018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78143" cy="608910"/>
          </a:xfrm>
        </p:spPr>
        <p:txBody>
          <a:bodyPr>
            <a:normAutofit/>
          </a:bodyPr>
          <a:lstStyle/>
          <a:p>
            <a:r>
              <a:rPr lang="en-US" dirty="0"/>
              <a:t>Can we filter out these effects to recover w?</a:t>
            </a:r>
          </a:p>
        </p:txBody>
      </p:sp>
      <p:pic>
        <p:nvPicPr>
          <p:cNvPr id="5" name="Picture 4">
            <a:extLst>
              <a:ext uri="{FF2B5EF4-FFF2-40B4-BE49-F238E27FC236}">
                <a16:creationId xmlns:a16="http://schemas.microsoft.com/office/drawing/2014/main" id="{63317147-72FC-8F4B-9328-701DB112E830}"/>
              </a:ext>
            </a:extLst>
          </p:cNvPr>
          <p:cNvPicPr>
            <a:picLocks noChangeAspect="1"/>
          </p:cNvPicPr>
          <p:nvPr/>
        </p:nvPicPr>
        <p:blipFill>
          <a:blip r:embed="rId3"/>
          <a:stretch>
            <a:fillRect/>
          </a:stretch>
        </p:blipFill>
        <p:spPr>
          <a:xfrm>
            <a:off x="565128" y="1278650"/>
            <a:ext cx="5451789" cy="4086438"/>
          </a:xfrm>
          <a:prstGeom prst="rect">
            <a:avLst/>
          </a:prstGeom>
        </p:spPr>
      </p:pic>
      <p:pic>
        <p:nvPicPr>
          <p:cNvPr id="7" name="Picture 6">
            <a:extLst>
              <a:ext uri="{FF2B5EF4-FFF2-40B4-BE49-F238E27FC236}">
                <a16:creationId xmlns:a16="http://schemas.microsoft.com/office/drawing/2014/main" id="{BF4DA0C6-956A-C749-9FF0-01AC490EFA7B}"/>
              </a:ext>
            </a:extLst>
          </p:cNvPr>
          <p:cNvPicPr>
            <a:picLocks noChangeAspect="1"/>
          </p:cNvPicPr>
          <p:nvPr/>
        </p:nvPicPr>
        <p:blipFill>
          <a:blip r:embed="rId4"/>
          <a:stretch>
            <a:fillRect/>
          </a:stretch>
        </p:blipFill>
        <p:spPr>
          <a:xfrm>
            <a:off x="6306264" y="1461648"/>
            <a:ext cx="4021077" cy="3705286"/>
          </a:xfrm>
          <a:prstGeom prst="rect">
            <a:avLst/>
          </a:prstGeom>
        </p:spPr>
      </p:pic>
    </p:spTree>
    <p:extLst>
      <p:ext uri="{BB962C8B-B14F-4D97-AF65-F5344CB8AC3E}">
        <p14:creationId xmlns:p14="http://schemas.microsoft.com/office/powerpoint/2010/main" val="11402686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78143" cy="608910"/>
          </a:xfrm>
        </p:spPr>
        <p:txBody>
          <a:bodyPr>
            <a:normAutofit/>
          </a:bodyPr>
          <a:lstStyle/>
          <a:p>
            <a:r>
              <a:rPr lang="en-US" dirty="0"/>
              <a:t>Can we filter out these effects to recover w?</a:t>
            </a:r>
          </a:p>
        </p:txBody>
      </p:sp>
      <p:pic>
        <p:nvPicPr>
          <p:cNvPr id="4" name="Picture 3">
            <a:extLst>
              <a:ext uri="{FF2B5EF4-FFF2-40B4-BE49-F238E27FC236}">
                <a16:creationId xmlns:a16="http://schemas.microsoft.com/office/drawing/2014/main" id="{0F544807-E997-E64B-8F6B-E31DDAE5DEBC}"/>
              </a:ext>
            </a:extLst>
          </p:cNvPr>
          <p:cNvPicPr>
            <a:picLocks noChangeAspect="1"/>
          </p:cNvPicPr>
          <p:nvPr/>
        </p:nvPicPr>
        <p:blipFill>
          <a:blip r:embed="rId3"/>
          <a:stretch>
            <a:fillRect/>
          </a:stretch>
        </p:blipFill>
        <p:spPr>
          <a:xfrm>
            <a:off x="838200" y="1317812"/>
            <a:ext cx="7491932" cy="4249270"/>
          </a:xfrm>
          <a:prstGeom prst="rect">
            <a:avLst/>
          </a:prstGeom>
        </p:spPr>
      </p:pic>
      <p:sp>
        <p:nvSpPr>
          <p:cNvPr id="11" name="TextBox 10">
            <a:extLst>
              <a:ext uri="{FF2B5EF4-FFF2-40B4-BE49-F238E27FC236}">
                <a16:creationId xmlns:a16="http://schemas.microsoft.com/office/drawing/2014/main" id="{DCFC20E0-9751-1449-91D2-72080A0B02E2}"/>
              </a:ext>
            </a:extLst>
          </p:cNvPr>
          <p:cNvSpPr txBox="1"/>
          <p:nvPr/>
        </p:nvSpPr>
        <p:spPr>
          <a:xfrm>
            <a:off x="8449138" y="3665742"/>
            <a:ext cx="1730285" cy="707886"/>
          </a:xfrm>
          <a:prstGeom prst="rect">
            <a:avLst/>
          </a:prstGeom>
          <a:noFill/>
        </p:spPr>
        <p:txBody>
          <a:bodyPr wrap="square" rtlCol="0">
            <a:spAutoFit/>
          </a:bodyPr>
          <a:lstStyle/>
          <a:p>
            <a:r>
              <a:rPr lang="en-US" sz="2000" dirty="0">
                <a:solidFill>
                  <a:schemeClr val="bg2">
                    <a:lumMod val="25000"/>
                  </a:schemeClr>
                </a:solidFill>
              </a:rPr>
              <a:t>Pressure sensor noise</a:t>
            </a:r>
          </a:p>
        </p:txBody>
      </p:sp>
      <p:sp>
        <p:nvSpPr>
          <p:cNvPr id="14" name="TextBox 13">
            <a:extLst>
              <a:ext uri="{FF2B5EF4-FFF2-40B4-BE49-F238E27FC236}">
                <a16:creationId xmlns:a16="http://schemas.microsoft.com/office/drawing/2014/main" id="{072FB589-A382-4A47-A45C-7CFEFA63239F}"/>
              </a:ext>
            </a:extLst>
          </p:cNvPr>
          <p:cNvSpPr txBox="1"/>
          <p:nvPr/>
        </p:nvSpPr>
        <p:spPr>
          <a:xfrm>
            <a:off x="5284646" y="1617178"/>
            <a:ext cx="1945341" cy="461665"/>
          </a:xfrm>
          <a:prstGeom prst="rect">
            <a:avLst/>
          </a:prstGeom>
          <a:noFill/>
        </p:spPr>
        <p:txBody>
          <a:bodyPr wrap="square" rtlCol="0">
            <a:spAutoFit/>
          </a:bodyPr>
          <a:lstStyle/>
          <a:p>
            <a:r>
              <a:rPr lang="en-US" sz="3600" b="1" baseline="30000" dirty="0">
                <a:solidFill>
                  <a:schemeClr val="bg2">
                    <a:lumMod val="25000"/>
                  </a:schemeClr>
                </a:solidFill>
              </a:rPr>
              <a:t>__</a:t>
            </a:r>
            <a:r>
              <a:rPr lang="en-US" sz="2000" dirty="0">
                <a:solidFill>
                  <a:schemeClr val="bg2">
                    <a:lumMod val="25000"/>
                  </a:schemeClr>
                </a:solidFill>
              </a:rPr>
              <a:t> raw </a:t>
            </a:r>
            <a:r>
              <a:rPr lang="en-US" sz="2000" dirty="0" err="1">
                <a:solidFill>
                  <a:schemeClr val="bg2">
                    <a:lumMod val="25000"/>
                  </a:schemeClr>
                </a:solidFill>
              </a:rPr>
              <a:t>w_ctd</a:t>
            </a:r>
            <a:endParaRPr lang="en-US" sz="2000" dirty="0">
              <a:solidFill>
                <a:schemeClr val="bg2">
                  <a:lumMod val="25000"/>
                </a:schemeClr>
              </a:solidFill>
            </a:endParaRPr>
          </a:p>
        </p:txBody>
      </p:sp>
      <p:sp>
        <p:nvSpPr>
          <p:cNvPr id="15" name="TextBox 14">
            <a:extLst>
              <a:ext uri="{FF2B5EF4-FFF2-40B4-BE49-F238E27FC236}">
                <a16:creationId xmlns:a16="http://schemas.microsoft.com/office/drawing/2014/main" id="{33EC496C-10FE-2947-A759-C2C10C6AFC1D}"/>
              </a:ext>
            </a:extLst>
          </p:cNvPr>
          <p:cNvSpPr txBox="1"/>
          <p:nvPr/>
        </p:nvSpPr>
        <p:spPr>
          <a:xfrm>
            <a:off x="8449138" y="1910635"/>
            <a:ext cx="2375744" cy="1015663"/>
          </a:xfrm>
          <a:prstGeom prst="rect">
            <a:avLst/>
          </a:prstGeom>
          <a:noFill/>
        </p:spPr>
        <p:txBody>
          <a:bodyPr wrap="square" rtlCol="0">
            <a:spAutoFit/>
          </a:bodyPr>
          <a:lstStyle/>
          <a:p>
            <a:r>
              <a:rPr lang="en-US" sz="2000" dirty="0">
                <a:solidFill>
                  <a:schemeClr val="bg2">
                    <a:lumMod val="25000"/>
                  </a:schemeClr>
                </a:solidFill>
              </a:rPr>
              <a:t>Low-frequency contamination from buoyancy pump ?</a:t>
            </a:r>
          </a:p>
        </p:txBody>
      </p:sp>
      <p:cxnSp>
        <p:nvCxnSpPr>
          <p:cNvPr id="12" name="Straight Arrow Connector 11">
            <a:extLst>
              <a:ext uri="{FF2B5EF4-FFF2-40B4-BE49-F238E27FC236}">
                <a16:creationId xmlns:a16="http://schemas.microsoft.com/office/drawing/2014/main" id="{E762942A-8A79-494D-8FC1-75AA08C9E661}"/>
              </a:ext>
            </a:extLst>
          </p:cNvPr>
          <p:cNvCxnSpPr>
            <a:cxnSpLocks/>
          </p:cNvCxnSpPr>
          <p:nvPr/>
        </p:nvCxnSpPr>
        <p:spPr>
          <a:xfrm flipV="1">
            <a:off x="5894295" y="2263073"/>
            <a:ext cx="2554843" cy="77596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0" name="Donut 19">
            <a:extLst>
              <a:ext uri="{FF2B5EF4-FFF2-40B4-BE49-F238E27FC236}">
                <a16:creationId xmlns:a16="http://schemas.microsoft.com/office/drawing/2014/main" id="{D731CECC-9E09-3D48-9A84-F3B768E48044}"/>
              </a:ext>
            </a:extLst>
          </p:cNvPr>
          <p:cNvSpPr/>
          <p:nvPr/>
        </p:nvSpPr>
        <p:spPr>
          <a:xfrm>
            <a:off x="7292739" y="3440477"/>
            <a:ext cx="1158416" cy="1158416"/>
          </a:xfrm>
          <a:prstGeom prst="donut">
            <a:avLst>
              <a:gd name="adj" fmla="val 13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a:extLst>
              <a:ext uri="{FF2B5EF4-FFF2-40B4-BE49-F238E27FC236}">
                <a16:creationId xmlns:a16="http://schemas.microsoft.com/office/drawing/2014/main" id="{3FE8986A-5483-A941-A849-B7F3CBC264B9}"/>
              </a:ext>
            </a:extLst>
          </p:cNvPr>
          <p:cNvSpPr txBox="1"/>
          <p:nvPr/>
        </p:nvSpPr>
        <p:spPr>
          <a:xfrm>
            <a:off x="2178374" y="5201779"/>
            <a:ext cx="1945341" cy="461665"/>
          </a:xfrm>
          <a:prstGeom prst="rect">
            <a:avLst/>
          </a:prstGeom>
          <a:noFill/>
        </p:spPr>
        <p:txBody>
          <a:bodyPr wrap="square" rtlCol="0">
            <a:spAutoFit/>
          </a:bodyPr>
          <a:lstStyle/>
          <a:p>
            <a:r>
              <a:rPr lang="en-US" sz="3600" b="1" baseline="30000" dirty="0">
                <a:solidFill>
                  <a:srgbClr val="FF0000"/>
                </a:solidFill>
              </a:rPr>
              <a:t>__</a:t>
            </a:r>
            <a:r>
              <a:rPr lang="en-US" sz="2000" dirty="0">
                <a:solidFill>
                  <a:schemeClr val="bg2">
                    <a:lumMod val="25000"/>
                  </a:schemeClr>
                </a:solidFill>
              </a:rPr>
              <a:t> high-pass</a:t>
            </a:r>
          </a:p>
        </p:txBody>
      </p:sp>
      <p:sp>
        <p:nvSpPr>
          <p:cNvPr id="24" name="TextBox 23">
            <a:extLst>
              <a:ext uri="{FF2B5EF4-FFF2-40B4-BE49-F238E27FC236}">
                <a16:creationId xmlns:a16="http://schemas.microsoft.com/office/drawing/2014/main" id="{049EEC62-ABD5-F843-B204-A9B9EE112349}"/>
              </a:ext>
            </a:extLst>
          </p:cNvPr>
          <p:cNvSpPr txBox="1"/>
          <p:nvPr/>
        </p:nvSpPr>
        <p:spPr>
          <a:xfrm>
            <a:off x="6754857" y="5225600"/>
            <a:ext cx="1945341" cy="461665"/>
          </a:xfrm>
          <a:prstGeom prst="rect">
            <a:avLst/>
          </a:prstGeom>
          <a:noFill/>
        </p:spPr>
        <p:txBody>
          <a:bodyPr wrap="square" rtlCol="0">
            <a:spAutoFit/>
          </a:bodyPr>
          <a:lstStyle/>
          <a:p>
            <a:r>
              <a:rPr lang="en-US" sz="3600" b="1" baseline="30000" dirty="0">
                <a:solidFill>
                  <a:srgbClr val="18638F"/>
                </a:solidFill>
              </a:rPr>
              <a:t>__</a:t>
            </a:r>
            <a:r>
              <a:rPr lang="en-US" sz="2000" dirty="0">
                <a:solidFill>
                  <a:srgbClr val="18638F"/>
                </a:solidFill>
              </a:rPr>
              <a:t> </a:t>
            </a:r>
            <a:r>
              <a:rPr lang="en-US" sz="2000" dirty="0">
                <a:solidFill>
                  <a:schemeClr val="bg2">
                    <a:lumMod val="25000"/>
                  </a:schemeClr>
                </a:solidFill>
              </a:rPr>
              <a:t>low-pass</a:t>
            </a:r>
          </a:p>
        </p:txBody>
      </p:sp>
    </p:spTree>
    <p:extLst>
      <p:ext uri="{BB962C8B-B14F-4D97-AF65-F5344CB8AC3E}">
        <p14:creationId xmlns:p14="http://schemas.microsoft.com/office/powerpoint/2010/main" val="2535701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Large Eddy Method: vertical velocity (w) variance</a:t>
            </a:r>
          </a:p>
        </p:txBody>
      </p:sp>
      <p:sp>
        <p:nvSpPr>
          <p:cNvPr id="38" name="TextBox 37">
            <a:extLst>
              <a:ext uri="{FF2B5EF4-FFF2-40B4-BE49-F238E27FC236}">
                <a16:creationId xmlns:a16="http://schemas.microsoft.com/office/drawing/2014/main" id="{669FCD23-023A-9D4D-8F23-D62C354B1433}"/>
              </a:ext>
            </a:extLst>
          </p:cNvPr>
          <p:cNvSpPr txBox="1"/>
          <p:nvPr/>
        </p:nvSpPr>
        <p:spPr>
          <a:xfrm>
            <a:off x="5946579" y="1742403"/>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43" name="Group 42">
            <a:extLst>
              <a:ext uri="{FF2B5EF4-FFF2-40B4-BE49-F238E27FC236}">
                <a16:creationId xmlns:a16="http://schemas.microsoft.com/office/drawing/2014/main" id="{37600EC7-1072-B44A-9718-9BD97414AA10}"/>
              </a:ext>
            </a:extLst>
          </p:cNvPr>
          <p:cNvGrpSpPr/>
          <p:nvPr/>
        </p:nvGrpSpPr>
        <p:grpSpPr>
          <a:xfrm>
            <a:off x="820876" y="1395663"/>
            <a:ext cx="7415327" cy="5466882"/>
            <a:chOff x="803270" y="1115844"/>
            <a:chExt cx="7415327" cy="5742156"/>
          </a:xfrm>
        </p:grpSpPr>
        <p:sp>
          <p:nvSpPr>
            <p:cNvPr id="16" name="Rectangle 15">
              <a:extLst>
                <a:ext uri="{FF2B5EF4-FFF2-40B4-BE49-F238E27FC236}">
                  <a16:creationId xmlns:a16="http://schemas.microsoft.com/office/drawing/2014/main" id="{3C22E548-9AAA-9D42-BD21-AFCCAEB24587}"/>
                </a:ext>
              </a:extLst>
            </p:cNvPr>
            <p:cNvSpPr/>
            <p:nvPr/>
          </p:nvSpPr>
          <p:spPr>
            <a:xfrm>
              <a:off x="803270" y="1115844"/>
              <a:ext cx="7415327" cy="5742156"/>
            </a:xfrm>
            <a:prstGeom prst="rect">
              <a:avLst/>
            </a:prstGeom>
            <a:gradFill flip="none" rotWithShape="1">
              <a:gsLst>
                <a:gs pos="0">
                  <a:srgbClr val="1F497D"/>
                </a:gs>
                <a:gs pos="70000">
                  <a:srgbClr val="1F497D">
                    <a:lumMod val="40000"/>
                    <a:lumOff val="60000"/>
                  </a:srgbClr>
                </a:gs>
                <a:gs pos="100000">
                  <a:srgbClr val="4BACC6">
                    <a:lumMod val="40000"/>
                    <a:lumOff val="60000"/>
                  </a:srgbClr>
                </a:gs>
              </a:gsLst>
              <a:lin ang="16200000" scaled="0"/>
              <a:tileRect/>
            </a:gradFill>
            <a:ln w="9525" cap="flat" cmpd="sng" algn="ctr">
              <a:solidFill>
                <a:srgbClr val="4F81BD">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7" name="Curved Connector 16">
              <a:extLst>
                <a:ext uri="{FF2B5EF4-FFF2-40B4-BE49-F238E27FC236}">
                  <a16:creationId xmlns:a16="http://schemas.microsoft.com/office/drawing/2014/main" id="{AD10C305-8E86-BA48-AA4A-CD347770834F}"/>
                </a:ext>
              </a:extLst>
            </p:cNvPr>
            <p:cNvCxnSpPr>
              <a:cxnSpLocks/>
            </p:cNvCxnSpPr>
            <p:nvPr/>
          </p:nvCxnSpPr>
          <p:spPr>
            <a:xfrm>
              <a:off x="838200" y="3476957"/>
              <a:ext cx="7345468" cy="1381028"/>
            </a:xfrm>
            <a:prstGeom prst="curvedConnector3">
              <a:avLst>
                <a:gd name="adj1" fmla="val 50000"/>
              </a:avLst>
            </a:prstGeom>
            <a:noFill/>
            <a:ln w="25400" cap="flat" cmpd="sng" algn="ctr">
              <a:solidFill>
                <a:srgbClr val="4F81BD"/>
              </a:solidFill>
              <a:prstDash val="solid"/>
            </a:ln>
            <a:effectLst>
              <a:outerShdw blurRad="40000" dist="20000" dir="5400000" rotWithShape="0">
                <a:srgbClr val="000000">
                  <a:alpha val="38000"/>
                </a:srgbClr>
              </a:outerShdw>
            </a:effectLst>
          </p:spPr>
        </p:cxnSp>
        <p:grpSp>
          <p:nvGrpSpPr>
            <p:cNvPr id="18" name="Group 17">
              <a:extLst>
                <a:ext uri="{FF2B5EF4-FFF2-40B4-BE49-F238E27FC236}">
                  <a16:creationId xmlns:a16="http://schemas.microsoft.com/office/drawing/2014/main" id="{FE1CC7CA-52D2-D64D-AB37-A7BF8A5F1CE9}"/>
                </a:ext>
              </a:extLst>
            </p:cNvPr>
            <p:cNvGrpSpPr/>
            <p:nvPr/>
          </p:nvGrpSpPr>
          <p:grpSpPr>
            <a:xfrm>
              <a:off x="5700936" y="3686447"/>
              <a:ext cx="610195" cy="1561615"/>
              <a:chOff x="5999083" y="2901871"/>
              <a:chExt cx="586563" cy="1074680"/>
            </a:xfrm>
            <a:effectLst>
              <a:outerShdw blurRad="50800" dist="38100" dir="2700000" algn="tl" rotWithShape="0">
                <a:srgbClr val="000000">
                  <a:alpha val="43000"/>
                </a:srgbClr>
              </a:outerShdw>
            </a:effectLst>
          </p:grpSpPr>
          <p:sp>
            <p:nvSpPr>
              <p:cNvPr id="19" name="Freeform 18">
                <a:extLst>
                  <a:ext uri="{FF2B5EF4-FFF2-40B4-BE49-F238E27FC236}">
                    <a16:creationId xmlns:a16="http://schemas.microsoft.com/office/drawing/2014/main" id="{9C80B285-22B4-9949-A9AE-878FDC67701F}"/>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9">
                <a:extLst>
                  <a:ext uri="{FF2B5EF4-FFF2-40B4-BE49-F238E27FC236}">
                    <a16:creationId xmlns:a16="http://schemas.microsoft.com/office/drawing/2014/main" id="{3DAB1DE1-93AD-B74A-B146-374141645D7F}"/>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0">
                <a:extLst>
                  <a:ext uri="{FF2B5EF4-FFF2-40B4-BE49-F238E27FC236}">
                    <a16:creationId xmlns:a16="http://schemas.microsoft.com/office/drawing/2014/main" id="{6D2444FB-70F9-4B41-9DC7-7EF637293C94}"/>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TextBox 21">
              <a:extLst>
                <a:ext uri="{FF2B5EF4-FFF2-40B4-BE49-F238E27FC236}">
                  <a16:creationId xmlns:a16="http://schemas.microsoft.com/office/drawing/2014/main" id="{2AFB557B-94EF-F044-BEED-88F715A79223}"/>
                </a:ext>
              </a:extLst>
            </p:cNvPr>
            <p:cNvSpPr txBox="1"/>
            <p:nvPr/>
          </p:nvSpPr>
          <p:spPr>
            <a:xfrm>
              <a:off x="5992901" y="4200805"/>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39" name="Group 38">
              <a:extLst>
                <a:ext uri="{FF2B5EF4-FFF2-40B4-BE49-F238E27FC236}">
                  <a16:creationId xmlns:a16="http://schemas.microsoft.com/office/drawing/2014/main" id="{19E72B72-3C81-8D48-A149-542C94B4CE2D}"/>
                </a:ext>
              </a:extLst>
            </p:cNvPr>
            <p:cNvGrpSpPr/>
            <p:nvPr/>
          </p:nvGrpSpPr>
          <p:grpSpPr>
            <a:xfrm>
              <a:off x="5687803" y="1168537"/>
              <a:ext cx="610195" cy="1561615"/>
              <a:chOff x="5999083" y="2901871"/>
              <a:chExt cx="586563" cy="1074680"/>
            </a:xfrm>
            <a:effectLst>
              <a:outerShdw blurRad="50800" dist="38100" dir="2700000" algn="tl" rotWithShape="0">
                <a:srgbClr val="000000">
                  <a:alpha val="43000"/>
                </a:srgbClr>
              </a:outerShdw>
            </a:effectLst>
          </p:grpSpPr>
          <p:sp>
            <p:nvSpPr>
              <p:cNvPr id="40" name="Freeform 39">
                <a:extLst>
                  <a:ext uri="{FF2B5EF4-FFF2-40B4-BE49-F238E27FC236}">
                    <a16:creationId xmlns:a16="http://schemas.microsoft.com/office/drawing/2014/main" id="{42D73DA0-6D73-2941-BCB0-492CEBD4BA94}"/>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0">
                <a:extLst>
                  <a:ext uri="{FF2B5EF4-FFF2-40B4-BE49-F238E27FC236}">
                    <a16:creationId xmlns:a16="http://schemas.microsoft.com/office/drawing/2014/main" id="{2BA4216C-D9D7-9246-96B2-854F759975D8}"/>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41">
                <a:extLst>
                  <a:ext uri="{FF2B5EF4-FFF2-40B4-BE49-F238E27FC236}">
                    <a16:creationId xmlns:a16="http://schemas.microsoft.com/office/drawing/2014/main" id="{5BBA3DC4-E5D7-AC49-BEA8-75DD81F4F41C}"/>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35" name="Picture 34">
            <a:extLst>
              <a:ext uri="{FF2B5EF4-FFF2-40B4-BE49-F238E27FC236}">
                <a16:creationId xmlns:a16="http://schemas.microsoft.com/office/drawing/2014/main" id="{DBFEF7E5-07D1-1546-9959-F859215F2591}"/>
              </a:ext>
            </a:extLst>
          </p:cNvPr>
          <p:cNvPicPr>
            <a:picLocks noChangeAspect="1"/>
          </p:cNvPicPr>
          <p:nvPr/>
        </p:nvPicPr>
        <p:blipFill>
          <a:blip r:embed="rId3"/>
          <a:stretch>
            <a:fillRect/>
          </a:stretch>
        </p:blipFill>
        <p:spPr>
          <a:xfrm>
            <a:off x="1559431" y="1442514"/>
            <a:ext cx="302275" cy="1137975"/>
          </a:xfrm>
          <a:prstGeom prst="rect">
            <a:avLst/>
          </a:prstGeom>
        </p:spPr>
      </p:pic>
      <p:pic>
        <p:nvPicPr>
          <p:cNvPr id="37" name="Picture 36">
            <a:extLst>
              <a:ext uri="{FF2B5EF4-FFF2-40B4-BE49-F238E27FC236}">
                <a16:creationId xmlns:a16="http://schemas.microsoft.com/office/drawing/2014/main" id="{4CA58A02-50D6-1E4C-B661-E083BC34AA3D}"/>
              </a:ext>
            </a:extLst>
          </p:cNvPr>
          <p:cNvPicPr>
            <a:picLocks noChangeAspect="1"/>
          </p:cNvPicPr>
          <p:nvPr/>
        </p:nvPicPr>
        <p:blipFill>
          <a:blip r:embed="rId3"/>
          <a:stretch>
            <a:fillRect/>
          </a:stretch>
        </p:blipFill>
        <p:spPr>
          <a:xfrm>
            <a:off x="5423024" y="4115374"/>
            <a:ext cx="302274" cy="1137973"/>
          </a:xfrm>
          <a:prstGeom prst="rect">
            <a:avLst/>
          </a:prstGeom>
        </p:spPr>
      </p:pic>
      <p:sp>
        <p:nvSpPr>
          <p:cNvPr id="44" name="TextBox 43">
            <a:extLst>
              <a:ext uri="{FF2B5EF4-FFF2-40B4-BE49-F238E27FC236}">
                <a16:creationId xmlns:a16="http://schemas.microsoft.com/office/drawing/2014/main" id="{E8DEE037-7E48-CD46-998F-6564E2416035}"/>
              </a:ext>
            </a:extLst>
          </p:cNvPr>
          <p:cNvSpPr txBox="1"/>
          <p:nvPr/>
        </p:nvSpPr>
        <p:spPr>
          <a:xfrm>
            <a:off x="5882691" y="1845720"/>
            <a:ext cx="1909104" cy="351627"/>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sp>
        <p:nvSpPr>
          <p:cNvPr id="24" name="Rectangle 23">
            <a:extLst>
              <a:ext uri="{FF2B5EF4-FFF2-40B4-BE49-F238E27FC236}">
                <a16:creationId xmlns:a16="http://schemas.microsoft.com/office/drawing/2014/main" id="{00A8F4A5-AE57-E04A-9017-C996C68F61E5}"/>
              </a:ext>
            </a:extLst>
          </p:cNvPr>
          <p:cNvSpPr/>
          <p:nvPr/>
        </p:nvSpPr>
        <p:spPr>
          <a:xfrm>
            <a:off x="2327975" y="2139572"/>
            <a:ext cx="3708797" cy="1015663"/>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Float’s Ascent Rates, </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w = </a:t>
            </a:r>
            <a:r>
              <a:rPr kumimoji="0" lang="en-US" sz="2000" b="0" i="0" u="none" strike="noStrike" kern="0" cap="none" spc="0" normalizeH="0" baseline="0" noProof="0" dirty="0" err="1">
                <a:ln>
                  <a:noFill/>
                </a:ln>
                <a:solidFill>
                  <a:schemeClr val="bg1"/>
                </a:solidFill>
                <a:effectLst/>
                <a:uLnTx/>
                <a:uFillTx/>
                <a:latin typeface="Arial"/>
                <a:cs typeface="Arial"/>
                <a:sym typeface="Arial"/>
              </a:rPr>
              <a:t>dp</a:t>
            </a:r>
            <a:r>
              <a:rPr kumimoji="0" lang="en-US" sz="2000" b="0" i="0" u="none" strike="noStrike" kern="0" cap="none" spc="0" normalizeH="0" baseline="0" noProof="0" dirty="0">
                <a:ln>
                  <a:noFill/>
                </a:ln>
                <a:solidFill>
                  <a:schemeClr val="bg1"/>
                </a:solidFill>
                <a:effectLst/>
                <a:uLnTx/>
                <a:uFillTx/>
                <a:latin typeface="Arial"/>
                <a:cs typeface="Arial"/>
                <a:sym typeface="Arial"/>
              </a:rPr>
              <a:t>/dt</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chemeClr val="bg1"/>
                </a:solidFill>
              </a:rPr>
              <a:t>from pressure sensor (CTD)</a:t>
            </a:r>
          </a:p>
        </p:txBody>
      </p:sp>
      <p:cxnSp>
        <p:nvCxnSpPr>
          <p:cNvPr id="27" name="Straight Arrow Connector 26">
            <a:extLst>
              <a:ext uri="{FF2B5EF4-FFF2-40B4-BE49-F238E27FC236}">
                <a16:creationId xmlns:a16="http://schemas.microsoft.com/office/drawing/2014/main" id="{D9575C0A-60AB-7241-92A2-5A130F31D3A4}"/>
              </a:ext>
            </a:extLst>
          </p:cNvPr>
          <p:cNvCxnSpPr>
            <a:cxnSpLocks/>
          </p:cNvCxnSpPr>
          <p:nvPr/>
        </p:nvCxnSpPr>
        <p:spPr>
          <a:xfrm>
            <a:off x="610852" y="1395663"/>
            <a:ext cx="0" cy="5097902"/>
          </a:xfrm>
          <a:prstGeom prst="straightConnector1">
            <a:avLst/>
          </a:prstGeom>
          <a:ln w="25400">
            <a:solidFill>
              <a:schemeClr val="tx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CA570A05-CAE0-0349-AD90-0AB75BF4A623}"/>
              </a:ext>
            </a:extLst>
          </p:cNvPr>
          <p:cNvPicPr>
            <a:picLocks noChangeAspect="1"/>
          </p:cNvPicPr>
          <p:nvPr/>
        </p:nvPicPr>
        <p:blipFill>
          <a:blip r:embed="rId4"/>
          <a:stretch>
            <a:fillRect/>
          </a:stretch>
        </p:blipFill>
        <p:spPr>
          <a:xfrm>
            <a:off x="553702" y="6600765"/>
            <a:ext cx="114300" cy="127000"/>
          </a:xfrm>
          <a:prstGeom prst="rect">
            <a:avLst/>
          </a:prstGeom>
        </p:spPr>
      </p:pic>
      <p:pic>
        <p:nvPicPr>
          <p:cNvPr id="29" name="Picture 28">
            <a:extLst>
              <a:ext uri="{FF2B5EF4-FFF2-40B4-BE49-F238E27FC236}">
                <a16:creationId xmlns:a16="http://schemas.microsoft.com/office/drawing/2014/main" id="{AD4F437B-B3D5-124D-848C-8602A6EC94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7866" y="1002876"/>
            <a:ext cx="3306785" cy="5320742"/>
          </a:xfrm>
          <a:prstGeom prst="rect">
            <a:avLst/>
          </a:prstGeom>
        </p:spPr>
      </p:pic>
      <p:sp>
        <p:nvSpPr>
          <p:cNvPr id="30" name="Rectangle 29">
            <a:extLst>
              <a:ext uri="{FF2B5EF4-FFF2-40B4-BE49-F238E27FC236}">
                <a16:creationId xmlns:a16="http://schemas.microsoft.com/office/drawing/2014/main" id="{2F199A6A-940A-964A-A2DA-7D4344B685F9}"/>
              </a:ext>
            </a:extLst>
          </p:cNvPr>
          <p:cNvSpPr/>
          <p:nvPr/>
        </p:nvSpPr>
        <p:spPr>
          <a:xfrm>
            <a:off x="9029156" y="6342262"/>
            <a:ext cx="2795889" cy="400110"/>
          </a:xfrm>
          <a:prstGeom prst="rect">
            <a:avLst/>
          </a:prstGeom>
        </p:spPr>
        <p:txBody>
          <a:bodyPr wrap="square">
            <a:spAutoFit/>
          </a:bodyPr>
          <a:lstStyle/>
          <a:p>
            <a:pPr lvl="2" algn="r">
              <a:buClr>
                <a:schemeClr val="accent1">
                  <a:lumMod val="75000"/>
                </a:schemeClr>
              </a:buClr>
            </a:pPr>
            <a:r>
              <a:rPr lang="en-US" sz="2000" i="1" dirty="0" err="1">
                <a:solidFill>
                  <a:schemeClr val="bg2">
                    <a:lumMod val="25000"/>
                  </a:schemeClr>
                </a:solidFill>
              </a:rPr>
              <a:t>Gargett</a:t>
            </a:r>
            <a:r>
              <a:rPr lang="en-US" sz="2000" i="1" dirty="0">
                <a:solidFill>
                  <a:schemeClr val="bg2">
                    <a:lumMod val="25000"/>
                  </a:schemeClr>
                </a:solidFill>
              </a:rPr>
              <a:t> (1994,1999)</a:t>
            </a:r>
          </a:p>
        </p:txBody>
      </p:sp>
      <p:sp>
        <p:nvSpPr>
          <p:cNvPr id="32" name="Rectangle 31">
            <a:extLst>
              <a:ext uri="{FF2B5EF4-FFF2-40B4-BE49-F238E27FC236}">
                <a16:creationId xmlns:a16="http://schemas.microsoft.com/office/drawing/2014/main" id="{6FFA0DD6-578E-C646-AAAC-D764D755F052}"/>
              </a:ext>
            </a:extLst>
          </p:cNvPr>
          <p:cNvSpPr/>
          <p:nvPr/>
        </p:nvSpPr>
        <p:spPr>
          <a:xfrm>
            <a:off x="1101222" y="974036"/>
            <a:ext cx="4092259"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rPr>
              <a:t>eddy velocity scale + length scale</a:t>
            </a:r>
          </a:p>
          <a:p>
            <a:pPr marL="342900" marR="0" lvl="2" indent="-342900" algn="l" defTabSz="914400" rtl="0" eaLnBrk="1" fontAlgn="auto" latinLnBrk="0" hangingPunct="1">
              <a:lnSpc>
                <a:spcPct val="100000"/>
              </a:lnSpc>
              <a:spcBef>
                <a:spcPts val="0"/>
              </a:spcBef>
              <a:spcAft>
                <a:spcPts val="0"/>
              </a:spcAft>
              <a:buClr>
                <a:srgbClr val="004161">
                  <a:lumMod val="75000"/>
                </a:srgbClr>
              </a:buClr>
              <a:buSzTx/>
              <a:buFontTx/>
              <a:buChar char="-"/>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sp>
        <p:nvSpPr>
          <p:cNvPr id="33" name="Rectangle 32">
            <a:extLst>
              <a:ext uri="{FF2B5EF4-FFF2-40B4-BE49-F238E27FC236}">
                <a16:creationId xmlns:a16="http://schemas.microsoft.com/office/drawing/2014/main" id="{7301BC7F-E9A8-E643-941C-E738787B5835}"/>
              </a:ext>
            </a:extLst>
          </p:cNvPr>
          <p:cNvSpPr/>
          <p:nvPr/>
        </p:nvSpPr>
        <p:spPr>
          <a:xfrm>
            <a:off x="5566662" y="968035"/>
            <a:ext cx="2634611"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rPr>
              <a:t>vertical mixing rate</a:t>
            </a:r>
          </a:p>
          <a:p>
            <a:pPr marL="342900" marR="0" lvl="2" indent="-342900" algn="l" defTabSz="914400" rtl="0" eaLnBrk="1" fontAlgn="auto" latinLnBrk="0" hangingPunct="1">
              <a:lnSpc>
                <a:spcPct val="100000"/>
              </a:lnSpc>
              <a:spcBef>
                <a:spcPts val="0"/>
              </a:spcBef>
              <a:spcAft>
                <a:spcPts val="0"/>
              </a:spcAft>
              <a:buClr>
                <a:srgbClr val="004161">
                  <a:lumMod val="75000"/>
                </a:srgbClr>
              </a:buClr>
              <a:buSzTx/>
              <a:buFontTx/>
              <a:buChar char="-"/>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cxnSp>
        <p:nvCxnSpPr>
          <p:cNvPr id="34" name="Straight Arrow Connector 33">
            <a:extLst>
              <a:ext uri="{FF2B5EF4-FFF2-40B4-BE49-F238E27FC236}">
                <a16:creationId xmlns:a16="http://schemas.microsoft.com/office/drawing/2014/main" id="{FA556681-5D2D-3540-AF58-E3DB10120B3F}"/>
              </a:ext>
            </a:extLst>
          </p:cNvPr>
          <p:cNvCxnSpPr>
            <a:cxnSpLocks/>
          </p:cNvCxnSpPr>
          <p:nvPr/>
        </p:nvCxnSpPr>
        <p:spPr>
          <a:xfrm>
            <a:off x="5070226" y="1201783"/>
            <a:ext cx="496437"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213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EC4A56-4B34-0046-A3B3-26D128DE1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49023"/>
            <a:ext cx="9144000" cy="5159954"/>
          </a:xfrm>
          <a:prstGeom prst="rect">
            <a:avLst/>
          </a:prstGeom>
        </p:spPr>
      </p:pic>
    </p:spTree>
    <p:extLst>
      <p:ext uri="{BB962C8B-B14F-4D97-AF65-F5344CB8AC3E}">
        <p14:creationId xmlns:p14="http://schemas.microsoft.com/office/powerpoint/2010/main" val="13140406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0455F5-EF70-F84F-A6F6-1A62D832D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848127"/>
            <a:ext cx="9143999" cy="5161747"/>
          </a:xfrm>
          <a:prstGeom prst="rect">
            <a:avLst/>
          </a:prstGeom>
        </p:spPr>
      </p:pic>
      <p:pic>
        <p:nvPicPr>
          <p:cNvPr id="3" name="Picture 2">
            <a:extLst>
              <a:ext uri="{FF2B5EF4-FFF2-40B4-BE49-F238E27FC236}">
                <a16:creationId xmlns:a16="http://schemas.microsoft.com/office/drawing/2014/main" id="{CE76BC67-088A-DF47-9701-F4541EA7A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459906"/>
            <a:ext cx="9144000" cy="5938189"/>
          </a:xfrm>
          <a:prstGeom prst="rect">
            <a:avLst/>
          </a:prstGeom>
        </p:spPr>
      </p:pic>
    </p:spTree>
    <p:extLst>
      <p:ext uri="{BB962C8B-B14F-4D97-AF65-F5344CB8AC3E}">
        <p14:creationId xmlns:p14="http://schemas.microsoft.com/office/powerpoint/2010/main" val="1544379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014274-255D-B648-B832-C4F28E9E8C5E}"/>
              </a:ext>
            </a:extLst>
          </p:cNvPr>
          <p:cNvPicPr>
            <a:picLocks noChangeAspect="1"/>
          </p:cNvPicPr>
          <p:nvPr/>
        </p:nvPicPr>
        <p:blipFill>
          <a:blip r:embed="rId3"/>
          <a:stretch>
            <a:fillRect/>
          </a:stretch>
        </p:blipFill>
        <p:spPr>
          <a:xfrm>
            <a:off x="1573514" y="0"/>
            <a:ext cx="8945217" cy="6858000"/>
          </a:xfrm>
          <a:prstGeom prst="rect">
            <a:avLst/>
          </a:prstGeom>
        </p:spPr>
      </p:pic>
      <p:sp>
        <p:nvSpPr>
          <p:cNvPr id="2" name="TextBox 1">
            <a:extLst>
              <a:ext uri="{FF2B5EF4-FFF2-40B4-BE49-F238E27FC236}">
                <a16:creationId xmlns:a16="http://schemas.microsoft.com/office/drawing/2014/main" id="{FC229D29-D6DE-4949-B5D6-B3C098FA9041}"/>
              </a:ext>
            </a:extLst>
          </p:cNvPr>
          <p:cNvSpPr txBox="1"/>
          <p:nvPr/>
        </p:nvSpPr>
        <p:spPr>
          <a:xfrm>
            <a:off x="5015347" y="3815544"/>
            <a:ext cx="752129" cy="307777"/>
          </a:xfrm>
          <a:prstGeom prst="rect">
            <a:avLst/>
          </a:prstGeom>
          <a:noFill/>
        </p:spPr>
        <p:txBody>
          <a:bodyPr wrap="none" rtlCol="0">
            <a:spAutoFit/>
          </a:bodyPr>
          <a:lstStyle/>
          <a:p>
            <a:r>
              <a:rPr lang="en-US" dirty="0">
                <a:solidFill>
                  <a:srgbClr val="FFFF00"/>
                </a:solidFill>
              </a:rPr>
              <a:t>Nov 12</a:t>
            </a:r>
          </a:p>
        </p:txBody>
      </p:sp>
      <p:sp>
        <p:nvSpPr>
          <p:cNvPr id="4" name="TextBox 3">
            <a:extLst>
              <a:ext uri="{FF2B5EF4-FFF2-40B4-BE49-F238E27FC236}">
                <a16:creationId xmlns:a16="http://schemas.microsoft.com/office/drawing/2014/main" id="{D3133759-BC2B-6948-8504-F70D22BDF7D8}"/>
              </a:ext>
            </a:extLst>
          </p:cNvPr>
          <p:cNvSpPr txBox="1"/>
          <p:nvPr/>
        </p:nvSpPr>
        <p:spPr>
          <a:xfrm>
            <a:off x="5861028" y="1989515"/>
            <a:ext cx="752129" cy="307777"/>
          </a:xfrm>
          <a:prstGeom prst="rect">
            <a:avLst/>
          </a:prstGeom>
          <a:noFill/>
        </p:spPr>
        <p:txBody>
          <a:bodyPr wrap="none" rtlCol="0">
            <a:spAutoFit/>
          </a:bodyPr>
          <a:lstStyle/>
          <a:p>
            <a:r>
              <a:rPr lang="en-US" dirty="0">
                <a:solidFill>
                  <a:srgbClr val="FFFF00"/>
                </a:solidFill>
              </a:rPr>
              <a:t>Nov 16</a:t>
            </a:r>
          </a:p>
        </p:txBody>
      </p:sp>
      <p:sp>
        <p:nvSpPr>
          <p:cNvPr id="5" name="TextBox 4">
            <a:extLst>
              <a:ext uri="{FF2B5EF4-FFF2-40B4-BE49-F238E27FC236}">
                <a16:creationId xmlns:a16="http://schemas.microsoft.com/office/drawing/2014/main" id="{816E10AB-9241-B64E-A340-3E9B532AA1E4}"/>
              </a:ext>
            </a:extLst>
          </p:cNvPr>
          <p:cNvSpPr txBox="1"/>
          <p:nvPr/>
        </p:nvSpPr>
        <p:spPr>
          <a:xfrm>
            <a:off x="7362307" y="809108"/>
            <a:ext cx="752129" cy="307777"/>
          </a:xfrm>
          <a:prstGeom prst="rect">
            <a:avLst/>
          </a:prstGeom>
          <a:noFill/>
        </p:spPr>
        <p:txBody>
          <a:bodyPr wrap="none" rtlCol="0">
            <a:spAutoFit/>
          </a:bodyPr>
          <a:lstStyle/>
          <a:p>
            <a:r>
              <a:rPr lang="en-US" dirty="0">
                <a:solidFill>
                  <a:srgbClr val="FFFF00"/>
                </a:solidFill>
              </a:rPr>
              <a:t>Nov 18</a:t>
            </a:r>
          </a:p>
        </p:txBody>
      </p:sp>
    </p:spTree>
    <p:extLst>
      <p:ext uri="{BB962C8B-B14F-4D97-AF65-F5344CB8AC3E}">
        <p14:creationId xmlns:p14="http://schemas.microsoft.com/office/powerpoint/2010/main" val="41528386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DBB27F-B927-054D-9C76-E4B15B42CEF3}"/>
              </a:ext>
            </a:extLst>
          </p:cNvPr>
          <p:cNvSpPr>
            <a:spLocks noGrp="1"/>
          </p:cNvSpPr>
          <p:nvPr>
            <p:ph type="ctrTitle"/>
          </p:nvPr>
        </p:nvSpPr>
        <p:spPr/>
        <p:txBody>
          <a:bodyPr/>
          <a:lstStyle/>
          <a:p>
            <a:endParaRPr lang="en-US" dirty="0"/>
          </a:p>
        </p:txBody>
      </p:sp>
      <p:sp>
        <p:nvSpPr>
          <p:cNvPr id="8" name="Text Placeholder 7">
            <a:extLst>
              <a:ext uri="{FF2B5EF4-FFF2-40B4-BE49-F238E27FC236}">
                <a16:creationId xmlns:a16="http://schemas.microsoft.com/office/drawing/2014/main" id="{DBF518A0-07A9-0648-B45A-B7BBFD65949C}"/>
              </a:ext>
            </a:extLst>
          </p:cNvPr>
          <p:cNvSpPr>
            <a:spLocks noGrp="1"/>
          </p:cNvSpPr>
          <p:nvPr>
            <p:ph type="body" idx="1"/>
          </p:nvPr>
        </p:nvSpPr>
        <p:spPr/>
        <p:txBody>
          <a:bodyPr/>
          <a:lstStyle/>
          <a:p>
            <a:endParaRPr lang="en-US"/>
          </a:p>
        </p:txBody>
      </p:sp>
      <p:pic>
        <p:nvPicPr>
          <p:cNvPr id="4" name="Picture 3" descr="argo_final2-copy.jpg">
            <a:extLst>
              <a:ext uri="{FF2B5EF4-FFF2-40B4-BE49-F238E27FC236}">
                <a16:creationId xmlns:a16="http://schemas.microsoft.com/office/drawing/2014/main" id="{F8AFB787-6FB4-BB47-8402-A067237BE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376" y="179047"/>
            <a:ext cx="6355624" cy="6688163"/>
          </a:xfrm>
          <a:prstGeom prst="rect">
            <a:avLst/>
          </a:prstGeom>
        </p:spPr>
      </p:pic>
      <p:pic>
        <p:nvPicPr>
          <p:cNvPr id="5" name="Picture 4">
            <a:extLst>
              <a:ext uri="{FF2B5EF4-FFF2-40B4-BE49-F238E27FC236}">
                <a16:creationId xmlns:a16="http://schemas.microsoft.com/office/drawing/2014/main" id="{3D6C66B2-5FD0-374F-B576-D1C520FB45D4}"/>
              </a:ext>
            </a:extLst>
          </p:cNvPr>
          <p:cNvPicPr>
            <a:picLocks noChangeAspect="1"/>
          </p:cNvPicPr>
          <p:nvPr/>
        </p:nvPicPr>
        <p:blipFill>
          <a:blip r:embed="rId4"/>
          <a:stretch>
            <a:fillRect/>
          </a:stretch>
        </p:blipFill>
        <p:spPr>
          <a:xfrm>
            <a:off x="673798" y="6248190"/>
            <a:ext cx="3746500" cy="381000"/>
          </a:xfrm>
          <a:prstGeom prst="rect">
            <a:avLst/>
          </a:prstGeom>
        </p:spPr>
      </p:pic>
      <p:pic>
        <p:nvPicPr>
          <p:cNvPr id="2" name="Picture 1">
            <a:extLst>
              <a:ext uri="{FF2B5EF4-FFF2-40B4-BE49-F238E27FC236}">
                <a16:creationId xmlns:a16="http://schemas.microsoft.com/office/drawing/2014/main" id="{36FF0A24-3D85-5C4D-930A-291FF8A38D6F}"/>
              </a:ext>
            </a:extLst>
          </p:cNvPr>
          <p:cNvPicPr>
            <a:picLocks noChangeAspect="1"/>
          </p:cNvPicPr>
          <p:nvPr/>
        </p:nvPicPr>
        <p:blipFill>
          <a:blip r:embed="rId5"/>
          <a:stretch>
            <a:fillRect/>
          </a:stretch>
        </p:blipFill>
        <p:spPr>
          <a:xfrm>
            <a:off x="-69474" y="179046"/>
            <a:ext cx="8905271" cy="6678953"/>
          </a:xfrm>
          <a:prstGeom prst="rect">
            <a:avLst/>
          </a:prstGeom>
        </p:spPr>
      </p:pic>
    </p:spTree>
    <p:extLst>
      <p:ext uri="{BB962C8B-B14F-4D97-AF65-F5344CB8AC3E}">
        <p14:creationId xmlns:p14="http://schemas.microsoft.com/office/powerpoint/2010/main" val="5696586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03FF-1D0F-E743-A3C5-5C18B8C25054}"/>
              </a:ext>
            </a:extLst>
          </p:cNvPr>
          <p:cNvSpPr>
            <a:spLocks noGrp="1"/>
          </p:cNvSpPr>
          <p:nvPr>
            <p:ph type="title"/>
          </p:nvPr>
        </p:nvSpPr>
        <p:spPr>
          <a:xfrm>
            <a:off x="838200" y="458432"/>
            <a:ext cx="10515600" cy="608910"/>
          </a:xfrm>
        </p:spPr>
        <p:txBody>
          <a:bodyPr>
            <a:noAutofit/>
          </a:bodyPr>
          <a:lstStyle/>
          <a:p>
            <a:pPr algn="ctr"/>
            <a:r>
              <a:rPr lang="en-US" sz="3600" dirty="0"/>
              <a:t>Observations of Turbulence</a:t>
            </a:r>
          </a:p>
        </p:txBody>
      </p:sp>
      <p:pic>
        <p:nvPicPr>
          <p:cNvPr id="2" name="Picture 1">
            <a:extLst>
              <a:ext uri="{FF2B5EF4-FFF2-40B4-BE49-F238E27FC236}">
                <a16:creationId xmlns:a16="http://schemas.microsoft.com/office/drawing/2014/main" id="{3B3BC906-6E7A-5349-A5F4-5A215AF205F1}"/>
              </a:ext>
            </a:extLst>
          </p:cNvPr>
          <p:cNvPicPr>
            <a:picLocks noChangeAspect="1"/>
          </p:cNvPicPr>
          <p:nvPr/>
        </p:nvPicPr>
        <p:blipFill>
          <a:blip r:embed="rId3"/>
          <a:stretch>
            <a:fillRect/>
          </a:stretch>
        </p:blipFill>
        <p:spPr>
          <a:xfrm>
            <a:off x="5855094" y="1354483"/>
            <a:ext cx="6336906" cy="5045085"/>
          </a:xfrm>
          <a:prstGeom prst="rect">
            <a:avLst/>
          </a:prstGeom>
        </p:spPr>
      </p:pic>
      <p:sp>
        <p:nvSpPr>
          <p:cNvPr id="7" name="Rectangle 6"/>
          <p:cNvSpPr/>
          <p:nvPr/>
        </p:nvSpPr>
        <p:spPr>
          <a:xfrm>
            <a:off x="9179221" y="6399568"/>
            <a:ext cx="3182361" cy="400110"/>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1" u="none" strike="noStrike" kern="0" cap="none" spc="0" normalizeH="0" baseline="0" noProof="0" dirty="0">
                <a:ln>
                  <a:noFill/>
                </a:ln>
                <a:solidFill>
                  <a:srgbClr val="E7E6E6">
                    <a:lumMod val="25000"/>
                  </a:srgbClr>
                </a:solidFill>
                <a:effectLst/>
                <a:uLnTx/>
                <a:uFillTx/>
                <a:latin typeface="Arial"/>
                <a:cs typeface="Arial"/>
                <a:sym typeface="Arial"/>
              </a:rPr>
              <a:t>Waterhouse et al, 2014</a:t>
            </a:r>
          </a:p>
        </p:txBody>
      </p:sp>
      <p:pic>
        <p:nvPicPr>
          <p:cNvPr id="10" name="Picture 9">
            <a:extLst>
              <a:ext uri="{FF2B5EF4-FFF2-40B4-BE49-F238E27FC236}">
                <a16:creationId xmlns:a16="http://schemas.microsoft.com/office/drawing/2014/main" id="{9742E6ED-9EBE-E849-8CB5-F0CE7B1C69E3}"/>
              </a:ext>
            </a:extLst>
          </p:cNvPr>
          <p:cNvPicPr>
            <a:picLocks noChangeAspect="1"/>
          </p:cNvPicPr>
          <p:nvPr/>
        </p:nvPicPr>
        <p:blipFill>
          <a:blip r:embed="rId4"/>
          <a:stretch>
            <a:fillRect/>
          </a:stretch>
        </p:blipFill>
        <p:spPr>
          <a:xfrm>
            <a:off x="-100821" y="1469571"/>
            <a:ext cx="5999497" cy="3940629"/>
          </a:xfrm>
          <a:prstGeom prst="rect">
            <a:avLst/>
          </a:prstGeom>
        </p:spPr>
      </p:pic>
    </p:spTree>
    <p:extLst>
      <p:ext uri="{BB962C8B-B14F-4D97-AF65-F5344CB8AC3E}">
        <p14:creationId xmlns:p14="http://schemas.microsoft.com/office/powerpoint/2010/main" val="14965211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186" y="145869"/>
            <a:ext cx="10581476" cy="1600200"/>
          </a:xfrm>
        </p:spPr>
        <p:txBody>
          <a:bodyPr/>
          <a:lstStyle/>
          <a:p>
            <a:pPr algn="l"/>
            <a:r>
              <a:rPr lang="en-US" sz="3600" dirty="0">
                <a:solidFill>
                  <a:schemeClr val="accent1">
                    <a:lumMod val="75000"/>
                  </a:schemeClr>
                </a:solidFill>
              </a:rPr>
              <a:t>Surface Mixing Controls </a:t>
            </a:r>
            <a:br>
              <a:rPr lang="en-US" sz="3600" dirty="0">
                <a:solidFill>
                  <a:schemeClr val="accent1">
                    <a:lumMod val="75000"/>
                  </a:schemeClr>
                </a:solidFill>
              </a:rPr>
            </a:br>
            <a:r>
              <a:rPr lang="en-US" sz="3600" dirty="0">
                <a:solidFill>
                  <a:schemeClr val="accent1">
                    <a:lumMod val="75000"/>
                  </a:schemeClr>
                </a:solidFill>
              </a:rPr>
              <a:t>on air-sea CO</a:t>
            </a:r>
            <a:r>
              <a:rPr lang="en-US" sz="3600" baseline="-25000" dirty="0">
                <a:solidFill>
                  <a:schemeClr val="accent1">
                    <a:lumMod val="75000"/>
                  </a:schemeClr>
                </a:solidFill>
              </a:rPr>
              <a:t>2</a:t>
            </a:r>
            <a:r>
              <a:rPr lang="en-US" sz="3600" dirty="0">
                <a:solidFill>
                  <a:schemeClr val="accent1">
                    <a:lumMod val="75000"/>
                  </a:schemeClr>
                </a:solidFill>
              </a:rPr>
              <a:t> exchange</a:t>
            </a:r>
          </a:p>
        </p:txBody>
      </p:sp>
      <p:pic>
        <p:nvPicPr>
          <p:cNvPr id="10" name="Picture 9">
            <a:extLst>
              <a:ext uri="{FF2B5EF4-FFF2-40B4-BE49-F238E27FC236}">
                <a16:creationId xmlns:a16="http://schemas.microsoft.com/office/drawing/2014/main" id="{F86D62D8-03F9-BC4D-B223-622B7333AF77}"/>
              </a:ext>
            </a:extLst>
          </p:cNvPr>
          <p:cNvPicPr>
            <a:picLocks noChangeAspect="1"/>
          </p:cNvPicPr>
          <p:nvPr/>
        </p:nvPicPr>
        <p:blipFill>
          <a:blip r:embed="rId3"/>
          <a:stretch>
            <a:fillRect/>
          </a:stretch>
        </p:blipFill>
        <p:spPr>
          <a:xfrm>
            <a:off x="7229455" y="1591873"/>
            <a:ext cx="3452187" cy="2431117"/>
          </a:xfrm>
          <a:prstGeom prst="rect">
            <a:avLst/>
          </a:prstGeom>
        </p:spPr>
      </p:pic>
      <p:sp>
        <p:nvSpPr>
          <p:cNvPr id="14" name="TextBox 13">
            <a:extLst>
              <a:ext uri="{FF2B5EF4-FFF2-40B4-BE49-F238E27FC236}">
                <a16:creationId xmlns:a16="http://schemas.microsoft.com/office/drawing/2014/main" id="{F37329E7-FD68-E046-ACAF-9168A5C493CF}"/>
              </a:ext>
            </a:extLst>
          </p:cNvPr>
          <p:cNvSpPr txBox="1"/>
          <p:nvPr/>
        </p:nvSpPr>
        <p:spPr>
          <a:xfrm>
            <a:off x="1639702" y="1952206"/>
            <a:ext cx="319228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Calibri"/>
                <a:ea typeface="+mn-ea"/>
                <a:cs typeface="Arial"/>
                <a:sym typeface="Arial"/>
              </a:rPr>
              <a:t>Solubility </a:t>
            </a:r>
          </a:p>
        </p:txBody>
      </p:sp>
      <p:sp>
        <p:nvSpPr>
          <p:cNvPr id="15" name="TextBox 14">
            <a:extLst>
              <a:ext uri="{FF2B5EF4-FFF2-40B4-BE49-F238E27FC236}">
                <a16:creationId xmlns:a16="http://schemas.microsoft.com/office/drawing/2014/main" id="{9841CEBB-97D9-304B-83D5-1BA54F7878F2}"/>
              </a:ext>
            </a:extLst>
          </p:cNvPr>
          <p:cNvSpPr txBox="1"/>
          <p:nvPr/>
        </p:nvSpPr>
        <p:spPr>
          <a:xfrm>
            <a:off x="819541" y="1935937"/>
            <a:ext cx="12729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B7334"/>
                </a:solidFill>
                <a:effectLst/>
                <a:uLnTx/>
                <a:uFillTx/>
                <a:latin typeface="Calibri"/>
                <a:ea typeface="+mn-ea"/>
                <a:cs typeface="Arial"/>
                <a:sym typeface="Arial"/>
              </a:rPr>
              <a:t>Biology</a:t>
            </a:r>
          </a:p>
        </p:txBody>
      </p:sp>
      <p:sp>
        <p:nvSpPr>
          <p:cNvPr id="16" name="Parallelogram 15">
            <a:extLst>
              <a:ext uri="{FF2B5EF4-FFF2-40B4-BE49-F238E27FC236}">
                <a16:creationId xmlns:a16="http://schemas.microsoft.com/office/drawing/2014/main" id="{B5336D4F-6481-C84E-AACD-0AC694923941}"/>
              </a:ext>
            </a:extLst>
          </p:cNvPr>
          <p:cNvSpPr/>
          <p:nvPr/>
        </p:nvSpPr>
        <p:spPr>
          <a:xfrm rot="16200000" flipV="1">
            <a:off x="4377277" y="3632471"/>
            <a:ext cx="2840517" cy="744026"/>
          </a:xfrm>
          <a:prstGeom prst="parallelogram">
            <a:avLst>
              <a:gd name="adj" fmla="val 110725"/>
            </a:avLst>
          </a:prstGeom>
          <a:gradFill rotWithShape="0">
            <a:gsLst>
              <a:gs pos="0">
                <a:srgbClr val="1F497D">
                  <a:lumMod val="75000"/>
                </a:srgbClr>
              </a:gs>
              <a:gs pos="70000">
                <a:srgbClr val="1F497D">
                  <a:lumMod val="40000"/>
                  <a:lumOff val="60000"/>
                </a:srgbClr>
              </a:gs>
              <a:gs pos="100000">
                <a:srgbClr val="4BACC6">
                  <a:lumMod val="40000"/>
                  <a:lumOff val="60000"/>
                </a:srgbClr>
              </a:gs>
            </a:gsLst>
            <a:lin ang="16200000" scaled="0"/>
          </a:gradFill>
          <a:ln w="9525" cap="flat" cmpd="sng" algn="ctr">
            <a:solidFill>
              <a:srgbClr val="4F81BD">
                <a:lumMod val="5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sp>
        <p:nvSpPr>
          <p:cNvPr id="17" name="Rectangle 16">
            <a:extLst>
              <a:ext uri="{FF2B5EF4-FFF2-40B4-BE49-F238E27FC236}">
                <a16:creationId xmlns:a16="http://schemas.microsoft.com/office/drawing/2014/main" id="{233A57B3-D445-AF46-879F-3FA34AF41111}"/>
              </a:ext>
            </a:extLst>
          </p:cNvPr>
          <p:cNvSpPr/>
          <p:nvPr/>
        </p:nvSpPr>
        <p:spPr>
          <a:xfrm>
            <a:off x="936463" y="3385847"/>
            <a:ext cx="4489058" cy="2034915"/>
          </a:xfrm>
          <a:prstGeom prst="rect">
            <a:avLst/>
          </a:prstGeom>
          <a:gradFill flip="none" rotWithShape="1">
            <a:gsLst>
              <a:gs pos="0">
                <a:srgbClr val="1F497D"/>
              </a:gs>
              <a:gs pos="70000">
                <a:srgbClr val="1F497D">
                  <a:lumMod val="40000"/>
                  <a:lumOff val="60000"/>
                </a:srgbClr>
              </a:gs>
              <a:gs pos="100000">
                <a:srgbClr val="4BACC6">
                  <a:lumMod val="40000"/>
                  <a:lumOff val="60000"/>
                </a:srgbClr>
              </a:gs>
            </a:gsLst>
            <a:lin ang="16200000" scaled="0"/>
            <a:tileRect/>
          </a:gradFill>
          <a:ln w="9525" cap="flat" cmpd="sng" algn="ctr">
            <a:solidFill>
              <a:srgbClr val="4F81BD">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Arial"/>
              <a:sym typeface="Arial"/>
            </a:endParaRPr>
          </a:p>
        </p:txBody>
      </p:sp>
      <p:sp>
        <p:nvSpPr>
          <p:cNvPr id="18" name="Parallelogram 17">
            <a:extLst>
              <a:ext uri="{FF2B5EF4-FFF2-40B4-BE49-F238E27FC236}">
                <a16:creationId xmlns:a16="http://schemas.microsoft.com/office/drawing/2014/main" id="{5A3554BE-C1BD-4B46-886D-1E765E31C627}"/>
              </a:ext>
            </a:extLst>
          </p:cNvPr>
          <p:cNvSpPr/>
          <p:nvPr/>
        </p:nvSpPr>
        <p:spPr>
          <a:xfrm>
            <a:off x="919839" y="2588338"/>
            <a:ext cx="5233085" cy="807849"/>
          </a:xfrm>
          <a:prstGeom prst="parallelogram">
            <a:avLst>
              <a:gd name="adj" fmla="val 88776"/>
            </a:avLst>
          </a:prstGeom>
          <a:solidFill>
            <a:srgbClr val="4BACC6">
              <a:lumMod val="40000"/>
              <a:lumOff val="60000"/>
            </a:srgbClr>
          </a:solidFill>
          <a:ln w="9525" cap="flat" cmpd="sng" algn="ctr">
            <a:solidFill>
              <a:srgbClr val="4F81BD">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cxnSp>
        <p:nvCxnSpPr>
          <p:cNvPr id="19" name="Curved Connector 18">
            <a:extLst>
              <a:ext uri="{FF2B5EF4-FFF2-40B4-BE49-F238E27FC236}">
                <a16:creationId xmlns:a16="http://schemas.microsoft.com/office/drawing/2014/main" id="{8DD41546-7873-C445-A19F-4DEE87F4BA10}"/>
              </a:ext>
            </a:extLst>
          </p:cNvPr>
          <p:cNvCxnSpPr/>
          <p:nvPr/>
        </p:nvCxnSpPr>
        <p:spPr>
          <a:xfrm>
            <a:off x="936463" y="3900770"/>
            <a:ext cx="4489058" cy="543150"/>
          </a:xfrm>
          <a:prstGeom prst="curvedConnector3">
            <a:avLst>
              <a:gd name="adj1" fmla="val 50000"/>
            </a:avLst>
          </a:prstGeom>
          <a:noFill/>
          <a:ln w="25400" cap="flat" cmpd="sng" algn="ctr">
            <a:solidFill>
              <a:srgbClr val="4F81BD"/>
            </a:solidFill>
            <a:prstDash val="solid"/>
          </a:ln>
          <a:effectLst>
            <a:outerShdw blurRad="40000" dist="20000" dir="5400000" rotWithShape="0">
              <a:srgbClr val="000000">
                <a:alpha val="38000"/>
              </a:srgbClr>
            </a:outerShdw>
          </a:effectLst>
        </p:spPr>
      </p:cxnSp>
      <p:grpSp>
        <p:nvGrpSpPr>
          <p:cNvPr id="20" name="Group 19">
            <a:extLst>
              <a:ext uri="{FF2B5EF4-FFF2-40B4-BE49-F238E27FC236}">
                <a16:creationId xmlns:a16="http://schemas.microsoft.com/office/drawing/2014/main" id="{0A065A2E-644E-8A4E-A86A-E4576F52EB1B}"/>
              </a:ext>
            </a:extLst>
          </p:cNvPr>
          <p:cNvGrpSpPr/>
          <p:nvPr/>
        </p:nvGrpSpPr>
        <p:grpSpPr>
          <a:xfrm>
            <a:off x="4777362" y="4007064"/>
            <a:ext cx="404396" cy="672489"/>
            <a:chOff x="5999083" y="2901871"/>
            <a:chExt cx="586563" cy="1074680"/>
          </a:xfrm>
          <a:effectLst>
            <a:outerShdw blurRad="50800" dist="38100" dir="2700000" algn="tl" rotWithShape="0">
              <a:srgbClr val="000000">
                <a:alpha val="43000"/>
              </a:srgbClr>
            </a:outerShdw>
          </a:effectLst>
        </p:grpSpPr>
        <p:sp>
          <p:nvSpPr>
            <p:cNvPr id="64" name="Freeform 63">
              <a:extLst>
                <a:ext uri="{FF2B5EF4-FFF2-40B4-BE49-F238E27FC236}">
                  <a16:creationId xmlns:a16="http://schemas.microsoft.com/office/drawing/2014/main" id="{89D6C95B-D4BC-8B48-98B9-B0B6EED9ED6B}"/>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5" name="Freeform 64">
              <a:extLst>
                <a:ext uri="{FF2B5EF4-FFF2-40B4-BE49-F238E27FC236}">
                  <a16:creationId xmlns:a16="http://schemas.microsoft.com/office/drawing/2014/main" id="{58DA9F0A-B610-694B-A84A-203BE10D4DFA}"/>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6" name="Freeform 65">
              <a:extLst>
                <a:ext uri="{FF2B5EF4-FFF2-40B4-BE49-F238E27FC236}">
                  <a16:creationId xmlns:a16="http://schemas.microsoft.com/office/drawing/2014/main" id="{6013C688-33F5-2C4D-9F4C-BF892650FC83}"/>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grpSp>
      <p:cxnSp>
        <p:nvCxnSpPr>
          <p:cNvPr id="21" name="Straight Connector 20">
            <a:extLst>
              <a:ext uri="{FF2B5EF4-FFF2-40B4-BE49-F238E27FC236}">
                <a16:creationId xmlns:a16="http://schemas.microsoft.com/office/drawing/2014/main" id="{672EBD32-AF93-644D-9D81-0B4DC8EE758E}"/>
              </a:ext>
            </a:extLst>
          </p:cNvPr>
          <p:cNvCxnSpPr>
            <a:cxnSpLocks/>
          </p:cNvCxnSpPr>
          <p:nvPr/>
        </p:nvCxnSpPr>
        <p:spPr>
          <a:xfrm flipV="1">
            <a:off x="5425523" y="3690472"/>
            <a:ext cx="744026" cy="747764"/>
          </a:xfrm>
          <a:prstGeom prst="line">
            <a:avLst/>
          </a:prstGeom>
          <a:noFill/>
          <a:ln w="25400" cap="flat" cmpd="sng" algn="ctr">
            <a:solidFill>
              <a:srgbClr val="4F81BD"/>
            </a:solidFill>
            <a:prstDash val="dash"/>
          </a:ln>
          <a:effectLst>
            <a:outerShdw blurRad="40000" dist="20000" dir="5400000" rotWithShape="0">
              <a:srgbClr val="000000">
                <a:alpha val="38000"/>
              </a:srgbClr>
            </a:outerShdw>
          </a:effectLst>
        </p:spPr>
      </p:cxnSp>
      <p:grpSp>
        <p:nvGrpSpPr>
          <p:cNvPr id="22" name="Group 21">
            <a:extLst>
              <a:ext uri="{FF2B5EF4-FFF2-40B4-BE49-F238E27FC236}">
                <a16:creationId xmlns:a16="http://schemas.microsoft.com/office/drawing/2014/main" id="{4C54216C-D64A-2B4A-8226-E030DC64BD03}"/>
              </a:ext>
            </a:extLst>
          </p:cNvPr>
          <p:cNvGrpSpPr/>
          <p:nvPr/>
        </p:nvGrpSpPr>
        <p:grpSpPr>
          <a:xfrm>
            <a:off x="4681018" y="3660022"/>
            <a:ext cx="135781" cy="436618"/>
            <a:chOff x="8127999" y="5483917"/>
            <a:chExt cx="196946" cy="697743"/>
          </a:xfrm>
          <a:effectLst>
            <a:outerShdw blurRad="50800" dist="38100" dir="2700000" algn="tl" rotWithShape="0">
              <a:srgbClr val="000000">
                <a:alpha val="43000"/>
              </a:srgbClr>
            </a:outerShdw>
          </a:effectLst>
        </p:grpSpPr>
        <p:sp>
          <p:nvSpPr>
            <p:cNvPr id="62" name="Freeform 61">
              <a:extLst>
                <a:ext uri="{FF2B5EF4-FFF2-40B4-BE49-F238E27FC236}">
                  <a16:creationId xmlns:a16="http://schemas.microsoft.com/office/drawing/2014/main" id="{6B65DD30-25F5-2F4B-8D4F-23FE9A49629C}"/>
                </a:ext>
              </a:extLst>
            </p:cNvPr>
            <p:cNvSpPr/>
            <p:nvPr/>
          </p:nvSpPr>
          <p:spPr>
            <a:xfrm rot="10800000">
              <a:off x="8127999" y="5483917"/>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4F81BD">
                      <a:lumMod val="75000"/>
                    </a:srgbClr>
                  </a:solidFill>
                </a:ln>
                <a:solidFill>
                  <a:srgbClr val="4F81BD">
                    <a:lumMod val="75000"/>
                  </a:srgbClr>
                </a:solidFill>
                <a:effectLst/>
                <a:uLnTx/>
                <a:uFillTx/>
                <a:latin typeface="Calibri"/>
                <a:ea typeface="+mn-ea"/>
                <a:cs typeface="Arial"/>
                <a:sym typeface="Arial"/>
              </a:endParaRPr>
            </a:p>
          </p:txBody>
        </p:sp>
        <p:sp>
          <p:nvSpPr>
            <p:cNvPr id="63" name="Right Triangle 62">
              <a:extLst>
                <a:ext uri="{FF2B5EF4-FFF2-40B4-BE49-F238E27FC236}">
                  <a16:creationId xmlns:a16="http://schemas.microsoft.com/office/drawing/2014/main" id="{3A8C12A4-611B-9246-AAD2-A1E9F19A8B46}"/>
                </a:ext>
              </a:extLst>
            </p:cNvPr>
            <p:cNvSpPr/>
            <p:nvPr/>
          </p:nvSpPr>
          <p:spPr>
            <a:xfrm rot="18883269">
              <a:off x="8188174" y="6044889"/>
              <a:ext cx="136771" cy="136771"/>
            </a:xfrm>
            <a:prstGeom prst="rtTriangle">
              <a:avLst/>
            </a:prstGeom>
            <a:solidFill>
              <a:srgbClr val="4F81BD"/>
            </a:solidFill>
            <a:ln w="9525" cap="flat" cmpd="sng" algn="ctr">
              <a:solidFill>
                <a:srgbClr val="4F81BD"/>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4F81BD"/>
                  </a:solidFill>
                </a:ln>
                <a:solidFill>
                  <a:srgbClr val="4F81BD">
                    <a:lumMod val="75000"/>
                  </a:srgbClr>
                </a:solidFill>
                <a:effectLst/>
                <a:uLnTx/>
                <a:uFillTx/>
                <a:latin typeface="Calibri"/>
                <a:ea typeface="+mn-ea"/>
                <a:cs typeface="Arial"/>
                <a:sym typeface="Arial"/>
              </a:endParaRPr>
            </a:p>
          </p:txBody>
        </p:sp>
      </p:grpSp>
      <p:cxnSp>
        <p:nvCxnSpPr>
          <p:cNvPr id="23" name="Straight Connector 22">
            <a:extLst>
              <a:ext uri="{FF2B5EF4-FFF2-40B4-BE49-F238E27FC236}">
                <a16:creationId xmlns:a16="http://schemas.microsoft.com/office/drawing/2014/main" id="{D8AE4139-2868-DC45-9952-1EC8A8299C4C}"/>
              </a:ext>
            </a:extLst>
          </p:cNvPr>
          <p:cNvCxnSpPr>
            <a:stCxn id="17" idx="2"/>
            <a:endCxn id="18" idx="3"/>
          </p:cNvCxnSpPr>
          <p:nvPr/>
        </p:nvCxnSpPr>
        <p:spPr>
          <a:xfrm flipH="1" flipV="1">
            <a:off x="3177793" y="3396187"/>
            <a:ext cx="3200" cy="2024575"/>
          </a:xfrm>
          <a:prstGeom prst="line">
            <a:avLst/>
          </a:prstGeom>
          <a:noFill/>
          <a:ln w="12700" cap="flat" cmpd="sng" algn="ctr">
            <a:solidFill>
              <a:sysClr val="window" lastClr="FFFFFF">
                <a:lumMod val="50000"/>
              </a:sysClr>
            </a:solidFill>
            <a:prstDash val="sysDot"/>
            <a:round/>
          </a:ln>
          <a:effectLst>
            <a:outerShdw blurRad="40000" dist="20000" dir="5400000" rotWithShape="0">
              <a:srgbClr val="000000">
                <a:alpha val="38000"/>
              </a:srgbClr>
            </a:outerShdw>
          </a:effectLst>
        </p:spPr>
      </p:cxnSp>
      <p:cxnSp>
        <p:nvCxnSpPr>
          <p:cNvPr id="24" name="Straight Connector 23">
            <a:extLst>
              <a:ext uri="{FF2B5EF4-FFF2-40B4-BE49-F238E27FC236}">
                <a16:creationId xmlns:a16="http://schemas.microsoft.com/office/drawing/2014/main" id="{221D3C03-620F-6D48-95AF-2776B3CDAFAA}"/>
              </a:ext>
            </a:extLst>
          </p:cNvPr>
          <p:cNvCxnSpPr/>
          <p:nvPr/>
        </p:nvCxnSpPr>
        <p:spPr>
          <a:xfrm flipV="1">
            <a:off x="3189221" y="2584227"/>
            <a:ext cx="808679" cy="805602"/>
          </a:xfrm>
          <a:prstGeom prst="line">
            <a:avLst/>
          </a:prstGeom>
          <a:noFill/>
          <a:ln w="12700" cap="flat" cmpd="sng" algn="ctr">
            <a:solidFill>
              <a:sysClr val="window" lastClr="FFFFFF">
                <a:lumMod val="50000"/>
              </a:sysClr>
            </a:solidFill>
            <a:prstDash val="sysDot"/>
            <a:round/>
          </a:ln>
          <a:effectLst>
            <a:outerShdw blurRad="40000" dist="20000" dir="5400000" rotWithShape="0">
              <a:srgbClr val="000000">
                <a:alpha val="38000"/>
              </a:srgbClr>
            </a:outerShdw>
          </a:effectLst>
        </p:spPr>
      </p:cxnSp>
      <p:grpSp>
        <p:nvGrpSpPr>
          <p:cNvPr id="25" name="Group 24">
            <a:extLst>
              <a:ext uri="{FF2B5EF4-FFF2-40B4-BE49-F238E27FC236}">
                <a16:creationId xmlns:a16="http://schemas.microsoft.com/office/drawing/2014/main" id="{C6CE1228-D36E-BF47-B81F-232521DAF2D1}"/>
              </a:ext>
            </a:extLst>
          </p:cNvPr>
          <p:cNvGrpSpPr/>
          <p:nvPr/>
        </p:nvGrpSpPr>
        <p:grpSpPr>
          <a:xfrm>
            <a:off x="2910431" y="2985201"/>
            <a:ext cx="135781" cy="436618"/>
            <a:chOff x="8137287" y="544428"/>
            <a:chExt cx="196946" cy="697743"/>
          </a:xfrm>
          <a:solidFill>
            <a:srgbClr val="FFC000"/>
          </a:solidFill>
          <a:effectLst>
            <a:outerShdw blurRad="50800" dist="38100" dir="2700000" algn="tl" rotWithShape="0">
              <a:srgbClr val="000000">
                <a:alpha val="43000"/>
              </a:srgbClr>
            </a:outerShdw>
          </a:effectLst>
        </p:grpSpPr>
        <p:sp>
          <p:nvSpPr>
            <p:cNvPr id="60" name="Freeform 59">
              <a:extLst>
                <a:ext uri="{FF2B5EF4-FFF2-40B4-BE49-F238E27FC236}">
                  <a16:creationId xmlns:a16="http://schemas.microsoft.com/office/drawing/2014/main" id="{FBD9B234-ED5E-EA45-B8FC-99910BD7226A}"/>
                </a:ext>
              </a:extLst>
            </p:cNvPr>
            <p:cNvSpPr/>
            <p:nvPr/>
          </p:nvSpPr>
          <p:spPr>
            <a:xfrm>
              <a:off x="8169535" y="617468"/>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grpFill/>
            <a:ln w="25400" cap="flat" cmpd="sng" algn="ctr">
              <a:solidFill>
                <a:srgbClr val="FFC000"/>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1" name="Right Triangle 60">
              <a:extLst>
                <a:ext uri="{FF2B5EF4-FFF2-40B4-BE49-F238E27FC236}">
                  <a16:creationId xmlns:a16="http://schemas.microsoft.com/office/drawing/2014/main" id="{A1E69723-212E-8543-AC7E-E65989099787}"/>
                </a:ext>
              </a:extLst>
            </p:cNvPr>
            <p:cNvSpPr/>
            <p:nvPr/>
          </p:nvSpPr>
          <p:spPr>
            <a:xfrm rot="8083269">
              <a:off x="8137287" y="544428"/>
              <a:ext cx="136771" cy="136771"/>
            </a:xfrm>
            <a:prstGeom prst="rtTriangle">
              <a:avLst/>
            </a:prstGeom>
            <a:grpFill/>
            <a:ln w="9525" cap="flat" cmpd="sng" algn="ctr">
              <a:solidFill>
                <a:srgbClr val="FFC000"/>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grpSp>
      <p:sp>
        <p:nvSpPr>
          <p:cNvPr id="26" name="Oval 25">
            <a:extLst>
              <a:ext uri="{FF2B5EF4-FFF2-40B4-BE49-F238E27FC236}">
                <a16:creationId xmlns:a16="http://schemas.microsoft.com/office/drawing/2014/main" id="{BEEACEA0-7F13-4740-B5D5-3501B5A42428}"/>
              </a:ext>
            </a:extLst>
          </p:cNvPr>
          <p:cNvSpPr/>
          <p:nvPr/>
        </p:nvSpPr>
        <p:spPr>
          <a:xfrm>
            <a:off x="2923360" y="3518048"/>
            <a:ext cx="914400"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Oval 26">
            <a:extLst>
              <a:ext uri="{FF2B5EF4-FFF2-40B4-BE49-F238E27FC236}">
                <a16:creationId xmlns:a16="http://schemas.microsoft.com/office/drawing/2014/main" id="{34ECC5E0-6E6C-0A44-8C09-DC8A859B1D24}"/>
              </a:ext>
            </a:extLst>
          </p:cNvPr>
          <p:cNvSpPr/>
          <p:nvPr/>
        </p:nvSpPr>
        <p:spPr>
          <a:xfrm>
            <a:off x="2408291" y="3531438"/>
            <a:ext cx="914400" cy="369332"/>
          </a:xfrm>
          <a:prstGeom prst="ellipse">
            <a:avLst/>
          </a:prstGeom>
          <a:solidFill>
            <a:srgbClr val="C00000"/>
          </a:solidFill>
          <a:ln>
            <a:solidFill>
              <a:srgbClr val="C202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8" name="Group 27">
            <a:extLst>
              <a:ext uri="{FF2B5EF4-FFF2-40B4-BE49-F238E27FC236}">
                <a16:creationId xmlns:a16="http://schemas.microsoft.com/office/drawing/2014/main" id="{78871DCF-7F43-704D-855C-16E003A016B1}"/>
              </a:ext>
            </a:extLst>
          </p:cNvPr>
          <p:cNvGrpSpPr/>
          <p:nvPr/>
        </p:nvGrpSpPr>
        <p:grpSpPr>
          <a:xfrm rot="10800000">
            <a:off x="3226834" y="2985201"/>
            <a:ext cx="135781" cy="436618"/>
            <a:chOff x="8137287" y="544428"/>
            <a:chExt cx="196947" cy="697743"/>
          </a:xfrm>
          <a:solidFill>
            <a:srgbClr val="FFC000"/>
          </a:solidFill>
          <a:effectLst>
            <a:outerShdw blurRad="50800" dist="38100" dir="2700000" algn="tl" rotWithShape="0">
              <a:srgbClr val="000000">
                <a:alpha val="43000"/>
              </a:srgbClr>
            </a:outerShdw>
          </a:effectLst>
        </p:grpSpPr>
        <p:sp>
          <p:nvSpPr>
            <p:cNvPr id="58" name="Freeform 57">
              <a:extLst>
                <a:ext uri="{FF2B5EF4-FFF2-40B4-BE49-F238E27FC236}">
                  <a16:creationId xmlns:a16="http://schemas.microsoft.com/office/drawing/2014/main" id="{5A9D8018-D0B3-014F-BD8F-C15449B7F0B2}"/>
                </a:ext>
              </a:extLst>
            </p:cNvPr>
            <p:cNvSpPr/>
            <p:nvPr/>
          </p:nvSpPr>
          <p:spPr>
            <a:xfrm>
              <a:off x="8169535" y="617467"/>
              <a:ext cx="164699" cy="624704"/>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grpFill/>
            <a:ln w="25400" cap="flat" cmpd="sng" algn="ctr">
              <a:solidFill>
                <a:srgbClr val="FFC000"/>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9" name="Right Triangle 58">
              <a:extLst>
                <a:ext uri="{FF2B5EF4-FFF2-40B4-BE49-F238E27FC236}">
                  <a16:creationId xmlns:a16="http://schemas.microsoft.com/office/drawing/2014/main" id="{46E6A916-D0EF-4243-9B19-22190413ACB4}"/>
                </a:ext>
              </a:extLst>
            </p:cNvPr>
            <p:cNvSpPr/>
            <p:nvPr/>
          </p:nvSpPr>
          <p:spPr>
            <a:xfrm rot="8083269">
              <a:off x="8137287" y="544428"/>
              <a:ext cx="136771" cy="136771"/>
            </a:xfrm>
            <a:prstGeom prst="rtTriangle">
              <a:avLst/>
            </a:prstGeom>
            <a:grpFill/>
            <a:ln w="9525" cap="flat" cmpd="sng" algn="ctr">
              <a:solidFill>
                <a:srgbClr val="FFC000"/>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grpSp>
      <p:sp>
        <p:nvSpPr>
          <p:cNvPr id="29" name="TextBox 28">
            <a:extLst>
              <a:ext uri="{FF2B5EF4-FFF2-40B4-BE49-F238E27FC236}">
                <a16:creationId xmlns:a16="http://schemas.microsoft.com/office/drawing/2014/main" id="{8D6206F3-1E6F-234F-8A1B-147886664AEC}"/>
              </a:ext>
            </a:extLst>
          </p:cNvPr>
          <p:cNvSpPr txBox="1"/>
          <p:nvPr/>
        </p:nvSpPr>
        <p:spPr>
          <a:xfrm>
            <a:off x="2708910" y="2610631"/>
            <a:ext cx="854209"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C000"/>
                </a:solidFill>
                <a:effectLst/>
                <a:uLnTx/>
                <a:uFillTx/>
                <a:latin typeface="Calibri"/>
                <a:ea typeface="+mn-ea"/>
                <a:cs typeface="Arial"/>
                <a:sym typeface="Arial"/>
              </a:rPr>
              <a:t>CO</a:t>
            </a:r>
            <a:r>
              <a:rPr kumimoji="0" lang="en-US" sz="1800" b="0" i="0" u="none" strike="noStrike" kern="1200" cap="none" spc="0" normalizeH="0" baseline="-25000" noProof="0" dirty="0">
                <a:ln>
                  <a:noFill/>
                </a:ln>
                <a:solidFill>
                  <a:srgbClr val="FFC000"/>
                </a:solidFill>
                <a:effectLst/>
                <a:uLnTx/>
                <a:uFillTx/>
                <a:latin typeface="Calibri"/>
                <a:ea typeface="+mn-ea"/>
                <a:cs typeface="Arial"/>
                <a:sym typeface="Arial"/>
              </a:rPr>
              <a:t>2</a:t>
            </a:r>
          </a:p>
        </p:txBody>
      </p:sp>
      <p:sp>
        <p:nvSpPr>
          <p:cNvPr id="30" name="Oval 29">
            <a:extLst>
              <a:ext uri="{FF2B5EF4-FFF2-40B4-BE49-F238E27FC236}">
                <a16:creationId xmlns:a16="http://schemas.microsoft.com/office/drawing/2014/main" id="{29AF4F2E-0991-914B-9724-D46225F6B93D}"/>
              </a:ext>
            </a:extLst>
          </p:cNvPr>
          <p:cNvSpPr/>
          <p:nvPr/>
        </p:nvSpPr>
        <p:spPr>
          <a:xfrm>
            <a:off x="1156322" y="3426065"/>
            <a:ext cx="533196" cy="369332"/>
          </a:xfrm>
          <a:prstGeom prst="ellipse">
            <a:avLst/>
          </a:prstGeom>
          <a:solidFill>
            <a:srgbClr val="0B7334"/>
          </a:solidFill>
          <a:ln>
            <a:solidFill>
              <a:srgbClr val="0B73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31" name="Group 30">
            <a:extLst>
              <a:ext uri="{FF2B5EF4-FFF2-40B4-BE49-F238E27FC236}">
                <a16:creationId xmlns:a16="http://schemas.microsoft.com/office/drawing/2014/main" id="{0FF9B5D9-1AF3-884D-9AC5-BA62C8EF4BC7}"/>
              </a:ext>
            </a:extLst>
          </p:cNvPr>
          <p:cNvGrpSpPr/>
          <p:nvPr/>
        </p:nvGrpSpPr>
        <p:grpSpPr>
          <a:xfrm rot="10800000">
            <a:off x="1304447" y="2843894"/>
            <a:ext cx="135786" cy="436618"/>
            <a:chOff x="9055500" y="544428"/>
            <a:chExt cx="196955" cy="697742"/>
          </a:xfrm>
          <a:solidFill>
            <a:srgbClr val="0B7334"/>
          </a:solidFill>
          <a:effectLst>
            <a:outerShdw blurRad="50800" dist="38100" dir="2700000" algn="tl" rotWithShape="0">
              <a:srgbClr val="000000">
                <a:alpha val="43000"/>
              </a:srgbClr>
            </a:outerShdw>
          </a:effectLst>
        </p:grpSpPr>
        <p:sp>
          <p:nvSpPr>
            <p:cNvPr id="56" name="Freeform 55">
              <a:extLst>
                <a:ext uri="{FF2B5EF4-FFF2-40B4-BE49-F238E27FC236}">
                  <a16:creationId xmlns:a16="http://schemas.microsoft.com/office/drawing/2014/main" id="{A9B94C7F-DDC2-0745-9415-5A15F9F91FEC}"/>
                </a:ext>
              </a:extLst>
            </p:cNvPr>
            <p:cNvSpPr/>
            <p:nvPr/>
          </p:nvSpPr>
          <p:spPr>
            <a:xfrm>
              <a:off x="9087759" y="617467"/>
              <a:ext cx="164696"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grpFill/>
            <a:ln w="25400" cap="flat" cmpd="sng" algn="ctr">
              <a:solidFill>
                <a:srgbClr val="0B7334"/>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7" name="Right Triangle 56">
              <a:extLst>
                <a:ext uri="{FF2B5EF4-FFF2-40B4-BE49-F238E27FC236}">
                  <a16:creationId xmlns:a16="http://schemas.microsoft.com/office/drawing/2014/main" id="{5A922CD6-F705-7647-B268-9F7DEDA9DD86}"/>
                </a:ext>
              </a:extLst>
            </p:cNvPr>
            <p:cNvSpPr/>
            <p:nvPr/>
          </p:nvSpPr>
          <p:spPr>
            <a:xfrm rot="8083269">
              <a:off x="9055500" y="544428"/>
              <a:ext cx="136772" cy="136772"/>
            </a:xfrm>
            <a:prstGeom prst="rtTriangle">
              <a:avLst/>
            </a:prstGeom>
            <a:grpFill/>
            <a:ln w="9525" cap="flat" cmpd="sng" algn="ctr">
              <a:solidFill>
                <a:srgbClr val="0B7334"/>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grpSp>
      <p:grpSp>
        <p:nvGrpSpPr>
          <p:cNvPr id="33" name="Group 32">
            <a:extLst>
              <a:ext uri="{FF2B5EF4-FFF2-40B4-BE49-F238E27FC236}">
                <a16:creationId xmlns:a16="http://schemas.microsoft.com/office/drawing/2014/main" id="{304646F2-9788-E240-BD53-C14C4D3887E1}"/>
              </a:ext>
            </a:extLst>
          </p:cNvPr>
          <p:cNvGrpSpPr/>
          <p:nvPr/>
        </p:nvGrpSpPr>
        <p:grpSpPr>
          <a:xfrm>
            <a:off x="9633585" y="998477"/>
            <a:ext cx="1148025" cy="657748"/>
            <a:chOff x="4317420" y="147209"/>
            <a:chExt cx="2224355" cy="1274420"/>
          </a:xfrm>
        </p:grpSpPr>
        <p:grpSp>
          <p:nvGrpSpPr>
            <p:cNvPr id="48" name="Group 47">
              <a:extLst>
                <a:ext uri="{FF2B5EF4-FFF2-40B4-BE49-F238E27FC236}">
                  <a16:creationId xmlns:a16="http://schemas.microsoft.com/office/drawing/2014/main" id="{7D82E6C8-23E0-484E-9083-14B90696B043}"/>
                </a:ext>
              </a:extLst>
            </p:cNvPr>
            <p:cNvGrpSpPr/>
            <p:nvPr/>
          </p:nvGrpSpPr>
          <p:grpSpPr>
            <a:xfrm>
              <a:off x="4317420" y="529237"/>
              <a:ext cx="2195892" cy="892392"/>
              <a:chOff x="4292856" y="444500"/>
              <a:chExt cx="2375642" cy="1063684"/>
            </a:xfrm>
          </p:grpSpPr>
          <p:grpSp>
            <p:nvGrpSpPr>
              <p:cNvPr id="50" name="Group 49">
                <a:extLst>
                  <a:ext uri="{FF2B5EF4-FFF2-40B4-BE49-F238E27FC236}">
                    <a16:creationId xmlns:a16="http://schemas.microsoft.com/office/drawing/2014/main" id="{86532CE7-743D-1F40-B533-A41C7EBDB690}"/>
                  </a:ext>
                </a:extLst>
              </p:cNvPr>
              <p:cNvGrpSpPr/>
              <p:nvPr/>
            </p:nvGrpSpPr>
            <p:grpSpPr>
              <a:xfrm rot="5400000">
                <a:off x="5033766" y="-210834"/>
                <a:ext cx="979398" cy="2290066"/>
                <a:chOff x="3674679" y="-290896"/>
                <a:chExt cx="2046671" cy="2046671"/>
              </a:xfrm>
            </p:grpSpPr>
            <p:sp>
              <p:nvSpPr>
                <p:cNvPr id="54" name="Donut 53">
                  <a:extLst>
                    <a:ext uri="{FF2B5EF4-FFF2-40B4-BE49-F238E27FC236}">
                      <a16:creationId xmlns:a16="http://schemas.microsoft.com/office/drawing/2014/main" id="{0AAE8064-E427-B543-A376-F44D4AF8C190}"/>
                    </a:ext>
                  </a:extLst>
                </p:cNvPr>
                <p:cNvSpPr/>
                <p:nvPr/>
              </p:nvSpPr>
              <p:spPr>
                <a:xfrm>
                  <a:off x="3674679" y="-290896"/>
                  <a:ext cx="2046671" cy="2046671"/>
                </a:xfrm>
                <a:prstGeom prst="donut">
                  <a:avLst>
                    <a:gd name="adj" fmla="val 0"/>
                  </a:avLst>
                </a:prstGeom>
                <a:solidFill>
                  <a:sysClr val="windowText" lastClr="000000">
                    <a:lumMod val="85000"/>
                    <a:lumOff val="15000"/>
                  </a:sysClr>
                </a:solidFill>
                <a:ln w="127" cap="flat" cmpd="sng" algn="ctr">
                  <a:solidFill>
                    <a:sysClr val="windowText" lastClr="000000">
                      <a:lumMod val="85000"/>
                      <a:lumOff val="15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5" name="Donut 54">
                  <a:extLst>
                    <a:ext uri="{FF2B5EF4-FFF2-40B4-BE49-F238E27FC236}">
                      <a16:creationId xmlns:a16="http://schemas.microsoft.com/office/drawing/2014/main" id="{44942B42-E0B3-BD4F-B24D-FF020FED678C}"/>
                    </a:ext>
                  </a:extLst>
                </p:cNvPr>
                <p:cNvSpPr/>
                <p:nvPr/>
              </p:nvSpPr>
              <p:spPr>
                <a:xfrm>
                  <a:off x="3965574" y="-1"/>
                  <a:ext cx="1463675" cy="1463675"/>
                </a:xfrm>
                <a:prstGeom prst="donut">
                  <a:avLst>
                    <a:gd name="adj" fmla="val 0"/>
                  </a:avLst>
                </a:prstGeom>
                <a:solidFill>
                  <a:sysClr val="windowText" lastClr="000000">
                    <a:lumMod val="85000"/>
                    <a:lumOff val="15000"/>
                  </a:sysClr>
                </a:solidFill>
                <a:ln w="127" cap="flat" cmpd="sng" algn="ctr">
                  <a:solidFill>
                    <a:sysClr val="windowText" lastClr="000000">
                      <a:lumMod val="85000"/>
                      <a:lumOff val="15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51" name="Circular Arrow 50">
                <a:extLst>
                  <a:ext uri="{FF2B5EF4-FFF2-40B4-BE49-F238E27FC236}">
                    <a16:creationId xmlns:a16="http://schemas.microsoft.com/office/drawing/2014/main" id="{05FF5D11-38E5-D841-9446-0CC52566707F}"/>
                  </a:ext>
                </a:extLst>
              </p:cNvPr>
              <p:cNvSpPr/>
              <p:nvPr/>
            </p:nvSpPr>
            <p:spPr>
              <a:xfrm rot="12190258">
                <a:off x="4902498" y="799598"/>
                <a:ext cx="708586" cy="708586"/>
              </a:xfrm>
              <a:prstGeom prst="circularArrow">
                <a:avLst>
                  <a:gd name="adj1" fmla="val 1314"/>
                  <a:gd name="adj2" fmla="val 789450"/>
                  <a:gd name="adj3" fmla="val 20457680"/>
                  <a:gd name="adj4" fmla="val 14641028"/>
                  <a:gd name="adj5" fmla="val 8514"/>
                </a:avLst>
              </a:prstGeom>
              <a:solidFill>
                <a:sysClr val="windowText" lastClr="000000">
                  <a:lumMod val="85000"/>
                  <a:lumOff val="15000"/>
                </a:sysClr>
              </a:solidFill>
              <a:ln w="9525" cap="flat" cmpd="sng" algn="ctr">
                <a:solidFill>
                  <a:sysClr val="windowText" lastClr="000000">
                    <a:lumMod val="85000"/>
                    <a:lumOff val="15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2" name="Circular Arrow 51">
                <a:extLst>
                  <a:ext uri="{FF2B5EF4-FFF2-40B4-BE49-F238E27FC236}">
                    <a16:creationId xmlns:a16="http://schemas.microsoft.com/office/drawing/2014/main" id="{8128115D-DE7F-164A-B8C4-DF52F4972B2F}"/>
                  </a:ext>
                </a:extLst>
              </p:cNvPr>
              <p:cNvSpPr/>
              <p:nvPr/>
            </p:nvSpPr>
            <p:spPr>
              <a:xfrm rot="9532074">
                <a:off x="5933202" y="651301"/>
                <a:ext cx="708586" cy="708586"/>
              </a:xfrm>
              <a:prstGeom prst="circularArrow">
                <a:avLst>
                  <a:gd name="adj1" fmla="val 1314"/>
                  <a:gd name="adj2" fmla="val 789450"/>
                  <a:gd name="adj3" fmla="val 20457680"/>
                  <a:gd name="adj4" fmla="val 14641028"/>
                  <a:gd name="adj5" fmla="val 8514"/>
                </a:avLst>
              </a:prstGeom>
              <a:solidFill>
                <a:sysClr val="windowText" lastClr="000000">
                  <a:lumMod val="85000"/>
                  <a:lumOff val="15000"/>
                </a:sysClr>
              </a:solidFill>
              <a:ln w="9525" cap="flat" cmpd="sng" algn="ctr">
                <a:solidFill>
                  <a:sysClr val="windowText" lastClr="000000">
                    <a:lumMod val="85000"/>
                    <a:lumOff val="15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3" name="Circular Arrow 52">
                <a:extLst>
                  <a:ext uri="{FF2B5EF4-FFF2-40B4-BE49-F238E27FC236}">
                    <a16:creationId xmlns:a16="http://schemas.microsoft.com/office/drawing/2014/main" id="{817B0F7C-1EDE-004B-860A-137748D66E48}"/>
                  </a:ext>
                </a:extLst>
              </p:cNvPr>
              <p:cNvSpPr/>
              <p:nvPr/>
            </p:nvSpPr>
            <p:spPr>
              <a:xfrm rot="18034158">
                <a:off x="4292856" y="599656"/>
                <a:ext cx="708586" cy="708586"/>
              </a:xfrm>
              <a:prstGeom prst="circularArrow">
                <a:avLst>
                  <a:gd name="adj1" fmla="val 1314"/>
                  <a:gd name="adj2" fmla="val 789450"/>
                  <a:gd name="adj3" fmla="val 20457680"/>
                  <a:gd name="adj4" fmla="val 14641028"/>
                  <a:gd name="adj5" fmla="val 8514"/>
                </a:avLst>
              </a:prstGeom>
              <a:solidFill>
                <a:sysClr val="windowText" lastClr="000000">
                  <a:lumMod val="85000"/>
                  <a:lumOff val="15000"/>
                </a:sysClr>
              </a:solidFill>
              <a:ln w="9525" cap="flat" cmpd="sng" algn="ctr">
                <a:solidFill>
                  <a:sysClr val="windowText" lastClr="000000">
                    <a:lumMod val="85000"/>
                    <a:lumOff val="15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grpSp>
        <p:pic>
          <p:nvPicPr>
            <p:cNvPr id="49" name="Picture 48" descr="wind-blowing.png">
              <a:extLst>
                <a:ext uri="{FF2B5EF4-FFF2-40B4-BE49-F238E27FC236}">
                  <a16:creationId xmlns:a16="http://schemas.microsoft.com/office/drawing/2014/main" id="{A8A62B79-9CAE-FF49-B449-CEE0A64A59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8493" y="147209"/>
              <a:ext cx="1763282" cy="1005980"/>
            </a:xfrm>
            <a:prstGeom prst="rect">
              <a:avLst/>
            </a:prstGeom>
          </p:spPr>
        </p:pic>
      </p:grpSp>
      <p:sp>
        <p:nvSpPr>
          <p:cNvPr id="37" name="Curved Right Arrow 36">
            <a:extLst>
              <a:ext uri="{FF2B5EF4-FFF2-40B4-BE49-F238E27FC236}">
                <a16:creationId xmlns:a16="http://schemas.microsoft.com/office/drawing/2014/main" id="{A3CEC13B-011D-FA45-9B36-034ED54011C9}"/>
              </a:ext>
            </a:extLst>
          </p:cNvPr>
          <p:cNvSpPr/>
          <p:nvPr/>
        </p:nvSpPr>
        <p:spPr>
          <a:xfrm rot="12350676">
            <a:off x="5402076" y="4103806"/>
            <a:ext cx="380206" cy="617598"/>
          </a:xfrm>
          <a:prstGeom prst="curvedRightArrow">
            <a:avLst/>
          </a:prstGeom>
          <a:solidFill>
            <a:srgbClr val="E9B213"/>
          </a:solidFill>
          <a:ln>
            <a:solidFill>
              <a:srgbClr val="E9B21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666666"/>
              </a:solidFill>
              <a:effectLst/>
              <a:uLnTx/>
              <a:uFillTx/>
              <a:latin typeface="Arial"/>
              <a:ea typeface="+mn-ea"/>
              <a:cs typeface="+mn-cs"/>
              <a:sym typeface="Arial"/>
            </a:endParaRPr>
          </a:p>
        </p:txBody>
      </p:sp>
      <p:sp>
        <p:nvSpPr>
          <p:cNvPr id="38" name="TextBox 37">
            <a:extLst>
              <a:ext uri="{FF2B5EF4-FFF2-40B4-BE49-F238E27FC236}">
                <a16:creationId xmlns:a16="http://schemas.microsoft.com/office/drawing/2014/main" id="{BD63ACD2-28BF-7541-8595-890203FEAF47}"/>
              </a:ext>
            </a:extLst>
          </p:cNvPr>
          <p:cNvSpPr txBox="1"/>
          <p:nvPr/>
        </p:nvSpPr>
        <p:spPr>
          <a:xfrm>
            <a:off x="4766920" y="4653422"/>
            <a:ext cx="924092" cy="479990"/>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C000"/>
                </a:solidFill>
                <a:effectLst/>
                <a:uLnTx/>
                <a:uFillTx/>
                <a:latin typeface="Arial"/>
                <a:cs typeface="Arial"/>
                <a:sym typeface="Arial"/>
              </a:rPr>
              <a:t>+DIC</a:t>
            </a:r>
          </a:p>
        </p:txBody>
      </p:sp>
      <p:sp>
        <p:nvSpPr>
          <p:cNvPr id="39" name="TextBox 38">
            <a:extLst>
              <a:ext uri="{FF2B5EF4-FFF2-40B4-BE49-F238E27FC236}">
                <a16:creationId xmlns:a16="http://schemas.microsoft.com/office/drawing/2014/main" id="{31E9ADCA-C64F-7D42-8AB2-56C2F8440687}"/>
              </a:ext>
            </a:extLst>
          </p:cNvPr>
          <p:cNvSpPr txBox="1"/>
          <p:nvPr/>
        </p:nvSpPr>
        <p:spPr>
          <a:xfrm>
            <a:off x="4488679" y="2766172"/>
            <a:ext cx="126522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turbulent </a:t>
            </a:r>
          </a:p>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mixing</a:t>
            </a:r>
          </a:p>
        </p:txBody>
      </p:sp>
      <p:grpSp>
        <p:nvGrpSpPr>
          <p:cNvPr id="40" name="Group 39">
            <a:extLst>
              <a:ext uri="{FF2B5EF4-FFF2-40B4-BE49-F238E27FC236}">
                <a16:creationId xmlns:a16="http://schemas.microsoft.com/office/drawing/2014/main" id="{DA5E4145-6F9F-3147-8604-DD53F1D2F21C}"/>
              </a:ext>
            </a:extLst>
          </p:cNvPr>
          <p:cNvGrpSpPr/>
          <p:nvPr/>
        </p:nvGrpSpPr>
        <p:grpSpPr>
          <a:xfrm>
            <a:off x="5155589" y="3662958"/>
            <a:ext cx="135781" cy="436618"/>
            <a:chOff x="8127999" y="5483917"/>
            <a:chExt cx="196946" cy="697743"/>
          </a:xfrm>
          <a:effectLst>
            <a:outerShdw blurRad="50800" dist="38100" dir="2700000" algn="tl" rotWithShape="0">
              <a:srgbClr val="000000">
                <a:alpha val="43000"/>
              </a:srgbClr>
            </a:outerShdw>
          </a:effectLst>
        </p:grpSpPr>
        <p:sp>
          <p:nvSpPr>
            <p:cNvPr id="46" name="Freeform 45">
              <a:extLst>
                <a:ext uri="{FF2B5EF4-FFF2-40B4-BE49-F238E27FC236}">
                  <a16:creationId xmlns:a16="http://schemas.microsoft.com/office/drawing/2014/main" id="{F43B3A22-3E9A-914F-9066-6CBE243F945E}"/>
                </a:ext>
              </a:extLst>
            </p:cNvPr>
            <p:cNvSpPr/>
            <p:nvPr/>
          </p:nvSpPr>
          <p:spPr>
            <a:xfrm rot="10800000">
              <a:off x="8127999" y="5483917"/>
              <a:ext cx="164698" cy="624703"/>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4F81BD">
                      <a:lumMod val="75000"/>
                    </a:srgbClr>
                  </a:solidFill>
                </a:ln>
                <a:solidFill>
                  <a:srgbClr val="4F81BD">
                    <a:lumMod val="75000"/>
                  </a:srgbClr>
                </a:solidFill>
                <a:effectLst/>
                <a:uLnTx/>
                <a:uFillTx/>
                <a:latin typeface="Calibri"/>
                <a:ea typeface="+mn-ea"/>
                <a:cs typeface="Arial"/>
                <a:sym typeface="Arial"/>
              </a:endParaRPr>
            </a:p>
          </p:txBody>
        </p:sp>
        <p:sp>
          <p:nvSpPr>
            <p:cNvPr id="47" name="Right Triangle 46">
              <a:extLst>
                <a:ext uri="{FF2B5EF4-FFF2-40B4-BE49-F238E27FC236}">
                  <a16:creationId xmlns:a16="http://schemas.microsoft.com/office/drawing/2014/main" id="{D14FFCC3-13C7-5340-B440-03339D3B2070}"/>
                </a:ext>
              </a:extLst>
            </p:cNvPr>
            <p:cNvSpPr/>
            <p:nvPr/>
          </p:nvSpPr>
          <p:spPr>
            <a:xfrm rot="18883269">
              <a:off x="8188174" y="6044889"/>
              <a:ext cx="136771" cy="136771"/>
            </a:xfrm>
            <a:prstGeom prst="rtTriangle">
              <a:avLst/>
            </a:prstGeom>
            <a:solidFill>
              <a:srgbClr val="4F81BD"/>
            </a:solidFill>
            <a:ln w="9525" cap="flat" cmpd="sng" algn="ctr">
              <a:solidFill>
                <a:srgbClr val="4F81BD"/>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4F81BD"/>
                  </a:solidFill>
                </a:ln>
                <a:solidFill>
                  <a:srgbClr val="4F81BD">
                    <a:lumMod val="75000"/>
                  </a:srgbClr>
                </a:solidFill>
                <a:effectLst/>
                <a:uLnTx/>
                <a:uFillTx/>
                <a:latin typeface="Calibri"/>
                <a:ea typeface="+mn-ea"/>
                <a:cs typeface="Arial"/>
                <a:sym typeface="Arial"/>
              </a:endParaRPr>
            </a:p>
          </p:txBody>
        </p:sp>
      </p:grpSp>
      <p:sp>
        <p:nvSpPr>
          <p:cNvPr id="41" name="Oval 40">
            <a:extLst>
              <a:ext uri="{FF2B5EF4-FFF2-40B4-BE49-F238E27FC236}">
                <a16:creationId xmlns:a16="http://schemas.microsoft.com/office/drawing/2014/main" id="{C4FC512E-AF24-A144-9ADB-C46F5C9088D5}"/>
              </a:ext>
            </a:extLst>
          </p:cNvPr>
          <p:cNvSpPr/>
          <p:nvPr/>
        </p:nvSpPr>
        <p:spPr>
          <a:xfrm>
            <a:off x="1543838" y="3566408"/>
            <a:ext cx="533196" cy="369332"/>
          </a:xfrm>
          <a:prstGeom prst="ellipse">
            <a:avLst/>
          </a:prstGeom>
          <a:solidFill>
            <a:srgbClr val="8C564B"/>
          </a:solidFill>
          <a:ln>
            <a:solidFill>
              <a:srgbClr val="8C56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2" name="Group 41">
            <a:extLst>
              <a:ext uri="{FF2B5EF4-FFF2-40B4-BE49-F238E27FC236}">
                <a16:creationId xmlns:a16="http://schemas.microsoft.com/office/drawing/2014/main" id="{69E0508F-3562-C740-B101-7B2A67E34C30}"/>
              </a:ext>
            </a:extLst>
          </p:cNvPr>
          <p:cNvGrpSpPr/>
          <p:nvPr/>
        </p:nvGrpSpPr>
        <p:grpSpPr>
          <a:xfrm>
            <a:off x="1633830" y="3055539"/>
            <a:ext cx="135762" cy="436620"/>
            <a:chOff x="8137308" y="544427"/>
            <a:chExt cx="196919" cy="697746"/>
          </a:xfrm>
          <a:solidFill>
            <a:srgbClr val="8C564B"/>
          </a:solidFill>
          <a:effectLst>
            <a:outerShdw blurRad="50800" dist="38100" dir="2700000" algn="tl" rotWithShape="0">
              <a:srgbClr val="000000">
                <a:alpha val="43000"/>
              </a:srgbClr>
            </a:outerShdw>
          </a:effectLst>
        </p:grpSpPr>
        <p:sp>
          <p:nvSpPr>
            <p:cNvPr id="44" name="Freeform 43">
              <a:extLst>
                <a:ext uri="{FF2B5EF4-FFF2-40B4-BE49-F238E27FC236}">
                  <a16:creationId xmlns:a16="http://schemas.microsoft.com/office/drawing/2014/main" id="{E3142221-0E8D-744A-96A1-05E35C512C08}"/>
                </a:ext>
              </a:extLst>
            </p:cNvPr>
            <p:cNvSpPr/>
            <p:nvPr/>
          </p:nvSpPr>
          <p:spPr>
            <a:xfrm>
              <a:off x="8169529" y="617468"/>
              <a:ext cx="164698" cy="624705"/>
            </a:xfrm>
            <a:custGeom>
              <a:avLst/>
              <a:gdLst>
                <a:gd name="connsiteX0" fmla="*/ 167852 w 209737"/>
                <a:gd name="connsiteY0" fmla="*/ 795535 h 795535"/>
                <a:gd name="connsiteX1" fmla="*/ 392 w 209737"/>
                <a:gd name="connsiteY1" fmla="*/ 739708 h 795535"/>
                <a:gd name="connsiteX2" fmla="*/ 209717 w 209737"/>
                <a:gd name="connsiteY2" fmla="*/ 683881 h 795535"/>
                <a:gd name="connsiteX3" fmla="*/ 14347 w 209737"/>
                <a:gd name="connsiteY3" fmla="*/ 614098 h 795535"/>
                <a:gd name="connsiteX4" fmla="*/ 181807 w 209737"/>
                <a:gd name="connsiteY4" fmla="*/ 530357 h 795535"/>
                <a:gd name="connsiteX5" fmla="*/ 392 w 209737"/>
                <a:gd name="connsiteY5" fmla="*/ 460573 h 795535"/>
                <a:gd name="connsiteX6" fmla="*/ 153897 w 209737"/>
                <a:gd name="connsiteY6" fmla="*/ 376833 h 795535"/>
                <a:gd name="connsiteX7" fmla="*/ 70167 w 209737"/>
                <a:gd name="connsiteY7" fmla="*/ 307049 h 795535"/>
                <a:gd name="connsiteX8" fmla="*/ 42257 w 209737"/>
                <a:gd name="connsiteY8" fmla="*/ 0 h 795535"/>
                <a:gd name="connsiteX9" fmla="*/ 42257 w 209737"/>
                <a:gd name="connsiteY9" fmla="*/ 0 h 79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737" h="795535">
                  <a:moveTo>
                    <a:pt x="167852" y="795535"/>
                  </a:moveTo>
                  <a:cubicBezTo>
                    <a:pt x="80633" y="776926"/>
                    <a:pt x="-6585" y="758317"/>
                    <a:pt x="392" y="739708"/>
                  </a:cubicBezTo>
                  <a:cubicBezTo>
                    <a:pt x="7369" y="721099"/>
                    <a:pt x="207391" y="704816"/>
                    <a:pt x="209717" y="683881"/>
                  </a:cubicBezTo>
                  <a:cubicBezTo>
                    <a:pt x="212043" y="662946"/>
                    <a:pt x="18999" y="639685"/>
                    <a:pt x="14347" y="614098"/>
                  </a:cubicBezTo>
                  <a:cubicBezTo>
                    <a:pt x="9695" y="588511"/>
                    <a:pt x="184133" y="555944"/>
                    <a:pt x="181807" y="530357"/>
                  </a:cubicBezTo>
                  <a:cubicBezTo>
                    <a:pt x="179481" y="504770"/>
                    <a:pt x="5044" y="486160"/>
                    <a:pt x="392" y="460573"/>
                  </a:cubicBezTo>
                  <a:cubicBezTo>
                    <a:pt x="-4260" y="434986"/>
                    <a:pt x="142268" y="402420"/>
                    <a:pt x="153897" y="376833"/>
                  </a:cubicBezTo>
                  <a:cubicBezTo>
                    <a:pt x="165526" y="351246"/>
                    <a:pt x="88774" y="369854"/>
                    <a:pt x="70167" y="307049"/>
                  </a:cubicBezTo>
                  <a:cubicBezTo>
                    <a:pt x="51560" y="244244"/>
                    <a:pt x="42257" y="0"/>
                    <a:pt x="42257" y="0"/>
                  </a:cubicBezTo>
                  <a:lnTo>
                    <a:pt x="42257" y="0"/>
                  </a:lnTo>
                </a:path>
              </a:pathLst>
            </a:custGeom>
            <a:grpFill/>
            <a:ln w="25400" cap="flat" cmpd="sng" algn="ctr">
              <a:solidFill>
                <a:srgbClr val="8C564B"/>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5" name="Right Triangle 44">
              <a:extLst>
                <a:ext uri="{FF2B5EF4-FFF2-40B4-BE49-F238E27FC236}">
                  <a16:creationId xmlns:a16="http://schemas.microsoft.com/office/drawing/2014/main" id="{516CA5D6-F83E-2D4A-939F-069D5F1C6281}"/>
                </a:ext>
              </a:extLst>
            </p:cNvPr>
            <p:cNvSpPr/>
            <p:nvPr/>
          </p:nvSpPr>
          <p:spPr>
            <a:xfrm rot="8083269">
              <a:off x="8137287" y="544428"/>
              <a:ext cx="136771" cy="136771"/>
            </a:xfrm>
            <a:prstGeom prst="rtTriangle">
              <a:avLst/>
            </a:prstGeom>
            <a:grpFill/>
            <a:ln w="9525" cap="flat" cmpd="sng" algn="ctr">
              <a:solidFill>
                <a:srgbClr val="8C564B"/>
              </a:solid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grpSp>
      <p:sp>
        <p:nvSpPr>
          <p:cNvPr id="43" name="TextBox 42">
            <a:extLst>
              <a:ext uri="{FF2B5EF4-FFF2-40B4-BE49-F238E27FC236}">
                <a16:creationId xmlns:a16="http://schemas.microsoft.com/office/drawing/2014/main" id="{1C662600-A857-DF42-A574-4CDAF900A56E}"/>
              </a:ext>
            </a:extLst>
          </p:cNvPr>
          <p:cNvSpPr txBox="1"/>
          <p:nvPr/>
        </p:nvSpPr>
        <p:spPr>
          <a:xfrm>
            <a:off x="902369" y="2378836"/>
            <a:ext cx="854209"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B7334"/>
                </a:solidFill>
                <a:effectLst/>
                <a:uLnTx/>
                <a:uFillTx/>
                <a:latin typeface="Calibri"/>
                <a:ea typeface="+mn-ea"/>
                <a:cs typeface="Arial"/>
                <a:sym typeface="Arial"/>
              </a:rPr>
              <a:t>CO</a:t>
            </a:r>
            <a:r>
              <a:rPr kumimoji="0" lang="en-US" sz="1800" b="0" i="0" u="none" strike="noStrike" kern="1200" cap="none" spc="0" normalizeH="0" baseline="-25000" noProof="0" dirty="0">
                <a:ln>
                  <a:noFill/>
                </a:ln>
                <a:solidFill>
                  <a:srgbClr val="0B7334"/>
                </a:solidFill>
                <a:effectLst/>
                <a:uLnTx/>
                <a:uFillTx/>
                <a:latin typeface="Calibri"/>
                <a:ea typeface="+mn-ea"/>
                <a:cs typeface="Arial"/>
                <a:sym typeface="Arial"/>
              </a:rPr>
              <a:t>2</a:t>
            </a:r>
          </a:p>
        </p:txBody>
      </p:sp>
      <p:cxnSp>
        <p:nvCxnSpPr>
          <p:cNvPr id="18432" name="Straight Arrow Connector 18431">
            <a:extLst>
              <a:ext uri="{FF2B5EF4-FFF2-40B4-BE49-F238E27FC236}">
                <a16:creationId xmlns:a16="http://schemas.microsoft.com/office/drawing/2014/main" id="{9BBEE2B3-CEF2-B749-8407-BB48F39EADC9}"/>
              </a:ext>
            </a:extLst>
          </p:cNvPr>
          <p:cNvCxnSpPr>
            <a:cxnSpLocks/>
          </p:cNvCxnSpPr>
          <p:nvPr/>
        </p:nvCxnSpPr>
        <p:spPr>
          <a:xfrm>
            <a:off x="6192194" y="3690472"/>
            <a:ext cx="10216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FB68287D-E678-5648-887C-C19A11A1E0DD}"/>
              </a:ext>
            </a:extLst>
          </p:cNvPr>
          <p:cNvCxnSpPr>
            <a:cxnSpLocks/>
          </p:cNvCxnSpPr>
          <p:nvPr/>
        </p:nvCxnSpPr>
        <p:spPr>
          <a:xfrm flipV="1">
            <a:off x="6192194" y="2422301"/>
            <a:ext cx="1021648" cy="17941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889B83A-190A-544D-977E-52ABD6DF31C9}"/>
              </a:ext>
            </a:extLst>
          </p:cNvPr>
          <p:cNvSpPr txBox="1"/>
          <p:nvPr/>
        </p:nvSpPr>
        <p:spPr>
          <a:xfrm>
            <a:off x="3804641" y="1951885"/>
            <a:ext cx="319228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22D5D"/>
                </a:solidFill>
                <a:effectLst/>
                <a:uLnTx/>
                <a:uFillTx/>
                <a:latin typeface="Calibri"/>
                <a:ea typeface="+mn-ea"/>
                <a:cs typeface="Arial"/>
                <a:sym typeface="Arial"/>
              </a:rPr>
              <a:t>Vertical Exchange </a:t>
            </a:r>
          </a:p>
        </p:txBody>
      </p:sp>
      <p:sp>
        <p:nvSpPr>
          <p:cNvPr id="78" name="TextBox 77">
            <a:extLst>
              <a:ext uri="{FF2B5EF4-FFF2-40B4-BE49-F238E27FC236}">
                <a16:creationId xmlns:a16="http://schemas.microsoft.com/office/drawing/2014/main" id="{894EF390-2C23-5A42-A149-F0D8A5EF00ED}"/>
              </a:ext>
            </a:extLst>
          </p:cNvPr>
          <p:cNvSpPr txBox="1"/>
          <p:nvPr/>
        </p:nvSpPr>
        <p:spPr>
          <a:xfrm>
            <a:off x="7540240" y="4125637"/>
            <a:ext cx="342852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Small-scale processes (</a:t>
            </a:r>
            <a:r>
              <a:rPr kumimoji="0" lang="en-US" sz="2000" b="0" i="0" u="none" strike="noStrike" kern="1200" cap="none" spc="0" normalizeH="0" baseline="0" noProof="0" dirty="0" err="1">
                <a:ln>
                  <a:noFill/>
                </a:ln>
                <a:solidFill>
                  <a:prstClr val="black">
                    <a:lumMod val="75000"/>
                    <a:lumOff val="25000"/>
                  </a:prstClr>
                </a:solidFill>
                <a:effectLst/>
                <a:uLnTx/>
                <a:uFillTx/>
                <a:latin typeface="Calibri"/>
                <a:ea typeface="+mn-ea"/>
                <a:cs typeface="Arial"/>
                <a:sym typeface="Arial"/>
              </a:rPr>
              <a:t>subgrid</a:t>
            </a: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a:t>
            </a:r>
          </a:p>
        </p:txBody>
      </p:sp>
      <p:sp>
        <p:nvSpPr>
          <p:cNvPr id="79" name="TextBox 78">
            <a:extLst>
              <a:ext uri="{FF2B5EF4-FFF2-40B4-BE49-F238E27FC236}">
                <a16:creationId xmlns:a16="http://schemas.microsoft.com/office/drawing/2014/main" id="{6DB663D7-4990-684D-8F78-1371B0FFAE9C}"/>
              </a:ext>
            </a:extLst>
          </p:cNvPr>
          <p:cNvSpPr txBox="1"/>
          <p:nvPr/>
        </p:nvSpPr>
        <p:spPr>
          <a:xfrm>
            <a:off x="7455640" y="1180241"/>
            <a:ext cx="187804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Surface Mixing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endParaRPr>
          </a:p>
        </p:txBody>
      </p:sp>
      <p:sp>
        <p:nvSpPr>
          <p:cNvPr id="80" name="TextBox 79">
            <a:extLst>
              <a:ext uri="{FF2B5EF4-FFF2-40B4-BE49-F238E27FC236}">
                <a16:creationId xmlns:a16="http://schemas.microsoft.com/office/drawing/2014/main" id="{59988188-B0DC-AE41-BA5A-320D92082CAB}"/>
              </a:ext>
            </a:extLst>
          </p:cNvPr>
          <p:cNvSpPr txBox="1"/>
          <p:nvPr/>
        </p:nvSpPr>
        <p:spPr>
          <a:xfrm>
            <a:off x="3186525" y="4274328"/>
            <a:ext cx="924092" cy="479990"/>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D3DCEC">
                    <a:lumMod val="50000"/>
                  </a:srgbClr>
                </a:solidFill>
                <a:effectLst/>
                <a:uLnTx/>
                <a:uFillTx/>
                <a:latin typeface="Arial"/>
                <a:cs typeface="Arial"/>
                <a:sym typeface="Arial"/>
              </a:rPr>
              <a:t>MLD</a:t>
            </a:r>
          </a:p>
        </p:txBody>
      </p:sp>
      <p:sp>
        <p:nvSpPr>
          <p:cNvPr id="81" name="TextBox 80">
            <a:extLst>
              <a:ext uri="{FF2B5EF4-FFF2-40B4-BE49-F238E27FC236}">
                <a16:creationId xmlns:a16="http://schemas.microsoft.com/office/drawing/2014/main" id="{6CE2D865-B698-A540-BE1B-1251A86CAA31}"/>
              </a:ext>
            </a:extLst>
          </p:cNvPr>
          <p:cNvSpPr txBox="1"/>
          <p:nvPr/>
        </p:nvSpPr>
        <p:spPr>
          <a:xfrm>
            <a:off x="1551326" y="5725290"/>
            <a:ext cx="319228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22D5D"/>
                </a:solidFill>
                <a:effectLst/>
                <a:uLnTx/>
                <a:uFillTx/>
                <a:latin typeface="Calibri"/>
                <a:ea typeface="+mn-ea"/>
                <a:cs typeface="Arial"/>
                <a:sym typeface="Arial"/>
              </a:rPr>
              <a:t>Mixed Layer Dynamics</a:t>
            </a:r>
          </a:p>
        </p:txBody>
      </p:sp>
      <p:sp>
        <p:nvSpPr>
          <p:cNvPr id="18441" name="Right Brace 18440">
            <a:extLst>
              <a:ext uri="{FF2B5EF4-FFF2-40B4-BE49-F238E27FC236}">
                <a16:creationId xmlns:a16="http://schemas.microsoft.com/office/drawing/2014/main" id="{2983D8DF-9E9F-B840-8A65-72CF9C2CBBEB}"/>
              </a:ext>
            </a:extLst>
          </p:cNvPr>
          <p:cNvSpPr/>
          <p:nvPr/>
        </p:nvSpPr>
        <p:spPr>
          <a:xfrm rot="5400000">
            <a:off x="3113997" y="3372931"/>
            <a:ext cx="182649" cy="4489057"/>
          </a:xfrm>
          <a:prstGeom prst="rightBrac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666666"/>
              </a:solidFill>
              <a:effectLst/>
              <a:uLnTx/>
              <a:uFillTx/>
              <a:latin typeface="Arial"/>
              <a:ea typeface="+mn-ea"/>
              <a:cs typeface="+mn-cs"/>
              <a:sym typeface="Arial"/>
            </a:endParaRPr>
          </a:p>
        </p:txBody>
      </p:sp>
      <p:sp>
        <p:nvSpPr>
          <p:cNvPr id="83" name="TextBox 82">
            <a:extLst>
              <a:ext uri="{FF2B5EF4-FFF2-40B4-BE49-F238E27FC236}">
                <a16:creationId xmlns:a16="http://schemas.microsoft.com/office/drawing/2014/main" id="{82726989-E686-2C43-9589-1EA754F33ACD}"/>
              </a:ext>
            </a:extLst>
          </p:cNvPr>
          <p:cNvSpPr txBox="1"/>
          <p:nvPr/>
        </p:nvSpPr>
        <p:spPr>
          <a:xfrm>
            <a:off x="7553021" y="4525747"/>
            <a:ext cx="4220513"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Arial"/>
                <a:sym typeface="Arial"/>
              </a:rPr>
              <a:t>exert a control on all these processes</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cs typeface="Arial"/>
                <a:sym typeface="Arial"/>
              </a:rPr>
              <a:t>and are parameterized in climate models</a:t>
            </a:r>
          </a:p>
        </p:txBody>
      </p:sp>
      <p:sp>
        <p:nvSpPr>
          <p:cNvPr id="67" name="TextBox 66">
            <a:extLst>
              <a:ext uri="{FF2B5EF4-FFF2-40B4-BE49-F238E27FC236}">
                <a16:creationId xmlns:a16="http://schemas.microsoft.com/office/drawing/2014/main" id="{C730E73E-E610-294E-A288-A23AC4160A87}"/>
              </a:ext>
            </a:extLst>
          </p:cNvPr>
          <p:cNvSpPr txBox="1"/>
          <p:nvPr/>
        </p:nvSpPr>
        <p:spPr>
          <a:xfrm>
            <a:off x="4635953" y="5735486"/>
            <a:ext cx="4721949" cy="387657"/>
          </a:xfrm>
          <a:prstGeom prst="rect">
            <a:avLst/>
          </a:prstGeom>
          <a:noFill/>
        </p:spPr>
        <p:txBody>
          <a:bodyPr wrap="square" lIns="109595" tIns="54794" rIns="109595" bIns="54794"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C000"/>
                </a:solidFill>
                <a:effectLst/>
                <a:uLnTx/>
                <a:uFillTx/>
                <a:latin typeface="Arial"/>
                <a:cs typeface="Arial"/>
                <a:sym typeface="Arial"/>
              </a:rPr>
              <a:t>DIC: Dissolved Inorganic Carbon</a:t>
            </a:r>
          </a:p>
        </p:txBody>
      </p:sp>
    </p:spTree>
    <p:extLst>
      <p:ext uri="{BB962C8B-B14F-4D97-AF65-F5344CB8AC3E}">
        <p14:creationId xmlns:p14="http://schemas.microsoft.com/office/powerpoint/2010/main" val="71532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7587343" cy="608910"/>
          </a:xfrm>
        </p:spPr>
        <p:txBody>
          <a:bodyPr>
            <a:normAutofit/>
          </a:bodyPr>
          <a:lstStyle/>
          <a:p>
            <a:r>
              <a:rPr lang="en-US" dirty="0"/>
              <a:t>Large Eddy Method: vertical velocity (w) variance</a:t>
            </a:r>
          </a:p>
        </p:txBody>
      </p:sp>
      <p:sp>
        <p:nvSpPr>
          <p:cNvPr id="38" name="TextBox 37">
            <a:extLst>
              <a:ext uri="{FF2B5EF4-FFF2-40B4-BE49-F238E27FC236}">
                <a16:creationId xmlns:a16="http://schemas.microsoft.com/office/drawing/2014/main" id="{669FCD23-023A-9D4D-8F23-D62C354B1433}"/>
              </a:ext>
            </a:extLst>
          </p:cNvPr>
          <p:cNvSpPr txBox="1"/>
          <p:nvPr/>
        </p:nvSpPr>
        <p:spPr>
          <a:xfrm>
            <a:off x="5946579" y="1742403"/>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43" name="Group 42">
            <a:extLst>
              <a:ext uri="{FF2B5EF4-FFF2-40B4-BE49-F238E27FC236}">
                <a16:creationId xmlns:a16="http://schemas.microsoft.com/office/drawing/2014/main" id="{37600EC7-1072-B44A-9718-9BD97414AA10}"/>
              </a:ext>
            </a:extLst>
          </p:cNvPr>
          <p:cNvGrpSpPr/>
          <p:nvPr/>
        </p:nvGrpSpPr>
        <p:grpSpPr>
          <a:xfrm>
            <a:off x="820876" y="1395663"/>
            <a:ext cx="7415327" cy="5466882"/>
            <a:chOff x="803270" y="1115844"/>
            <a:chExt cx="7415327" cy="5742156"/>
          </a:xfrm>
        </p:grpSpPr>
        <p:sp>
          <p:nvSpPr>
            <p:cNvPr id="16" name="Rectangle 15">
              <a:extLst>
                <a:ext uri="{FF2B5EF4-FFF2-40B4-BE49-F238E27FC236}">
                  <a16:creationId xmlns:a16="http://schemas.microsoft.com/office/drawing/2014/main" id="{3C22E548-9AAA-9D42-BD21-AFCCAEB24587}"/>
                </a:ext>
              </a:extLst>
            </p:cNvPr>
            <p:cNvSpPr/>
            <p:nvPr/>
          </p:nvSpPr>
          <p:spPr>
            <a:xfrm>
              <a:off x="803270" y="1115844"/>
              <a:ext cx="7415327" cy="5742156"/>
            </a:xfrm>
            <a:prstGeom prst="rect">
              <a:avLst/>
            </a:prstGeom>
            <a:gradFill flip="none" rotWithShape="1">
              <a:gsLst>
                <a:gs pos="0">
                  <a:srgbClr val="1F497D"/>
                </a:gs>
                <a:gs pos="70000">
                  <a:srgbClr val="1F497D">
                    <a:lumMod val="40000"/>
                    <a:lumOff val="60000"/>
                  </a:srgbClr>
                </a:gs>
                <a:gs pos="100000">
                  <a:srgbClr val="4BACC6">
                    <a:lumMod val="40000"/>
                    <a:lumOff val="60000"/>
                  </a:srgbClr>
                </a:gs>
              </a:gsLst>
              <a:lin ang="16200000" scaled="0"/>
              <a:tileRect/>
            </a:gradFill>
            <a:ln w="9525" cap="flat" cmpd="sng" algn="ctr">
              <a:solidFill>
                <a:srgbClr val="4F81BD">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7" name="Curved Connector 16">
              <a:extLst>
                <a:ext uri="{FF2B5EF4-FFF2-40B4-BE49-F238E27FC236}">
                  <a16:creationId xmlns:a16="http://schemas.microsoft.com/office/drawing/2014/main" id="{AD10C305-8E86-BA48-AA4A-CD347770834F}"/>
                </a:ext>
              </a:extLst>
            </p:cNvPr>
            <p:cNvCxnSpPr>
              <a:cxnSpLocks/>
            </p:cNvCxnSpPr>
            <p:nvPr/>
          </p:nvCxnSpPr>
          <p:spPr>
            <a:xfrm>
              <a:off x="838200" y="3476957"/>
              <a:ext cx="7345468" cy="1381028"/>
            </a:xfrm>
            <a:prstGeom prst="curvedConnector3">
              <a:avLst>
                <a:gd name="adj1" fmla="val 50000"/>
              </a:avLst>
            </a:prstGeom>
            <a:noFill/>
            <a:ln w="25400" cap="flat" cmpd="sng" algn="ctr">
              <a:solidFill>
                <a:srgbClr val="4F81BD"/>
              </a:solidFill>
              <a:prstDash val="solid"/>
            </a:ln>
            <a:effectLst>
              <a:outerShdw blurRad="40000" dist="20000" dir="5400000" rotWithShape="0">
                <a:srgbClr val="000000">
                  <a:alpha val="38000"/>
                </a:srgbClr>
              </a:outerShdw>
            </a:effectLst>
          </p:spPr>
        </p:cxnSp>
        <p:grpSp>
          <p:nvGrpSpPr>
            <p:cNvPr id="18" name="Group 17">
              <a:extLst>
                <a:ext uri="{FF2B5EF4-FFF2-40B4-BE49-F238E27FC236}">
                  <a16:creationId xmlns:a16="http://schemas.microsoft.com/office/drawing/2014/main" id="{FE1CC7CA-52D2-D64D-AB37-A7BF8A5F1CE9}"/>
                </a:ext>
              </a:extLst>
            </p:cNvPr>
            <p:cNvGrpSpPr/>
            <p:nvPr/>
          </p:nvGrpSpPr>
          <p:grpSpPr>
            <a:xfrm>
              <a:off x="5700936" y="3686447"/>
              <a:ext cx="610195" cy="1561615"/>
              <a:chOff x="5999083" y="2901871"/>
              <a:chExt cx="586563" cy="1074680"/>
            </a:xfrm>
            <a:effectLst>
              <a:outerShdw blurRad="50800" dist="38100" dir="2700000" algn="tl" rotWithShape="0">
                <a:srgbClr val="000000">
                  <a:alpha val="43000"/>
                </a:srgbClr>
              </a:outerShdw>
            </a:effectLst>
          </p:grpSpPr>
          <p:sp>
            <p:nvSpPr>
              <p:cNvPr id="19" name="Freeform 18">
                <a:extLst>
                  <a:ext uri="{FF2B5EF4-FFF2-40B4-BE49-F238E27FC236}">
                    <a16:creationId xmlns:a16="http://schemas.microsoft.com/office/drawing/2014/main" id="{9C80B285-22B4-9949-A9AE-878FDC67701F}"/>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9">
                <a:extLst>
                  <a:ext uri="{FF2B5EF4-FFF2-40B4-BE49-F238E27FC236}">
                    <a16:creationId xmlns:a16="http://schemas.microsoft.com/office/drawing/2014/main" id="{3DAB1DE1-93AD-B74A-B146-374141645D7F}"/>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0">
                <a:extLst>
                  <a:ext uri="{FF2B5EF4-FFF2-40B4-BE49-F238E27FC236}">
                    <a16:creationId xmlns:a16="http://schemas.microsoft.com/office/drawing/2014/main" id="{6D2444FB-70F9-4B41-9DC7-7EF637293C94}"/>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TextBox 21">
              <a:extLst>
                <a:ext uri="{FF2B5EF4-FFF2-40B4-BE49-F238E27FC236}">
                  <a16:creationId xmlns:a16="http://schemas.microsoft.com/office/drawing/2014/main" id="{2AFB557B-94EF-F044-BEED-88F715A79223}"/>
                </a:ext>
              </a:extLst>
            </p:cNvPr>
            <p:cNvSpPr txBox="1"/>
            <p:nvPr/>
          </p:nvSpPr>
          <p:spPr>
            <a:xfrm>
              <a:off x="5992901" y="4200805"/>
              <a:ext cx="1909104" cy="369332"/>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grpSp>
          <p:nvGrpSpPr>
            <p:cNvPr id="39" name="Group 38">
              <a:extLst>
                <a:ext uri="{FF2B5EF4-FFF2-40B4-BE49-F238E27FC236}">
                  <a16:creationId xmlns:a16="http://schemas.microsoft.com/office/drawing/2014/main" id="{19E72B72-3C81-8D48-A149-542C94B4CE2D}"/>
                </a:ext>
              </a:extLst>
            </p:cNvPr>
            <p:cNvGrpSpPr/>
            <p:nvPr/>
          </p:nvGrpSpPr>
          <p:grpSpPr>
            <a:xfrm>
              <a:off x="5687803" y="1168537"/>
              <a:ext cx="610195" cy="1561615"/>
              <a:chOff x="5999083" y="2901871"/>
              <a:chExt cx="586563" cy="1074680"/>
            </a:xfrm>
            <a:effectLst>
              <a:outerShdw blurRad="50800" dist="38100" dir="2700000" algn="tl" rotWithShape="0">
                <a:srgbClr val="000000">
                  <a:alpha val="43000"/>
                </a:srgbClr>
              </a:outerShdw>
            </a:effectLst>
          </p:grpSpPr>
          <p:sp>
            <p:nvSpPr>
              <p:cNvPr id="40" name="Freeform 39">
                <a:extLst>
                  <a:ext uri="{FF2B5EF4-FFF2-40B4-BE49-F238E27FC236}">
                    <a16:creationId xmlns:a16="http://schemas.microsoft.com/office/drawing/2014/main" id="{42D73DA0-6D73-2941-BCB0-492CEBD4BA94}"/>
                  </a:ext>
                </a:extLst>
              </p:cNvPr>
              <p:cNvSpPr/>
              <p:nvPr/>
            </p:nvSpPr>
            <p:spPr>
              <a:xfrm>
                <a:off x="5999083" y="32658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0">
                <a:extLst>
                  <a:ext uri="{FF2B5EF4-FFF2-40B4-BE49-F238E27FC236}">
                    <a16:creationId xmlns:a16="http://schemas.microsoft.com/office/drawing/2014/main" id="{2BA4216C-D9D7-9246-96B2-854F759975D8}"/>
                  </a:ext>
                </a:extLst>
              </p:cNvPr>
              <p:cNvSpPr/>
              <p:nvPr/>
            </p:nvSpPr>
            <p:spPr>
              <a:xfrm>
                <a:off x="6304988" y="3418280"/>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41">
                <a:extLst>
                  <a:ext uri="{FF2B5EF4-FFF2-40B4-BE49-F238E27FC236}">
                    <a16:creationId xmlns:a16="http://schemas.microsoft.com/office/drawing/2014/main" id="{5BBA3DC4-E5D7-AC49-BEA8-75DD81F4F41C}"/>
                  </a:ext>
                </a:extLst>
              </p:cNvPr>
              <p:cNvSpPr/>
              <p:nvPr/>
            </p:nvSpPr>
            <p:spPr>
              <a:xfrm>
                <a:off x="6235213" y="2901871"/>
                <a:ext cx="280658" cy="558271"/>
              </a:xfrm>
              <a:custGeom>
                <a:avLst/>
                <a:gdLst>
                  <a:gd name="connsiteX0" fmla="*/ 71333 w 280658"/>
                  <a:gd name="connsiteY0" fmla="*/ 0 h 558271"/>
                  <a:gd name="connsiteX1" fmla="*/ 15513 w 280658"/>
                  <a:gd name="connsiteY1" fmla="*/ 69784 h 558271"/>
                  <a:gd name="connsiteX2" fmla="*/ 15513 w 280658"/>
                  <a:gd name="connsiteY2" fmla="*/ 181438 h 558271"/>
                  <a:gd name="connsiteX3" fmla="*/ 99243 w 280658"/>
                  <a:gd name="connsiteY3" fmla="*/ 209352 h 558271"/>
                  <a:gd name="connsiteX4" fmla="*/ 224838 w 280658"/>
                  <a:gd name="connsiteY4" fmla="*/ 237265 h 558271"/>
                  <a:gd name="connsiteX5" fmla="*/ 280658 w 280658"/>
                  <a:gd name="connsiteY5" fmla="*/ 223309 h 558271"/>
                  <a:gd name="connsiteX6" fmla="*/ 224838 w 280658"/>
                  <a:gd name="connsiteY6" fmla="*/ 209352 h 558271"/>
                  <a:gd name="connsiteX7" fmla="*/ 182973 w 280658"/>
                  <a:gd name="connsiteY7" fmla="*/ 195395 h 558271"/>
                  <a:gd name="connsiteX8" fmla="*/ 29468 w 280658"/>
                  <a:gd name="connsiteY8" fmla="*/ 209352 h 558271"/>
                  <a:gd name="connsiteX9" fmla="*/ 43423 w 280658"/>
                  <a:gd name="connsiteY9" fmla="*/ 293092 h 558271"/>
                  <a:gd name="connsiteX10" fmla="*/ 127153 w 280658"/>
                  <a:gd name="connsiteY10" fmla="*/ 348919 h 558271"/>
                  <a:gd name="connsiteX11" fmla="*/ 196928 w 280658"/>
                  <a:gd name="connsiteY11" fmla="*/ 334963 h 558271"/>
                  <a:gd name="connsiteX12" fmla="*/ 224838 w 280658"/>
                  <a:gd name="connsiteY12" fmla="*/ 293092 h 558271"/>
                  <a:gd name="connsiteX13" fmla="*/ 169018 w 280658"/>
                  <a:gd name="connsiteY13" fmla="*/ 279136 h 558271"/>
                  <a:gd name="connsiteX14" fmla="*/ 113198 w 280658"/>
                  <a:gd name="connsiteY14" fmla="*/ 418703 h 558271"/>
                  <a:gd name="connsiteX15" fmla="*/ 169018 w 280658"/>
                  <a:gd name="connsiteY15" fmla="*/ 418703 h 558271"/>
                  <a:gd name="connsiteX16" fmla="*/ 182973 w 280658"/>
                  <a:gd name="connsiteY16" fmla="*/ 516400 h 558271"/>
                  <a:gd name="connsiteX17" fmla="*/ 196928 w 280658"/>
                  <a:gd name="connsiteY17" fmla="*/ 558271 h 55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658" h="558271">
                    <a:moveTo>
                      <a:pt x="71333" y="0"/>
                    </a:moveTo>
                    <a:cubicBezTo>
                      <a:pt x="52726" y="23261"/>
                      <a:pt x="31299" y="44523"/>
                      <a:pt x="15513" y="69784"/>
                    </a:cubicBezTo>
                    <a:cubicBezTo>
                      <a:pt x="-1429" y="96894"/>
                      <a:pt x="-8605" y="157316"/>
                      <a:pt x="15513" y="181438"/>
                    </a:cubicBezTo>
                    <a:cubicBezTo>
                      <a:pt x="36315" y="202243"/>
                      <a:pt x="71333" y="200047"/>
                      <a:pt x="99243" y="209352"/>
                    </a:cubicBezTo>
                    <a:cubicBezTo>
                      <a:pt x="167951" y="232258"/>
                      <a:pt x="126598" y="220891"/>
                      <a:pt x="224838" y="237265"/>
                    </a:cubicBezTo>
                    <a:cubicBezTo>
                      <a:pt x="243445" y="232613"/>
                      <a:pt x="280658" y="242488"/>
                      <a:pt x="280658" y="223309"/>
                    </a:cubicBezTo>
                    <a:cubicBezTo>
                      <a:pt x="280658" y="204130"/>
                      <a:pt x="243279" y="214622"/>
                      <a:pt x="224838" y="209352"/>
                    </a:cubicBezTo>
                    <a:cubicBezTo>
                      <a:pt x="210694" y="205310"/>
                      <a:pt x="196928" y="200047"/>
                      <a:pt x="182973" y="195395"/>
                    </a:cubicBezTo>
                    <a:cubicBezTo>
                      <a:pt x="131805" y="200047"/>
                      <a:pt x="71558" y="179885"/>
                      <a:pt x="29468" y="209352"/>
                    </a:cubicBezTo>
                    <a:cubicBezTo>
                      <a:pt x="6286" y="225581"/>
                      <a:pt x="31931" y="267232"/>
                      <a:pt x="43423" y="293092"/>
                    </a:cubicBezTo>
                    <a:cubicBezTo>
                      <a:pt x="61603" y="334003"/>
                      <a:pt x="91968" y="337190"/>
                      <a:pt x="127153" y="348919"/>
                    </a:cubicBezTo>
                    <a:cubicBezTo>
                      <a:pt x="150411" y="344267"/>
                      <a:pt x="176335" y="346732"/>
                      <a:pt x="196928" y="334963"/>
                    </a:cubicBezTo>
                    <a:cubicBezTo>
                      <a:pt x="211491" y="326640"/>
                      <a:pt x="232339" y="308095"/>
                      <a:pt x="224838" y="293092"/>
                    </a:cubicBezTo>
                    <a:cubicBezTo>
                      <a:pt x="216262" y="275937"/>
                      <a:pt x="187625" y="283788"/>
                      <a:pt x="169018" y="279136"/>
                    </a:cubicBezTo>
                    <a:cubicBezTo>
                      <a:pt x="127445" y="287451"/>
                      <a:pt x="-26837" y="294212"/>
                      <a:pt x="113198" y="418703"/>
                    </a:cubicBezTo>
                    <a:cubicBezTo>
                      <a:pt x="127540" y="431453"/>
                      <a:pt x="320713" y="380774"/>
                      <a:pt x="169018" y="418703"/>
                    </a:cubicBezTo>
                    <a:cubicBezTo>
                      <a:pt x="146960" y="484884"/>
                      <a:pt x="150640" y="440947"/>
                      <a:pt x="182973" y="516400"/>
                    </a:cubicBezTo>
                    <a:cubicBezTo>
                      <a:pt x="188768" y="529923"/>
                      <a:pt x="196928" y="558271"/>
                      <a:pt x="196928" y="558271"/>
                    </a:cubicBezTo>
                  </a:path>
                </a:pathLst>
              </a:custGeom>
              <a:noFill/>
              <a:ln w="25400" cap="flat" cmpd="sng" algn="ctr">
                <a:solidFill>
                  <a:srgbClr val="4F81BD"/>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35" name="Picture 34">
            <a:extLst>
              <a:ext uri="{FF2B5EF4-FFF2-40B4-BE49-F238E27FC236}">
                <a16:creationId xmlns:a16="http://schemas.microsoft.com/office/drawing/2014/main" id="{DBFEF7E5-07D1-1546-9959-F859215F2591}"/>
              </a:ext>
            </a:extLst>
          </p:cNvPr>
          <p:cNvPicPr>
            <a:picLocks noChangeAspect="1"/>
          </p:cNvPicPr>
          <p:nvPr/>
        </p:nvPicPr>
        <p:blipFill>
          <a:blip r:embed="rId3"/>
          <a:stretch>
            <a:fillRect/>
          </a:stretch>
        </p:blipFill>
        <p:spPr>
          <a:xfrm>
            <a:off x="1645180" y="1417828"/>
            <a:ext cx="302275" cy="1137975"/>
          </a:xfrm>
          <a:prstGeom prst="rect">
            <a:avLst/>
          </a:prstGeom>
        </p:spPr>
      </p:pic>
      <p:pic>
        <p:nvPicPr>
          <p:cNvPr id="37" name="Picture 36">
            <a:extLst>
              <a:ext uri="{FF2B5EF4-FFF2-40B4-BE49-F238E27FC236}">
                <a16:creationId xmlns:a16="http://schemas.microsoft.com/office/drawing/2014/main" id="{4CA58A02-50D6-1E4C-B661-E083BC34AA3D}"/>
              </a:ext>
            </a:extLst>
          </p:cNvPr>
          <p:cNvPicPr>
            <a:picLocks noChangeAspect="1"/>
          </p:cNvPicPr>
          <p:nvPr/>
        </p:nvPicPr>
        <p:blipFill>
          <a:blip r:embed="rId3"/>
          <a:stretch>
            <a:fillRect/>
          </a:stretch>
        </p:blipFill>
        <p:spPr>
          <a:xfrm>
            <a:off x="5461469" y="4287350"/>
            <a:ext cx="302274" cy="1137973"/>
          </a:xfrm>
          <a:prstGeom prst="rect">
            <a:avLst/>
          </a:prstGeom>
        </p:spPr>
      </p:pic>
      <p:sp>
        <p:nvSpPr>
          <p:cNvPr id="44" name="TextBox 43">
            <a:extLst>
              <a:ext uri="{FF2B5EF4-FFF2-40B4-BE49-F238E27FC236}">
                <a16:creationId xmlns:a16="http://schemas.microsoft.com/office/drawing/2014/main" id="{E8DEE037-7E48-CD46-998F-6564E2416035}"/>
              </a:ext>
            </a:extLst>
          </p:cNvPr>
          <p:cNvSpPr txBox="1"/>
          <p:nvPr/>
        </p:nvSpPr>
        <p:spPr>
          <a:xfrm>
            <a:off x="5882691" y="1845720"/>
            <a:ext cx="1909104" cy="351627"/>
          </a:xfrm>
          <a:prstGeom prst="rect">
            <a:avLst/>
          </a:prstGeom>
          <a:noFill/>
        </p:spPr>
        <p:txBody>
          <a:bodyPr wrap="square" rtlCol="0">
            <a:spAutoFit/>
          </a:bodyPr>
          <a:lstStyle/>
          <a:p>
            <a:pPr algn="ctr" defTabSz="457200">
              <a:buClrTx/>
            </a:pPr>
            <a:r>
              <a:rPr lang="en-US" sz="1800" kern="1200" dirty="0">
                <a:solidFill>
                  <a:prstClr val="black">
                    <a:lumMod val="75000"/>
                    <a:lumOff val="25000"/>
                  </a:prstClr>
                </a:solidFill>
                <a:latin typeface="Calibri"/>
                <a:ea typeface="+mn-ea"/>
                <a:cs typeface="+mn-cs"/>
              </a:rPr>
              <a:t>Turbulence</a:t>
            </a:r>
          </a:p>
        </p:txBody>
      </p:sp>
      <p:sp>
        <p:nvSpPr>
          <p:cNvPr id="24" name="Rectangle 23">
            <a:extLst>
              <a:ext uri="{FF2B5EF4-FFF2-40B4-BE49-F238E27FC236}">
                <a16:creationId xmlns:a16="http://schemas.microsoft.com/office/drawing/2014/main" id="{00A8F4A5-AE57-E04A-9017-C996C68F61E5}"/>
              </a:ext>
            </a:extLst>
          </p:cNvPr>
          <p:cNvSpPr/>
          <p:nvPr/>
        </p:nvSpPr>
        <p:spPr>
          <a:xfrm>
            <a:off x="2327975" y="2139572"/>
            <a:ext cx="3708797" cy="1015663"/>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Float’s Ascent Rates, </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chemeClr val="bg1"/>
                </a:solidFill>
                <a:effectLst/>
                <a:uLnTx/>
                <a:uFillTx/>
                <a:latin typeface="Arial"/>
                <a:cs typeface="Arial"/>
                <a:sym typeface="Arial"/>
              </a:rPr>
              <a:t>w = </a:t>
            </a:r>
            <a:r>
              <a:rPr kumimoji="0" lang="en-US" sz="2000" b="0" i="0" u="none" strike="noStrike" kern="0" cap="none" spc="0" normalizeH="0" baseline="0" noProof="0" dirty="0" err="1">
                <a:ln>
                  <a:noFill/>
                </a:ln>
                <a:solidFill>
                  <a:schemeClr val="bg1"/>
                </a:solidFill>
                <a:effectLst/>
                <a:uLnTx/>
                <a:uFillTx/>
                <a:latin typeface="Arial"/>
                <a:cs typeface="Arial"/>
                <a:sym typeface="Arial"/>
              </a:rPr>
              <a:t>dp</a:t>
            </a:r>
            <a:r>
              <a:rPr kumimoji="0" lang="en-US" sz="2000" b="0" i="0" u="none" strike="noStrike" kern="0" cap="none" spc="0" normalizeH="0" baseline="0" noProof="0" dirty="0">
                <a:ln>
                  <a:noFill/>
                </a:ln>
                <a:solidFill>
                  <a:schemeClr val="bg1"/>
                </a:solidFill>
                <a:effectLst/>
                <a:uLnTx/>
                <a:uFillTx/>
                <a:latin typeface="Arial"/>
                <a:cs typeface="Arial"/>
                <a:sym typeface="Arial"/>
              </a:rPr>
              <a:t>/dt</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chemeClr val="bg1"/>
                </a:solidFill>
              </a:rPr>
              <a:t>from pressure sensor (CTD)</a:t>
            </a:r>
          </a:p>
        </p:txBody>
      </p:sp>
      <p:sp>
        <p:nvSpPr>
          <p:cNvPr id="25" name="Rectangle 24">
            <a:extLst>
              <a:ext uri="{FF2B5EF4-FFF2-40B4-BE49-F238E27FC236}">
                <a16:creationId xmlns:a16="http://schemas.microsoft.com/office/drawing/2014/main" id="{5C10972D-6964-8245-9AA1-65FC6E75DEC0}"/>
              </a:ext>
            </a:extLst>
          </p:cNvPr>
          <p:cNvSpPr/>
          <p:nvPr/>
        </p:nvSpPr>
        <p:spPr>
          <a:xfrm>
            <a:off x="8590931" y="2544054"/>
            <a:ext cx="3403226" cy="4093428"/>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a:p>
            <a:pPr marR="0" lvl="2" algn="l" defTabSz="914400" rtl="0" eaLnBrk="1" fontAlgn="auto" latinLnBrk="0" hangingPunct="1">
              <a:lnSpc>
                <a:spcPct val="100000"/>
              </a:lnSpc>
              <a:spcBef>
                <a:spcPts val="0"/>
              </a:spcBef>
              <a:spcAft>
                <a:spcPts val="0"/>
              </a:spcAft>
              <a:buClr>
                <a:srgbClr val="004161">
                  <a:lumMod val="75000"/>
                </a:srgbClr>
              </a:buClr>
              <a:buSzTx/>
              <a:tabLst/>
              <a:defRPr/>
            </a:pPr>
            <a:r>
              <a:rPr lang="en-US" sz="2000" dirty="0">
                <a:solidFill>
                  <a:srgbClr val="004161">
                    <a:lumMod val="75000"/>
                  </a:srgbClr>
                </a:solidFill>
              </a:rPr>
              <a:t>Metadata for floats not always available:</a:t>
            </a:r>
          </a:p>
          <a:p>
            <a:pPr marL="457200" lvl="2" indent="-457200">
              <a:buClr>
                <a:srgbClr val="004161">
                  <a:lumMod val="75000"/>
                </a:srgbClr>
              </a:buClr>
              <a:buAutoNum type="arabicParenR"/>
              <a:defRPr/>
            </a:pPr>
            <a:r>
              <a:rPr lang="en-US" sz="2000" dirty="0">
                <a:solidFill>
                  <a:srgbClr val="004161">
                    <a:lumMod val="75000"/>
                  </a:srgbClr>
                </a:solidFill>
              </a:rPr>
              <a:t>Time step between measurements at depth to compute w</a:t>
            </a:r>
          </a:p>
          <a:p>
            <a:pPr marL="457200" lvl="2" indent="-457200">
              <a:buClr>
                <a:srgbClr val="004161">
                  <a:lumMod val="75000"/>
                </a:srgbClr>
              </a:buClr>
              <a:buAutoNum type="arabicParenR"/>
              <a:defRPr/>
            </a:pPr>
            <a:endParaRPr lang="en-US" sz="2000" dirty="0">
              <a:solidFill>
                <a:srgbClr val="004161">
                  <a:lumMod val="75000"/>
                </a:srgbClr>
              </a:solidFill>
            </a:endParaRPr>
          </a:p>
          <a:p>
            <a:pPr marL="457200" lvl="2" indent="-457200">
              <a:buClr>
                <a:srgbClr val="004161">
                  <a:lumMod val="75000"/>
                </a:srgbClr>
              </a:buClr>
              <a:buFont typeface="Arial"/>
              <a:buAutoNum type="arabicParenR"/>
              <a:defRPr/>
            </a:pPr>
            <a:r>
              <a:rPr lang="en-US" sz="2000" dirty="0">
                <a:solidFill>
                  <a:srgbClr val="004161">
                    <a:lumMod val="75000"/>
                  </a:srgbClr>
                </a:solidFill>
              </a:rPr>
              <a:t>Engineering data to model ascent through still water</a:t>
            </a:r>
          </a:p>
          <a:p>
            <a:pPr marL="457200" lvl="2" indent="-457200">
              <a:buClr>
                <a:srgbClr val="004161">
                  <a:lumMod val="75000"/>
                </a:srgbClr>
              </a:buClr>
              <a:buFont typeface="Arial"/>
              <a:buAutoNum type="arabicParenR"/>
              <a:defRPr/>
            </a:pPr>
            <a:endParaRPr lang="en-US" sz="2000" dirty="0">
              <a:solidFill>
                <a:srgbClr val="004161">
                  <a:lumMod val="75000"/>
                </a:srgbClr>
              </a:solidFill>
            </a:endParaRPr>
          </a:p>
          <a:p>
            <a:pPr marL="457200" lvl="2" indent="-457200">
              <a:buClr>
                <a:srgbClr val="004161">
                  <a:lumMod val="75000"/>
                </a:srgbClr>
              </a:buClr>
              <a:buAutoNum type="arabicParenR"/>
              <a:defRPr/>
            </a:pPr>
            <a:endParaRPr lang="en-US" sz="2000" dirty="0">
              <a:solidFill>
                <a:srgbClr val="004161">
                  <a:lumMod val="75000"/>
                </a:srgbClr>
              </a:solidFill>
            </a:endParaRPr>
          </a:p>
          <a:p>
            <a:pPr marR="0" lvl="2" algn="l" defTabSz="914400" rtl="0" eaLnBrk="1" fontAlgn="auto" latinLnBrk="0" hangingPunct="1">
              <a:lnSpc>
                <a:spcPct val="100000"/>
              </a:lnSpc>
              <a:spcBef>
                <a:spcPts val="0"/>
              </a:spcBef>
              <a:spcAft>
                <a:spcPts val="0"/>
              </a:spcAft>
              <a:buClr>
                <a:srgbClr val="004161">
                  <a:lumMod val="75000"/>
                </a:srgbClr>
              </a:buClr>
              <a:buSzTx/>
              <a:tabLst/>
              <a:defRPr/>
            </a:pPr>
            <a:endParaRPr lang="en-US" sz="2000" dirty="0">
              <a:solidFill>
                <a:srgbClr val="004161">
                  <a:lumMod val="75000"/>
                </a:srgbClr>
              </a:solidFill>
            </a:endParaRPr>
          </a:p>
        </p:txBody>
      </p:sp>
      <p:cxnSp>
        <p:nvCxnSpPr>
          <p:cNvPr id="27" name="Straight Arrow Connector 26">
            <a:extLst>
              <a:ext uri="{FF2B5EF4-FFF2-40B4-BE49-F238E27FC236}">
                <a16:creationId xmlns:a16="http://schemas.microsoft.com/office/drawing/2014/main" id="{D9575C0A-60AB-7241-92A2-5A130F31D3A4}"/>
              </a:ext>
            </a:extLst>
          </p:cNvPr>
          <p:cNvCxnSpPr>
            <a:cxnSpLocks/>
          </p:cNvCxnSpPr>
          <p:nvPr/>
        </p:nvCxnSpPr>
        <p:spPr>
          <a:xfrm>
            <a:off x="610852" y="1395663"/>
            <a:ext cx="0" cy="5097902"/>
          </a:xfrm>
          <a:prstGeom prst="straightConnector1">
            <a:avLst/>
          </a:prstGeom>
          <a:ln w="25400">
            <a:solidFill>
              <a:schemeClr val="tx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CA570A05-CAE0-0349-AD90-0AB75BF4A623}"/>
              </a:ext>
            </a:extLst>
          </p:cNvPr>
          <p:cNvPicPr>
            <a:picLocks noChangeAspect="1"/>
          </p:cNvPicPr>
          <p:nvPr/>
        </p:nvPicPr>
        <p:blipFill>
          <a:blip r:embed="rId4"/>
          <a:stretch>
            <a:fillRect/>
          </a:stretch>
        </p:blipFill>
        <p:spPr>
          <a:xfrm>
            <a:off x="553702" y="6600765"/>
            <a:ext cx="114300" cy="127000"/>
          </a:xfrm>
          <a:prstGeom prst="rect">
            <a:avLst/>
          </a:prstGeom>
        </p:spPr>
      </p:pic>
      <p:sp>
        <p:nvSpPr>
          <p:cNvPr id="23" name="Rectangle 22">
            <a:extLst>
              <a:ext uri="{FF2B5EF4-FFF2-40B4-BE49-F238E27FC236}">
                <a16:creationId xmlns:a16="http://schemas.microsoft.com/office/drawing/2014/main" id="{59AB5366-24C3-C248-807B-DFD11D8615FD}"/>
              </a:ext>
            </a:extLst>
          </p:cNvPr>
          <p:cNvSpPr/>
          <p:nvPr/>
        </p:nvSpPr>
        <p:spPr>
          <a:xfrm>
            <a:off x="1101222" y="974036"/>
            <a:ext cx="4092259"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rPr>
              <a:t>eddy velocity scale + length scale</a:t>
            </a:r>
          </a:p>
          <a:p>
            <a:pPr marL="342900" marR="0" lvl="2" indent="-342900" algn="l" defTabSz="914400" rtl="0" eaLnBrk="1" fontAlgn="auto" latinLnBrk="0" hangingPunct="1">
              <a:lnSpc>
                <a:spcPct val="100000"/>
              </a:lnSpc>
              <a:spcBef>
                <a:spcPts val="0"/>
              </a:spcBef>
              <a:spcAft>
                <a:spcPts val="0"/>
              </a:spcAft>
              <a:buClr>
                <a:srgbClr val="004161">
                  <a:lumMod val="75000"/>
                </a:srgbClr>
              </a:buClr>
              <a:buSzTx/>
              <a:buFontTx/>
              <a:buChar char="-"/>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sp>
        <p:nvSpPr>
          <p:cNvPr id="26" name="Rectangle 25">
            <a:extLst>
              <a:ext uri="{FF2B5EF4-FFF2-40B4-BE49-F238E27FC236}">
                <a16:creationId xmlns:a16="http://schemas.microsoft.com/office/drawing/2014/main" id="{DA4D551A-592F-BC42-AAE9-A5AC58764780}"/>
              </a:ext>
            </a:extLst>
          </p:cNvPr>
          <p:cNvSpPr/>
          <p:nvPr/>
        </p:nvSpPr>
        <p:spPr>
          <a:xfrm>
            <a:off x="5566663" y="968035"/>
            <a:ext cx="2366012"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004161">
                    <a:lumMod val="75000"/>
                  </a:srgbClr>
                </a:solidFill>
              </a:rPr>
              <a:t>vertical mixing rate</a:t>
            </a:r>
          </a:p>
          <a:p>
            <a:pPr marL="342900" marR="0" lvl="2" indent="-342900" algn="l" defTabSz="914400" rtl="0" eaLnBrk="1" fontAlgn="auto" latinLnBrk="0" hangingPunct="1">
              <a:lnSpc>
                <a:spcPct val="100000"/>
              </a:lnSpc>
              <a:spcBef>
                <a:spcPts val="0"/>
              </a:spcBef>
              <a:spcAft>
                <a:spcPts val="0"/>
              </a:spcAft>
              <a:buClr>
                <a:srgbClr val="004161">
                  <a:lumMod val="75000"/>
                </a:srgbClr>
              </a:buClr>
              <a:buSzTx/>
              <a:buFontTx/>
              <a:buChar char="-"/>
              <a:tabLst/>
              <a:defRPr/>
            </a:pPr>
            <a:endParaRPr kumimoji="0" lang="en-US" sz="2000" b="0" i="0" u="none" strike="noStrike" kern="0" cap="none" spc="0" normalizeH="0" baseline="0" noProof="0" dirty="0">
              <a:ln>
                <a:noFill/>
              </a:ln>
              <a:solidFill>
                <a:srgbClr val="004161">
                  <a:lumMod val="75000"/>
                </a:srgbClr>
              </a:solidFill>
              <a:effectLst/>
              <a:uLnTx/>
              <a:uFillTx/>
              <a:latin typeface="Arial"/>
              <a:cs typeface="Arial"/>
              <a:sym typeface="Arial"/>
            </a:endParaRPr>
          </a:p>
        </p:txBody>
      </p:sp>
      <p:cxnSp>
        <p:nvCxnSpPr>
          <p:cNvPr id="4" name="Straight Arrow Connector 3">
            <a:extLst>
              <a:ext uri="{FF2B5EF4-FFF2-40B4-BE49-F238E27FC236}">
                <a16:creationId xmlns:a16="http://schemas.microsoft.com/office/drawing/2014/main" id="{D42B4716-FAB5-8A48-8EEB-E333A1F47450}"/>
              </a:ext>
            </a:extLst>
          </p:cNvPr>
          <p:cNvCxnSpPr>
            <a:cxnSpLocks/>
          </p:cNvCxnSpPr>
          <p:nvPr/>
        </p:nvCxnSpPr>
        <p:spPr>
          <a:xfrm>
            <a:off x="5070226" y="1201783"/>
            <a:ext cx="496437"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EA54527-7271-574A-854A-A871EB40CFFC}"/>
              </a:ext>
            </a:extLst>
          </p:cNvPr>
          <p:cNvSpPr/>
          <p:nvPr/>
        </p:nvSpPr>
        <p:spPr>
          <a:xfrm>
            <a:off x="8528641" y="1324164"/>
            <a:ext cx="3403226" cy="1015663"/>
          </a:xfrm>
          <a:prstGeom prst="rect">
            <a:avLst/>
          </a:prstGeom>
        </p:spPr>
        <p:txBody>
          <a:bodyPr wrap="square">
            <a:spAutoFit/>
          </a:bodyPr>
          <a:lstStyle/>
          <a:p>
            <a:pPr lvl="2">
              <a:buClr>
                <a:srgbClr val="004161">
                  <a:lumMod val="75000"/>
                </a:srgbClr>
              </a:buClr>
              <a:defRPr/>
            </a:pPr>
            <a:r>
              <a:rPr lang="en-US" sz="2000" dirty="0">
                <a:solidFill>
                  <a:srgbClr val="004161">
                    <a:lumMod val="75000"/>
                  </a:srgbClr>
                </a:solidFill>
              </a:rPr>
              <a:t>Challenges:</a:t>
            </a:r>
          </a:p>
          <a:p>
            <a:pPr lvl="2">
              <a:buClr>
                <a:srgbClr val="004161">
                  <a:lumMod val="75000"/>
                </a:srgbClr>
              </a:buClr>
              <a:defRPr/>
            </a:pPr>
            <a:r>
              <a:rPr lang="en-US" sz="2000" dirty="0">
                <a:solidFill>
                  <a:srgbClr val="004161">
                    <a:lumMod val="75000"/>
                  </a:srgbClr>
                </a:solidFill>
              </a:rPr>
              <a:t>Buoyancy engine introduces variability</a:t>
            </a:r>
          </a:p>
        </p:txBody>
      </p:sp>
      <p:pic>
        <p:nvPicPr>
          <p:cNvPr id="29" name="Picture 28">
            <a:extLst>
              <a:ext uri="{FF2B5EF4-FFF2-40B4-BE49-F238E27FC236}">
                <a16:creationId xmlns:a16="http://schemas.microsoft.com/office/drawing/2014/main" id="{D864DC8D-80F3-344F-ADD0-B254378113ED}"/>
              </a:ext>
            </a:extLst>
          </p:cNvPr>
          <p:cNvPicPr>
            <a:picLocks noChangeAspect="1"/>
          </p:cNvPicPr>
          <p:nvPr/>
        </p:nvPicPr>
        <p:blipFill>
          <a:blip r:embed="rId5"/>
          <a:stretch>
            <a:fillRect/>
          </a:stretch>
        </p:blipFill>
        <p:spPr>
          <a:xfrm rot="12405657">
            <a:off x="2860677" y="3653812"/>
            <a:ext cx="1404815" cy="490662"/>
          </a:xfrm>
          <a:prstGeom prst="rect">
            <a:avLst/>
          </a:prstGeom>
          <a:scene3d>
            <a:camera prst="orthographicFront">
              <a:rot lat="10800000" lon="21594000" rev="14400000"/>
            </a:camera>
            <a:lightRig rig="threePt" dir="t"/>
          </a:scene3d>
        </p:spPr>
      </p:pic>
    </p:spTree>
    <p:extLst>
      <p:ext uri="{BB962C8B-B14F-4D97-AF65-F5344CB8AC3E}">
        <p14:creationId xmlns:p14="http://schemas.microsoft.com/office/powerpoint/2010/main" val="88677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026 0.08311 L 0.00221 -0.72176 " pathEditMode="relative" rAng="0" ptsTypes="AA">
                                      <p:cBhvr>
                                        <p:cTn id="6" dur="20000" fill="hold"/>
                                        <p:tgtEl>
                                          <p:spTgt spid="35"/>
                                        </p:tgtEl>
                                        <p:attrNameLst>
                                          <p:attrName>ppt_x</p:attrName>
                                          <p:attrName>ppt_y</p:attrName>
                                        </p:attrNameLst>
                                      </p:cBhvr>
                                      <p:rCtr x="91" y="-40231"/>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3.54167E-6 -1.85185E-6 L 3.54167E-6 -0.18079 L -0.01185 -0.1912 L 0.0108 -0.19583 L -0.0099 -0.20787 L 0.00794 -0.21481 L -0.01576 -0.22847 L 0.0108 -0.24028 L -0.01381 -0.25416 L 0.00885 -0.26273 L -0.0069 -0.27477 L 0.01484 -0.28842 L -0.00599 -0.29537 L 0.01575 -0.30903 L -0.00795 -0.31921 L 0.00794 -0.32963 L -0.01381 -0.34166 L 0.00195 -0.35023 L 0.00195 -0.55254 L 0.00195 -0.59375 L 0.00885 -0.60717 L -0.00495 -0.61227 L 0.0108 -0.62106 L -0.00495 -0.63148 L 0.01979 -0.64166 L -0.0069 -0.64838 L 0.01276 -0.66204 L 3.54167E-6 -0.66898 L 0.01276 -0.68264 L -0.00795 -0.68264 L 0.01979 -0.69653 L -0.00599 -0.69977 L 0.0138 -0.71713 L -0.00495 -0.72222 L 0.0177 -0.72916 L -0.00105 -0.73727 L -0.00105 -0.73704 L -0.00105 -0.73727 " pathEditMode="relative" rAng="0" ptsTypes="AAAAAAAAAAAAAAAAAAAAAAAAAAAAAAAAAAAAAA">
                                      <p:cBhvr>
                                        <p:cTn id="10" dur="20000" fill="hold"/>
                                        <p:tgtEl>
                                          <p:spTgt spid="37"/>
                                        </p:tgtEl>
                                        <p:attrNameLst>
                                          <p:attrName>ppt_x</p:attrName>
                                          <p:attrName>ppt_y</p:attrName>
                                        </p:attrNameLst>
                                      </p:cBhvr>
                                      <p:rCtr x="195" y="-36875"/>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Vertical Velocities from glider’s CTD data and a steady flight model</a:t>
            </a:r>
          </a:p>
        </p:txBody>
      </p:sp>
      <p:sp>
        <p:nvSpPr>
          <p:cNvPr id="3" name="TextBox 2"/>
          <p:cNvSpPr txBox="1"/>
          <p:nvPr/>
        </p:nvSpPr>
        <p:spPr>
          <a:xfrm>
            <a:off x="968375" y="1123733"/>
            <a:ext cx="6209044" cy="1631216"/>
          </a:xfrm>
          <a:prstGeom prst="rect">
            <a:avLst/>
          </a:prstGeom>
          <a:noFill/>
        </p:spPr>
        <p:txBody>
          <a:bodyPr wrap="square" rtlCol="0">
            <a:spAutoFit/>
          </a:bodyPr>
          <a:lstStyle/>
          <a:p>
            <a:pPr marL="342900" indent="-342900">
              <a:buClr>
                <a:schemeClr val="tx2"/>
              </a:buClr>
              <a:buFont typeface="Wingdings" charset="2"/>
              <a:buChar char="ü"/>
            </a:pPr>
            <a:r>
              <a:rPr lang="en-US" sz="2000" dirty="0" err="1"/>
              <a:t>Merckelbach</a:t>
            </a:r>
            <a:r>
              <a:rPr lang="en-US" sz="2000" dirty="0"/>
              <a:t> et al. (2010) for a Slocum glider</a:t>
            </a:r>
          </a:p>
          <a:p>
            <a:pPr marL="342900" indent="-342900">
              <a:buClr>
                <a:schemeClr val="tx2"/>
              </a:buClr>
              <a:buFont typeface="Wingdings" charset="2"/>
              <a:buChar char="ü"/>
            </a:pPr>
            <a:r>
              <a:rPr lang="en-US" sz="2000" dirty="0" err="1"/>
              <a:t>Frajka</a:t>
            </a:r>
            <a:r>
              <a:rPr lang="en-US" sz="2000" dirty="0"/>
              <a:t>-Williams (2011) for a </a:t>
            </a:r>
            <a:r>
              <a:rPr lang="en-US" sz="2000" dirty="0" err="1"/>
              <a:t>Seaglider</a:t>
            </a:r>
            <a:endParaRPr lang="en-US" sz="2000" dirty="0"/>
          </a:p>
          <a:p>
            <a:pPr marL="342900" indent="-342900">
              <a:buClr>
                <a:schemeClr val="tx2"/>
              </a:buClr>
              <a:buFont typeface="Wingdings" charset="2"/>
              <a:buChar char="ü"/>
            </a:pPr>
            <a:r>
              <a:rPr lang="en-US" sz="2000" dirty="0">
                <a:solidFill>
                  <a:srgbClr val="C20202"/>
                </a:solidFill>
              </a:rPr>
              <a:t>Rudnick et al. (2013) </a:t>
            </a:r>
            <a:r>
              <a:rPr lang="en-US" sz="2000" dirty="0"/>
              <a:t>for a Spray glider</a:t>
            </a:r>
          </a:p>
          <a:p>
            <a:pPr>
              <a:buClr>
                <a:schemeClr val="tx2"/>
              </a:buClr>
            </a:pPr>
            <a:endParaRPr lang="en-US" sz="2000" dirty="0"/>
          </a:p>
          <a:p>
            <a:pPr>
              <a:buClr>
                <a:schemeClr val="tx2"/>
              </a:buClr>
            </a:pPr>
            <a:r>
              <a:rPr lang="en-US" sz="2000" dirty="0"/>
              <a:t>Basic assumption: </a:t>
            </a: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37" y="2521479"/>
            <a:ext cx="2070100" cy="203200"/>
          </a:xfrm>
          <a:prstGeom prst="rect">
            <a:avLst/>
          </a:prstGeom>
        </p:spPr>
      </p:pic>
      <p:pic>
        <p:nvPicPr>
          <p:cNvPr id="5" name="Picture 4"/>
          <p:cNvPicPr>
            <a:picLocks noChangeAspect="1"/>
          </p:cNvPicPr>
          <p:nvPr/>
        </p:nvPicPr>
        <p:blipFill>
          <a:blip r:embed="rId4"/>
          <a:stretch>
            <a:fillRect/>
          </a:stretch>
        </p:blipFill>
        <p:spPr>
          <a:xfrm>
            <a:off x="7629164" y="1327630"/>
            <a:ext cx="4094794" cy="4451208"/>
          </a:xfrm>
          <a:prstGeom prst="rect">
            <a:avLst/>
          </a:prstGeom>
        </p:spPr>
      </p:pic>
      <p:pic>
        <p:nvPicPr>
          <p:cNvPr id="6" name="Picture 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8446" y="4207482"/>
            <a:ext cx="774700" cy="203200"/>
          </a:xfrm>
          <a:prstGeom prst="rect">
            <a:avLst/>
          </a:prstGeom>
        </p:spPr>
      </p:pic>
      <p:pic>
        <p:nvPicPr>
          <p:cNvPr id="7" name="Picture 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5302" y="3986261"/>
            <a:ext cx="1104900" cy="533400"/>
          </a:xfrm>
          <a:prstGeom prst="rect">
            <a:avLst/>
          </a:prstGeom>
        </p:spPr>
      </p:pic>
      <p:pic>
        <p:nvPicPr>
          <p:cNvPr id="8" name="Picture 7"/>
          <p:cNvPicPr>
            <a:picLocks noChangeAspect="1"/>
          </p:cNvPicPr>
          <p:nvPr/>
        </p:nvPicPr>
        <p:blipFill>
          <a:blip r:embed="rId7"/>
          <a:stretch>
            <a:fillRect/>
          </a:stretch>
        </p:blipFill>
        <p:spPr>
          <a:xfrm>
            <a:off x="4071783" y="5258349"/>
            <a:ext cx="2517504" cy="1398851"/>
          </a:xfrm>
          <a:prstGeom prst="rect">
            <a:avLst/>
          </a:prstGeom>
        </p:spPr>
      </p:pic>
      <p:sp>
        <p:nvSpPr>
          <p:cNvPr id="9" name="Rectangle 8"/>
          <p:cNvSpPr/>
          <p:nvPr/>
        </p:nvSpPr>
        <p:spPr>
          <a:xfrm>
            <a:off x="3961345" y="4090866"/>
            <a:ext cx="3416426" cy="1015663"/>
          </a:xfrm>
          <a:prstGeom prst="rect">
            <a:avLst/>
          </a:prstGeom>
        </p:spPr>
        <p:txBody>
          <a:bodyPr wrap="square">
            <a:spAutoFit/>
          </a:bodyPr>
          <a:lstStyle/>
          <a:p>
            <a:pPr>
              <a:buClr>
                <a:schemeClr val="tx2"/>
              </a:buClr>
            </a:pPr>
            <a:r>
              <a:rPr lang="en-US" sz="2000" dirty="0"/>
              <a:t>vertical velocity that the    glider would have if going </a:t>
            </a:r>
          </a:p>
          <a:p>
            <a:pPr>
              <a:buClr>
                <a:schemeClr val="tx2"/>
              </a:buClr>
            </a:pPr>
            <a:r>
              <a:rPr lang="en-US" sz="2000" dirty="0"/>
              <a:t>through still water </a:t>
            </a:r>
          </a:p>
        </p:txBody>
      </p:sp>
      <p:sp>
        <p:nvSpPr>
          <p:cNvPr id="10" name="Rectangle 9"/>
          <p:cNvSpPr/>
          <p:nvPr/>
        </p:nvSpPr>
        <p:spPr>
          <a:xfrm>
            <a:off x="3179850" y="3197527"/>
            <a:ext cx="2927824" cy="400110"/>
          </a:xfrm>
          <a:prstGeom prst="rect">
            <a:avLst/>
          </a:prstGeom>
        </p:spPr>
        <p:txBody>
          <a:bodyPr wrap="square">
            <a:spAutoFit/>
          </a:bodyPr>
          <a:lstStyle/>
          <a:p>
            <a:pPr>
              <a:buClr>
                <a:schemeClr val="tx2"/>
              </a:buClr>
            </a:pPr>
            <a:r>
              <a:rPr lang="en-US" sz="2000" dirty="0"/>
              <a:t>water vertical velocity</a:t>
            </a:r>
          </a:p>
        </p:txBody>
      </p:sp>
      <p:cxnSp>
        <p:nvCxnSpPr>
          <p:cNvPr id="12" name="Straight Arrow Connector 11"/>
          <p:cNvCxnSpPr/>
          <p:nvPr/>
        </p:nvCxnSpPr>
        <p:spPr>
          <a:xfrm>
            <a:off x="3698224" y="2763741"/>
            <a:ext cx="0" cy="4108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994534" y="5064918"/>
            <a:ext cx="3416426" cy="707886"/>
          </a:xfrm>
          <a:prstGeom prst="rect">
            <a:avLst/>
          </a:prstGeom>
        </p:spPr>
        <p:txBody>
          <a:bodyPr wrap="square">
            <a:spAutoFit/>
          </a:bodyPr>
          <a:lstStyle/>
          <a:p>
            <a:pPr>
              <a:buClr>
                <a:schemeClr val="tx2"/>
              </a:buClr>
            </a:pPr>
            <a:r>
              <a:rPr lang="en-US" sz="2000" dirty="0"/>
              <a:t>Low </a:t>
            </a:r>
            <a:r>
              <a:rPr lang="en-US" sz="2000" dirty="0" err="1"/>
              <a:t>freq</a:t>
            </a:r>
            <a:r>
              <a:rPr lang="en-US" sz="2000" dirty="0"/>
              <a:t> ~ flight</a:t>
            </a:r>
          </a:p>
          <a:p>
            <a:pPr>
              <a:buClr>
                <a:schemeClr val="tx2"/>
              </a:buClr>
            </a:pPr>
            <a:r>
              <a:rPr lang="en-US" sz="2000" dirty="0"/>
              <a:t>High </a:t>
            </a:r>
            <a:r>
              <a:rPr lang="en-US" sz="2000" dirty="0" err="1"/>
              <a:t>freq</a:t>
            </a:r>
            <a:r>
              <a:rPr lang="en-US" sz="2000" dirty="0"/>
              <a:t> ~ water motion</a:t>
            </a:r>
          </a:p>
        </p:txBody>
      </p:sp>
      <p:cxnSp>
        <p:nvCxnSpPr>
          <p:cNvPr id="16" name="Straight Arrow Connector 15"/>
          <p:cNvCxnSpPr/>
          <p:nvPr/>
        </p:nvCxnSpPr>
        <p:spPr>
          <a:xfrm>
            <a:off x="1456876" y="4481743"/>
            <a:ext cx="18678" cy="6162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90FFD8C8-9A62-1549-8654-F673D96A3FC1}"/>
              </a:ext>
            </a:extLst>
          </p:cNvPr>
          <p:cNvSpPr/>
          <p:nvPr/>
        </p:nvSpPr>
        <p:spPr>
          <a:xfrm>
            <a:off x="8387814" y="5855709"/>
            <a:ext cx="2795907" cy="707886"/>
          </a:xfrm>
          <a:prstGeom prst="rect">
            <a:avLst/>
          </a:prstGeom>
        </p:spPr>
        <p:txBody>
          <a:bodyPr wrap="square">
            <a:spAutoFit/>
          </a:bodyPr>
          <a:lstStyle/>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kumimoji="0" lang="en-US" sz="2000" b="0" i="0" u="none" strike="noStrike" kern="0" cap="none" spc="0" normalizeH="0" baseline="0" noProof="0" dirty="0">
                <a:ln>
                  <a:noFill/>
                </a:ln>
                <a:solidFill>
                  <a:srgbClr val="C20202"/>
                </a:solidFill>
                <a:effectLst/>
                <a:uLnTx/>
                <a:uFillTx/>
                <a:latin typeface="Arial"/>
                <a:cs typeface="Arial"/>
                <a:sym typeface="Arial"/>
              </a:rPr>
              <a:t>Filtering techniques </a:t>
            </a:r>
          </a:p>
          <a:p>
            <a:pPr marL="0" marR="0" lvl="2" indent="0" algn="l" defTabSz="914400" rtl="0" eaLnBrk="1" fontAlgn="auto" latinLnBrk="0" hangingPunct="1">
              <a:lnSpc>
                <a:spcPct val="100000"/>
              </a:lnSpc>
              <a:spcBef>
                <a:spcPts val="0"/>
              </a:spcBef>
              <a:spcAft>
                <a:spcPts val="0"/>
              </a:spcAft>
              <a:buClr>
                <a:srgbClr val="004161">
                  <a:lumMod val="75000"/>
                </a:srgbClr>
              </a:buClr>
              <a:buSzTx/>
              <a:buFont typeface="Arial"/>
              <a:buNone/>
              <a:tabLst/>
              <a:defRPr/>
            </a:pPr>
            <a:r>
              <a:rPr lang="en-US" sz="2000" dirty="0">
                <a:solidFill>
                  <a:srgbClr val="C20202"/>
                </a:solidFill>
              </a:rPr>
              <a:t>look promising</a:t>
            </a:r>
            <a:r>
              <a:rPr kumimoji="0" lang="en-US" sz="2000" b="0" i="0" u="none" strike="noStrike" kern="0" cap="none" spc="0" normalizeH="0" baseline="0" noProof="0" dirty="0">
                <a:ln>
                  <a:noFill/>
                </a:ln>
                <a:solidFill>
                  <a:srgbClr val="C20202"/>
                </a:solidFill>
                <a:effectLst/>
                <a:uLnTx/>
                <a:uFillTx/>
                <a:latin typeface="Arial"/>
                <a:cs typeface="Arial"/>
                <a:sym typeface="Arial"/>
              </a:rPr>
              <a:t>!</a:t>
            </a:r>
          </a:p>
        </p:txBody>
      </p:sp>
    </p:spTree>
    <p:extLst>
      <p:ext uri="{BB962C8B-B14F-4D97-AF65-F5344CB8AC3E}">
        <p14:creationId xmlns:p14="http://schemas.microsoft.com/office/powerpoint/2010/main" val="289448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20658" y="1132706"/>
            <a:ext cx="7851749" cy="4708981"/>
          </a:xfrm>
          <a:prstGeom prst="rect">
            <a:avLst/>
          </a:prstGeom>
          <a:noFill/>
        </p:spPr>
        <p:txBody>
          <a:bodyPr wrap="square" rtlCol="0">
            <a:spAutoFit/>
          </a:bodyPr>
          <a:lstStyle/>
          <a:p>
            <a:pPr>
              <a:buClr>
                <a:schemeClr val="tx2"/>
              </a:buClr>
            </a:pPr>
            <a:r>
              <a:rPr lang="en-US" sz="2000" dirty="0"/>
              <a:t>Large Eddy Method (LEM):</a:t>
            </a:r>
          </a:p>
          <a:p>
            <a:pPr>
              <a:buClr>
                <a:schemeClr val="tx2"/>
              </a:buClr>
            </a:pPr>
            <a:endParaRPr lang="en-US" sz="2000" dirty="0"/>
          </a:p>
          <a:p>
            <a:pPr>
              <a:buClr>
                <a:schemeClr val="tx2"/>
              </a:buClr>
            </a:pPr>
            <a:endParaRPr lang="en-US" sz="2000" dirty="0"/>
          </a:p>
          <a:p>
            <a:pPr>
              <a:buClr>
                <a:schemeClr val="tx2"/>
              </a:buClr>
            </a:pPr>
            <a:endParaRPr lang="en-US" sz="2000" dirty="0"/>
          </a:p>
          <a:p>
            <a:pPr>
              <a:buClr>
                <a:schemeClr val="tx2"/>
              </a:buClr>
            </a:pPr>
            <a:r>
              <a:rPr lang="en-US" sz="2000" dirty="0">
                <a:solidFill>
                  <a:schemeClr val="accent6">
                    <a:lumMod val="75000"/>
                  </a:schemeClr>
                </a:solidFill>
              </a:rPr>
              <a:t>   velocity scale of the largest (energy-containing) eddies</a:t>
            </a:r>
          </a:p>
          <a:p>
            <a:pPr>
              <a:buClr>
                <a:schemeClr val="tx2"/>
              </a:buClr>
            </a:pPr>
            <a:r>
              <a:rPr lang="en-US" sz="2000" dirty="0"/>
              <a:t>   time it takes to overturn once </a:t>
            </a:r>
          </a:p>
          <a:p>
            <a:pPr>
              <a:buClr>
                <a:schemeClr val="tx2"/>
              </a:buClr>
            </a:pPr>
            <a:r>
              <a:rPr lang="en-US" sz="2000" dirty="0"/>
              <a:t>   </a:t>
            </a:r>
            <a:r>
              <a:rPr lang="en-US" sz="2000" dirty="0">
                <a:solidFill>
                  <a:srgbClr val="E03012"/>
                </a:solidFill>
              </a:rPr>
              <a:t>their length scale</a:t>
            </a:r>
          </a:p>
          <a:p>
            <a:pPr>
              <a:buClr>
                <a:schemeClr val="tx2"/>
              </a:buClr>
            </a:pPr>
            <a:endParaRPr lang="en-US" sz="2000" dirty="0"/>
          </a:p>
          <a:p>
            <a:pPr>
              <a:buClr>
                <a:schemeClr val="tx2"/>
              </a:buClr>
            </a:pPr>
            <a:r>
              <a:rPr lang="en-US" sz="2000" dirty="0"/>
              <a:t>For stratified flow,                                 (</a:t>
            </a:r>
            <a:r>
              <a:rPr lang="en-US" sz="2000" dirty="0" err="1"/>
              <a:t>Ozmidov</a:t>
            </a:r>
            <a:r>
              <a:rPr lang="en-US" sz="2000" dirty="0"/>
              <a:t> Scale)</a:t>
            </a:r>
          </a:p>
          <a:p>
            <a:pPr>
              <a:buClr>
                <a:schemeClr val="tx2"/>
              </a:buClr>
            </a:pPr>
            <a:endParaRPr lang="en-US" sz="2000" dirty="0"/>
          </a:p>
          <a:p>
            <a:pPr>
              <a:buClr>
                <a:schemeClr val="tx2"/>
              </a:buClr>
            </a:pPr>
            <a:endParaRPr lang="en-US" sz="2000" dirty="0"/>
          </a:p>
          <a:p>
            <a:pPr>
              <a:buClr>
                <a:schemeClr val="tx2"/>
              </a:buClr>
            </a:pPr>
            <a:endParaRPr lang="en-US" sz="2000" dirty="0"/>
          </a:p>
          <a:p>
            <a:pPr>
              <a:buClr>
                <a:schemeClr val="tx2"/>
              </a:buClr>
            </a:pPr>
            <a:r>
              <a:rPr lang="en-US" sz="2000" dirty="0"/>
              <a:t>     </a:t>
            </a:r>
          </a:p>
          <a:p>
            <a:pPr>
              <a:buClr>
                <a:schemeClr val="tx2"/>
              </a:buClr>
            </a:pPr>
            <a:r>
              <a:rPr lang="en-US" sz="2000" dirty="0"/>
              <a:t>     </a:t>
            </a:r>
            <a:r>
              <a:rPr lang="en-US" sz="2000" dirty="0">
                <a:solidFill>
                  <a:srgbClr val="E03012"/>
                </a:solidFill>
              </a:rPr>
              <a:t>calibration coefficient </a:t>
            </a:r>
            <a:r>
              <a:rPr lang="en-US" sz="2000" dirty="0"/>
              <a:t>(determined from MR casts)</a:t>
            </a:r>
          </a:p>
          <a:p>
            <a:pPr>
              <a:buClr>
                <a:schemeClr val="tx2"/>
              </a:buClr>
            </a:pPr>
            <a:r>
              <a:rPr lang="en-US" sz="2000" dirty="0"/>
              <a:t>     buoyancy frequency/stratification</a:t>
            </a:r>
          </a:p>
        </p:txBody>
      </p:sp>
      <p:sp>
        <p:nvSpPr>
          <p:cNvPr id="2" name="Title 1"/>
          <p:cNvSpPr>
            <a:spLocks noGrp="1"/>
          </p:cNvSpPr>
          <p:nvPr>
            <p:ph type="title"/>
          </p:nvPr>
        </p:nvSpPr>
        <p:spPr/>
        <p:txBody>
          <a:bodyPr>
            <a:normAutofit/>
          </a:bodyPr>
          <a:lstStyle/>
          <a:p>
            <a:r>
              <a:rPr lang="en-US" dirty="0"/>
              <a:t>Dissipation Rate Estimates from w’</a:t>
            </a:r>
          </a:p>
        </p:txBody>
      </p:sp>
      <p:sp>
        <p:nvSpPr>
          <p:cNvPr id="9" name="Rectangle 8"/>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a:solidFill>
                  <a:schemeClr val="bg2">
                    <a:lumMod val="25000"/>
                  </a:schemeClr>
                </a:solidFill>
              </a:rPr>
              <a:t>Following </a:t>
            </a:r>
            <a:r>
              <a:rPr lang="en-US" sz="2000" i="1" dirty="0" err="1">
                <a:solidFill>
                  <a:schemeClr val="bg2">
                    <a:lumMod val="25000"/>
                  </a:schemeClr>
                </a:solidFill>
              </a:rPr>
              <a:t>Beaird</a:t>
            </a:r>
            <a:r>
              <a:rPr lang="en-US" sz="2000" i="1" dirty="0">
                <a:solidFill>
                  <a:schemeClr val="bg2">
                    <a:lumMod val="25000"/>
                  </a:schemeClr>
                </a:solidFill>
              </a:rPr>
              <a:t> et al. 2012; Greene et al., 2015; </a:t>
            </a:r>
            <a:r>
              <a:rPr lang="en-US" sz="2000" i="1" dirty="0" err="1">
                <a:solidFill>
                  <a:schemeClr val="bg2">
                    <a:lumMod val="25000"/>
                  </a:schemeClr>
                </a:solidFill>
              </a:rPr>
              <a:t>Gargett</a:t>
            </a:r>
            <a:r>
              <a:rPr lang="en-US" sz="2000" i="1" dirty="0">
                <a:solidFill>
                  <a:schemeClr val="bg2">
                    <a:lumMod val="25000"/>
                  </a:schemeClr>
                </a:solidFill>
              </a:rPr>
              <a:t> (1994,1999)</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1614" y="376673"/>
            <a:ext cx="3656447" cy="5883361"/>
          </a:xfrm>
          <a:prstGeom prst="rect">
            <a:avLst/>
          </a:prstGeom>
        </p:spPr>
      </p:pic>
      <p:pic>
        <p:nvPicPr>
          <p:cNvPr id="12" name="Picture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4" name="Picture 3"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69087" y="1642082"/>
            <a:ext cx="482600" cy="571500"/>
          </a:xfrm>
          <a:prstGeom prst="rect">
            <a:avLst/>
          </a:prstGeom>
        </p:spPr>
      </p:pic>
      <p:sp>
        <p:nvSpPr>
          <p:cNvPr id="17" name="Rectangle 16">
            <a:extLst>
              <a:ext uri="{FF2B5EF4-FFF2-40B4-BE49-F238E27FC236}">
                <a16:creationId xmlns:a16="http://schemas.microsoft.com/office/drawing/2014/main" id="{BB8F4572-D786-974C-B193-DA56460B3161}"/>
              </a:ext>
            </a:extLst>
          </p:cNvPr>
          <p:cNvSpPr/>
          <p:nvPr/>
        </p:nvSpPr>
        <p:spPr>
          <a:xfrm>
            <a:off x="-4271622" y="6193794"/>
            <a:ext cx="582211" cy="307777"/>
          </a:xfrm>
          <a:prstGeom prst="rect">
            <a:avLst/>
          </a:prstGeom>
        </p:spPr>
        <p:txBody>
          <a:bodyPr wrap="none">
            <a:spAutoFit/>
          </a:bodyPr>
          <a:lstStyle/>
          <a:p>
            <a:r>
              <a:rPr lang="en-US" i="1" dirty="0">
                <a:solidFill>
                  <a:schemeClr val="bg2">
                    <a:lumMod val="25000"/>
                  </a:schemeClr>
                </a:solidFill>
              </a:rPr>
              <a:t>2012</a:t>
            </a:r>
            <a:endParaRPr lang="en-US" dirty="0"/>
          </a:p>
        </p:txBody>
      </p:sp>
      <p:pic>
        <p:nvPicPr>
          <p:cNvPr id="20" name="Picture 19">
            <a:extLst>
              <a:ext uri="{FF2B5EF4-FFF2-40B4-BE49-F238E27FC236}">
                <a16:creationId xmlns:a16="http://schemas.microsoft.com/office/drawing/2014/main" id="{16241DA0-8CCD-5A41-8F50-A8C8E2626F32}"/>
              </a:ext>
            </a:extLst>
          </p:cNvPr>
          <p:cNvPicPr>
            <a:picLocks noChangeAspect="1"/>
          </p:cNvPicPr>
          <p:nvPr/>
        </p:nvPicPr>
        <p:blipFill>
          <a:blip r:embed="rId9"/>
          <a:stretch>
            <a:fillRect/>
          </a:stretch>
        </p:blipFill>
        <p:spPr>
          <a:xfrm>
            <a:off x="3132819" y="3436492"/>
            <a:ext cx="2089019" cy="686801"/>
          </a:xfrm>
          <a:prstGeom prst="rect">
            <a:avLst/>
          </a:prstGeom>
        </p:spPr>
      </p:pic>
      <p:pic>
        <p:nvPicPr>
          <p:cNvPr id="19" name="Picture 18">
            <a:extLst>
              <a:ext uri="{FF2B5EF4-FFF2-40B4-BE49-F238E27FC236}">
                <a16:creationId xmlns:a16="http://schemas.microsoft.com/office/drawing/2014/main" id="{87E41C4E-78CD-AE42-B460-0C12037F37C6}"/>
              </a:ext>
            </a:extLst>
          </p:cNvPr>
          <p:cNvPicPr>
            <a:picLocks noChangeAspect="1"/>
          </p:cNvPicPr>
          <p:nvPr/>
        </p:nvPicPr>
        <p:blipFill>
          <a:blip r:embed="rId10"/>
          <a:stretch>
            <a:fillRect/>
          </a:stretch>
        </p:blipFill>
        <p:spPr>
          <a:xfrm>
            <a:off x="1967650" y="1700633"/>
            <a:ext cx="2019300" cy="571500"/>
          </a:xfrm>
          <a:prstGeom prst="rect">
            <a:avLst/>
          </a:prstGeom>
        </p:spPr>
      </p:pic>
      <p:pic>
        <p:nvPicPr>
          <p:cNvPr id="25" name="Picture 24">
            <a:extLst>
              <a:ext uri="{FF2B5EF4-FFF2-40B4-BE49-F238E27FC236}">
                <a16:creationId xmlns:a16="http://schemas.microsoft.com/office/drawing/2014/main" id="{76A25A0A-EB0F-FC45-A3F4-8E38E48E455D}"/>
              </a:ext>
            </a:extLst>
          </p:cNvPr>
          <p:cNvPicPr>
            <a:picLocks noChangeAspect="1"/>
          </p:cNvPicPr>
          <p:nvPr/>
        </p:nvPicPr>
        <p:blipFill>
          <a:blip r:embed="rId11"/>
          <a:stretch>
            <a:fillRect/>
          </a:stretch>
        </p:blipFill>
        <p:spPr>
          <a:xfrm>
            <a:off x="2435038" y="4471468"/>
            <a:ext cx="1435100" cy="304800"/>
          </a:xfrm>
          <a:prstGeom prst="rect">
            <a:avLst/>
          </a:prstGeom>
        </p:spPr>
      </p:pic>
      <p:pic>
        <p:nvPicPr>
          <p:cNvPr id="26" name="Picture 25">
            <a:extLst>
              <a:ext uri="{FF2B5EF4-FFF2-40B4-BE49-F238E27FC236}">
                <a16:creationId xmlns:a16="http://schemas.microsoft.com/office/drawing/2014/main" id="{57E383D6-B5C9-1947-8C09-AB2E089A45ED}"/>
              </a:ext>
            </a:extLst>
          </p:cNvPr>
          <p:cNvPicPr>
            <a:picLocks noChangeAspect="1"/>
          </p:cNvPicPr>
          <p:nvPr/>
        </p:nvPicPr>
        <p:blipFill>
          <a:blip r:embed="rId12"/>
          <a:stretch>
            <a:fillRect/>
          </a:stretch>
        </p:blipFill>
        <p:spPr>
          <a:xfrm>
            <a:off x="5627576" y="1642082"/>
            <a:ext cx="1638300" cy="571500"/>
          </a:xfrm>
          <a:prstGeom prst="rect">
            <a:avLst/>
          </a:prstGeom>
        </p:spPr>
      </p:pic>
      <p:pic>
        <p:nvPicPr>
          <p:cNvPr id="5" name="Picture 4">
            <a:extLst>
              <a:ext uri="{FF2B5EF4-FFF2-40B4-BE49-F238E27FC236}">
                <a16:creationId xmlns:a16="http://schemas.microsoft.com/office/drawing/2014/main" id="{48151D87-8642-6D41-911C-BBDC3A2CC57A}"/>
              </a:ext>
            </a:extLst>
          </p:cNvPr>
          <p:cNvPicPr>
            <a:picLocks noChangeAspect="1"/>
          </p:cNvPicPr>
          <p:nvPr/>
        </p:nvPicPr>
        <p:blipFill>
          <a:blip r:embed="rId13"/>
          <a:stretch>
            <a:fillRect/>
          </a:stretch>
        </p:blipFill>
        <p:spPr>
          <a:xfrm>
            <a:off x="901825" y="2426198"/>
            <a:ext cx="241300" cy="215900"/>
          </a:xfrm>
          <a:prstGeom prst="rect">
            <a:avLst/>
          </a:prstGeom>
        </p:spPr>
      </p:pic>
    </p:spTree>
    <p:extLst>
      <p:ext uri="{BB962C8B-B14F-4D97-AF65-F5344CB8AC3E}">
        <p14:creationId xmlns:p14="http://schemas.microsoft.com/office/powerpoint/2010/main" val="2167379619"/>
      </p:ext>
    </p:extLst>
  </p:cSld>
  <p:clrMapOvr>
    <a:masterClrMapping/>
  </p:clrMapOvr>
</p:sld>
</file>

<file path=ppt/theme/theme1.xml><?xml version="1.0" encoding="utf-8"?>
<a:theme xmlns:a="http://schemas.openxmlformats.org/drawingml/2006/main" name="1_Title Page: NCAR - Blue Logo">
  <a:themeElements>
    <a:clrScheme name="NCAR UCAR">
      <a:dk1>
        <a:srgbClr val="000000"/>
      </a:dk1>
      <a:lt1>
        <a:srgbClr val="FFFFFF"/>
      </a:lt1>
      <a:dk2>
        <a:srgbClr val="1F3058"/>
      </a:dk2>
      <a:lt2>
        <a:srgbClr val="EEECE1"/>
      </a:lt2>
      <a:accent1>
        <a:srgbClr val="1A3141"/>
      </a:accent1>
      <a:accent2>
        <a:srgbClr val="456673"/>
      </a:accent2>
      <a:accent3>
        <a:srgbClr val="C45229"/>
      </a:accent3>
      <a:accent4>
        <a:srgbClr val="9F1B25"/>
      </a:accent4>
      <a:accent5>
        <a:srgbClr val="B36E25"/>
      </a:accent5>
      <a:accent6>
        <a:srgbClr val="555058"/>
      </a:accent6>
      <a:hlink>
        <a:srgbClr val="1F3058"/>
      </a:hlink>
      <a:folHlink>
        <a:srgbClr val="7C78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CAR-Blue-BottomSwooshes">
  <a:themeElements>
    <a:clrScheme name="Custom 4">
      <a:dk1>
        <a:srgbClr val="666666"/>
      </a:dk1>
      <a:lt1>
        <a:srgbClr val="FFFFFF"/>
      </a:lt1>
      <a:dk2>
        <a:srgbClr val="122D5D"/>
      </a:dk2>
      <a:lt2>
        <a:srgbClr val="D3DCEC"/>
      </a:lt2>
      <a:accent1>
        <a:srgbClr val="277DA1"/>
      </a:accent1>
      <a:accent2>
        <a:srgbClr val="248F87"/>
      </a:accent2>
      <a:accent3>
        <a:srgbClr val="BBD52F"/>
      </a:accent3>
      <a:accent4>
        <a:srgbClr val="D3DCEC"/>
      </a:accent4>
      <a:accent5>
        <a:srgbClr val="6C6C6C"/>
      </a:accent5>
      <a:accent6>
        <a:srgbClr val="9EA0A3"/>
      </a:accent6>
      <a:hlink>
        <a:srgbClr val="1A658F"/>
      </a:hlink>
      <a:folHlink>
        <a:srgbClr val="BBD5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CAR-Blue-TopHeader">
  <a:themeElements>
    <a:clrScheme name="NCAR and UCAR">
      <a:dk1>
        <a:srgbClr val="666666"/>
      </a:dk1>
      <a:lt1>
        <a:srgbClr val="FFFFFF"/>
      </a:lt1>
      <a:dk2>
        <a:srgbClr val="122D5D"/>
      </a:dk2>
      <a:lt2>
        <a:srgbClr val="D3DCEC"/>
      </a:lt2>
      <a:accent1>
        <a:srgbClr val="277DA1"/>
      </a:accent1>
      <a:accent2>
        <a:srgbClr val="248F87"/>
      </a:accent2>
      <a:accent3>
        <a:srgbClr val="BBD52F"/>
      </a:accent3>
      <a:accent4>
        <a:srgbClr val="D3DCEC"/>
      </a:accent4>
      <a:accent5>
        <a:srgbClr val="6C6C6C"/>
      </a:accent5>
      <a:accent6>
        <a:srgbClr val="9EA0A3"/>
      </a:accent6>
      <a:hlink>
        <a:srgbClr val="BBD52F"/>
      </a:hlink>
      <a:folHlink>
        <a:srgbClr val="BBD5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NCAR-Blue-TopHeader">
  <a:themeElements>
    <a:clrScheme name="NCAR and UCAR">
      <a:dk1>
        <a:srgbClr val="666666"/>
      </a:dk1>
      <a:lt1>
        <a:srgbClr val="FFFFFF"/>
      </a:lt1>
      <a:dk2>
        <a:srgbClr val="122D5D"/>
      </a:dk2>
      <a:lt2>
        <a:srgbClr val="D3DCEC"/>
      </a:lt2>
      <a:accent1>
        <a:srgbClr val="277DA1"/>
      </a:accent1>
      <a:accent2>
        <a:srgbClr val="248F87"/>
      </a:accent2>
      <a:accent3>
        <a:srgbClr val="BBD52F"/>
      </a:accent3>
      <a:accent4>
        <a:srgbClr val="D3DCEC"/>
      </a:accent4>
      <a:accent5>
        <a:srgbClr val="6C6C6C"/>
      </a:accent5>
      <a:accent6>
        <a:srgbClr val="9EA0A3"/>
      </a:accent6>
      <a:hlink>
        <a:srgbClr val="BBD52F"/>
      </a:hlink>
      <a:folHlink>
        <a:srgbClr val="BBD5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128478</TotalTime>
  <Words>12304</Words>
  <Application>Microsoft Macintosh PowerPoint</Application>
  <PresentationFormat>Widescreen</PresentationFormat>
  <Paragraphs>1456</Paragraphs>
  <Slides>65</Slides>
  <Notes>62</Notes>
  <HiddenSlides>0</HiddenSlides>
  <MMClips>2</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65</vt:i4>
      </vt:variant>
    </vt:vector>
  </HeadingPairs>
  <TitlesOfParts>
    <vt:vector size="77" baseType="lpstr">
      <vt:lpstr>Calibri</vt:lpstr>
      <vt:lpstr>Arial</vt:lpstr>
      <vt:lpstr>Wingdings</vt:lpstr>
      <vt:lpstr>Helvetica</vt:lpstr>
      <vt:lpstr>Century Gothic</vt:lpstr>
      <vt:lpstr>Helvetica Neue</vt:lpstr>
      <vt:lpstr>1_Title Page: NCAR - Blue Logo</vt:lpstr>
      <vt:lpstr>NCAR-Blue-BottomSwooshes</vt:lpstr>
      <vt:lpstr>NCAR-Blue-TopHeader</vt:lpstr>
      <vt:lpstr>Office Theme</vt:lpstr>
      <vt:lpstr>1_NCAR-Blue-TopHeader</vt:lpstr>
      <vt:lpstr>2_Office Theme</vt:lpstr>
      <vt:lpstr>PowerPoint Presentation</vt:lpstr>
      <vt:lpstr>PowerPoint Presentation</vt:lpstr>
      <vt:lpstr>Observations of Turbulence</vt:lpstr>
      <vt:lpstr>Estimates of Turbulence from Argo floats</vt:lpstr>
      <vt:lpstr>Large Eddy Method (LEM):</vt:lpstr>
      <vt:lpstr>Large Eddy Method: vertical velocity (w) variance</vt:lpstr>
      <vt:lpstr>Large Eddy Method: vertical velocity (w) variance</vt:lpstr>
      <vt:lpstr>Vertical Velocities from glider’s CTD data and a steady flight model</vt:lpstr>
      <vt:lpstr>Dissipation Rate Estimates from w’</vt:lpstr>
      <vt:lpstr>Vertical Velocities and TKE Dissipation Rates  from EM-APEX floats</vt:lpstr>
      <vt:lpstr>Potential for Scalability to the entire Argo array</vt:lpstr>
      <vt:lpstr>How Apex floats work?</vt:lpstr>
      <vt:lpstr>Example of ascent rate profile from an Apex float</vt:lpstr>
      <vt:lpstr>Can we filter out buoyancy pump effects to recover w?</vt:lpstr>
      <vt:lpstr>Can we filter out buoyancy pump effects to recover water velocity, w?</vt:lpstr>
      <vt:lpstr>APEX Float’s Ascent Rates: Mean Surfacing Velocities</vt:lpstr>
      <vt:lpstr>APEX Float’s Ascent Rates: Variability within the mixed layer</vt:lpstr>
      <vt:lpstr>Diurnal variability in float’s ascent rates (SD within the ML)</vt:lpstr>
      <vt:lpstr>Correlation with wind forcing and mixed-layer depth (MLD)</vt:lpstr>
      <vt:lpstr>Dissipation rate estimates from LEM</vt:lpstr>
      <vt:lpstr>Remaining Issue</vt:lpstr>
      <vt:lpstr>New Technology: Microstructure Sensors on Autonomous Platforms</vt:lpstr>
      <vt:lpstr>CPF + MR integration</vt:lpstr>
      <vt:lpstr>CPF + MR Rescue Mission </vt:lpstr>
      <vt:lpstr>CPF + MR:  First at-sea Deployment on Oct 08, in the south Monterey Bay </vt:lpstr>
      <vt:lpstr>CPF + MR:  First at-sea Deployment on Oct 08, in the south Monterey Bay </vt:lpstr>
      <vt:lpstr>CPF + MR:  Turbulence Intensity through the water column </vt:lpstr>
      <vt:lpstr>Turbulence Intensity </vt:lpstr>
      <vt:lpstr>CPF- MR Overnight Deployment  Nov 16-17 </vt:lpstr>
      <vt:lpstr>PowerPoint Presentation</vt:lpstr>
      <vt:lpstr>Thank you!  Questions?</vt:lpstr>
      <vt:lpstr>PowerPoint Presentation</vt:lpstr>
      <vt:lpstr>Eddy Diffusivity coefficient, Kz </vt:lpstr>
      <vt:lpstr>Turbulence Intensity Estimates from CPF’s ascent rates (LEM) </vt:lpstr>
      <vt:lpstr>Large Eddy Method (LEM) requirements: </vt:lpstr>
      <vt:lpstr>Depth-dependence of w wariance</vt:lpstr>
      <vt:lpstr>Vertical velocities from glider’s CTD data and steady flight model</vt:lpstr>
      <vt:lpstr>Dissipation rate estimates from w</vt:lpstr>
      <vt:lpstr>Dissipation rate estimates within the mixed layer (ML)</vt:lpstr>
      <vt:lpstr>Vertical eddy diffusivity, Kz, within the ML</vt:lpstr>
      <vt:lpstr>PowerPoint Presentation</vt:lpstr>
      <vt:lpstr>PowerPoint Presentation</vt:lpstr>
      <vt:lpstr>PowerPoint Presentation</vt:lpstr>
      <vt:lpstr>PowerPoint Presentation</vt:lpstr>
      <vt:lpstr>APEX Float’s Ascent Rates: Mean Surfacing Velocities</vt:lpstr>
      <vt:lpstr>APEX Float’s Ascent Rates: Variability within the mixed layer</vt:lpstr>
      <vt:lpstr>Seasonality in float’s ascent rates within the mixed layer</vt:lpstr>
      <vt:lpstr>Is w variance larger for deeper mixed layers?</vt:lpstr>
      <vt:lpstr>Theme 1. Scalability of vertical mixing rates for the global Argo array</vt:lpstr>
      <vt:lpstr>Theme 2. Collect/validate Turbulence obs/estimates in the Monterey Bay</vt:lpstr>
      <vt:lpstr>PowerPoint Presentation</vt:lpstr>
      <vt:lpstr>Dissipation rate estimates from glider’s CTD data</vt:lpstr>
      <vt:lpstr>Annual Cycle of Turbulence Intensity (North Atlantic)</vt:lpstr>
      <vt:lpstr>Large Eddy Method (LEM) requirements </vt:lpstr>
      <vt:lpstr>PowerPoint Presentation</vt:lpstr>
      <vt:lpstr>PowerPoint Presentation</vt:lpstr>
      <vt:lpstr>PowerPoint Presentation</vt:lpstr>
      <vt:lpstr>Can we filter out these effects to recover w?</vt:lpstr>
      <vt:lpstr>Can we filter out these effects to recover w?</vt:lpstr>
      <vt:lpstr>PowerPoint Presentation</vt:lpstr>
      <vt:lpstr>PowerPoint Presentation</vt:lpstr>
      <vt:lpstr>PowerPoint Presentation</vt:lpstr>
      <vt:lpstr>PowerPoint Presentation</vt:lpstr>
      <vt:lpstr>Observations of Turbulence</vt:lpstr>
      <vt:lpstr>Surface Mixing Controls  on air-sea CO2 exchange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Magdalena Carranza</cp:lastModifiedBy>
  <cp:revision>1332</cp:revision>
  <cp:lastPrinted>2019-07-11T16:56:49Z</cp:lastPrinted>
  <dcterms:modified xsi:type="dcterms:W3CDTF">2022-06-11T14:31:59Z</dcterms:modified>
</cp:coreProperties>
</file>