
<file path=[Content_Types].xml><?xml version="1.0" encoding="utf-8"?>
<Types xmlns="http://schemas.openxmlformats.org/package/2006/content-types">
  <Default Extension="xml" ContentType="application/xml"/>
  <Default Extension="jpg" ContentType="image/jpeg"/>
  <Default Extension="tiff" ContentType="image/tiff"/>
  <Default Extension="emf" ContentType="image/x-emf"/>
  <Default Extension="rels" ContentType="application/vnd.openxmlformats-package.relationships+xml"/>
  <Default Extension="tif" ContentType="image/tif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8.jp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3" r:id="rId1"/>
    <p:sldMasterId id="2147483689" r:id="rId2"/>
  </p:sldMasterIdLst>
  <p:notesMasterIdLst>
    <p:notesMasterId r:id="rId29"/>
  </p:notesMasterIdLst>
  <p:sldIdLst>
    <p:sldId id="702" r:id="rId3"/>
    <p:sldId id="703" r:id="rId4"/>
    <p:sldId id="625" r:id="rId5"/>
    <p:sldId id="706" r:id="rId6"/>
    <p:sldId id="656" r:id="rId7"/>
    <p:sldId id="646" r:id="rId8"/>
    <p:sldId id="644" r:id="rId9"/>
    <p:sldId id="705" r:id="rId10"/>
    <p:sldId id="709" r:id="rId11"/>
    <p:sldId id="652" r:id="rId12"/>
    <p:sldId id="658" r:id="rId13"/>
    <p:sldId id="682" r:id="rId14"/>
    <p:sldId id="660" r:id="rId15"/>
    <p:sldId id="712" r:id="rId16"/>
    <p:sldId id="672" r:id="rId17"/>
    <p:sldId id="707" r:id="rId18"/>
    <p:sldId id="690" r:id="rId19"/>
    <p:sldId id="698" r:id="rId20"/>
    <p:sldId id="701" r:id="rId21"/>
    <p:sldId id="693" r:id="rId22"/>
    <p:sldId id="692" r:id="rId23"/>
    <p:sldId id="713" r:id="rId24"/>
    <p:sldId id="710" r:id="rId25"/>
    <p:sldId id="714" r:id="rId26"/>
    <p:sldId id="691" r:id="rId27"/>
    <p:sldId id="711" r:id="rId28"/>
  </p:sldIdLst>
  <p:sldSz cx="12192000" cy="68580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E5D815"/>
    <a:srgbClr val="18638F"/>
    <a:srgbClr val="FF7F0F"/>
    <a:srgbClr val="8C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12" autoAdjust="0"/>
    <p:restoredTop sz="90494" autoAdjust="0"/>
  </p:normalViewPr>
  <p:slideViewPr>
    <p:cSldViewPr snapToGrid="0">
      <p:cViewPr>
        <p:scale>
          <a:sx n="130" d="100"/>
          <a:sy n="130" d="100"/>
        </p:scale>
        <p:origin x="-504" y="-80"/>
      </p:cViewPr>
      <p:guideLst>
        <p:guide orient="horz" pos="4319"/>
        <p:guide pos="7679"/>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000024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solidFill>
                  <a:prstClr val="black"/>
                </a:solidFill>
                <a:latin typeface="Calibri"/>
              </a:rPr>
              <a:pPr/>
              <a:t>1</a:t>
            </a:fld>
            <a:endParaRPr lang="en-US">
              <a:solidFill>
                <a:prstClr val="black"/>
              </a:solidFill>
              <a:latin typeface="Calibri"/>
            </a:endParaRPr>
          </a:p>
        </p:txBody>
      </p:sp>
    </p:spTree>
    <p:extLst>
      <p:ext uri="{BB962C8B-B14F-4D97-AF65-F5344CB8AC3E}">
        <p14:creationId xmlns:p14="http://schemas.microsoft.com/office/powerpoint/2010/main" val="712299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None/>
            </a:pPr>
            <a:endParaRPr lang="en-US" sz="1200" b="0" i="0" u="none" strike="noStrike" cap="none" dirty="0" smtClean="0">
              <a:solidFill>
                <a:schemeClr val="dk1"/>
              </a:solidFill>
              <a:latin typeface="Calibri"/>
              <a:ea typeface="Calibri"/>
              <a:cs typeface="Calibri"/>
              <a:sym typeface="Calibri"/>
            </a:endParaRP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200" b="0" i="0" u="none" strike="noStrike" cap="none" dirty="0" smtClean="0">
                <a:solidFill>
                  <a:schemeClr val="dk1"/>
                </a:solidFill>
                <a:effectLst/>
                <a:latin typeface="Calibri"/>
                <a:ea typeface="Calibri"/>
                <a:cs typeface="Calibri"/>
                <a:sym typeface="Calibri"/>
              </a:rPr>
              <a:t>A dive profile for Spray through still water would follow a smooth path down to the desired depth and back up to the surface. </a:t>
            </a:r>
            <a:endParaRPr lang="en-US" dirty="0" smtClean="0"/>
          </a:p>
          <a:p>
            <a:pPr marL="400050" indent="-171450">
              <a:buFontTx/>
              <a:buChar char="-"/>
            </a:pPr>
            <a:endParaRPr lang="en-US" sz="1200" b="0" i="0" u="none" strike="noStrike" cap="none" baseline="0" dirty="0" smtClean="0">
              <a:solidFill>
                <a:schemeClr val="dk1"/>
              </a:solidFill>
              <a:latin typeface="Calibri"/>
              <a:ea typeface="Calibri"/>
              <a:cs typeface="Calibri"/>
              <a:sym typeface="Calibri"/>
            </a:endParaRPr>
          </a:p>
          <a:p>
            <a:pPr marL="228600" indent="0">
              <a:buFontTx/>
              <a:buNone/>
            </a:pPr>
            <a:r>
              <a:rPr lang="en-US" sz="1200" b="0" i="0" u="none" strike="noStrike" cap="none" baseline="0" dirty="0" smtClean="0">
                <a:solidFill>
                  <a:schemeClr val="dk1"/>
                </a:solidFill>
                <a:latin typeface="Calibri"/>
                <a:ea typeface="Calibri"/>
                <a:cs typeface="Calibri"/>
                <a:sym typeface="Calibri"/>
              </a:rPr>
              <a:t>Instead, the pressure sensor indicates that </a:t>
            </a:r>
            <a:r>
              <a:rPr lang="en-US" sz="1200" b="0" i="0" u="none" strike="noStrike" cap="none" baseline="0" dirty="0" smtClean="0">
                <a:solidFill>
                  <a:schemeClr val="dk1"/>
                </a:solidFill>
                <a:latin typeface="Calibri"/>
                <a:ea typeface="Calibri"/>
                <a:cs typeface="Calibri"/>
                <a:sym typeface="Calibri"/>
              </a:rPr>
              <a:t>path </a:t>
            </a:r>
            <a:r>
              <a:rPr lang="en-US" sz="1200" b="0" i="0" u="none" strike="noStrike" cap="none" baseline="0" dirty="0" smtClean="0">
                <a:solidFill>
                  <a:schemeClr val="dk1"/>
                </a:solidFill>
                <a:latin typeface="Calibri"/>
                <a:ea typeface="Calibri"/>
                <a:cs typeface="Calibri"/>
                <a:sym typeface="Calibri"/>
              </a:rPr>
              <a:t>is not smooth..</a:t>
            </a:r>
          </a:p>
          <a:p>
            <a:pPr marL="228600" indent="0">
              <a:buNone/>
            </a:pPr>
            <a:endParaRPr lang="en-US" sz="1200" b="0" i="0" u="none" strike="noStrike" cap="none" baseline="0" dirty="0" smtClean="0">
              <a:solidFill>
                <a:schemeClr val="dk1"/>
              </a:solidFill>
              <a:latin typeface="Calibri"/>
              <a:ea typeface="Calibri"/>
              <a:cs typeface="Calibri"/>
              <a:sym typeface="Calibri"/>
            </a:endParaRP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The vertical velocity, calculated by the first difference of depth, is characterized by </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smtClean="0">
                <a:solidFill>
                  <a:schemeClr val="dk1"/>
                </a:solidFill>
                <a:effectLst/>
                <a:latin typeface="Calibri"/>
                <a:ea typeface="Calibri"/>
                <a:cs typeface="Calibri"/>
                <a:sym typeface="Calibri"/>
              </a:rPr>
              <a:t>the glider’s flight at low frequency and </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0" i="0" u="none" strike="noStrike" cap="none" dirty="0" smtClean="0">
                <a:solidFill>
                  <a:schemeClr val="dk1"/>
                </a:solidFill>
                <a:effectLst/>
                <a:latin typeface="Calibri"/>
                <a:ea typeface="Calibri"/>
                <a:cs typeface="Calibri"/>
                <a:sym typeface="Calibri"/>
              </a:rPr>
              <a:t>by internal waves at high frequency. </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endParaRPr lang="en-US" sz="1200" b="0" i="0" u="none" strike="noStrike" cap="none" dirty="0" smtClean="0">
              <a:solidFill>
                <a:schemeClr val="dk1"/>
              </a:solidFill>
              <a:effectLst/>
              <a:latin typeface="Calibri"/>
              <a:ea typeface="Calibri"/>
              <a:cs typeface="Calibri"/>
              <a:sym typeface="Calibri"/>
            </a:endParaRPr>
          </a:p>
          <a:p>
            <a:pPr marL="228600" indent="0">
              <a:buNone/>
            </a:pPr>
            <a:r>
              <a:rPr lang="en-US" sz="1200" b="0" i="0" u="none" strike="noStrike" cap="none" dirty="0" smtClean="0">
                <a:solidFill>
                  <a:schemeClr val="dk1"/>
                </a:solidFill>
                <a:latin typeface="Calibri"/>
                <a:ea typeface="Calibri"/>
                <a:cs typeface="Calibri"/>
                <a:sym typeface="Calibri"/>
              </a:rPr>
              <a:t>Thus,</a:t>
            </a:r>
            <a:r>
              <a:rPr lang="en-US" sz="1200" b="0" i="0" u="none" strike="noStrike" cap="none" baseline="0" dirty="0" smtClean="0">
                <a:solidFill>
                  <a:schemeClr val="dk1"/>
                </a:solidFill>
                <a:latin typeface="Calibri"/>
                <a:ea typeface="Calibri"/>
                <a:cs typeface="Calibri"/>
                <a:sym typeface="Calibri"/>
              </a:rPr>
              <a:t> one way of getting at w from glider’s is to model what that path would look like through still water.. By means of a </a:t>
            </a:r>
          </a:p>
          <a:p>
            <a:pPr marL="228600" indent="0">
              <a:buNone/>
            </a:pPr>
            <a:endParaRPr lang="en-US" sz="1200" b="0" i="0" u="none" strike="noStrike" cap="none" dirty="0" smtClean="0">
              <a:solidFill>
                <a:schemeClr val="dk1"/>
              </a:solidFill>
              <a:latin typeface="Calibri"/>
              <a:ea typeface="Calibri"/>
              <a:cs typeface="Calibri"/>
              <a:sym typeface="Calibri"/>
            </a:endParaRPr>
          </a:p>
          <a:p>
            <a:pPr marL="228600" indent="0">
              <a:buNone/>
            </a:pPr>
            <a:r>
              <a:rPr lang="en-US" sz="1200" b="0" i="0" u="none" strike="noStrike" cap="none" dirty="0" smtClean="0">
                <a:solidFill>
                  <a:schemeClr val="dk1"/>
                </a:solidFill>
                <a:latin typeface="Calibri"/>
                <a:ea typeface="Calibri"/>
                <a:cs typeface="Calibri"/>
                <a:sym typeface="Calibri"/>
              </a:rPr>
              <a:t>w = w_{</a:t>
            </a:r>
            <a:r>
              <a:rPr lang="en-US" sz="1200" b="0" i="0" u="none" strike="noStrike" cap="none" dirty="0" err="1" smtClean="0">
                <a:solidFill>
                  <a:schemeClr val="dk1"/>
                </a:solidFill>
                <a:latin typeface="Calibri"/>
                <a:ea typeface="Calibri"/>
                <a:cs typeface="Calibri"/>
                <a:sym typeface="Calibri"/>
              </a:rPr>
              <a:t>ctd</a:t>
            </a:r>
            <a:r>
              <a:rPr lang="en-US" sz="1200" b="0" i="0" u="none" strike="noStrike" cap="none" dirty="0" smtClean="0">
                <a:solidFill>
                  <a:schemeClr val="dk1"/>
                </a:solidFill>
                <a:latin typeface="Calibri"/>
                <a:ea typeface="Calibri"/>
                <a:cs typeface="Calibri"/>
                <a:sym typeface="Calibri"/>
              </a:rPr>
              <a:t>} - w_{steady}</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endParaRPr lang="en-US" dirty="0" smtClean="0"/>
          </a:p>
          <a:p>
            <a:pPr marL="228600" indent="0">
              <a:buNone/>
            </a:pPr>
            <a:endParaRPr lang="en-US" sz="1200" b="0" i="0" u="none" strike="noStrike" cap="none" baseline="0" dirty="0" smtClean="0">
              <a:solidFill>
                <a:schemeClr val="dk1"/>
              </a:solidFill>
              <a:latin typeface="Calibri"/>
              <a:ea typeface="Calibri"/>
              <a:cs typeface="Calibri"/>
              <a:sym typeface="Calibri"/>
            </a:endParaRPr>
          </a:p>
          <a:p>
            <a:pPr marL="228600" indent="0">
              <a:buNone/>
            </a:pPr>
            <a:endParaRPr lang="en-US" sz="1200" b="0" i="0" u="none" strike="noStrike" cap="none" baseline="0" dirty="0" smtClean="0">
              <a:solidFill>
                <a:schemeClr val="dk1"/>
              </a:solidFill>
              <a:latin typeface="Calibri"/>
              <a:ea typeface="Calibri"/>
              <a:cs typeface="Calibri"/>
              <a:sym typeface="Calibri"/>
            </a:endParaRPr>
          </a:p>
          <a:p>
            <a:pPr marL="228600" indent="0">
              <a:buNone/>
            </a:pPr>
            <a:endParaRPr lang="en-US" sz="1200" b="0" i="0" u="none" strike="noStrike" cap="none" baseline="0" dirty="0" smtClean="0">
              <a:solidFill>
                <a:schemeClr val="dk1"/>
              </a:solidFill>
              <a:latin typeface="Calibri"/>
              <a:ea typeface="Calibri"/>
              <a:cs typeface="Calibri"/>
              <a:sym typeface="Calibri"/>
            </a:endParaRPr>
          </a:p>
          <a:p>
            <a:pPr marL="228600" indent="0">
              <a:buNone/>
            </a:pPr>
            <a:endParaRPr lang="en-US" sz="1200" b="0" i="0" u="none" strike="noStrike" cap="none" baseline="0" dirty="0" smtClean="0">
              <a:solidFill>
                <a:schemeClr val="dk1"/>
              </a:solidFill>
              <a:latin typeface="Calibri"/>
              <a:ea typeface="Calibri"/>
              <a:cs typeface="Calibri"/>
              <a:sym typeface="Calibri"/>
            </a:endParaRPr>
          </a:p>
          <a:p>
            <a:pPr marL="228600" indent="0">
              <a:buNone/>
            </a:pPr>
            <a:endParaRPr lang="en-US" sz="1200" b="0" i="0" u="none" strike="noStrike" cap="none" baseline="0" dirty="0" smtClean="0">
              <a:solidFill>
                <a:schemeClr val="dk1"/>
              </a:solidFill>
              <a:latin typeface="Calibri"/>
              <a:ea typeface="Calibri"/>
              <a:cs typeface="Calibri"/>
              <a:sym typeface="Calibri"/>
            </a:endParaRPr>
          </a:p>
          <a:p>
            <a:pPr marL="228600" indent="0">
              <a:buNone/>
            </a:pPr>
            <a:endParaRPr lang="en-US" sz="1200" b="0" i="0" u="none" strike="noStrike" cap="none" baseline="0" dirty="0" smtClean="0">
              <a:solidFill>
                <a:schemeClr val="dk1"/>
              </a:solidFill>
              <a:latin typeface="Calibri"/>
              <a:ea typeface="Calibri"/>
              <a:cs typeface="Calibri"/>
              <a:sym typeface="Calibri"/>
            </a:endParaRPr>
          </a:p>
          <a:p>
            <a:pPr marL="228600" indent="0">
              <a:buNone/>
            </a:pPr>
            <a:endParaRPr lang="en-US" sz="1200" b="0" i="0" u="none" strike="noStrike" cap="none" baseline="0" dirty="0" smtClean="0">
              <a:solidFill>
                <a:schemeClr val="dk1"/>
              </a:solidFill>
              <a:latin typeface="Calibri"/>
              <a:ea typeface="Calibri"/>
              <a:cs typeface="Calibri"/>
              <a:sym typeface="Calibri"/>
            </a:endParaRPr>
          </a:p>
          <a:p>
            <a:pPr marL="228600" indent="0">
              <a:buNone/>
            </a:pPr>
            <a:endParaRPr lang="en-US" sz="1200" b="0" i="0" u="none" strike="noStrike" cap="none" baseline="0" dirty="0" smtClean="0">
              <a:solidFill>
                <a:schemeClr val="dk1"/>
              </a:solidFill>
              <a:latin typeface="Calibri"/>
              <a:ea typeface="Calibri"/>
              <a:cs typeface="Calibri"/>
              <a:sym typeface="Calibri"/>
            </a:endParaRPr>
          </a:p>
          <a:p>
            <a:pPr marL="228600" indent="0">
              <a:buNone/>
            </a:pPr>
            <a:endParaRPr lang="en-US" sz="1200" b="0" i="0" u="none" strike="noStrike" cap="none" baseline="0" dirty="0" smtClean="0">
              <a:solidFill>
                <a:schemeClr val="dk1"/>
              </a:solidFill>
              <a:latin typeface="Calibri"/>
              <a:ea typeface="Calibri"/>
              <a:cs typeface="Calibri"/>
              <a:sym typeface="Calibri"/>
            </a:endParaRPr>
          </a:p>
          <a:p>
            <a:pPr marL="228600" indent="0">
              <a:buNone/>
            </a:pPr>
            <a:endParaRPr lang="en-US" sz="1200" b="0" i="0" u="none" strike="noStrike" cap="none" baseline="0" dirty="0" smtClean="0">
              <a:solidFill>
                <a:schemeClr val="dk1"/>
              </a:solidFill>
              <a:latin typeface="Calibri"/>
              <a:ea typeface="Calibri"/>
              <a:cs typeface="Calibri"/>
              <a:sym typeface="Calibri"/>
            </a:endParaRPr>
          </a:p>
          <a:p>
            <a:pPr marL="228600" indent="0">
              <a:buNone/>
            </a:pPr>
            <a:endParaRPr lang="en-US" baseline="0" dirty="0" smtClean="0"/>
          </a:p>
          <a:p>
            <a:pPr marL="228600" indent="0">
              <a:buNone/>
            </a:pPr>
            <a:endParaRPr lang="en-US" baseline="0" dirty="0" smtClean="0"/>
          </a:p>
          <a:p>
            <a:pPr marL="228600" indent="0">
              <a:buNone/>
            </a:pPr>
            <a:r>
              <a:rPr lang="en-US" baseline="0" dirty="0" smtClean="0"/>
              <a:t>%% On Floats, AUVs/Gliders %%%%%%%%%</a:t>
            </a:r>
          </a:p>
          <a:p>
            <a:pPr marL="228600" indent="0">
              <a:buNone/>
            </a:pPr>
            <a:r>
              <a:rPr lang="en-US" baseline="0" dirty="0" smtClean="0"/>
              <a:t>From https://</a:t>
            </a:r>
            <a:r>
              <a:rPr lang="en-US" baseline="0" dirty="0" err="1" smtClean="0"/>
              <a:t>www.geomar.de</a:t>
            </a:r>
            <a:r>
              <a:rPr lang="en-US" baseline="0" dirty="0" smtClean="0"/>
              <a:t>/en/research/fb1/fb1-po/observing-systems/floats-glider-</a:t>
            </a:r>
            <a:r>
              <a:rPr lang="en-US" baseline="0" dirty="0" err="1" smtClean="0"/>
              <a:t>auv</a:t>
            </a:r>
            <a:r>
              <a:rPr lang="en-US" baseline="0" dirty="0" smtClean="0"/>
              <a:t>/</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“Floats, Gliders and AUVs differ fundamentally in their propulsion systems.</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While floats are carried by ocean currents without any external control, AUVs and Gliders can independently move through the oceans. AUVs are driven by a conventional propeller and are characterized by their high speed and good controllability. Gliders however, have no propellers and can only move at relatively slow speed through the oceans (about half the speed of a pedestrian). Gliders share their ingenious propulsion system with floats. A high pressure pump can move oil from the interior of the pressure housing of the devices into a bubble outside of the housing and back. Thereby float and glider are able to change their density and similar to a submarine they move up and down in the water column.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While the float uses this vertical movement only to gain measurements over the entire depth range, gliders convert the vertical into an additional forward movement similar to the principle of a paper airplane.</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All three new observation platforms share batteries as their energy supplier.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Their range is therefore limited. Because of their different propulsion systems differing </a:t>
            </a:r>
            <a:r>
              <a:rPr lang="en-US" baseline="0" dirty="0" err="1" smtClean="0"/>
              <a:t>andcomplementary</a:t>
            </a:r>
            <a:r>
              <a:rPr lang="en-US" baseline="0" dirty="0" smtClean="0"/>
              <a:t> measurement strategies are employed. On a single battery charge AUVs can for example </a:t>
            </a:r>
            <a:r>
              <a:rPr lang="en-US" baseline="0" dirty="0" err="1" smtClean="0"/>
              <a:t>travelfor</a:t>
            </a:r>
            <a:r>
              <a:rPr lang="en-US" baseline="0" dirty="0" smtClean="0"/>
              <a:t> one day along a pre-programmed up to 200 km long track. Gliders move, however, much slower and more economical in terms of their battery usage. Their deployments can last up to several months and the distance they cover can be well above 2000 km. Floats on the other hand are the energy saving champion.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They travel the oceans for up to 5 years. During this time they are carried along with the ocean currents and can therefore, depending on these highly variable flows, travel thousands or just a few dozen kilometers.”</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Gliders buoyancy control:</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sz="1200" b="0" i="0" u="none" strike="noStrike" cap="none" dirty="0" smtClean="0">
                <a:solidFill>
                  <a:schemeClr val="dk1"/>
                </a:solidFill>
                <a:effectLst/>
                <a:latin typeface="Calibri"/>
                <a:ea typeface="Calibri"/>
                <a:cs typeface="Calibri"/>
                <a:sym typeface="Calibri"/>
              </a:rPr>
              <a:t>At the beginning of the dive, while on the surface, the glider’s external bladder is completely emptied to decrease buoyancy </a:t>
            </a:r>
            <a:endParaRPr lang="en-US"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Vacuumed out (no hydraulic pump current)</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err="1" smtClean="0"/>
              <a:t>Vacumm</a:t>
            </a:r>
            <a:r>
              <a:rPr lang="en-US" baseline="0" dirty="0" smtClean="0"/>
              <a:t> valve closes at 50 m on descent..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The glider free falls on the way down..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2) Once it reaches the target depth, A hydraulic pump then fills the external bladder enough to achieve a desired upward buoyancy</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3) </a:t>
            </a:r>
            <a:r>
              <a:rPr lang="en-US" sz="1200" b="0" i="0" u="none" strike="noStrike" cap="none" dirty="0" smtClean="0">
                <a:solidFill>
                  <a:schemeClr val="dk1"/>
                </a:solidFill>
                <a:effectLst/>
                <a:latin typeface="Calibri"/>
                <a:ea typeface="Calibri"/>
                <a:cs typeface="Calibri"/>
                <a:sym typeface="Calibri"/>
              </a:rPr>
              <a:t>As the glider rises, the pump runs three to four times per dive to maintain vertical velocity above 0.1 m </a:t>
            </a:r>
            <a:endParaRPr lang="en-US" dirty="0" smtClean="0"/>
          </a:p>
          <a:p>
            <a:pPr marL="228600" indent="0">
              <a:buNone/>
            </a:pPr>
            <a:r>
              <a:rPr lang="en-US" baseline="0" dirty="0" smtClean="0"/>
              <a:t>Spikes in velocity from </a:t>
            </a:r>
            <a:r>
              <a:rPr lang="en-US" baseline="0" dirty="0" err="1" smtClean="0"/>
              <a:t>ctd</a:t>
            </a:r>
            <a:endParaRPr lang="en-US" baseline="0" dirty="0" smtClean="0"/>
          </a:p>
          <a:p>
            <a:pPr marL="228600" indent="0">
              <a:buNone/>
            </a:pPr>
            <a:endParaRPr lang="en-US" baseline="0" dirty="0" smtClean="0"/>
          </a:p>
          <a:p>
            <a:pPr marL="228600" indent="0">
              <a:buNone/>
            </a:pPr>
            <a:endParaRPr lang="en-US" baseline="0" dirty="0" smtClean="0"/>
          </a:p>
          <a:p>
            <a:pPr marL="228600" indent="0">
              <a:buNone/>
            </a:pPr>
            <a:endParaRPr lang="en-US" baseline="0" dirty="0" smtClean="0"/>
          </a:p>
          <a:p>
            <a:pPr marL="228600" indent="0">
              <a:buNone/>
            </a:pPr>
            <a:endParaRPr lang="en-US" baseline="0" dirty="0" smtClean="0"/>
          </a:p>
          <a:p>
            <a:pPr marL="228600" indent="0">
              <a:buNone/>
            </a:pPr>
            <a:endParaRPr lang="en-US" baseline="0" dirty="0" smtClean="0"/>
          </a:p>
          <a:p>
            <a:pPr marL="228600" indent="0">
              <a:buNone/>
            </a:pPr>
            <a:r>
              <a:rPr lang="en-US" baseline="0" dirty="0" smtClean="0"/>
              <a:t>%% On Floats, AUVs/Gliders %%%%%%%%%</a:t>
            </a:r>
          </a:p>
          <a:p>
            <a:pPr marL="228600" indent="0">
              <a:buNone/>
            </a:pPr>
            <a:r>
              <a:rPr lang="en-US" baseline="0" dirty="0" smtClean="0"/>
              <a:t>From https://</a:t>
            </a:r>
            <a:r>
              <a:rPr lang="en-US" baseline="0" dirty="0" err="1" smtClean="0"/>
              <a:t>www.geomar.de</a:t>
            </a:r>
            <a:r>
              <a:rPr lang="en-US" baseline="0" dirty="0" smtClean="0"/>
              <a:t>/en/research/fb1/fb1-po/observing-systems/floats-glider-</a:t>
            </a:r>
            <a:r>
              <a:rPr lang="en-US" baseline="0" dirty="0" err="1" smtClean="0"/>
              <a:t>auv</a:t>
            </a:r>
            <a:r>
              <a:rPr lang="en-US" baseline="0" dirty="0" smtClean="0"/>
              <a:t>/</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“Floats, Gliders and AUVs differ fundamentally in their propulsion systems.</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While floats are carried by ocean currents without any external control, AUVs and Gliders can independently move through the oceans. AUVs are driven by a conventional propeller and are characterized by their high speed and good controllability. Gliders however, have no propellers and can only move at relatively slow speed through the oceans (about half the speed of a pedestrian). Gliders share their ingenious propulsion system with floats. A high pressure pump can move oil from the interior of the pressure housing of the devices into a bubble outside of the housing and back. Thereby float and glider are able to change their density and similar to a submarine they move up and down in the water column.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While the float uses this vertical movement only to gain measurements over the entire depth range, gliders convert the vertical into an additional forward movement similar to the principle of a paper airplane.</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All three new observation platforms share batteries as their energy supplier.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Their range is therefore limited. Because of their different propulsion systems differing </a:t>
            </a:r>
            <a:r>
              <a:rPr lang="en-US" baseline="0" dirty="0" err="1" smtClean="0"/>
              <a:t>andcomplementary</a:t>
            </a:r>
            <a:r>
              <a:rPr lang="en-US" baseline="0" dirty="0" smtClean="0"/>
              <a:t> measurement strategies are employed. On a single battery charge AUVs can for example </a:t>
            </a:r>
            <a:r>
              <a:rPr lang="en-US" baseline="0" dirty="0" err="1" smtClean="0"/>
              <a:t>travelfor</a:t>
            </a:r>
            <a:r>
              <a:rPr lang="en-US" baseline="0" dirty="0" smtClean="0"/>
              <a:t> one day along a pre-programmed up to 200 km long track. Gliders move, however, much slower and more economical in terms of their battery usage. Their deployments can last up to several months and the distance they cover can be well above 2000 km. Floats on the other hand are the energy saving champion.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They travel the oceans for up to 5 years. During this time they are carried along with the ocean currents and can therefore, depending on these highly variable flows, travel thousands or just a few dozen kilometers.”</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Associated with internal waves are orbital motions of the water particles as depicted in Fig. 1 (the dashed circular lines). The radius of the circular motion of the water particles is largest at the </a:t>
            </a:r>
            <a:r>
              <a:rPr lang="en-US" baseline="0" dirty="0" err="1" smtClean="0"/>
              <a:t>pycnocline</a:t>
            </a:r>
            <a:r>
              <a:rPr lang="en-US" baseline="0" dirty="0" smtClean="0"/>
              <a:t> (or thermocline) depth and decreases downwards as well as upwards from this depth. </a:t>
            </a: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   based on a simple scaling of the turbulent kinetic energy (TKE) equation (Taylor 1935). </a:t>
            </a:r>
            <a:endParaRPr lang="en-US" dirty="0" smtClean="0"/>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200" b="0" i="0" u="none" strike="noStrike" cap="none" dirty="0" smtClean="0">
                <a:solidFill>
                  <a:schemeClr val="dk1"/>
                </a:solidFill>
                <a:effectLst/>
                <a:latin typeface="Calibri"/>
                <a:ea typeface="Calibri"/>
                <a:cs typeface="Calibri"/>
                <a:sym typeface="Calibri"/>
              </a:rPr>
              <a:t>-  Hypothesis:</a:t>
            </a:r>
            <a:r>
              <a:rPr lang="en-US" sz="1200" b="0" i="0" u="none" strike="noStrike" cap="none" baseline="0" dirty="0" smtClean="0">
                <a:solidFill>
                  <a:schemeClr val="dk1"/>
                </a:solidFill>
                <a:effectLst/>
                <a:latin typeface="Calibri"/>
                <a:ea typeface="Calibri"/>
                <a:cs typeface="Calibri"/>
                <a:sym typeface="Calibri"/>
              </a:rPr>
              <a:t> </a:t>
            </a:r>
            <a:r>
              <a:rPr lang="en-US" sz="1200" b="0" i="0" u="none" strike="noStrike" cap="none" dirty="0" smtClean="0">
                <a:solidFill>
                  <a:schemeClr val="dk1"/>
                </a:solidFill>
                <a:effectLst/>
                <a:latin typeface="Calibri"/>
                <a:ea typeface="Calibri"/>
                <a:cs typeface="Calibri"/>
                <a:sym typeface="Calibri"/>
              </a:rPr>
              <a:t>that a steady turbulent energy cascade exists, which allows measurements of the relatively large energy-containing scales to be used to infer the energy loss at viscous scales (</a:t>
            </a:r>
            <a:r>
              <a:rPr lang="en-US" sz="1200" b="0" i="0" u="none" strike="noStrike" cap="none" dirty="0" err="1" smtClean="0">
                <a:solidFill>
                  <a:schemeClr val="dk1"/>
                </a:solidFill>
                <a:effectLst/>
                <a:latin typeface="Calibri"/>
                <a:ea typeface="Calibri"/>
                <a:cs typeface="Calibri"/>
                <a:sym typeface="Calibri"/>
              </a:rPr>
              <a:t>Moum</a:t>
            </a:r>
            <a:r>
              <a:rPr lang="en-US" sz="1200" b="0" i="0" u="none" strike="noStrike" cap="none" dirty="0" smtClean="0">
                <a:solidFill>
                  <a:schemeClr val="dk1"/>
                </a:solidFill>
                <a:effectLst/>
                <a:latin typeface="Calibri"/>
                <a:ea typeface="Calibri"/>
                <a:cs typeface="Calibri"/>
                <a:sym typeface="Calibri"/>
              </a:rPr>
              <a:t> 1996). </a:t>
            </a: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200" b="0" i="0" u="none" strike="noStrike" cap="none" dirty="0" smtClean="0">
                <a:solidFill>
                  <a:schemeClr val="dk1"/>
                </a:solidFill>
                <a:effectLst/>
                <a:latin typeface="Calibri"/>
                <a:ea typeface="Calibri"/>
                <a:cs typeface="Calibri"/>
                <a:sym typeface="Calibri"/>
              </a:rPr>
              <a:t>“Energy is introduced to the turbulent flow by instabilities in the large-scale mean. In a steady state, this energy must be passed to smaller and smaller scales until it can be dissipated by viscosity. </a:t>
            </a: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endParaRPr lang="en-US" sz="1200" b="0" i="0" u="none" strike="noStrike" cap="none" dirty="0" smtClean="0">
              <a:solidFill>
                <a:schemeClr val="dk1"/>
              </a:solidFill>
              <a:effectLst/>
              <a:latin typeface="Calibri"/>
              <a:ea typeface="Calibri"/>
              <a:cs typeface="Calibri"/>
              <a:sym typeface="Calibri"/>
            </a:endParaRPr>
          </a:p>
          <a:p>
            <a:r>
              <a:rPr lang="en-US" sz="1200" b="0" i="0" u="none" strike="noStrike" cap="none" dirty="0" smtClean="0">
                <a:solidFill>
                  <a:schemeClr val="dk1"/>
                </a:solidFill>
                <a:effectLst/>
                <a:latin typeface="Calibri"/>
                <a:ea typeface="Calibri"/>
                <a:cs typeface="Calibri"/>
                <a:sym typeface="Calibri"/>
              </a:rPr>
              <a:t>the </a:t>
            </a:r>
            <a:r>
              <a:rPr lang="en-US" sz="1200" b="0" i="0" u="none" strike="noStrike" cap="none" dirty="0" err="1" smtClean="0">
                <a:solidFill>
                  <a:schemeClr val="dk1"/>
                </a:solidFill>
                <a:effectLst/>
                <a:latin typeface="Calibri"/>
                <a:ea typeface="Calibri"/>
                <a:cs typeface="Calibri"/>
                <a:sym typeface="Calibri"/>
              </a:rPr>
              <a:t>Kolmogoroff</a:t>
            </a:r>
            <a:r>
              <a:rPr lang="en-US" sz="1200" b="0" i="0" u="none" strike="noStrike" cap="none" dirty="0" smtClean="0">
                <a:solidFill>
                  <a:schemeClr val="dk1"/>
                </a:solidFill>
                <a:effectLst/>
                <a:latin typeface="Calibri"/>
                <a:ea typeface="Calibri"/>
                <a:cs typeface="Calibri"/>
                <a:sym typeface="Calibri"/>
              </a:rPr>
              <a:t> scale, the dissipation scale for ocean turbulence can be on the order of millimeters… way</a:t>
            </a:r>
            <a:r>
              <a:rPr lang="en-US" sz="1200" b="0" i="0" u="none" strike="noStrike" cap="none" baseline="0" dirty="0" smtClean="0">
                <a:solidFill>
                  <a:schemeClr val="dk1"/>
                </a:solidFill>
                <a:effectLst/>
                <a:latin typeface="Calibri"/>
                <a:ea typeface="Calibri"/>
                <a:cs typeface="Calibri"/>
                <a:sym typeface="Calibri"/>
              </a:rPr>
              <a:t> smaller than the scales measured by CTD on a glider</a:t>
            </a:r>
          </a:p>
          <a:p>
            <a:endParaRPr lang="en-US" sz="1200" b="0" i="0" u="none" strike="noStrike" cap="none" baseline="0" dirty="0" smtClean="0">
              <a:solidFill>
                <a:schemeClr val="dk1"/>
              </a:solidFill>
              <a:effectLst/>
              <a:latin typeface="Calibri"/>
              <a:ea typeface="Calibri"/>
              <a:cs typeface="Calibri"/>
              <a:sym typeface="Calibri"/>
            </a:endParaRPr>
          </a:p>
          <a:p>
            <a:r>
              <a:rPr lang="en-US" dirty="0" smtClean="0"/>
              <a:t>Assuming no leakage of energy (by, for example, </a:t>
            </a:r>
            <a:r>
              <a:rPr lang="en-US" dirty="0" err="1" smtClean="0"/>
              <a:t>nondissipative</a:t>
            </a:r>
            <a:r>
              <a:rPr lang="en-US" dirty="0" smtClean="0"/>
              <a:t> linear internal waves), the cascade of TKE may be described by the energy of the largest eddies in the turbulent flow and their overturning time scale (</a:t>
            </a:r>
            <a:r>
              <a:rPr lang="en-US" dirty="0" err="1" smtClean="0"/>
              <a:t>Tennekes</a:t>
            </a:r>
            <a:r>
              <a:rPr lang="en-US" dirty="0" smtClean="0"/>
              <a:t> and Lumley 1972). </a:t>
            </a:r>
          </a:p>
          <a:p>
            <a:endParaRPr lang="en-US"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Physical interpretation of </a:t>
            </a:r>
            <a:r>
              <a:rPr lang="en-US" sz="1200" b="0" i="0" u="none" strike="noStrike" cap="none" dirty="0" err="1" smtClean="0">
                <a:solidFill>
                  <a:schemeClr val="dk1"/>
                </a:solidFill>
                <a:effectLst/>
                <a:latin typeface="Calibri"/>
                <a:ea typeface="Calibri"/>
                <a:cs typeface="Calibri"/>
                <a:sym typeface="Calibri"/>
              </a:rPr>
              <a:t>Eq</a:t>
            </a:r>
            <a:r>
              <a:rPr lang="en-US" sz="1200" b="0" i="0" u="none" strike="noStrike" cap="none" dirty="0" smtClean="0">
                <a:solidFill>
                  <a:schemeClr val="dk1"/>
                </a:solidFill>
                <a:effectLst/>
                <a:latin typeface="Calibri"/>
                <a:ea typeface="Calibri"/>
                <a:cs typeface="Calibri"/>
                <a:sym typeface="Calibri"/>
              </a:rPr>
              <a:t>: the kinetic energy (q’)2 of a turbulent eddy is dissipated in the time it takes to overturn once,</a:t>
            </a:r>
            <a:r>
              <a:rPr lang="en-US" sz="1200" b="0" i="0" u="none" strike="noStrike" cap="none" baseline="0" dirty="0" smtClean="0">
                <a:solidFill>
                  <a:schemeClr val="dk1"/>
                </a:solidFill>
                <a:effectLst/>
                <a:latin typeface="Calibri"/>
                <a:ea typeface="Calibri"/>
                <a:cs typeface="Calibri"/>
                <a:sym typeface="Calibri"/>
              </a:rPr>
              <a:t> tau</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err="1" smtClean="0">
                <a:solidFill>
                  <a:schemeClr val="dk1"/>
                </a:solidFill>
                <a:effectLst/>
                <a:latin typeface="Calibri"/>
                <a:ea typeface="Calibri"/>
                <a:cs typeface="Calibri"/>
                <a:sym typeface="Calibri"/>
              </a:rPr>
              <a:t>Eq</a:t>
            </a:r>
            <a:r>
              <a:rPr lang="en-US" sz="1200" b="0" i="0" u="none" strike="noStrike" cap="none" dirty="0" smtClean="0">
                <a:solidFill>
                  <a:schemeClr val="dk1"/>
                </a:solidFill>
                <a:effectLst/>
                <a:latin typeface="Calibri"/>
                <a:ea typeface="Calibri"/>
                <a:cs typeface="Calibri"/>
                <a:sym typeface="Calibri"/>
              </a:rPr>
              <a:t> holds in a variety of oceanic regimes, including regions of low average dissipation containing sporadic energetic events (Peters et al. 1995)</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For stratified flow, a modification may be obtained by using the </a:t>
            </a:r>
            <a:r>
              <a:rPr lang="en-US" sz="1200" b="0" i="0" u="none" strike="noStrike" cap="none" dirty="0" err="1" smtClean="0">
                <a:solidFill>
                  <a:schemeClr val="dk1"/>
                </a:solidFill>
                <a:effectLst/>
                <a:latin typeface="Calibri"/>
                <a:ea typeface="Calibri"/>
                <a:cs typeface="Calibri"/>
                <a:sym typeface="Calibri"/>
              </a:rPr>
              <a:t>Ozmidov</a:t>
            </a:r>
            <a:r>
              <a:rPr lang="en-US" sz="1200" b="0" i="0" u="none" strike="noStrike" cap="none" dirty="0" smtClean="0">
                <a:solidFill>
                  <a:schemeClr val="dk1"/>
                </a:solidFill>
                <a:effectLst/>
                <a:latin typeface="Calibri"/>
                <a:ea typeface="Calibri"/>
                <a:cs typeface="Calibri"/>
                <a:sym typeface="Calibri"/>
              </a:rPr>
              <a:t> length </a:t>
            </a:r>
            <a:r>
              <a:rPr lang="en-US" sz="1200" b="0" i="0" u="none" strike="noStrike" cap="none" dirty="0" err="1" smtClean="0">
                <a:solidFill>
                  <a:schemeClr val="dk1"/>
                </a:solidFill>
                <a:effectLst/>
                <a:latin typeface="Calibri"/>
                <a:ea typeface="Calibri"/>
                <a:cs typeface="Calibri"/>
                <a:sym typeface="Calibri"/>
              </a:rPr>
              <a:t>LOz</a:t>
            </a:r>
            <a:r>
              <a:rPr lang="en-US" sz="1200" b="0" i="0" u="none" strike="noStrike" cap="none" dirty="0" smtClean="0">
                <a:solidFill>
                  <a:schemeClr val="dk1"/>
                </a:solidFill>
                <a:effectLst/>
                <a:latin typeface="Calibri"/>
                <a:ea typeface="Calibri"/>
                <a:cs typeface="Calibri"/>
                <a:sym typeface="Calibri"/>
              </a:rPr>
              <a:t> 5 «1/2N23/2 for l in Eq. (5). </a:t>
            </a:r>
            <a:endParaRPr lang="en-US"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 From large eddy scales one can also derive (by dimensional analysis), and estimate of diffusivity:</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err="1" smtClean="0">
                <a:solidFill>
                  <a:schemeClr val="dk1"/>
                </a:solidFill>
                <a:latin typeface="Calibri"/>
                <a:ea typeface="Calibri"/>
                <a:cs typeface="Calibri"/>
                <a:sym typeface="Calibri"/>
              </a:rPr>
              <a:t>K</a:t>
            </a:r>
            <a:r>
              <a:rPr lang="pt-BR" sz="1200" b="0" i="0" u="none" strike="noStrike" cap="none" dirty="0" smtClean="0">
                <a:solidFill>
                  <a:schemeClr val="dk1"/>
                </a:solidFill>
                <a:latin typeface="Calibri"/>
                <a:ea typeface="Calibri"/>
                <a:cs typeface="Calibri"/>
                <a:sym typeface="Calibri"/>
              </a:rPr>
              <a:t> \sim </a:t>
            </a:r>
            <a:r>
              <a:rPr lang="pt-BR" sz="1200" b="0" i="0" u="none" strike="noStrike" cap="none" dirty="0" err="1" smtClean="0">
                <a:solidFill>
                  <a:schemeClr val="dk1"/>
                </a:solidFill>
                <a:latin typeface="Calibri"/>
                <a:ea typeface="Calibri"/>
                <a:cs typeface="Calibri"/>
                <a:sym typeface="Calibri"/>
              </a:rPr>
              <a:t>q</a:t>
            </a:r>
            <a:r>
              <a:rPr lang="pt-BR" sz="1200" b="0" i="0" u="none" strike="noStrike" cap="none" dirty="0" smtClean="0">
                <a:solidFill>
                  <a:schemeClr val="dk1"/>
                </a:solidFill>
                <a:latin typeface="Calibri"/>
                <a:ea typeface="Calibri"/>
                <a:cs typeface="Calibri"/>
                <a:sym typeface="Calibri"/>
              </a:rPr>
              <a:t>^{\prime} l , [\</a:t>
            </a:r>
            <a:r>
              <a:rPr lang="pt-BR" sz="1200" b="0" i="0" u="none" strike="noStrike" cap="none" dirty="0" err="1" smtClean="0">
                <a:solidFill>
                  <a:schemeClr val="dk1"/>
                </a:solidFill>
                <a:latin typeface="Calibri"/>
                <a:ea typeface="Calibri"/>
                <a:cs typeface="Calibri"/>
                <a:sym typeface="Calibri"/>
              </a:rPr>
              <a:t>frac</a:t>
            </a:r>
            <a:r>
              <a:rPr lang="pt-BR" sz="1200" b="0" i="0" u="none" strike="noStrike" cap="none" dirty="0" smtClean="0">
                <a:solidFill>
                  <a:schemeClr val="dk1"/>
                </a:solidFill>
                <a:latin typeface="Calibri"/>
                <a:ea typeface="Calibri"/>
                <a:cs typeface="Calibri"/>
                <a:sym typeface="Calibri"/>
              </a:rPr>
              <a:t>{m^2}{</a:t>
            </a:r>
            <a:r>
              <a:rPr lang="pt-BR" sz="1200" b="0" i="0" u="none" strike="noStrike" cap="none" dirty="0" err="1" smtClean="0">
                <a:solidFill>
                  <a:schemeClr val="dk1"/>
                </a:solidFill>
                <a:latin typeface="Calibri"/>
                <a:ea typeface="Calibri"/>
                <a:cs typeface="Calibri"/>
                <a:sym typeface="Calibri"/>
              </a:rPr>
              <a:t>s</a:t>
            </a:r>
            <a:r>
              <a:rPr lang="pt-BR" sz="1200" b="0" i="0" u="none" strike="noStrike" cap="none" dirty="0" smtClean="0">
                <a:solidFill>
                  <a:schemeClr val="dk1"/>
                </a:solidFill>
                <a:latin typeface="Calibri"/>
                <a:ea typeface="Calibri"/>
                <a:cs typeface="Calibri"/>
                <a:sym typeface="Calibri"/>
              </a:rPr>
              <a: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err="1" smtClean="0">
                <a:solidFill>
                  <a:schemeClr val="dk1"/>
                </a:solidFill>
                <a:effectLst/>
                <a:latin typeface="Calibri"/>
                <a:ea typeface="Calibri"/>
                <a:cs typeface="Calibri"/>
                <a:sym typeface="Calibri"/>
              </a:rPr>
              <a:t>From</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Gargett</a:t>
            </a:r>
            <a:r>
              <a:rPr lang="pt-BR" sz="1200" b="0" i="0" u="none" strike="noStrike" cap="none" baseline="0" dirty="0" smtClean="0">
                <a:solidFill>
                  <a:schemeClr val="dk1"/>
                </a:solidFill>
                <a:effectLst/>
                <a:latin typeface="Calibri"/>
                <a:ea typeface="Calibri"/>
                <a:cs typeface="Calibri"/>
                <a:sym typeface="Calibri"/>
              </a:rPr>
              <a:t> (1997), </a:t>
            </a:r>
            <a:r>
              <a:rPr lang="pt-BR" sz="1200" b="0" i="0" u="none" strike="noStrike" cap="none" baseline="0" dirty="0" err="1" smtClean="0">
                <a:solidFill>
                  <a:schemeClr val="dk1"/>
                </a:solidFill>
                <a:effectLst/>
                <a:latin typeface="Calibri"/>
                <a:ea typeface="Calibri"/>
                <a:cs typeface="Calibri"/>
                <a:sym typeface="Calibri"/>
              </a:rPr>
              <a:t>referencing</a:t>
            </a:r>
            <a:r>
              <a:rPr lang="pt-BR" sz="1200" b="0" i="0" u="none" strike="noStrike" cap="none" baseline="0" dirty="0" smtClean="0">
                <a:solidFill>
                  <a:schemeClr val="dk1"/>
                </a:solidFill>
                <a:effectLst/>
                <a:latin typeface="Calibri"/>
                <a:ea typeface="Calibri"/>
                <a:cs typeface="Calibri"/>
                <a:sym typeface="Calibri"/>
              </a:rPr>
              <a:t> </a:t>
            </a:r>
            <a:r>
              <a:rPr lang="pt-BR" sz="1200" b="0" i="0" u="none" strike="noStrike" cap="none" baseline="0" dirty="0" err="1" smtClean="0">
                <a:solidFill>
                  <a:schemeClr val="dk1"/>
                </a:solidFill>
                <a:effectLst/>
                <a:latin typeface="Calibri"/>
                <a:ea typeface="Calibri"/>
                <a:cs typeface="Calibri"/>
                <a:sym typeface="Calibri"/>
              </a:rPr>
              <a:t>the</a:t>
            </a:r>
            <a:r>
              <a:rPr lang="pt-BR" sz="1200" b="0" i="0" u="none" strike="noStrike" cap="none" baseline="0" dirty="0" smtClean="0">
                <a:solidFill>
                  <a:schemeClr val="dk1"/>
                </a:solidFill>
                <a:effectLst/>
                <a:latin typeface="Calibri"/>
                <a:ea typeface="Calibri"/>
                <a:cs typeface="Calibri"/>
                <a:sym typeface="Calibri"/>
              </a:rPr>
              <a:t> book “</a:t>
            </a:r>
            <a:r>
              <a:rPr lang="pt-BR" sz="1200" b="0" i="0" u="none" strike="noStrike" cap="none" baseline="0" dirty="0" err="1" smtClean="0">
                <a:solidFill>
                  <a:schemeClr val="dk1"/>
                </a:solidFill>
                <a:effectLst/>
                <a:latin typeface="Calibri"/>
                <a:ea typeface="Calibri"/>
                <a:cs typeface="Calibri"/>
                <a:sym typeface="Calibri"/>
              </a:rPr>
              <a:t>First</a:t>
            </a:r>
            <a:r>
              <a:rPr lang="pt-BR" sz="1200" b="0" i="0" u="none" strike="noStrike" cap="none" baseline="0" dirty="0" smtClean="0">
                <a:solidFill>
                  <a:schemeClr val="dk1"/>
                </a:solidFill>
                <a:effectLst/>
                <a:latin typeface="Calibri"/>
                <a:ea typeface="Calibri"/>
                <a:cs typeface="Calibri"/>
                <a:sym typeface="Calibri"/>
              </a:rPr>
              <a:t> </a:t>
            </a:r>
            <a:r>
              <a:rPr lang="pt-BR" sz="1200" b="0" i="0" u="none" strike="noStrike" cap="none" baseline="0" dirty="0" err="1" smtClean="0">
                <a:solidFill>
                  <a:schemeClr val="dk1"/>
                </a:solidFill>
                <a:effectLst/>
                <a:latin typeface="Calibri"/>
                <a:ea typeface="Calibri"/>
                <a:cs typeface="Calibri"/>
                <a:sym typeface="Calibri"/>
              </a:rPr>
              <a:t>Course</a:t>
            </a:r>
            <a:r>
              <a:rPr lang="pt-BR" sz="1200" b="0" i="0" u="none" strike="noStrike" cap="none" baseline="0" dirty="0" smtClean="0">
                <a:solidFill>
                  <a:schemeClr val="dk1"/>
                </a:solidFill>
                <a:effectLst/>
                <a:latin typeface="Calibri"/>
                <a:ea typeface="Calibri"/>
                <a:cs typeface="Calibri"/>
                <a:sym typeface="Calibri"/>
              </a:rPr>
              <a:t> in </a:t>
            </a:r>
            <a:r>
              <a:rPr lang="pt-BR" sz="1200" b="0" i="0" u="none" strike="noStrike" cap="none" baseline="0" dirty="0" err="1" smtClean="0">
                <a:solidFill>
                  <a:schemeClr val="dk1"/>
                </a:solidFill>
                <a:effectLst/>
                <a:latin typeface="Calibri"/>
                <a:ea typeface="Calibri"/>
                <a:cs typeface="Calibri"/>
                <a:sym typeface="Calibri"/>
              </a:rPr>
              <a:t>Turbulence</a:t>
            </a:r>
            <a:r>
              <a:rPr lang="pt-BR" sz="1200" b="0" i="0" u="none" strike="noStrike" cap="none" baseline="0" dirty="0" smtClean="0">
                <a:solidFill>
                  <a:schemeClr val="dk1"/>
                </a:solidFill>
                <a:effectLst/>
                <a:latin typeface="Calibri"/>
                <a:ea typeface="Calibri"/>
                <a:cs typeface="Calibri"/>
                <a:sym typeface="Calibri"/>
              </a:rPr>
              <a:t>” </a:t>
            </a:r>
            <a:r>
              <a:rPr lang="pt-BR" sz="1200" b="0" i="0" u="none" strike="noStrike" cap="none" baseline="0" dirty="0" err="1" smtClean="0">
                <a:solidFill>
                  <a:schemeClr val="dk1"/>
                </a:solidFill>
                <a:effectLst/>
                <a:latin typeface="Calibri"/>
                <a:ea typeface="Calibri"/>
                <a:cs typeface="Calibri"/>
                <a:sym typeface="Calibri"/>
              </a:rPr>
              <a:t>by</a:t>
            </a:r>
            <a:r>
              <a:rPr lang="pt-BR" sz="1200" b="0" i="0" u="none" strike="noStrike" cap="none" baseline="0" dirty="0" smtClean="0">
                <a:solidFill>
                  <a:schemeClr val="dk1"/>
                </a:solidFill>
                <a:effectLst/>
                <a:latin typeface="Calibri"/>
                <a:ea typeface="Calibri"/>
                <a:cs typeface="Calibri"/>
                <a:sym typeface="Calibri"/>
              </a:rPr>
              <a:t> </a:t>
            </a:r>
            <a:r>
              <a:rPr lang="pt-BR" sz="1200" b="0" i="0" u="none" strike="noStrike" cap="none" baseline="0" dirty="0" err="1" smtClean="0">
                <a:solidFill>
                  <a:schemeClr val="dk1"/>
                </a:solidFill>
                <a:effectLst/>
                <a:latin typeface="Calibri"/>
                <a:ea typeface="Calibri"/>
                <a:cs typeface="Calibri"/>
                <a:sym typeface="Calibri"/>
              </a:rPr>
              <a:t>Tennekes</a:t>
            </a:r>
            <a:r>
              <a:rPr lang="pt-BR" sz="1200" b="0" i="0" u="none" strike="noStrike" cap="none" baseline="0" dirty="0" smtClean="0">
                <a:solidFill>
                  <a:schemeClr val="dk1"/>
                </a:solidFill>
                <a:effectLst/>
                <a:latin typeface="Calibri"/>
                <a:ea typeface="Calibri"/>
                <a:cs typeface="Calibri"/>
                <a:sym typeface="Calibri"/>
              </a:rPr>
              <a:t> </a:t>
            </a:r>
            <a:r>
              <a:rPr lang="pt-BR" sz="1200" b="0" i="0" u="none" strike="noStrike" cap="none" baseline="0" dirty="0" err="1" smtClean="0">
                <a:solidFill>
                  <a:schemeClr val="dk1"/>
                </a:solidFill>
                <a:effectLst/>
                <a:latin typeface="Calibri"/>
                <a:ea typeface="Calibri"/>
                <a:cs typeface="Calibri"/>
                <a:sym typeface="Calibri"/>
              </a:rPr>
              <a:t>and</a:t>
            </a:r>
            <a:r>
              <a:rPr lang="pt-BR" sz="1200" b="0" i="0" u="none" strike="noStrike" cap="none" baseline="0" dirty="0" smtClean="0">
                <a:solidFill>
                  <a:schemeClr val="dk1"/>
                </a:solidFill>
                <a:effectLst/>
                <a:latin typeface="Calibri"/>
                <a:ea typeface="Calibri"/>
                <a:cs typeface="Calibri"/>
                <a:sym typeface="Calibri"/>
              </a:rPr>
              <a:t> </a:t>
            </a:r>
            <a:r>
              <a:rPr lang="pt-BR" sz="1200" b="0" i="0" u="none" strike="noStrike" cap="none" baseline="0" dirty="0" err="1" smtClean="0">
                <a:solidFill>
                  <a:schemeClr val="dk1"/>
                </a:solidFill>
                <a:effectLst/>
                <a:latin typeface="Calibri"/>
                <a:ea typeface="Calibri"/>
                <a:cs typeface="Calibri"/>
                <a:sym typeface="Calibri"/>
              </a:rPr>
              <a:t>Lumley</a:t>
            </a:r>
            <a:r>
              <a:rPr lang="pt-BR" sz="1200" b="0" i="0" u="none" strike="noStrike" cap="none" baseline="0" dirty="0" smtClean="0">
                <a:solidFill>
                  <a:schemeClr val="dk1"/>
                </a:solidFill>
                <a:effectLst/>
                <a:latin typeface="Calibri"/>
                <a:ea typeface="Calibri"/>
                <a:cs typeface="Calibri"/>
                <a:sym typeface="Calibri"/>
              </a:rPr>
              <a:t> (1972), </a:t>
            </a:r>
            <a:r>
              <a:rPr lang="pt-BR" sz="1200" b="0" i="0" u="none" strike="noStrike" cap="none" baseline="0" dirty="0" err="1" smtClean="0">
                <a:solidFill>
                  <a:schemeClr val="dk1"/>
                </a:solidFill>
                <a:effectLst/>
                <a:latin typeface="Calibri"/>
                <a:ea typeface="Calibri"/>
                <a:cs typeface="Calibri"/>
                <a:sym typeface="Calibri"/>
              </a:rPr>
              <a:t>Section</a:t>
            </a:r>
            <a:r>
              <a:rPr lang="pt-BR" sz="1200" b="0" i="0" u="none" strike="noStrike" cap="none" baseline="0" dirty="0" smtClean="0">
                <a:solidFill>
                  <a:schemeClr val="dk1"/>
                </a:solidFill>
                <a:effectLst/>
                <a:latin typeface="Calibri"/>
                <a:ea typeface="Calibri"/>
                <a:cs typeface="Calibri"/>
                <a:sym typeface="Calibri"/>
              </a:rPr>
              <a:t> 1.5, </a:t>
            </a:r>
            <a:r>
              <a:rPr lang="pt-BR" sz="1200" b="0" i="0" u="none" strike="noStrike" cap="none" baseline="0" dirty="0" err="1" smtClean="0">
                <a:solidFill>
                  <a:schemeClr val="dk1"/>
                </a:solidFill>
                <a:effectLst/>
                <a:latin typeface="Calibri"/>
                <a:ea typeface="Calibri"/>
                <a:cs typeface="Calibri"/>
                <a:sym typeface="Calibri"/>
              </a:rPr>
              <a:t>Or</a:t>
            </a:r>
            <a:r>
              <a:rPr lang="pt-BR" sz="1200" b="0" i="0" u="none" strike="noStrike" cap="none" baseline="0" dirty="0" smtClean="0">
                <a:solidFill>
                  <a:schemeClr val="dk1"/>
                </a:solidFill>
                <a:effectLst/>
                <a:latin typeface="Calibri"/>
                <a:ea typeface="Calibri"/>
                <a:cs typeface="Calibri"/>
                <a:sym typeface="Calibri"/>
              </a:rPr>
              <a:t> </a:t>
            </a:r>
            <a:r>
              <a:rPr lang="pt-BR" sz="1200" b="0" i="0" u="none" strike="noStrike" cap="none" baseline="0" dirty="0" err="1" smtClean="0">
                <a:solidFill>
                  <a:schemeClr val="dk1"/>
                </a:solidFill>
                <a:effectLst/>
                <a:latin typeface="Calibri"/>
                <a:ea typeface="Calibri"/>
                <a:cs typeface="Calibri"/>
                <a:sym typeface="Calibri"/>
              </a:rPr>
              <a:t>equation</a:t>
            </a:r>
            <a:r>
              <a:rPr lang="pt-BR" sz="1200" b="0" i="0" u="none" strike="noStrike" cap="none" baseline="0" dirty="0" smtClean="0">
                <a:solidFill>
                  <a:schemeClr val="dk1"/>
                </a:solidFill>
                <a:effectLst/>
                <a:latin typeface="Calibri"/>
                <a:ea typeface="Calibri"/>
                <a:cs typeface="Calibri"/>
                <a:sym typeface="Calibri"/>
              </a:rPr>
              <a:t> 1.4.9</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b="0" i="0" u="none" strike="noStrike" cap="none" baseline="0"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baseline="0" dirty="0" smtClean="0">
                <a:solidFill>
                  <a:schemeClr val="dk1"/>
                </a:solidFill>
                <a:effectLst/>
                <a:latin typeface="Calibri"/>
                <a:ea typeface="Calibri"/>
                <a:cs typeface="Calibri"/>
                <a:sym typeface="Calibri"/>
              </a:rPr>
              <a:t>NOTE </a:t>
            </a:r>
            <a:r>
              <a:rPr lang="pt-BR" sz="1200" b="0" i="0" u="none" strike="noStrike" cap="none" baseline="0" dirty="0" err="1" smtClean="0">
                <a:solidFill>
                  <a:schemeClr val="dk1"/>
                </a:solidFill>
                <a:effectLst/>
                <a:latin typeface="Calibri"/>
                <a:ea typeface="Calibri"/>
                <a:cs typeface="Calibri"/>
                <a:sym typeface="Calibri"/>
              </a:rPr>
              <a:t>from</a:t>
            </a:r>
            <a:r>
              <a:rPr lang="pt-BR" sz="1200" b="0" i="0" u="none" strike="noStrike" cap="none" baseline="0" dirty="0" smtClean="0">
                <a:solidFill>
                  <a:schemeClr val="dk1"/>
                </a:solidFill>
                <a:effectLst/>
                <a:latin typeface="Calibri"/>
                <a:ea typeface="Calibri"/>
                <a:cs typeface="Calibri"/>
                <a:sym typeface="Calibri"/>
              </a:rPr>
              <a:t> TL1972: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smtClean="0">
                <a:solidFill>
                  <a:schemeClr val="dk1"/>
                </a:solidFill>
                <a:effectLst/>
                <a:latin typeface="Calibri"/>
                <a:ea typeface="Calibri"/>
                <a:cs typeface="Calibri"/>
                <a:sym typeface="Calibri"/>
              </a:rPr>
              <a:t>It </a:t>
            </a:r>
            <a:r>
              <a:rPr lang="pt-BR" sz="1200" b="0" i="0" u="none" strike="noStrike" cap="none" dirty="0" err="1" smtClean="0">
                <a:solidFill>
                  <a:schemeClr val="dk1"/>
                </a:solidFill>
                <a:effectLst/>
                <a:latin typeface="Calibri"/>
                <a:ea typeface="Calibri"/>
                <a:cs typeface="Calibri"/>
                <a:sym typeface="Calibri"/>
              </a:rPr>
              <a:t>should</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be</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noted</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that</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this</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is</a:t>
            </a:r>
            <a:r>
              <a:rPr lang="pt-BR" sz="1200" b="0" i="0" u="none" strike="noStrike" cap="none" dirty="0" smtClean="0">
                <a:solidFill>
                  <a:schemeClr val="dk1"/>
                </a:solidFill>
                <a:effectLst/>
                <a:latin typeface="Calibri"/>
                <a:ea typeface="Calibri"/>
                <a:cs typeface="Calibri"/>
                <a:sym typeface="Calibri"/>
              </a:rPr>
              <a:t> a dimensional </a:t>
            </a:r>
            <a:r>
              <a:rPr lang="pt-BR" sz="1200" b="0" i="0" u="none" strike="noStrike" cap="none" dirty="0" err="1" smtClean="0">
                <a:solidFill>
                  <a:schemeClr val="dk1"/>
                </a:solidFill>
                <a:effectLst/>
                <a:latin typeface="Calibri"/>
                <a:ea typeface="Calibri"/>
                <a:cs typeface="Calibri"/>
                <a:sym typeface="Calibri"/>
              </a:rPr>
              <a:t>estimate</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which</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cannot</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predict</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the</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numerical</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values</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of</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coefficients</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that</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may</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be</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needed</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Expressions</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like</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these</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with</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experimentally</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determined</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coefficients</a:t>
            </a:r>
            <a:r>
              <a:rPr lang="pt-BR" sz="1200" b="0" i="0" u="none" strike="noStrike" cap="none" dirty="0" smtClean="0">
                <a:solidFill>
                  <a:schemeClr val="dk1"/>
                </a:solidFill>
                <a:effectLst/>
                <a:latin typeface="Calibri"/>
                <a:ea typeface="Calibri"/>
                <a:cs typeface="Calibri"/>
                <a:sym typeface="Calibri"/>
              </a:rPr>
              <a:t>, are </a:t>
            </a:r>
            <a:r>
              <a:rPr lang="pt-BR" sz="1200" b="0" i="0" u="none" strike="noStrike" cap="none" dirty="0" err="1" smtClean="0">
                <a:solidFill>
                  <a:schemeClr val="dk1"/>
                </a:solidFill>
                <a:effectLst/>
                <a:latin typeface="Calibri"/>
                <a:ea typeface="Calibri"/>
                <a:cs typeface="Calibri"/>
                <a:sym typeface="Calibri"/>
              </a:rPr>
              <a:t>used</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frequently</a:t>
            </a:r>
            <a:r>
              <a:rPr lang="pt-BR" sz="1200" b="0" i="0" u="none" strike="noStrike" cap="none" dirty="0" smtClean="0">
                <a:solidFill>
                  <a:schemeClr val="dk1"/>
                </a:solidFill>
                <a:effectLst/>
                <a:latin typeface="Calibri"/>
                <a:ea typeface="Calibri"/>
                <a:cs typeface="Calibri"/>
                <a:sym typeface="Calibri"/>
              </a:rPr>
              <a:t> in </a:t>
            </a:r>
            <a:r>
              <a:rPr lang="pt-BR" sz="1200" b="0" i="0" u="none" strike="noStrike" cap="none" dirty="0" err="1" smtClean="0">
                <a:solidFill>
                  <a:schemeClr val="dk1"/>
                </a:solidFill>
                <a:effectLst/>
                <a:latin typeface="Calibri"/>
                <a:ea typeface="Calibri"/>
                <a:cs typeface="Calibri"/>
                <a:sym typeface="Calibri"/>
              </a:rPr>
              <a:t>practical</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applications</a:t>
            </a:r>
            <a:r>
              <a:rPr lang="pt-BR" sz="1200" b="0" i="0" u="none" strike="noStrike" cap="none" dirty="0" smtClean="0">
                <a:solidFill>
                  <a:schemeClr val="dk1"/>
                </a:solidFill>
                <a:effectLst/>
                <a:latin typeface="Calibri"/>
                <a:ea typeface="Calibri"/>
                <a:cs typeface="Calibri"/>
                <a:sym typeface="Calibri"/>
              </a:rPr>
              <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pt-BR"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err="1" smtClean="0">
                <a:solidFill>
                  <a:schemeClr val="dk1"/>
                </a:solidFill>
                <a:effectLst/>
                <a:latin typeface="Calibri"/>
                <a:ea typeface="Calibri"/>
                <a:cs typeface="Calibri"/>
                <a:sym typeface="Calibri"/>
              </a:rPr>
              <a:t>K~u</a:t>
            </a:r>
            <a:r>
              <a:rPr lang="pt-BR" sz="1200" b="0" i="0" u="none" strike="noStrike" cap="none" dirty="0" smtClean="0">
                <a:solidFill>
                  <a:schemeClr val="dk1"/>
                </a:solidFill>
                <a:effectLst/>
                <a:latin typeface="Calibri"/>
                <a:ea typeface="Calibri"/>
                <a:cs typeface="Calibri"/>
                <a:sym typeface="Calibri"/>
              </a:rPr>
              <a:t>*l </a:t>
            </a:r>
            <a:r>
              <a:rPr lang="pt-BR" sz="1200" b="0" i="0" u="none" strike="noStrike" cap="none" dirty="0" err="1" smtClean="0">
                <a:solidFill>
                  <a:schemeClr val="dk1"/>
                </a:solidFill>
                <a:effectLst/>
                <a:latin typeface="Calibri"/>
                <a:ea typeface="Calibri"/>
                <a:cs typeface="Calibri"/>
                <a:sym typeface="Calibri"/>
              </a:rPr>
              <a:t>arises</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from</a:t>
            </a:r>
            <a:r>
              <a:rPr lang="pt-BR" sz="1200" b="0" i="0" u="none" strike="noStrike" cap="none" dirty="0" smtClean="0">
                <a:solidFill>
                  <a:schemeClr val="dk1"/>
                </a:solidFill>
                <a:effectLst/>
                <a:latin typeface="Calibri"/>
                <a:ea typeface="Calibri"/>
                <a:cs typeface="Calibri"/>
                <a:sym typeface="Calibri"/>
              </a:rPr>
              <a:t> dimensional </a:t>
            </a:r>
            <a:r>
              <a:rPr lang="pt-BR" sz="1200" b="0" i="0" u="none" strike="noStrike" cap="none" dirty="0" err="1" smtClean="0">
                <a:solidFill>
                  <a:schemeClr val="dk1"/>
                </a:solidFill>
                <a:effectLst/>
                <a:latin typeface="Calibri"/>
                <a:ea typeface="Calibri"/>
                <a:cs typeface="Calibri"/>
                <a:sym typeface="Calibri"/>
              </a:rPr>
              <a:t>analysis</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of</a:t>
            </a:r>
            <a:r>
              <a:rPr lang="pt-BR" sz="1200" b="0" i="0" u="none" strike="noStrike" cap="none" dirty="0" smtClean="0">
                <a:solidFill>
                  <a:schemeClr val="dk1"/>
                </a:solidFill>
                <a:effectLst/>
                <a:latin typeface="Calibri"/>
                <a:ea typeface="Calibri"/>
                <a:cs typeface="Calibri"/>
                <a:sym typeface="Calibri"/>
              </a:rPr>
              <a:t> </a:t>
            </a:r>
            <a:r>
              <a:rPr lang="pt-BR" sz="1200" b="0" i="0" u="none" strike="noStrike" cap="none" dirty="0" err="1" smtClean="0">
                <a:solidFill>
                  <a:schemeClr val="dk1"/>
                </a:solidFill>
                <a:effectLst/>
                <a:latin typeface="Calibri"/>
                <a:ea typeface="Calibri"/>
                <a:cs typeface="Calibri"/>
                <a:sym typeface="Calibri"/>
              </a:rPr>
              <a:t>heat</a:t>
            </a:r>
            <a:r>
              <a:rPr lang="pt-BR" sz="1200" b="0" i="0" u="none" strike="noStrike" cap="none" baseline="0" dirty="0" smtClean="0">
                <a:solidFill>
                  <a:schemeClr val="dk1"/>
                </a:solidFill>
                <a:effectLst/>
                <a:latin typeface="Calibri"/>
                <a:ea typeface="Calibri"/>
                <a:cs typeface="Calibri"/>
                <a:sym typeface="Calibri"/>
              </a:rPr>
              <a:t> </a:t>
            </a:r>
            <a:r>
              <a:rPr lang="pt-BR" sz="1200" b="0" i="0" u="none" strike="noStrike" cap="none" baseline="0" dirty="0" err="1" smtClean="0">
                <a:solidFill>
                  <a:schemeClr val="dk1"/>
                </a:solidFill>
                <a:effectLst/>
                <a:latin typeface="Calibri"/>
                <a:ea typeface="Calibri"/>
                <a:cs typeface="Calibri"/>
                <a:sym typeface="Calibri"/>
              </a:rPr>
              <a:t>diffusion</a:t>
            </a:r>
            <a:r>
              <a:rPr lang="pt-BR" sz="1200" b="0" i="0" u="none" strike="noStrike" cap="none" baseline="0" dirty="0" smtClean="0">
                <a:solidFill>
                  <a:schemeClr val="dk1"/>
                </a:solidFill>
                <a:effectLst/>
                <a:latin typeface="Calibri"/>
                <a:ea typeface="Calibri"/>
                <a:cs typeface="Calibri"/>
                <a:sym typeface="Calibri"/>
              </a:rPr>
              <a:t> eq.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The </a:t>
            </a:r>
            <a:r>
              <a:rPr lang="en-US" sz="1200" b="0" i="0" u="none" strike="noStrike" cap="none" dirty="0" err="1" smtClean="0">
                <a:solidFill>
                  <a:schemeClr val="dk1"/>
                </a:solidFill>
                <a:effectLst/>
                <a:latin typeface="Calibri"/>
                <a:ea typeface="Calibri"/>
                <a:cs typeface="Calibri"/>
                <a:sym typeface="Calibri"/>
              </a:rPr>
              <a:t>Ozmidov</a:t>
            </a:r>
            <a:r>
              <a:rPr lang="en-US" sz="1200" b="0" i="0" u="none" strike="noStrike" cap="none" dirty="0" smtClean="0">
                <a:solidFill>
                  <a:schemeClr val="dk1"/>
                </a:solidFill>
                <a:effectLst/>
                <a:latin typeface="Calibri"/>
                <a:ea typeface="Calibri"/>
                <a:cs typeface="Calibri"/>
                <a:sym typeface="Calibri"/>
              </a:rPr>
              <a:t> length is a measure of the maximum vertical overturn displacement that may occur for a given turbulent energy level and stratification (Thorpe 2005). </a:t>
            </a: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ADVANTAGE: </a:t>
            </a:r>
            <a:r>
              <a:rPr lang="en-US" dirty="0" smtClean="0"/>
              <a:t>IMPLICIT DEPENDENCE</a:t>
            </a:r>
            <a:r>
              <a:rPr lang="en-US" baseline="0" dirty="0" smtClean="0"/>
              <a:t> </a:t>
            </a:r>
            <a:r>
              <a:rPr lang="en-US" dirty="0" smtClean="0"/>
              <a:t>on </a:t>
            </a:r>
            <a:r>
              <a:rPr lang="en-US" dirty="0" smtClean="0"/>
              <a:t>the length</a:t>
            </a:r>
            <a:r>
              <a:rPr lang="en-US" baseline="0" dirty="0" smtClean="0"/>
              <a:t> scale// through the scale over </a:t>
            </a:r>
            <a:r>
              <a:rPr lang="en-US" baseline="0" dirty="0" smtClean="0"/>
              <a:t>which </a:t>
            </a:r>
            <a:r>
              <a:rPr lang="en-US" baseline="0" dirty="0" smtClean="0"/>
              <a:t>vertical velocities fluctuate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Presence of N could be problematic in the mixed layer</a:t>
            </a: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Ann </a:t>
            </a:r>
            <a:r>
              <a:rPr lang="en-US" dirty="0" err="1" smtClean="0"/>
              <a:t>Gargett</a:t>
            </a:r>
            <a:r>
              <a:rPr lang="en-US" dirty="0" smtClean="0"/>
              <a:t> (1999).. Applied this method to ADCP data.:</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Why Vertical</a:t>
            </a:r>
            <a:r>
              <a:rPr lang="en-US" baseline="0" dirty="0" smtClean="0"/>
              <a:t> kinetic energy?</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baseline="0" dirty="0" err="1" smtClean="0"/>
              <a:t>Equipartition</a:t>
            </a:r>
            <a:r>
              <a:rPr lang="en-US" baseline="0" dirty="0" smtClean="0"/>
              <a:t> of energy between waves and turbulence (unlike </a:t>
            </a:r>
            <a:r>
              <a:rPr lang="en-US" baseline="0" dirty="0" err="1" smtClean="0"/>
              <a:t>horizonta</a:t>
            </a:r>
            <a:r>
              <a:rPr lang="en-US" baseline="0" dirty="0" smtClean="0"/>
              <a:t> </a:t>
            </a:r>
            <a:r>
              <a:rPr lang="en-US" baseline="0" dirty="0" err="1" smtClean="0"/>
              <a:t>kinet</a:t>
            </a:r>
            <a:r>
              <a:rPr lang="en-US" baseline="0" dirty="0" smtClean="0"/>
              <a:t> energy that is anisotropic)</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baseline="0" dirty="0" smtClean="0"/>
              <a:t>ADCP measures w through the water column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3) Large vertical velocities is </a:t>
            </a:r>
            <a:r>
              <a:rPr lang="en-US" sz="1200" b="0" i="0" u="none" strike="noStrike" cap="none" dirty="0" smtClean="0">
                <a:solidFill>
                  <a:schemeClr val="dk1"/>
                </a:solidFill>
                <a:effectLst/>
                <a:latin typeface="Calibri"/>
                <a:ea typeface="Calibri"/>
                <a:cs typeface="Calibri"/>
                <a:sym typeface="Calibri"/>
              </a:rPr>
              <a:t>a necessary, if not sufficient, condition for the existence of turbulence.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NOTE: Inhomogeneity in the turbulent structures, requires</a:t>
            </a:r>
            <a:r>
              <a:rPr lang="en-US" sz="1200" b="0" i="0" u="none" strike="noStrike" cap="none" baseline="0" dirty="0" smtClean="0">
                <a:solidFill>
                  <a:schemeClr val="dk1"/>
                </a:solidFill>
                <a:effectLst/>
                <a:latin typeface="Calibri"/>
                <a:ea typeface="Calibri"/>
                <a:cs typeface="Calibri"/>
                <a:sym typeface="Calibri"/>
              </a:rPr>
              <a:t> determination of length scale locally</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baseline="0" dirty="0" smtClean="0">
                <a:solidFill>
                  <a:schemeClr val="dk1"/>
                </a:solidFill>
                <a:effectLst/>
                <a:latin typeface="Calibri"/>
                <a:ea typeface="Calibri"/>
                <a:cs typeface="Calibri"/>
                <a:sym typeface="Calibri"/>
              </a:rPr>
              <a:t>Upper bound for l (largest possible eddies).. Gives a lower bound for epsilon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baseline="0" dirty="0" smtClean="0">
                <a:solidFill>
                  <a:schemeClr val="dk1"/>
                </a:solidFill>
                <a:effectLst/>
                <a:latin typeface="Calibri"/>
                <a:ea typeface="Calibri"/>
                <a:cs typeface="Calibri"/>
                <a:sym typeface="Calibri"/>
              </a:rPr>
              <a:t>However, </a:t>
            </a:r>
            <a:r>
              <a:rPr lang="en-US" sz="1200" b="0" i="0" u="none" strike="noStrike" cap="none" dirty="0" smtClean="0">
                <a:solidFill>
                  <a:schemeClr val="dk1"/>
                </a:solidFill>
                <a:effectLst/>
                <a:latin typeface="Calibri"/>
                <a:ea typeface="Calibri"/>
                <a:cs typeface="Calibri"/>
                <a:sym typeface="Calibri"/>
              </a:rPr>
              <a:t>this is likely a relatively small contribution to error in </a:t>
            </a:r>
            <a:r>
              <a:rPr lang="en-US" sz="1200" b="0" i="1" u="none" strike="noStrike" cap="none" dirty="0" smtClean="0">
                <a:solidFill>
                  <a:schemeClr val="dk1"/>
                </a:solidFill>
                <a:effectLst/>
                <a:latin typeface="Calibri"/>
                <a:ea typeface="Calibri"/>
                <a:cs typeface="Calibri"/>
                <a:sym typeface="Calibri"/>
              </a:rPr>
              <a:t>e </a:t>
            </a:r>
            <a:r>
              <a:rPr lang="en-US" sz="1200" b="0" i="0" u="none" strike="noStrike" cap="none" dirty="0" smtClean="0">
                <a:solidFill>
                  <a:schemeClr val="dk1"/>
                </a:solidFill>
                <a:effectLst/>
                <a:latin typeface="Calibri"/>
                <a:ea typeface="Calibri"/>
                <a:cs typeface="Calibri"/>
                <a:sym typeface="Calibri"/>
              </a:rPr>
              <a:t>compared with error in </a:t>
            </a:r>
            <a:r>
              <a:rPr lang="en-US" sz="1200" b="0" i="1" u="none" strike="noStrike" cap="none" dirty="0" smtClean="0">
                <a:solidFill>
                  <a:schemeClr val="dk1"/>
                </a:solidFill>
                <a:effectLst/>
                <a:latin typeface="Calibri"/>
                <a:ea typeface="Calibri"/>
                <a:cs typeface="Calibri"/>
                <a:sym typeface="Calibri"/>
              </a:rPr>
              <a:t>q’,</a:t>
            </a:r>
            <a:r>
              <a:rPr lang="en-US" sz="1200" b="0" i="0" u="none" strike="noStrike" cap="none" dirty="0" smtClean="0">
                <a:solidFill>
                  <a:schemeClr val="dk1"/>
                </a:solidFill>
                <a:effectLst/>
                <a:latin typeface="Calibri"/>
                <a:ea typeface="Calibri"/>
                <a:cs typeface="Calibri"/>
                <a:sym typeface="Calibri"/>
              </a:rPr>
              <a:t> which enters the </a:t>
            </a:r>
            <a:r>
              <a:rPr lang="en-US" sz="1200" b="0" i="0" u="none" strike="noStrike" cap="none" dirty="0" err="1" smtClean="0">
                <a:solidFill>
                  <a:schemeClr val="dk1"/>
                </a:solidFill>
                <a:effectLst/>
                <a:latin typeface="Calibri"/>
                <a:ea typeface="Calibri"/>
                <a:cs typeface="Calibri"/>
                <a:sym typeface="Calibri"/>
              </a:rPr>
              <a:t>Eq</a:t>
            </a:r>
            <a:r>
              <a:rPr lang="en-US" sz="1200" b="0" i="0" u="none" strike="noStrike" cap="none" dirty="0" smtClean="0">
                <a:solidFill>
                  <a:schemeClr val="dk1"/>
                </a:solidFill>
                <a:effectLst/>
                <a:latin typeface="Calibri"/>
                <a:ea typeface="Calibri"/>
                <a:cs typeface="Calibri"/>
                <a:sym typeface="Calibri"/>
              </a:rPr>
              <a:t> as the cube. </a:t>
            </a: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_tradnl" sz="1200" b="0" i="0" u="none" strike="noStrike" cap="none" dirty="0" smtClean="0">
                <a:solidFill>
                  <a:schemeClr val="dk1"/>
                </a:solidFill>
                <a:latin typeface="Calibri"/>
                <a:ea typeface="Calibri"/>
                <a:cs typeface="Calibri"/>
                <a:sym typeface="Calibri"/>
              </a:rPr>
              <a:t>e =c_{\</a:t>
            </a:r>
            <a:r>
              <a:rPr lang="es-ES_tradnl" sz="1200" b="0" i="0" u="none" strike="noStrike" cap="none" dirty="0" err="1" smtClean="0">
                <a:solidFill>
                  <a:schemeClr val="dk1"/>
                </a:solidFill>
                <a:latin typeface="Calibri"/>
                <a:ea typeface="Calibri"/>
                <a:cs typeface="Calibri"/>
                <a:sym typeface="Calibri"/>
              </a:rPr>
              <a:t>epsilon</a:t>
            </a:r>
            <a:r>
              <a:rPr lang="es-ES_tradnl" sz="1200" b="0" i="0" u="none" strike="noStrike" cap="none" dirty="0" smtClean="0">
                <a:solidFill>
                  <a:schemeClr val="dk1"/>
                </a:solidFill>
                <a:latin typeface="Calibri"/>
                <a:ea typeface="Calibri"/>
                <a:cs typeface="Calibri"/>
                <a:sym typeface="Calibri"/>
              </a:rPr>
              <a:t>} N (q^{\prime})^2</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_tradnl"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smtClean="0">
                <a:solidFill>
                  <a:schemeClr val="dk1"/>
                </a:solidFill>
                <a:latin typeface="Calibri"/>
                <a:ea typeface="Calibri"/>
                <a:cs typeface="Calibri"/>
                <a:sym typeface="Calibri"/>
              </a:rPr>
              <a:t>l \sim L_{Oz} = N^{1/2} \</a:t>
            </a:r>
            <a:r>
              <a:rPr lang="pt-BR" sz="1200" b="0" i="0" u="none" strike="noStrike" cap="none" dirty="0" err="1" smtClean="0">
                <a:solidFill>
                  <a:schemeClr val="dk1"/>
                </a:solidFill>
                <a:latin typeface="Calibri"/>
                <a:ea typeface="Calibri"/>
                <a:cs typeface="Calibri"/>
                <a:sym typeface="Calibri"/>
              </a:rPr>
              <a:t>epsilon</a:t>
            </a:r>
            <a:r>
              <a:rPr lang="pt-BR" sz="1200" b="0" i="0" u="none" strike="noStrike" cap="none" dirty="0" smtClean="0">
                <a:solidFill>
                  <a:schemeClr val="dk1"/>
                </a:solidFill>
                <a:latin typeface="Calibri"/>
                <a:ea typeface="Calibri"/>
                <a:cs typeface="Calibri"/>
                <a:sym typeface="Calibri"/>
              </a:rPr>
              <a:t>^{3/2}</a:t>
            </a: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  </a:t>
            </a:r>
            <a:r>
              <a:rPr lang="en-US" sz="1200" b="0" i="0" u="none" strike="noStrike" cap="none" dirty="0" smtClean="0">
                <a:solidFill>
                  <a:schemeClr val="dk1"/>
                </a:solidFill>
                <a:effectLst/>
                <a:latin typeface="Calibri"/>
                <a:ea typeface="Calibri"/>
                <a:cs typeface="Calibri"/>
                <a:sym typeface="Calibri"/>
              </a:rPr>
              <a:t>Based </a:t>
            </a:r>
            <a:r>
              <a:rPr lang="en-US" sz="1200" b="0" i="0" u="none" strike="noStrike" cap="none" dirty="0" smtClean="0">
                <a:solidFill>
                  <a:schemeClr val="dk1"/>
                </a:solidFill>
                <a:effectLst/>
                <a:latin typeface="Calibri"/>
                <a:ea typeface="Calibri"/>
                <a:cs typeface="Calibri"/>
                <a:sym typeface="Calibri"/>
              </a:rPr>
              <a:t>on a simple scaling of the turbulent kinetic energy (TKE) equation (Taylor 1935). </a:t>
            </a:r>
            <a:endParaRPr lang="en-US" dirty="0" smtClean="0"/>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200" b="0" i="0" u="none" strike="noStrike" cap="none" dirty="0" smtClean="0">
                <a:solidFill>
                  <a:schemeClr val="dk1"/>
                </a:solidFill>
                <a:effectLst/>
                <a:latin typeface="Calibri"/>
                <a:ea typeface="Calibri"/>
                <a:cs typeface="Calibri"/>
                <a:sym typeface="Calibri"/>
              </a:rPr>
              <a:t>-  Hypothesis:</a:t>
            </a:r>
            <a:r>
              <a:rPr lang="en-US" sz="1200" b="0" i="0" u="none" strike="noStrike" cap="none" baseline="0" dirty="0" smtClean="0">
                <a:solidFill>
                  <a:schemeClr val="dk1"/>
                </a:solidFill>
                <a:effectLst/>
                <a:latin typeface="Calibri"/>
                <a:ea typeface="Calibri"/>
                <a:cs typeface="Calibri"/>
                <a:sym typeface="Calibri"/>
              </a:rPr>
              <a:t> </a:t>
            </a:r>
            <a:r>
              <a:rPr lang="en-US" sz="1200" b="0" i="0" u="none" strike="noStrike" cap="none" dirty="0" smtClean="0">
                <a:solidFill>
                  <a:schemeClr val="dk1"/>
                </a:solidFill>
                <a:effectLst/>
                <a:latin typeface="Calibri"/>
                <a:ea typeface="Calibri"/>
                <a:cs typeface="Calibri"/>
                <a:sym typeface="Calibri"/>
              </a:rPr>
              <a:t>that a steady turbulent energy cascade exists, which allows measurements of the relatively large energy-containing scales to be used to infer the energy loss at viscous scales (</a:t>
            </a:r>
            <a:r>
              <a:rPr lang="en-US" sz="1200" b="0" i="0" u="none" strike="noStrike" cap="none" dirty="0" err="1" smtClean="0">
                <a:solidFill>
                  <a:schemeClr val="dk1"/>
                </a:solidFill>
                <a:effectLst/>
                <a:latin typeface="Calibri"/>
                <a:ea typeface="Calibri"/>
                <a:cs typeface="Calibri"/>
                <a:sym typeface="Calibri"/>
              </a:rPr>
              <a:t>Moum</a:t>
            </a:r>
            <a:r>
              <a:rPr lang="en-US" sz="1200" b="0" i="0" u="none" strike="noStrike" cap="none" dirty="0" smtClean="0">
                <a:solidFill>
                  <a:schemeClr val="dk1"/>
                </a:solidFill>
                <a:effectLst/>
                <a:latin typeface="Calibri"/>
                <a:ea typeface="Calibri"/>
                <a:cs typeface="Calibri"/>
                <a:sym typeface="Calibri"/>
              </a:rPr>
              <a:t> 1996). </a:t>
            </a: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sz="1200" b="0" i="0" u="none" strike="noStrike" cap="none" dirty="0" smtClean="0">
                <a:solidFill>
                  <a:schemeClr val="dk1"/>
                </a:solidFill>
                <a:effectLst/>
                <a:latin typeface="Calibri"/>
                <a:ea typeface="Calibri"/>
                <a:cs typeface="Calibri"/>
                <a:sym typeface="Calibri"/>
              </a:rPr>
              <a:t>“Energy is introduced to the turbulent flow by instabilities in the large-scale mean. In a steady state, this energy must be passed to smaller and smaller scales until it can be dissipated by viscosity. </a:t>
            </a: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endParaRPr lang="en-US" sz="1200" b="0" i="0" u="none" strike="noStrike" cap="none" dirty="0" smtClean="0">
              <a:solidFill>
                <a:schemeClr val="dk1"/>
              </a:solidFill>
              <a:effectLst/>
              <a:latin typeface="Calibri"/>
              <a:ea typeface="Calibri"/>
              <a:cs typeface="Calibri"/>
              <a:sym typeface="Calibri"/>
            </a:endParaRPr>
          </a:p>
          <a:p>
            <a:r>
              <a:rPr lang="en-US" sz="1200" b="0" i="0" u="none" strike="noStrike" cap="none" dirty="0" smtClean="0">
                <a:solidFill>
                  <a:schemeClr val="dk1"/>
                </a:solidFill>
                <a:effectLst/>
                <a:latin typeface="Calibri"/>
                <a:ea typeface="Calibri"/>
                <a:cs typeface="Calibri"/>
                <a:sym typeface="Calibri"/>
              </a:rPr>
              <a:t>the </a:t>
            </a:r>
            <a:r>
              <a:rPr lang="en-US" sz="1200" b="0" i="0" u="none" strike="noStrike" cap="none" dirty="0" err="1" smtClean="0">
                <a:solidFill>
                  <a:schemeClr val="dk1"/>
                </a:solidFill>
                <a:effectLst/>
                <a:latin typeface="Calibri"/>
                <a:ea typeface="Calibri"/>
                <a:cs typeface="Calibri"/>
                <a:sym typeface="Calibri"/>
              </a:rPr>
              <a:t>Kolmogorof</a:t>
            </a:r>
            <a:r>
              <a:rPr lang="en-US" sz="1200" b="0" i="0" u="none" strike="noStrike" cap="none" dirty="0" smtClean="0">
                <a:solidFill>
                  <a:schemeClr val="dk1"/>
                </a:solidFill>
                <a:effectLst/>
                <a:latin typeface="Calibri"/>
                <a:ea typeface="Calibri"/>
                <a:cs typeface="Calibri"/>
                <a:sym typeface="Calibri"/>
              </a:rPr>
              <a:t> </a:t>
            </a:r>
            <a:r>
              <a:rPr lang="en-US" sz="1200" b="0" i="0" u="none" strike="noStrike" cap="none" dirty="0" smtClean="0">
                <a:solidFill>
                  <a:schemeClr val="dk1"/>
                </a:solidFill>
                <a:effectLst/>
                <a:latin typeface="Calibri"/>
                <a:ea typeface="Calibri"/>
                <a:cs typeface="Calibri"/>
                <a:sym typeface="Calibri"/>
              </a:rPr>
              <a:t>scale, the dissipation scale for ocean turbulence can be on the order of millimeters… way</a:t>
            </a:r>
            <a:r>
              <a:rPr lang="en-US" sz="1200" b="0" i="0" u="none" strike="noStrike" cap="none" baseline="0" dirty="0" smtClean="0">
                <a:solidFill>
                  <a:schemeClr val="dk1"/>
                </a:solidFill>
                <a:effectLst/>
                <a:latin typeface="Calibri"/>
                <a:ea typeface="Calibri"/>
                <a:cs typeface="Calibri"/>
                <a:sym typeface="Calibri"/>
              </a:rPr>
              <a:t> smaller than the scales measured by CTD on a glider</a:t>
            </a:r>
          </a:p>
          <a:p>
            <a:endParaRPr lang="en-US" sz="1200" b="0" i="0" u="none" strike="noStrike" cap="none" baseline="0" dirty="0" smtClean="0">
              <a:solidFill>
                <a:schemeClr val="dk1"/>
              </a:solidFill>
              <a:effectLst/>
              <a:latin typeface="Calibri"/>
              <a:ea typeface="Calibri"/>
              <a:cs typeface="Calibri"/>
              <a:sym typeface="Calibri"/>
            </a:endParaRPr>
          </a:p>
          <a:p>
            <a:r>
              <a:rPr lang="en-US" dirty="0" smtClean="0"/>
              <a:t>Assuming no leakage of energy (by, for example, </a:t>
            </a:r>
            <a:r>
              <a:rPr lang="en-US" dirty="0" err="1" smtClean="0"/>
              <a:t>nondissipative</a:t>
            </a:r>
            <a:r>
              <a:rPr lang="en-US" dirty="0" smtClean="0"/>
              <a:t> linear internal waves), the cascade of TKE may be described by the energy of the largest eddies in the turbulent flow and their overturning time scale (</a:t>
            </a:r>
            <a:r>
              <a:rPr lang="en-US" dirty="0" err="1" smtClean="0"/>
              <a:t>Tennekes</a:t>
            </a:r>
            <a:r>
              <a:rPr lang="en-US" dirty="0" smtClean="0"/>
              <a:t> and Lumley 1972). </a:t>
            </a:r>
          </a:p>
          <a:p>
            <a:endParaRPr lang="en-US"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Physical interpretation of </a:t>
            </a:r>
            <a:r>
              <a:rPr lang="en-US" sz="1200" b="0" i="0" u="none" strike="noStrike" cap="none" dirty="0" err="1" smtClean="0">
                <a:solidFill>
                  <a:schemeClr val="dk1"/>
                </a:solidFill>
                <a:effectLst/>
                <a:latin typeface="Calibri"/>
                <a:ea typeface="Calibri"/>
                <a:cs typeface="Calibri"/>
                <a:sym typeface="Calibri"/>
              </a:rPr>
              <a:t>Eq</a:t>
            </a:r>
            <a:r>
              <a:rPr lang="en-US" sz="1200" b="0" i="0" u="none" strike="noStrike" cap="none" dirty="0" smtClean="0">
                <a:solidFill>
                  <a:schemeClr val="dk1"/>
                </a:solidFill>
                <a:effectLst/>
                <a:latin typeface="Calibri"/>
                <a:ea typeface="Calibri"/>
                <a:cs typeface="Calibri"/>
                <a:sym typeface="Calibri"/>
              </a:rPr>
              <a:t>: the kinetic energy (q’)2 of a turbulent eddy is dissipated in the time it takes to overturn once,</a:t>
            </a:r>
            <a:r>
              <a:rPr lang="en-US" sz="1200" b="0" i="0" u="none" strike="noStrike" cap="none" baseline="0" dirty="0" smtClean="0">
                <a:solidFill>
                  <a:schemeClr val="dk1"/>
                </a:solidFill>
                <a:effectLst/>
                <a:latin typeface="Calibri"/>
                <a:ea typeface="Calibri"/>
                <a:cs typeface="Calibri"/>
                <a:sym typeface="Calibri"/>
              </a:rPr>
              <a:t> tau</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err="1" smtClean="0">
                <a:solidFill>
                  <a:schemeClr val="dk1"/>
                </a:solidFill>
                <a:effectLst/>
                <a:latin typeface="Calibri"/>
                <a:ea typeface="Calibri"/>
                <a:cs typeface="Calibri"/>
                <a:sym typeface="Calibri"/>
              </a:rPr>
              <a:t>Eq</a:t>
            </a:r>
            <a:r>
              <a:rPr lang="en-US" sz="1200" b="0" i="0" u="none" strike="noStrike" cap="none" dirty="0" smtClean="0">
                <a:solidFill>
                  <a:schemeClr val="dk1"/>
                </a:solidFill>
                <a:effectLst/>
                <a:latin typeface="Calibri"/>
                <a:ea typeface="Calibri"/>
                <a:cs typeface="Calibri"/>
                <a:sym typeface="Calibri"/>
              </a:rPr>
              <a:t> holds in a variety of oceanic regimes, including regions of low average dissipation containing sporadic energetic events (Peters et al. 1995)</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For stratified flow, a modification may be obtained by using the </a:t>
            </a:r>
            <a:r>
              <a:rPr lang="en-US" sz="1200" b="0" i="0" u="none" strike="noStrike" cap="none" dirty="0" err="1" smtClean="0">
                <a:solidFill>
                  <a:schemeClr val="dk1"/>
                </a:solidFill>
                <a:effectLst/>
                <a:latin typeface="Calibri"/>
                <a:ea typeface="Calibri"/>
                <a:cs typeface="Calibri"/>
                <a:sym typeface="Calibri"/>
              </a:rPr>
              <a:t>Ozmidov</a:t>
            </a:r>
            <a:r>
              <a:rPr lang="en-US" sz="1200" b="0" i="0" u="none" strike="noStrike" cap="none" dirty="0" smtClean="0">
                <a:solidFill>
                  <a:schemeClr val="dk1"/>
                </a:solidFill>
                <a:effectLst/>
                <a:latin typeface="Calibri"/>
                <a:ea typeface="Calibri"/>
                <a:cs typeface="Calibri"/>
                <a:sym typeface="Calibri"/>
              </a:rPr>
              <a:t> length </a:t>
            </a:r>
            <a:r>
              <a:rPr lang="en-US" sz="1200" b="0" i="0" u="none" strike="noStrike" cap="none" dirty="0" err="1" smtClean="0">
                <a:solidFill>
                  <a:schemeClr val="dk1"/>
                </a:solidFill>
                <a:effectLst/>
                <a:latin typeface="Calibri"/>
                <a:ea typeface="Calibri"/>
                <a:cs typeface="Calibri"/>
                <a:sym typeface="Calibri"/>
              </a:rPr>
              <a:t>LOz</a:t>
            </a:r>
            <a:r>
              <a:rPr lang="en-US" sz="1200" b="0" i="0" u="none" strike="noStrike" cap="none" dirty="0" smtClean="0">
                <a:solidFill>
                  <a:schemeClr val="dk1"/>
                </a:solidFill>
                <a:effectLst/>
                <a:latin typeface="Calibri"/>
                <a:ea typeface="Calibri"/>
                <a:cs typeface="Calibri"/>
                <a:sym typeface="Calibri"/>
              </a:rPr>
              <a:t> 5 «1/2N23/2 for l in Eq. (5).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The </a:t>
            </a:r>
            <a:r>
              <a:rPr lang="en-US" sz="1200" b="0" i="0" u="none" strike="noStrike" cap="none" dirty="0" err="1" smtClean="0">
                <a:solidFill>
                  <a:schemeClr val="dk1"/>
                </a:solidFill>
                <a:effectLst/>
                <a:latin typeface="Calibri"/>
                <a:ea typeface="Calibri"/>
                <a:cs typeface="Calibri"/>
                <a:sym typeface="Calibri"/>
              </a:rPr>
              <a:t>Ozmidov</a:t>
            </a:r>
            <a:r>
              <a:rPr lang="en-US" sz="1200" b="0" i="0" u="none" strike="noStrike" cap="none" dirty="0" smtClean="0">
                <a:solidFill>
                  <a:schemeClr val="dk1"/>
                </a:solidFill>
                <a:effectLst/>
                <a:latin typeface="Calibri"/>
                <a:ea typeface="Calibri"/>
                <a:cs typeface="Calibri"/>
                <a:sym typeface="Calibri"/>
              </a:rPr>
              <a:t> length is a measure of the maximum vertical overturn displacement that may occur for a given turbulent energy level and stratification (Thorpe 2005). </a:t>
            </a: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ADVANTAGE: implicitly depend on the length</a:t>
            </a:r>
            <a:r>
              <a:rPr lang="en-US" baseline="0" dirty="0" smtClean="0"/>
              <a:t> scale// through the scale over </a:t>
            </a:r>
            <a:r>
              <a:rPr lang="en-US" baseline="0" dirty="0" err="1" smtClean="0"/>
              <a:t>wich</a:t>
            </a:r>
            <a:r>
              <a:rPr lang="en-US" baseline="0" dirty="0" smtClean="0"/>
              <a:t> vertical velocities fluctuate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Presence of N could be problematic in the mixed layer</a:t>
            </a: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Ann </a:t>
            </a:r>
            <a:r>
              <a:rPr lang="en-US" dirty="0" err="1" smtClean="0"/>
              <a:t>Gargett</a:t>
            </a:r>
            <a:r>
              <a:rPr lang="en-US" dirty="0" smtClean="0"/>
              <a:t> (1999).. Applied this method to ADCP data.:</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Why Vertical</a:t>
            </a:r>
            <a:r>
              <a:rPr lang="en-US" baseline="0" dirty="0" smtClean="0"/>
              <a:t> kinetic energy?</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baseline="0" dirty="0" err="1" smtClean="0"/>
              <a:t>Equipartition</a:t>
            </a:r>
            <a:r>
              <a:rPr lang="en-US" baseline="0" dirty="0" smtClean="0"/>
              <a:t> of energy between waves and turbulence (unlike </a:t>
            </a:r>
            <a:r>
              <a:rPr lang="en-US" baseline="0" dirty="0" err="1" smtClean="0"/>
              <a:t>horizonta</a:t>
            </a:r>
            <a:r>
              <a:rPr lang="en-US" baseline="0" dirty="0" smtClean="0"/>
              <a:t> </a:t>
            </a:r>
            <a:r>
              <a:rPr lang="en-US" baseline="0" dirty="0" err="1" smtClean="0"/>
              <a:t>kinet</a:t>
            </a:r>
            <a:r>
              <a:rPr lang="en-US" baseline="0" dirty="0" smtClean="0"/>
              <a:t> energy that is anisotropic)</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AutoNum type="arabicParenR"/>
              <a:tabLst/>
              <a:defRPr/>
            </a:pPr>
            <a:r>
              <a:rPr lang="en-US" baseline="0" dirty="0" smtClean="0"/>
              <a:t>ADCP measures w through the water column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3) Large vertical velocities is </a:t>
            </a:r>
            <a:r>
              <a:rPr lang="en-US" sz="1200" b="0" i="0" u="none" strike="noStrike" cap="none" dirty="0" smtClean="0">
                <a:solidFill>
                  <a:schemeClr val="dk1"/>
                </a:solidFill>
                <a:effectLst/>
                <a:latin typeface="Calibri"/>
                <a:ea typeface="Calibri"/>
                <a:cs typeface="Calibri"/>
                <a:sym typeface="Calibri"/>
              </a:rPr>
              <a:t>a necessary, if not sufficient, condition for the existence of turbulence. </a:t>
            </a: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_tradnl" sz="1200" b="0" i="0" u="none" strike="noStrike" cap="none" dirty="0" smtClean="0">
                <a:solidFill>
                  <a:schemeClr val="dk1"/>
                </a:solidFill>
                <a:latin typeface="Calibri"/>
                <a:ea typeface="Calibri"/>
                <a:cs typeface="Calibri"/>
                <a:sym typeface="Calibri"/>
              </a:rPr>
              <a:t>e =c_{\</a:t>
            </a:r>
            <a:r>
              <a:rPr lang="es-ES_tradnl" sz="1200" b="0" i="0" u="none" strike="noStrike" cap="none" dirty="0" err="1" smtClean="0">
                <a:solidFill>
                  <a:schemeClr val="dk1"/>
                </a:solidFill>
                <a:latin typeface="Calibri"/>
                <a:ea typeface="Calibri"/>
                <a:cs typeface="Calibri"/>
                <a:sym typeface="Calibri"/>
              </a:rPr>
              <a:t>epsilon</a:t>
            </a:r>
            <a:r>
              <a:rPr lang="es-ES_tradnl" sz="1200" b="0" i="0" u="none" strike="noStrike" cap="none" dirty="0" smtClean="0">
                <a:solidFill>
                  <a:schemeClr val="dk1"/>
                </a:solidFill>
                <a:latin typeface="Calibri"/>
                <a:ea typeface="Calibri"/>
                <a:cs typeface="Calibri"/>
                <a:sym typeface="Calibri"/>
              </a:rPr>
              <a:t>} N (q^{\prime})^2</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_tradnl" sz="1200" b="0" i="0" u="none" strike="noStrike" cap="none" dirty="0" smtClean="0">
              <a:solidFill>
                <a:schemeClr val="dk1"/>
              </a:solidFill>
              <a:effectLst/>
              <a:latin typeface="Calibri"/>
              <a:ea typeface="Calibri"/>
              <a:cs typeface="Calibri"/>
              <a:sym typeface="Calibri"/>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pt-BR" sz="1200" b="0" i="0" u="none" strike="noStrike" cap="none" dirty="0" smtClean="0">
                <a:solidFill>
                  <a:schemeClr val="dk1"/>
                </a:solidFill>
                <a:latin typeface="Calibri"/>
                <a:ea typeface="Calibri"/>
                <a:cs typeface="Calibri"/>
                <a:sym typeface="Calibri"/>
              </a:rPr>
              <a:t>l \sim L_{Oz} = N^{1/2} \</a:t>
            </a:r>
            <a:r>
              <a:rPr lang="pt-BR" sz="1200" b="0" i="0" u="none" strike="noStrike" cap="none" dirty="0" err="1" smtClean="0">
                <a:solidFill>
                  <a:schemeClr val="dk1"/>
                </a:solidFill>
                <a:latin typeface="Calibri"/>
                <a:ea typeface="Calibri"/>
                <a:cs typeface="Calibri"/>
                <a:sym typeface="Calibri"/>
              </a:rPr>
              <a:t>epsilon</a:t>
            </a:r>
            <a:r>
              <a:rPr lang="pt-BR" sz="1200" b="0" i="0" u="none" strike="noStrike" cap="none" dirty="0" smtClean="0">
                <a:solidFill>
                  <a:schemeClr val="dk1"/>
                </a:solidFill>
                <a:latin typeface="Calibri"/>
                <a:ea typeface="Calibri"/>
                <a:cs typeface="Calibri"/>
                <a:sym typeface="Calibri"/>
              </a:rPr>
              <a:t>^{3/2}</a:t>
            </a: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dirty="0" smtClean="0"/>
              <a:t>Typically made from a free falling profiler</a:t>
            </a:r>
            <a:r>
              <a:rPr lang="en-US" sz="1200" baseline="0" dirty="0" smtClean="0"/>
              <a:t> (e.g. effort to obtain this time of measurements form autonomous platforms)</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sz="1200" baseline="0" dirty="0" smtClean="0"/>
              <a:t>upper and lower bounds for profiler speed to capture the full range of dissipation scales (k ~ 1-100 </a:t>
            </a:r>
            <a:r>
              <a:rPr lang="en-US" sz="1200" baseline="0" dirty="0" err="1" smtClean="0"/>
              <a:t>cpm</a:t>
            </a:r>
            <a:r>
              <a:rPr lang="en-US" sz="1200" baseline="0" dirty="0" smtClean="0"/>
              <a:t>, though dependent on epsilon)</a:t>
            </a:r>
            <a:endParaRPr lang="en-US" sz="1200" dirty="0" smtClean="0"/>
          </a:p>
          <a:p>
            <a:pPr marL="228600" indent="0">
              <a:buFontTx/>
              <a:buNone/>
            </a:pPr>
            <a:endParaRPr lang="en-US" sz="1200" b="0" i="0" u="none" strike="noStrike" cap="none" baseline="0" dirty="0" smtClean="0">
              <a:solidFill>
                <a:schemeClr val="dk1"/>
              </a:solidFill>
              <a:latin typeface="Calibri"/>
              <a:ea typeface="Calibri"/>
              <a:cs typeface="Calibri"/>
              <a:sym typeface="Calibri"/>
            </a:endParaRPr>
          </a:p>
          <a:p>
            <a:pPr marL="400050" indent="-171450">
              <a:buFontTx/>
              <a:buChar char="-"/>
            </a:pPr>
            <a:r>
              <a:rPr lang="en-US" sz="1200" b="0" i="0" u="none" strike="noStrike" cap="none" baseline="0" dirty="0" smtClean="0">
                <a:solidFill>
                  <a:schemeClr val="dk1"/>
                </a:solidFill>
                <a:latin typeface="Calibri"/>
                <a:ea typeface="Calibri"/>
                <a:cs typeface="Calibri"/>
                <a:sym typeface="Calibri"/>
              </a:rPr>
              <a:t>Turbulent eddies evolve slowly over time.. One can consider the flow characteristics to be “frozen” as the profiler passes through them</a:t>
            </a:r>
          </a:p>
          <a:p>
            <a:pPr marL="400050" indent="-171450">
              <a:buFontTx/>
              <a:buChar char="-"/>
            </a:pPr>
            <a:r>
              <a:rPr lang="en-US" sz="1200" b="0" i="0" u="none" strike="noStrike" cap="none" baseline="0" dirty="0" smtClean="0">
                <a:solidFill>
                  <a:schemeClr val="dk1"/>
                </a:solidFill>
                <a:latin typeface="Calibri"/>
                <a:ea typeface="Calibri"/>
                <a:cs typeface="Calibri"/>
                <a:sym typeface="Calibri"/>
              </a:rPr>
              <a:t>i.e. the measurement time interval from bottom to surface needs to be SHORT compared to the turbulent eddy time scales</a:t>
            </a:r>
          </a:p>
          <a:p>
            <a:pPr marL="228600" indent="0">
              <a:buFontTx/>
              <a:buNone/>
            </a:pPr>
            <a:endParaRPr lang="en-US" sz="1200" b="0" i="0" u="none" strike="noStrike" cap="none" baseline="0" dirty="0" smtClean="0">
              <a:solidFill>
                <a:schemeClr val="dk1"/>
              </a:solidFill>
              <a:latin typeface="Calibri"/>
              <a:ea typeface="Calibri"/>
              <a:cs typeface="Calibri"/>
              <a:sym typeface="Calibri"/>
            </a:endParaRPr>
          </a:p>
          <a:p>
            <a:pPr marL="400050" indent="-171450">
              <a:buFontTx/>
              <a:buChar char="-"/>
            </a:pPr>
            <a:endParaRPr lang="en-US" sz="1200" b="0" i="0" u="none" strike="noStrike" cap="none" baseline="0" dirty="0" smtClean="0">
              <a:solidFill>
                <a:schemeClr val="dk1"/>
              </a:solidFill>
              <a:latin typeface="Calibri"/>
              <a:ea typeface="Calibri"/>
              <a:cs typeface="Calibri"/>
              <a:sym typeface="Calibri"/>
            </a:endParaRPr>
          </a:p>
          <a:p>
            <a:pPr marL="228600" indent="0">
              <a:buFontTx/>
              <a:buNone/>
            </a:pPr>
            <a:r>
              <a:rPr lang="en-US" sz="1200" b="0" i="0" u="none" strike="noStrike" cap="none" baseline="0" dirty="0" smtClean="0">
                <a:solidFill>
                  <a:schemeClr val="dk1"/>
                </a:solidFill>
                <a:latin typeface="Calibri"/>
                <a:ea typeface="Calibri"/>
                <a:cs typeface="Calibri"/>
                <a:sym typeface="Calibri"/>
              </a:rPr>
              <a:t>Taylor Frozen Field Hypothesis:</a:t>
            </a:r>
          </a:p>
          <a:p>
            <a:pPr marL="228600" indent="0">
              <a:buFontTx/>
              <a:buNone/>
            </a:pPr>
            <a:r>
              <a:rPr lang="en-US" sz="1200" b="0" i="0" u="none" strike="noStrike" cap="none" baseline="0" dirty="0" smtClean="0">
                <a:solidFill>
                  <a:schemeClr val="dk1"/>
                </a:solidFill>
                <a:latin typeface="Calibri"/>
                <a:ea typeface="Calibri"/>
                <a:cs typeface="Calibri"/>
                <a:sym typeface="Calibri"/>
              </a:rPr>
              <a:t>Measurements made in the temporal domain, </a:t>
            </a:r>
          </a:p>
          <a:p>
            <a:pPr marL="228600" indent="0">
              <a:buFontTx/>
              <a:buNone/>
            </a:pPr>
            <a:r>
              <a:rPr lang="en-US" sz="1200" b="0" i="0" u="none" strike="noStrike" cap="none" baseline="0" dirty="0" smtClean="0">
                <a:solidFill>
                  <a:schemeClr val="dk1"/>
                </a:solidFill>
                <a:latin typeface="Calibri"/>
                <a:ea typeface="Calibri"/>
                <a:cs typeface="Calibri"/>
                <a:sym typeface="Calibri"/>
              </a:rPr>
              <a:t>But turbulence is typically described by their spatial scales</a:t>
            </a:r>
          </a:p>
          <a:p>
            <a:pPr marL="228600" indent="0">
              <a:buFontTx/>
              <a:buNone/>
            </a:pPr>
            <a:r>
              <a:rPr lang="en-US" sz="1200" b="0" i="0" u="none" strike="noStrike" cap="none" baseline="0" dirty="0" smtClean="0">
                <a:solidFill>
                  <a:schemeClr val="dk1"/>
                </a:solidFill>
                <a:latin typeface="Calibri"/>
                <a:ea typeface="Calibri"/>
                <a:cs typeface="Calibri"/>
                <a:sym typeface="Calibri"/>
              </a:rPr>
              <a:t>Conversion from FREQUENCY Spectra to a WAVENUMBER Spectra, which requires multiplying by the profiling speed</a:t>
            </a:r>
          </a:p>
          <a:p>
            <a:pPr marL="228600" indent="0">
              <a:buFontTx/>
              <a:buNone/>
            </a:pPr>
            <a:endParaRPr lang="en-US" sz="1200" b="0" i="0" u="none" strike="noStrike" cap="none" baseline="0" dirty="0" smtClean="0">
              <a:solidFill>
                <a:schemeClr val="dk1"/>
              </a:solidFill>
              <a:latin typeface="Calibri"/>
              <a:ea typeface="Calibri"/>
              <a:cs typeface="Calibri"/>
              <a:sym typeface="Calibri"/>
            </a:endParaRPr>
          </a:p>
          <a:p>
            <a:pPr marL="228600" indent="0">
              <a:buFontTx/>
              <a:buNone/>
            </a:pPr>
            <a:endParaRPr lang="en-US" sz="1200" b="0" i="0" u="none" strike="noStrike" cap="none" baseline="0" dirty="0" smtClean="0">
              <a:solidFill>
                <a:schemeClr val="dk1"/>
              </a:solidFill>
              <a:latin typeface="Calibri"/>
              <a:ea typeface="Calibri"/>
              <a:cs typeface="Calibri"/>
              <a:sym typeface="Calibri"/>
            </a:endParaRPr>
          </a:p>
          <a:p>
            <a:pPr marL="228600" indent="0">
              <a:buFontTx/>
              <a:buNone/>
            </a:pPr>
            <a:r>
              <a:rPr lang="en-US" sz="1200" b="0" i="0" u="none" strike="noStrike" cap="none" baseline="0" dirty="0" smtClean="0">
                <a:solidFill>
                  <a:schemeClr val="dk1"/>
                </a:solidFill>
                <a:latin typeface="Calibri"/>
                <a:ea typeface="Calibri"/>
                <a:cs typeface="Calibri"/>
                <a:sym typeface="Calibri"/>
              </a:rPr>
              <a:t>Requirements for profiling:</a:t>
            </a:r>
          </a:p>
          <a:p>
            <a:pPr marL="228600" indent="0">
              <a:buFontTx/>
              <a:buNone/>
            </a:pPr>
            <a:endParaRPr lang="en-US" sz="1200" b="0" i="0" u="none" strike="noStrike" cap="none" baseline="0" dirty="0" smtClean="0">
              <a:solidFill>
                <a:schemeClr val="dk1"/>
              </a:solidFill>
              <a:latin typeface="Calibri"/>
              <a:ea typeface="Calibri"/>
              <a:cs typeface="Calibri"/>
              <a:sym typeface="Calibri"/>
            </a:endParaRPr>
          </a:p>
          <a:p>
            <a:pPr marL="400050" indent="-171450">
              <a:buFontTx/>
              <a:buChar char="-"/>
            </a:pPr>
            <a:r>
              <a:rPr lang="en-US" sz="1200" b="0" i="0" u="none" strike="noStrike" cap="none" baseline="0" dirty="0" smtClean="0">
                <a:solidFill>
                  <a:schemeClr val="dk1"/>
                </a:solidFill>
                <a:latin typeface="Calibri"/>
                <a:ea typeface="Calibri"/>
                <a:cs typeface="Calibri"/>
                <a:sym typeface="Calibri"/>
              </a:rPr>
              <a:t>Probes must be smaller 1 cm, to resolve wavenumbers as large as 100 </a:t>
            </a:r>
            <a:r>
              <a:rPr lang="en-US" sz="1200" b="0" i="0" u="none" strike="noStrike" cap="none" baseline="0" dirty="0" err="1" smtClean="0">
                <a:solidFill>
                  <a:schemeClr val="dk1"/>
                </a:solidFill>
                <a:latin typeface="Calibri"/>
                <a:ea typeface="Calibri"/>
                <a:cs typeface="Calibri"/>
                <a:sym typeface="Calibri"/>
              </a:rPr>
              <a:t>cpm</a:t>
            </a:r>
            <a:endParaRPr lang="en-US" sz="1200" b="0" i="0" u="none" strike="noStrike" cap="none" baseline="0" dirty="0" smtClean="0">
              <a:solidFill>
                <a:schemeClr val="dk1"/>
              </a:solidFill>
              <a:latin typeface="Calibri"/>
              <a:ea typeface="Calibri"/>
              <a:cs typeface="Calibri"/>
              <a:sym typeface="Calibri"/>
            </a:endParaRPr>
          </a:p>
          <a:p>
            <a:pPr marL="400050" indent="-171450">
              <a:buFontTx/>
              <a:buChar char="-"/>
            </a:pPr>
            <a:r>
              <a:rPr lang="en-US" sz="1200" b="0" i="0" u="none" strike="noStrike" cap="none" baseline="0" dirty="0" smtClean="0">
                <a:solidFill>
                  <a:schemeClr val="dk1"/>
                </a:solidFill>
                <a:latin typeface="Calibri"/>
                <a:ea typeface="Calibri"/>
                <a:cs typeface="Calibri"/>
                <a:sym typeface="Calibri"/>
              </a:rPr>
              <a:t>Platform must profile smoothly</a:t>
            </a:r>
          </a:p>
          <a:p>
            <a:pPr marL="400050" indent="-171450">
              <a:buFontTx/>
              <a:buChar char="-"/>
            </a:pPr>
            <a:endParaRPr lang="en-US" sz="1200" b="0" i="0" u="none" strike="noStrike" cap="none" baseline="0" dirty="0" smtClean="0">
              <a:solidFill>
                <a:schemeClr val="dk1"/>
              </a:solidFill>
              <a:latin typeface="Calibri"/>
              <a:ea typeface="Calibri"/>
              <a:cs typeface="Calibri"/>
              <a:sym typeface="Calibri"/>
            </a:endParaRPr>
          </a:p>
          <a:p>
            <a:pPr marL="400050" indent="-171450">
              <a:buFontTx/>
              <a:buChar char="-"/>
            </a:pPr>
            <a:endParaRPr lang="en-US" sz="1200" b="0" i="0" u="none" strike="noStrike" cap="none" baseline="0" dirty="0" smtClean="0">
              <a:solidFill>
                <a:schemeClr val="dk1"/>
              </a:solidFill>
              <a:latin typeface="Calibri"/>
              <a:ea typeface="Calibri"/>
              <a:cs typeface="Calibri"/>
              <a:sym typeface="Calibri"/>
            </a:endParaRPr>
          </a:p>
          <a:p>
            <a:pPr marL="228600" indent="0">
              <a:buFontTx/>
              <a:buNone/>
            </a:pPr>
            <a:r>
              <a:rPr lang="en-US" sz="1200" b="0" i="0" u="none" strike="noStrike" cap="none" baseline="0" dirty="0" smtClean="0">
                <a:solidFill>
                  <a:schemeClr val="dk1"/>
                </a:solidFill>
                <a:latin typeface="Calibri"/>
                <a:ea typeface="Calibri"/>
                <a:cs typeface="Calibri"/>
                <a:sym typeface="Calibri"/>
              </a:rPr>
              <a:t>The UPPER limit of the profiling speed is set by the </a:t>
            </a:r>
            <a:r>
              <a:rPr lang="en-US" sz="1200" b="0" i="0" u="none" strike="noStrike" cap="none" baseline="0" dirty="0" err="1" smtClean="0">
                <a:solidFill>
                  <a:schemeClr val="dk1"/>
                </a:solidFill>
                <a:latin typeface="Calibri"/>
                <a:ea typeface="Calibri"/>
                <a:cs typeface="Calibri"/>
                <a:sym typeface="Calibri"/>
              </a:rPr>
              <a:t>freq</a:t>
            </a:r>
            <a:r>
              <a:rPr lang="en-US" sz="1200" b="0" i="0" u="none" strike="noStrike" cap="none" baseline="0" dirty="0" smtClean="0">
                <a:solidFill>
                  <a:schemeClr val="dk1"/>
                </a:solidFill>
                <a:latin typeface="Calibri"/>
                <a:ea typeface="Calibri"/>
                <a:cs typeface="Calibri"/>
                <a:sym typeface="Calibri"/>
              </a:rPr>
              <a:t> response of the probe</a:t>
            </a:r>
          </a:p>
          <a:p>
            <a:pPr marL="228600" indent="0">
              <a:buFontTx/>
              <a:buNone/>
            </a:pPr>
            <a:r>
              <a:rPr lang="en-US" sz="1200" b="0" i="0" u="none" strike="noStrike" cap="none" baseline="0" dirty="0" smtClean="0">
                <a:solidFill>
                  <a:schemeClr val="dk1"/>
                </a:solidFill>
                <a:latin typeface="Calibri"/>
                <a:ea typeface="Calibri"/>
                <a:cs typeface="Calibri"/>
                <a:sym typeface="Calibri"/>
              </a:rPr>
              <a:t>f= U* k  (any </a:t>
            </a:r>
          </a:p>
          <a:p>
            <a:pPr marL="228600" indent="0">
              <a:buFontTx/>
              <a:buNone/>
            </a:pPr>
            <a:endParaRPr lang="en-US" sz="1200" b="0" i="0" u="none" strike="noStrike" cap="none" baseline="0" dirty="0" smtClean="0">
              <a:solidFill>
                <a:schemeClr val="dk1"/>
              </a:solidFill>
              <a:latin typeface="Calibri"/>
              <a:ea typeface="Calibri"/>
              <a:cs typeface="Calibri"/>
              <a:sym typeface="Calibri"/>
            </a:endParaRPr>
          </a:p>
          <a:p>
            <a:pPr marL="228600" indent="0">
              <a:buFontTx/>
              <a:buNone/>
            </a:pPr>
            <a:endParaRPr lang="en-US" dirty="0" smtClean="0"/>
          </a:p>
          <a:p>
            <a:pPr>
              <a:buFontTx/>
              <a:buChar char="-"/>
            </a:pPr>
            <a:r>
              <a:rPr lang="en-US" sz="1200" b="0" i="0" u="none" strike="noStrike" cap="none" dirty="0" smtClean="0">
                <a:solidFill>
                  <a:schemeClr val="dk1"/>
                </a:solidFill>
                <a:latin typeface="Calibri"/>
                <a:ea typeface="Calibri"/>
                <a:cs typeface="Calibri"/>
                <a:sym typeface="Calibri"/>
              </a:rPr>
              <a:t>\</a:t>
            </a:r>
            <a:r>
              <a:rPr lang="en-US" sz="1200" b="0" i="0" u="none" strike="noStrike" cap="none" dirty="0" err="1" smtClean="0">
                <a:solidFill>
                  <a:schemeClr val="dk1"/>
                </a:solidFill>
                <a:latin typeface="Calibri"/>
                <a:ea typeface="Calibri"/>
                <a:cs typeface="Calibri"/>
                <a:sym typeface="Calibri"/>
              </a:rPr>
              <a:t>frac</a:t>
            </a:r>
            <a:r>
              <a:rPr lang="en-US" sz="1200" b="0" i="0" u="none" strike="noStrike" cap="none" dirty="0" smtClean="0">
                <a:solidFill>
                  <a:schemeClr val="dk1"/>
                </a:solidFill>
                <a:latin typeface="Calibri"/>
                <a:ea typeface="Calibri"/>
                <a:cs typeface="Calibri"/>
                <a:sym typeface="Calibri"/>
              </a:rPr>
              <a:t>{\partial \</a:t>
            </a:r>
            <a:r>
              <a:rPr lang="en-US" sz="1200" b="0" i="0" u="none" strike="noStrike" cap="none" dirty="0" err="1" smtClean="0">
                <a:solidFill>
                  <a:schemeClr val="dk1"/>
                </a:solidFill>
                <a:latin typeface="Calibri"/>
                <a:ea typeface="Calibri"/>
                <a:cs typeface="Calibri"/>
                <a:sym typeface="Calibri"/>
              </a:rPr>
              <a:t>overline</a:t>
            </a:r>
            <a:r>
              <a:rPr lang="en-US" sz="1200" b="0" i="0" u="none" strike="noStrike" cap="none" dirty="0" smtClean="0">
                <a:solidFill>
                  <a:schemeClr val="dk1"/>
                </a:solidFill>
                <a:latin typeface="Calibri"/>
                <a:ea typeface="Calibri"/>
                <a:cs typeface="Calibri"/>
                <a:sym typeface="Calibri"/>
              </a:rPr>
              <a:t>{w' p'}}{\partial z} \</a:t>
            </a:r>
            <a:r>
              <a:rPr lang="en-US" sz="1200" b="0" i="0" u="none" strike="noStrike" cap="none" dirty="0" err="1" smtClean="0">
                <a:solidFill>
                  <a:schemeClr val="dk1"/>
                </a:solidFill>
                <a:latin typeface="Calibri"/>
                <a:ea typeface="Calibri"/>
                <a:cs typeface="Calibri"/>
                <a:sym typeface="Calibri"/>
              </a:rPr>
              <a:t>sim</a:t>
            </a:r>
            <a:r>
              <a:rPr lang="en-US" sz="1200" b="0" i="0" u="none" strike="noStrike" cap="none" dirty="0" smtClean="0">
                <a:solidFill>
                  <a:schemeClr val="dk1"/>
                </a:solidFill>
                <a:latin typeface="Calibri"/>
                <a:ea typeface="Calibri"/>
                <a:cs typeface="Calibri"/>
                <a:sym typeface="Calibri"/>
              </a:rPr>
              <a:t>  \</a:t>
            </a:r>
            <a:r>
              <a:rPr lang="en-US" sz="1200" b="0" i="0" u="none" strike="noStrike" cap="none" dirty="0" err="1" smtClean="0">
                <a:solidFill>
                  <a:schemeClr val="dk1"/>
                </a:solidFill>
                <a:latin typeface="Calibri"/>
                <a:ea typeface="Calibri"/>
                <a:cs typeface="Calibri"/>
                <a:sym typeface="Calibri"/>
              </a:rPr>
              <a:t>frac</a:t>
            </a:r>
            <a:r>
              <a:rPr lang="en-US" sz="1200" b="0" i="0" u="none" strike="noStrike" cap="none" dirty="0" smtClean="0">
                <a:solidFill>
                  <a:schemeClr val="dk1"/>
                </a:solidFill>
                <a:latin typeface="Calibri"/>
                <a:ea typeface="Calibri"/>
                <a:cs typeface="Calibri"/>
                <a:sym typeface="Calibri"/>
              </a:rPr>
              <a:t>{\partial}{\partial z} (</a:t>
            </a:r>
            <a:r>
              <a:rPr lang="en-US" sz="1200" b="0" i="0" u="none" strike="noStrike" cap="none" dirty="0" err="1" smtClean="0">
                <a:solidFill>
                  <a:schemeClr val="dk1"/>
                </a:solidFill>
                <a:latin typeface="Calibri"/>
                <a:ea typeface="Calibri"/>
                <a:cs typeface="Calibri"/>
                <a:sym typeface="Calibri"/>
              </a:rPr>
              <a:t>K_z</a:t>
            </a:r>
            <a:r>
              <a:rPr lang="en-US" sz="1200" b="0" i="0" u="none" strike="noStrike" cap="none" dirty="0" smtClean="0">
                <a:solidFill>
                  <a:schemeClr val="dk1"/>
                </a:solidFill>
                <a:latin typeface="Calibri"/>
                <a:ea typeface="Calibri"/>
                <a:cs typeface="Calibri"/>
                <a:sym typeface="Calibri"/>
              </a:rPr>
              <a:t> \</a:t>
            </a:r>
            <a:r>
              <a:rPr lang="en-US" sz="1200" b="0" i="0" u="none" strike="noStrike" cap="none" dirty="0" err="1" smtClean="0">
                <a:solidFill>
                  <a:schemeClr val="dk1"/>
                </a:solidFill>
                <a:latin typeface="Calibri"/>
                <a:ea typeface="Calibri"/>
                <a:cs typeface="Calibri"/>
                <a:sym typeface="Calibri"/>
              </a:rPr>
              <a:t>frac</a:t>
            </a:r>
            <a:r>
              <a:rPr lang="en-US" sz="1200" b="0" i="0" u="none" strike="noStrike" cap="none" dirty="0" smtClean="0">
                <a:solidFill>
                  <a:schemeClr val="dk1"/>
                </a:solidFill>
                <a:latin typeface="Calibri"/>
                <a:ea typeface="Calibri"/>
                <a:cs typeface="Calibri"/>
                <a:sym typeface="Calibri"/>
              </a:rPr>
              <a:t>{\partial P}{\partial z})</a:t>
            </a:r>
          </a:p>
          <a:p>
            <a:pPr marL="228600" indent="0">
              <a:buFontTx/>
              <a:buNone/>
            </a:pPr>
            <a:endParaRPr lang="en-US" dirty="0" smtClean="0"/>
          </a:p>
          <a:p>
            <a:pPr marL="228600" indent="0">
              <a:buFontTx/>
              <a:buNone/>
            </a:pPr>
            <a:endParaRPr lang="en-US" dirty="0" smtClean="0"/>
          </a:p>
          <a:p>
            <a:pPr marL="228600" indent="0">
              <a:buFontTx/>
              <a:buNone/>
            </a:pPr>
            <a:r>
              <a:rPr lang="en-US" dirty="0" err="1" smtClean="0"/>
              <a:t>K_z</a:t>
            </a:r>
            <a:r>
              <a:rPr lang="en-US" dirty="0" smtClean="0"/>
              <a:t> = \</a:t>
            </a:r>
            <a:r>
              <a:rPr lang="en-US" dirty="0" err="1" smtClean="0"/>
              <a:t>frac</a:t>
            </a:r>
            <a:r>
              <a:rPr lang="en-US" dirty="0" smtClean="0"/>
              <a:t>{\Gamma}{\</a:t>
            </a:r>
            <a:r>
              <a:rPr lang="en-US" dirty="0" err="1" smtClean="0"/>
              <a:t>overline</a:t>
            </a:r>
            <a:r>
              <a:rPr lang="en-US" dirty="0" smtClean="0"/>
              <a:t>{N}^2} \epsilon \quad [m^2 s^{-1}]</a:t>
            </a:r>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solidFill>
                  <a:prstClr val="black"/>
                </a:solidFill>
                <a:latin typeface="Calibri"/>
              </a:rPr>
              <a:pPr/>
              <a:t>17</a:t>
            </a:fld>
            <a:endParaRPr lang="en-US">
              <a:solidFill>
                <a:prstClr val="black"/>
              </a:solidFill>
              <a:latin typeface="Calibri"/>
            </a:endParaRPr>
          </a:p>
        </p:txBody>
      </p:sp>
    </p:spTree>
    <p:extLst>
      <p:ext uri="{BB962C8B-B14F-4D97-AF65-F5344CB8AC3E}">
        <p14:creationId xmlns:p14="http://schemas.microsoft.com/office/powerpoint/2010/main" val="71229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Self contained Package:</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Record data internally (up to 64 GB)</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Standard configuration:</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smtClean="0"/>
              <a:t>2 shear probes, 1 fast-response thermistor (FP)7, extremely fragile.. Glass-type material).</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smtClean="0"/>
              <a:t>2 vibrational sensors (high- accuracy accelerometers, for noise removal)</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smtClean="0"/>
              <a:t>1 tilt sensors (angle of attack)</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It can be powered by any 12 VDC supply, and can be turn on and off REMOTELY?</a:t>
            </a:r>
          </a:p>
          <a:p>
            <a:r>
              <a:rPr lang="en-US" sz="1200" b="0" i="0" u="none" strike="noStrike" cap="none" baseline="0" dirty="0" smtClean="0">
                <a:solidFill>
                  <a:schemeClr val="dk1"/>
                </a:solidFill>
                <a:latin typeface="Calibri"/>
                <a:ea typeface="Calibri"/>
                <a:cs typeface="Calibri"/>
                <a:sym typeface="Calibri"/>
              </a:rPr>
              <a:t>data collection controlled by a simple ON-OFF signal. Thus. Ideal for AUVs, glider’s </a:t>
            </a:r>
            <a:r>
              <a:rPr lang="en-US" sz="1200" b="0" i="0" u="none" strike="noStrike" cap="none" baseline="0" dirty="0" err="1" smtClean="0">
                <a:solidFill>
                  <a:schemeClr val="dk1"/>
                </a:solidFill>
                <a:latin typeface="Calibri"/>
                <a:ea typeface="Calibri"/>
                <a:cs typeface="Calibri"/>
                <a:sym typeface="Calibri"/>
              </a:rPr>
              <a:t>etc</a:t>
            </a:r>
            <a:endParaRPr lang="en-US" sz="1200" b="0" i="0" u="none" strike="noStrike" cap="none" baseline="0" dirty="0" smtClean="0">
              <a:solidFill>
                <a:schemeClr val="dk1"/>
              </a:solidFill>
              <a:latin typeface="Calibri"/>
              <a:ea typeface="Calibri"/>
              <a:cs typeface="Calibri"/>
              <a:sym typeface="Calibri"/>
            </a:endParaRPr>
          </a:p>
          <a:p>
            <a:endParaRPr lang="en-US" sz="1200" b="0" i="0" u="none" strike="noStrike" cap="none" baseline="0" dirty="0" smtClean="0">
              <a:solidFill>
                <a:schemeClr val="dk1"/>
              </a:solidFill>
              <a:latin typeface="Calibri"/>
              <a:ea typeface="Calibri"/>
              <a:cs typeface="Calibri"/>
              <a:sym typeface="Calibri"/>
            </a:endParaRPr>
          </a:p>
          <a:p>
            <a:r>
              <a:rPr lang="en-US" sz="1200" b="0" i="0" u="none" strike="noStrike" cap="none" baseline="0" dirty="0" smtClean="0">
                <a:solidFill>
                  <a:schemeClr val="dk1"/>
                </a:solidFill>
                <a:latin typeface="Calibri"/>
                <a:ea typeface="Calibri"/>
                <a:cs typeface="Calibri"/>
                <a:sym typeface="Calibri"/>
              </a:rPr>
              <a:t>Want to sample only on the UPCASTs, will require clock synchronization </a:t>
            </a:r>
          </a:p>
          <a:p>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PROTECTIVE CAGE?</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We are purchasing the battery Pack</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FontTx/>
              <a:buNone/>
            </a:pPr>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solidFill>
                  <a:prstClr val="black"/>
                </a:solidFill>
                <a:latin typeface="Calibri"/>
              </a:rPr>
              <a:pPr/>
              <a:t>2</a:t>
            </a:fld>
            <a:endParaRPr lang="en-US">
              <a:solidFill>
                <a:prstClr val="black"/>
              </a:solidFill>
              <a:latin typeface="Calibri"/>
            </a:endParaRPr>
          </a:p>
        </p:txBody>
      </p:sp>
    </p:spTree>
    <p:extLst>
      <p:ext uri="{BB962C8B-B14F-4D97-AF65-F5344CB8AC3E}">
        <p14:creationId xmlns:p14="http://schemas.microsoft.com/office/powerpoint/2010/main" val="712299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CPF: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smtClean="0"/>
              <a:t>Turbulence sensor needs to be higher up.. Pass </a:t>
            </a:r>
            <a:r>
              <a:rPr lang="en-US" baseline="0" dirty="0" err="1" smtClean="0"/>
              <a:t>throught</a:t>
            </a:r>
            <a:r>
              <a:rPr lang="en-US" baseline="0" dirty="0" smtClean="0"/>
              <a:t> the antenna (?) to measure “unperturbed flow”</a:t>
            </a:r>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smtClean="0"/>
              <a:t>“anchoring” mode </a:t>
            </a:r>
            <a:r>
              <a:rPr lang="en-US" baseline="0" dirty="0" err="1" smtClean="0"/>
              <a:t>vs</a:t>
            </a:r>
            <a:r>
              <a:rPr lang="en-US" baseline="0" dirty="0" smtClean="0"/>
              <a:t> parked at depth (float would drift with currents):</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I presume the float stands in the bottom, but chances that it could get tilted by strong bottom currents?</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Sensors are EXTREMELY FRAGILE..</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SAFER to park it at depth..</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400050" marR="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aseline="0" dirty="0" smtClean="0"/>
              <a:t>State of development of the Inertial Measurement Unit (Current Meter).. Are we going to be able to keep the float within x km of an offshore region?</a:t>
            </a: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aseline="0" dirty="0" smtClean="0"/>
              <a:t>Or drifting could be a problem for recovery?</a:t>
            </a:r>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Tx/>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COF: no “anchoring” mode is desirable</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latin typeface="Calibri"/>
                <a:ea typeface="Calibri"/>
                <a:cs typeface="Calibri"/>
                <a:sym typeface="Calibri"/>
              </a:rPr>
              <a:t>There will still be sufficient work just to make sure mechanical noise is reduced and/or accounted for in post-processing, the vehicle(s) provide enough of a consistent angle of attack and speed - in order to obtain quality turbulence estimates</a:t>
            </a: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CPF</a:t>
            </a:r>
            <a:r>
              <a:rPr lang="en-US" baseline="0" dirty="0" smtClean="0"/>
              <a:t>: </a:t>
            </a:r>
            <a:r>
              <a:rPr lang="en-US" baseline="0" dirty="0" smtClean="0"/>
              <a:t>“drift” </a:t>
            </a:r>
            <a:r>
              <a:rPr lang="en-US" baseline="0" dirty="0" err="1" smtClean="0"/>
              <a:t>vs</a:t>
            </a:r>
            <a:r>
              <a:rPr lang="en-US" baseline="0" dirty="0" smtClean="0"/>
              <a:t> “</a:t>
            </a:r>
            <a:r>
              <a:rPr lang="en-US" baseline="0" dirty="0" smtClean="0"/>
              <a:t>anchoring” </a:t>
            </a:r>
            <a:r>
              <a:rPr lang="en-US" baseline="0" dirty="0" smtClean="0"/>
              <a:t>mode</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Anchoring mode pros cons:</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CPF</a:t>
            </a:r>
            <a:r>
              <a:rPr lang="en-US" baseline="0" dirty="0" smtClean="0"/>
              <a:t>: </a:t>
            </a:r>
            <a:r>
              <a:rPr lang="en-US" baseline="0" dirty="0" smtClean="0"/>
              <a:t>“drift” </a:t>
            </a:r>
            <a:r>
              <a:rPr lang="en-US" baseline="0" dirty="0" err="1" smtClean="0"/>
              <a:t>vs</a:t>
            </a:r>
            <a:r>
              <a:rPr lang="en-US" baseline="0" dirty="0" smtClean="0"/>
              <a:t> “</a:t>
            </a:r>
            <a:r>
              <a:rPr lang="en-US" baseline="0" dirty="0" smtClean="0"/>
              <a:t>anchoring” </a:t>
            </a:r>
            <a:r>
              <a:rPr lang="en-US" baseline="0" dirty="0" smtClean="0"/>
              <a:t>mode</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Anchoring mode pros cons:</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Original Target Day was set for June….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solidFill>
                <a:schemeClr val="accent6">
                  <a:lumMod val="50000"/>
                </a:schemeClr>
              </a:solidFill>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 </a:t>
            </a:r>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2286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solidFill>
                <a:schemeClr val="accent6">
                  <a:lumMod val="50000"/>
                </a:schemeClr>
              </a:solidFill>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The most (statistically) reliable and direct estimates of </a:t>
            </a:r>
            <a:r>
              <a:rPr lang="en-US" dirty="0" err="1" smtClean="0"/>
              <a:t>diffussivities</a:t>
            </a:r>
            <a:r>
              <a:rPr lang="en-US" baseline="0" dirty="0" smtClean="0"/>
              <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come from microstructure sensors (typically mounted on free-falling profilers) that can measure either velocity or temperature fluctuations on scales of 1cm or less (i.e. the dissipation range of turbulence scales)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From dissipation rates (epsilon) one can get estimates of diffusivities (Osborn</a:t>
            </a:r>
            <a:r>
              <a:rPr lang="en-US" baseline="0" dirty="0" smtClean="0"/>
              <a:t> 1980)…</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These microstructure shear probes are very expensive (~100K for a standard VMP), the probes themselves are extremely fragile..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Globally, the green dots in the map represent how many of these measurements exist </a:t>
            </a:r>
            <a:r>
              <a:rPr lang="en-US" baseline="0" dirty="0" smtClean="0"/>
              <a:t>(up to 2014)</a:t>
            </a:r>
            <a:endParaRPr lang="en-US" baseline="0"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Indirect estimates </a:t>
            </a:r>
            <a:r>
              <a:rPr lang="en-US" baseline="0" dirty="0" smtClean="0"/>
              <a:t>(e.g. from </a:t>
            </a:r>
            <a:r>
              <a:rPr lang="en-US" baseline="0" dirty="0" smtClean="0"/>
              <a:t>acoustic sensors) are possible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But also require </a:t>
            </a:r>
            <a:r>
              <a:rPr lang="en-US" baseline="0" dirty="0" err="1" smtClean="0"/>
              <a:t>shiptime</a:t>
            </a:r>
            <a:endParaRPr lang="en-US" baseline="0"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2000" baseline="0" dirty="0" smtClean="0">
              <a:solidFill>
                <a:schemeClr val="accent1">
                  <a:lumMod val="75000"/>
                </a:schemeClr>
              </a:solidFill>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000" dirty="0" smtClean="0">
                <a:solidFill>
                  <a:schemeClr val="accent1">
                    <a:lumMod val="75000"/>
                  </a:schemeClr>
                </a:solidFill>
              </a:rPr>
              <a:t>Other alternative methods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000" dirty="0" smtClean="0">
                <a:solidFill>
                  <a:schemeClr val="accent1">
                    <a:lumMod val="75000"/>
                  </a:schemeClr>
                </a:solidFill>
              </a:rPr>
              <a:t>(e.g. fine-scale</a:t>
            </a:r>
            <a:r>
              <a:rPr lang="en-US" sz="2000" baseline="0" dirty="0" smtClean="0">
                <a:solidFill>
                  <a:schemeClr val="accent1">
                    <a:lumMod val="75000"/>
                  </a:schemeClr>
                </a:solidFill>
              </a:rPr>
              <a:t> parameterization (from </a:t>
            </a:r>
            <a:r>
              <a:rPr lang="en-US" sz="2000" dirty="0" smtClean="0">
                <a:solidFill>
                  <a:schemeClr val="accent1">
                    <a:lumMod val="75000"/>
                  </a:schemeClr>
                </a:solidFill>
              </a:rPr>
              <a:t>Argo float data)</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000" dirty="0" smtClean="0">
                <a:solidFill>
                  <a:schemeClr val="accent1">
                    <a:lumMod val="75000"/>
                  </a:schemeClr>
                </a:solidFill>
              </a:rPr>
              <a:t>Have allowed to map</a:t>
            </a:r>
            <a:r>
              <a:rPr lang="en-US" sz="2000" baseline="0" dirty="0" smtClean="0">
                <a:solidFill>
                  <a:schemeClr val="accent1">
                    <a:lumMod val="75000"/>
                  </a:schemeClr>
                </a:solidFill>
              </a:rPr>
              <a:t> </a:t>
            </a:r>
            <a:r>
              <a:rPr lang="en-US" sz="2000" baseline="0" dirty="0" err="1" smtClean="0">
                <a:solidFill>
                  <a:schemeClr val="accent1">
                    <a:lumMod val="75000"/>
                  </a:schemeClr>
                </a:solidFill>
              </a:rPr>
              <a:t>diffusivitities</a:t>
            </a:r>
            <a:r>
              <a:rPr lang="en-US" sz="2000" baseline="0" dirty="0" smtClean="0">
                <a:solidFill>
                  <a:schemeClr val="accent1">
                    <a:lumMod val="75000"/>
                  </a:schemeClr>
                </a:solidFill>
              </a:rPr>
              <a:t> on much larger spatial scales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2000" baseline="0" dirty="0" smtClean="0">
              <a:solidFill>
                <a:schemeClr val="accent1">
                  <a:lumMod val="75000"/>
                </a:schemeClr>
              </a:solidFill>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000" baseline="0" dirty="0" smtClean="0">
                <a:solidFill>
                  <a:schemeClr val="accent1">
                    <a:lumMod val="75000"/>
                  </a:schemeClr>
                </a:solidFill>
              </a:rPr>
              <a:t>But these estimates require certain assumptions that break in low stratification conditions, like the surface mixed layer!</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Thus, mixing estimates in the top surface layer.. Or the coastal ocean are hard!</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smtClean="0"/>
              <a:t>One is thus left.. with “conventional” and expensive observations from ships, at </a:t>
            </a:r>
            <a:r>
              <a:rPr lang="en-US" baseline="0" dirty="0" err="1" smtClean="0"/>
              <a:t>targetted</a:t>
            </a:r>
            <a:r>
              <a:rPr lang="en-US" baseline="0" dirty="0" smtClean="0"/>
              <a:t> sites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Shear can also be measured by </a:t>
            </a:r>
            <a:r>
              <a:rPr lang="en-US" dirty="0" err="1" smtClean="0"/>
              <a:t>shipborne</a:t>
            </a:r>
            <a:r>
              <a:rPr lang="en-US" dirty="0" smtClean="0"/>
              <a:t> ADCPs</a:t>
            </a:r>
            <a:r>
              <a:rPr lang="en-US" baseline="0" dirty="0" smtClean="0"/>
              <a:t> (acoustic  measurements)</a:t>
            </a: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strain-based inferences of diffusivity from Argo floats (Whalen et al, 2012)</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solidFill>
                  <a:prstClr val="black"/>
                </a:solidFill>
                <a:latin typeface="Calibri"/>
              </a:rPr>
              <a:pPr/>
              <a:t>3</a:t>
            </a:fld>
            <a:endParaRPr lang="en-US">
              <a:solidFill>
                <a:prstClr val="black"/>
              </a:solidFill>
              <a:latin typeface="Calibri"/>
            </a:endParaRPr>
          </a:p>
        </p:txBody>
      </p:sp>
    </p:spTree>
    <p:extLst>
      <p:ext uri="{BB962C8B-B14F-4D97-AF65-F5344CB8AC3E}">
        <p14:creationId xmlns:p14="http://schemas.microsoft.com/office/powerpoint/2010/main" val="71229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FontTx/>
              <a:buNone/>
            </a:pPr>
            <a:r>
              <a:rPr lang="en-US" dirty="0" smtClean="0"/>
              <a:t>The most immediate use of</a:t>
            </a:r>
            <a:r>
              <a:rPr lang="en-US" baseline="0" dirty="0" smtClean="0"/>
              <a:t> a vertical mixing rate is the </a:t>
            </a:r>
            <a:r>
              <a:rPr lang="en-US" baseline="0" dirty="0" err="1" smtClean="0"/>
              <a:t>quatification</a:t>
            </a:r>
            <a:r>
              <a:rPr lang="en-US" baseline="0" dirty="0" smtClean="0"/>
              <a:t> of turbulent fluxes</a:t>
            </a:r>
            <a:endParaRPr lang="en-US" dirty="0" smtClean="0"/>
          </a:p>
          <a:p>
            <a:pPr marL="228600" indent="0">
              <a:buFontTx/>
              <a:buNone/>
            </a:pPr>
            <a:endParaRPr lang="en-US" dirty="0" smtClean="0"/>
          </a:p>
          <a:p>
            <a:pPr marL="228600" indent="0">
              <a:buFontTx/>
              <a:buNone/>
            </a:pPr>
            <a:r>
              <a:rPr lang="en-US" dirty="0" smtClean="0"/>
              <a:t>That</a:t>
            </a:r>
            <a:r>
              <a:rPr lang="en-US" baseline="0" dirty="0" smtClean="0"/>
              <a:t> are often</a:t>
            </a:r>
            <a:r>
              <a:rPr lang="en-US" dirty="0" smtClean="0"/>
              <a:t> parameterized</a:t>
            </a:r>
            <a:r>
              <a:rPr lang="en-US" baseline="0" dirty="0" smtClean="0"/>
              <a:t> (in analogy to viscous diffusion):</a:t>
            </a:r>
          </a:p>
          <a:p>
            <a:pPr marL="228600" indent="0">
              <a:buFontTx/>
              <a:buNone/>
            </a:pPr>
            <a:r>
              <a:rPr lang="en-US" baseline="0" dirty="0" smtClean="0"/>
              <a:t>As a TURBULENT eddy diffusivity (in principle, variable in space and time)</a:t>
            </a:r>
          </a:p>
          <a:p>
            <a:pPr marL="228600" indent="0">
              <a:buFontTx/>
              <a:buNone/>
            </a:pPr>
            <a:r>
              <a:rPr lang="en-US" baseline="0" dirty="0" smtClean="0"/>
              <a:t>times a vertical gradient</a:t>
            </a:r>
          </a:p>
          <a:p>
            <a:pPr marL="228600" indent="0">
              <a:buFontTx/>
              <a:buNone/>
            </a:pPr>
            <a:endParaRPr lang="en-US" baseline="0" dirty="0" smtClean="0"/>
          </a:p>
          <a:p>
            <a:pPr marL="228600" indent="0">
              <a:buFontTx/>
              <a:buNone/>
            </a:pPr>
            <a:r>
              <a:rPr lang="en-US" baseline="0" dirty="0" smtClean="0"/>
              <a:t>So the presence of a gradient (i.e. variations of the concentration in the water column, for instance) precludes a turbulent flux</a:t>
            </a:r>
          </a:p>
          <a:p>
            <a:pPr marL="228600" indent="0">
              <a:buFontTx/>
              <a:buNone/>
            </a:pPr>
            <a:endParaRPr lang="en-US" baseline="0" dirty="0" smtClean="0"/>
          </a:p>
          <a:p>
            <a:pPr marL="228600" indent="0">
              <a:buFontTx/>
              <a:buNone/>
            </a:pPr>
            <a:r>
              <a:rPr lang="en-US" baseline="0" dirty="0" smtClean="0"/>
              <a:t>The resolution of the dissipation profile depends on the profiling speed * length of data used to calculate. For a given length (typically 8s), the higher the W the smaller the resolution:</a:t>
            </a:r>
          </a:p>
          <a:p>
            <a:pPr marL="228600" indent="0">
              <a:buFontTx/>
              <a:buNone/>
            </a:pPr>
            <a:r>
              <a:rPr lang="en-US" baseline="0" dirty="0" smtClean="0"/>
              <a:t>At 0.7 m/s (VMP)… epsilon ~ 3m</a:t>
            </a:r>
          </a:p>
          <a:p>
            <a:pPr marL="228600" indent="0">
              <a:buFontTx/>
              <a:buNone/>
            </a:pPr>
            <a:r>
              <a:rPr lang="en-US" baseline="0" dirty="0" smtClean="0"/>
              <a:t>At 0.3 m/s (glider)… epsilon </a:t>
            </a:r>
            <a:r>
              <a:rPr lang="en-US" baseline="0" dirty="0" smtClean="0"/>
              <a:t>~ 0.4m</a:t>
            </a:r>
            <a:r>
              <a:rPr lang="en-US" baseline="0" dirty="0" smtClean="0"/>
              <a:t>/s</a:t>
            </a:r>
          </a:p>
          <a:p>
            <a:pPr marL="228600" indent="0">
              <a:buFontTx/>
              <a:buNone/>
            </a:pPr>
            <a:endParaRPr lang="en-US" baseline="0" dirty="0" smtClean="0"/>
          </a:p>
          <a:p>
            <a:pPr marL="228600" indent="0">
              <a:buFontTx/>
              <a:buNone/>
            </a:pPr>
            <a:r>
              <a:rPr lang="en-US" baseline="0" dirty="0" smtClean="0"/>
              <a:t>Microstructure </a:t>
            </a:r>
            <a:r>
              <a:rPr lang="en-US" baseline="0" dirty="0" smtClean="0"/>
              <a:t>range of velocity fluctuations:</a:t>
            </a:r>
          </a:p>
          <a:p>
            <a:pPr marL="400050" indent="-171450">
              <a:buFontTx/>
              <a:buChar char="-"/>
            </a:pPr>
            <a:r>
              <a:rPr lang="en-US" baseline="0" dirty="0" smtClean="0"/>
              <a:t>2-100 </a:t>
            </a:r>
            <a:r>
              <a:rPr lang="en-US" baseline="0" dirty="0" err="1" smtClean="0"/>
              <a:t>cpm</a:t>
            </a:r>
            <a:r>
              <a:rPr lang="en-US" baseline="0" dirty="0" smtClean="0"/>
              <a:t> in the surface mixing layer</a:t>
            </a:r>
          </a:p>
          <a:p>
            <a:pPr marL="400050" indent="-171450">
              <a:buFontTx/>
              <a:buChar char="-"/>
            </a:pPr>
            <a:r>
              <a:rPr lang="en-US" baseline="0" dirty="0" smtClean="0"/>
              <a:t>In the coastal ocean, dissipation rates can be 1000 times larger.. Which means 10-600 </a:t>
            </a:r>
            <a:r>
              <a:rPr lang="en-US" baseline="0" dirty="0" err="1" smtClean="0"/>
              <a:t>cpm</a:t>
            </a:r>
            <a:r>
              <a:rPr lang="en-US" baseline="0" dirty="0" smtClean="0"/>
              <a:t> </a:t>
            </a:r>
          </a:p>
          <a:p>
            <a:pPr marL="228600" indent="0">
              <a:buFontTx/>
              <a:buNone/>
            </a:pPr>
            <a:r>
              <a:rPr lang="en-US" baseline="0" dirty="0" smtClean="0"/>
              <a:t>i.e. the </a:t>
            </a:r>
            <a:r>
              <a:rPr lang="en-US" baseline="0" dirty="0" smtClean="0"/>
              <a:t>higher </a:t>
            </a:r>
            <a:r>
              <a:rPr lang="en-US" baseline="0" dirty="0" smtClean="0"/>
              <a:t>the turbulence level.. </a:t>
            </a:r>
            <a:r>
              <a:rPr lang="en-US" baseline="0" dirty="0" smtClean="0"/>
              <a:t>the </a:t>
            </a:r>
            <a:r>
              <a:rPr lang="en-US" baseline="0" dirty="0" smtClean="0"/>
              <a:t>smaller the scales </a:t>
            </a:r>
            <a:r>
              <a:rPr lang="en-US" baseline="0" dirty="0" smtClean="0"/>
              <a:t>one needs to resolve (</a:t>
            </a:r>
            <a:r>
              <a:rPr lang="en-US" baseline="0" dirty="0" smtClean="0"/>
              <a:t>higher wavenumbers)</a:t>
            </a:r>
          </a:p>
          <a:p>
            <a:pPr marL="228600" indent="0">
              <a:buFontTx/>
              <a:buNone/>
            </a:pPr>
            <a:endParaRPr lang="en-US" baseline="0" dirty="0" smtClean="0"/>
          </a:p>
          <a:p>
            <a:r>
              <a:rPr lang="en-US" sz="1200" b="0" i="0" u="none" strike="noStrike" cap="none" baseline="0" dirty="0" smtClean="0">
                <a:solidFill>
                  <a:schemeClr val="dk1"/>
                </a:solidFill>
                <a:latin typeface="Calibri"/>
                <a:ea typeface="Calibri"/>
                <a:cs typeface="Calibri"/>
                <a:sym typeface="Calibri"/>
              </a:rPr>
              <a:t>Nearly all oceanic estimates of the rate of dissipation are made using some form of spectral</a:t>
            </a:r>
          </a:p>
          <a:p>
            <a:r>
              <a:rPr lang="en-US" sz="1200" b="0" i="0" u="none" strike="noStrike" cap="none" baseline="0" dirty="0" smtClean="0">
                <a:solidFill>
                  <a:schemeClr val="dk1"/>
                </a:solidFill>
                <a:latin typeface="Calibri"/>
                <a:ea typeface="Calibri"/>
                <a:cs typeface="Calibri"/>
                <a:sym typeface="Calibri"/>
              </a:rPr>
              <a:t>integration to derive the variance of shear.</a:t>
            </a:r>
          </a:p>
          <a:p>
            <a:endParaRPr lang="en-US" sz="1200" b="0" i="0" u="none" strike="noStrike" cap="none" baseline="0" dirty="0" smtClean="0">
              <a:solidFill>
                <a:schemeClr val="dk1"/>
              </a:solidFill>
              <a:latin typeface="Calibri"/>
              <a:ea typeface="Calibri"/>
              <a:cs typeface="Calibri"/>
              <a:sym typeface="Calibri"/>
            </a:endParaRPr>
          </a:p>
          <a:p>
            <a:r>
              <a:rPr lang="en-US" sz="1200" b="0" i="0" u="none" strike="noStrike" cap="none" baseline="0" dirty="0" smtClean="0">
                <a:solidFill>
                  <a:schemeClr val="dk1"/>
                </a:solidFill>
                <a:latin typeface="Calibri"/>
                <a:ea typeface="Calibri"/>
                <a:cs typeface="Calibri"/>
                <a:sym typeface="Calibri"/>
              </a:rPr>
              <a:t>The necessity of using Taylor's Frozen Field Hypothesis places a lower limit on the </a:t>
            </a:r>
            <a:r>
              <a:rPr lang="en-US" sz="1200" b="0" i="0" u="none" strike="noStrike" cap="none" baseline="0" dirty="0" smtClean="0">
                <a:solidFill>
                  <a:schemeClr val="dk1"/>
                </a:solidFill>
                <a:latin typeface="Calibri"/>
                <a:ea typeface="Calibri"/>
                <a:cs typeface="Calibri"/>
                <a:sym typeface="Calibri"/>
              </a:rPr>
              <a:t>profiling speed</a:t>
            </a:r>
            <a:endParaRPr lang="en-US" sz="1200" b="0" i="0" u="none" strike="noStrike" cap="none" baseline="0" dirty="0" smtClean="0">
              <a:solidFill>
                <a:schemeClr val="dk1"/>
              </a:solidFill>
              <a:latin typeface="Calibri"/>
              <a:ea typeface="Calibri"/>
              <a:cs typeface="Calibri"/>
              <a:sym typeface="Calibri"/>
            </a:endParaRPr>
          </a:p>
          <a:p>
            <a:r>
              <a:rPr lang="en-US" sz="1200" b="0" i="0" u="none" strike="noStrike" cap="none" baseline="0" dirty="0" smtClean="0">
                <a:solidFill>
                  <a:schemeClr val="dk1"/>
                </a:solidFill>
                <a:latin typeface="Calibri"/>
                <a:ea typeface="Calibri"/>
                <a:cs typeface="Calibri"/>
                <a:sym typeface="Calibri"/>
              </a:rPr>
              <a:t>of </a:t>
            </a:r>
            <a:r>
              <a:rPr lang="en-US" sz="1200" b="0" i="0" u="none" strike="noStrike" cap="none" baseline="0" dirty="0" smtClean="0">
                <a:solidFill>
                  <a:schemeClr val="dk1"/>
                </a:solidFill>
                <a:latin typeface="Calibri"/>
                <a:ea typeface="Calibri"/>
                <a:cs typeface="Calibri"/>
                <a:sym typeface="Calibri"/>
              </a:rPr>
              <a:t>an instrument.. (the time it takes to profile needs to be small compared to the timescales over which turbulence billows evolve)</a:t>
            </a:r>
            <a:endParaRPr lang="en-US" dirty="0" smtClean="0"/>
          </a:p>
          <a:p>
            <a:r>
              <a:rPr lang="en-US" sz="1200" b="0" i="0" u="none" strike="noStrike" cap="none" baseline="0" dirty="0" smtClean="0">
                <a:solidFill>
                  <a:schemeClr val="dk1"/>
                </a:solidFill>
                <a:latin typeface="Calibri"/>
                <a:ea typeface="Calibri"/>
                <a:cs typeface="Calibri"/>
                <a:sym typeface="Calibri"/>
              </a:rPr>
              <a:t>for </a:t>
            </a:r>
            <a:r>
              <a:rPr lang="en-US" sz="1200" b="0" i="0" u="none" strike="noStrike" cap="none" baseline="0" dirty="0" err="1" smtClean="0">
                <a:solidFill>
                  <a:schemeClr val="dk1"/>
                </a:solidFill>
                <a:latin typeface="Calibri"/>
                <a:ea typeface="Calibri"/>
                <a:cs typeface="Calibri"/>
                <a:sym typeface="Calibri"/>
              </a:rPr>
              <a:t>profiing</a:t>
            </a:r>
            <a:r>
              <a:rPr lang="en-US" sz="1200" b="0" i="0" u="none" strike="noStrike" cap="none" baseline="0" dirty="0" smtClean="0">
                <a:solidFill>
                  <a:schemeClr val="dk1"/>
                </a:solidFill>
                <a:latin typeface="Calibri"/>
                <a:ea typeface="Calibri"/>
                <a:cs typeface="Calibri"/>
                <a:sym typeface="Calibri"/>
              </a:rPr>
              <a:t> speeds larger than </a:t>
            </a:r>
            <a:r>
              <a:rPr lang="en-US" sz="1200" b="0" i="0" u="none" strike="noStrike" cap="none" baseline="0" dirty="0" smtClean="0">
                <a:solidFill>
                  <a:schemeClr val="dk1"/>
                </a:solidFill>
                <a:latin typeface="Calibri"/>
                <a:ea typeface="Calibri"/>
                <a:cs typeface="Calibri"/>
                <a:sym typeface="Calibri"/>
              </a:rPr>
              <a:t>0.1m/s </a:t>
            </a:r>
            <a:r>
              <a:rPr lang="en-US" sz="1200" b="0" i="0" u="none" strike="noStrike" cap="none" baseline="0" dirty="0" smtClean="0">
                <a:solidFill>
                  <a:schemeClr val="dk1"/>
                </a:solidFill>
                <a:latin typeface="Calibri"/>
                <a:ea typeface="Calibri"/>
                <a:cs typeface="Calibri"/>
                <a:sym typeface="Calibri"/>
              </a:rPr>
              <a:t>the turbulence is </a:t>
            </a:r>
            <a:r>
              <a:rPr lang="en-US" sz="1200" b="0" i="0" u="none" strike="noStrike" cap="none" baseline="0" dirty="0" err="1" smtClean="0">
                <a:solidFill>
                  <a:schemeClr val="dk1"/>
                </a:solidFill>
                <a:latin typeface="Calibri"/>
                <a:ea typeface="Calibri"/>
                <a:cs typeface="Calibri"/>
                <a:sym typeface="Calibri"/>
              </a:rPr>
              <a:t>essentialy</a:t>
            </a:r>
            <a:r>
              <a:rPr lang="en-US" sz="1200" b="0" i="0" u="none" strike="noStrike" cap="none" baseline="0" dirty="0" smtClean="0">
                <a:solidFill>
                  <a:schemeClr val="dk1"/>
                </a:solidFill>
                <a:latin typeface="Calibri"/>
                <a:ea typeface="Calibri"/>
                <a:cs typeface="Calibri"/>
                <a:sym typeface="Calibri"/>
              </a:rPr>
              <a:t> Frozen</a:t>
            </a:r>
            <a:r>
              <a:rPr lang="en-US" sz="1200" b="0" i="0" u="none" strike="noStrike" cap="none" baseline="0" dirty="0" smtClean="0">
                <a:solidFill>
                  <a:schemeClr val="dk1"/>
                </a:solidFill>
                <a:latin typeface="Calibri"/>
                <a:ea typeface="Calibri"/>
                <a:cs typeface="Calibri"/>
                <a:sym typeface="Calibri"/>
              </a:rPr>
              <a:t>.</a:t>
            </a:r>
          </a:p>
          <a:p>
            <a:endParaRPr lang="en-US" sz="1200" b="0" i="0" u="none" strike="noStrike" cap="none" baseline="0" dirty="0" smtClean="0">
              <a:solidFill>
                <a:schemeClr val="dk1"/>
              </a:solidFill>
              <a:latin typeface="Calibri"/>
              <a:ea typeface="Calibri"/>
              <a:cs typeface="Calibri"/>
              <a:sym typeface="Calibri"/>
            </a:endParaRPr>
          </a:p>
          <a:p>
            <a:r>
              <a:rPr lang="en-US" sz="1200" b="0" i="0" u="none" strike="noStrike" cap="none" baseline="0" dirty="0" smtClean="0">
                <a:solidFill>
                  <a:schemeClr val="dk1"/>
                </a:solidFill>
                <a:latin typeface="Calibri"/>
                <a:ea typeface="Calibri"/>
                <a:cs typeface="Calibri"/>
                <a:sym typeface="Calibri"/>
              </a:rPr>
              <a:t>We measure in the </a:t>
            </a:r>
            <a:r>
              <a:rPr lang="en-US" sz="1200" b="0" i="0" u="none" strike="noStrike" cap="none" baseline="0" dirty="0" smtClean="0">
                <a:solidFill>
                  <a:schemeClr val="dk1"/>
                </a:solidFill>
                <a:latin typeface="Calibri"/>
                <a:ea typeface="Calibri"/>
                <a:cs typeface="Calibri"/>
                <a:sym typeface="Calibri"/>
              </a:rPr>
              <a:t>dissipation </a:t>
            </a:r>
            <a:r>
              <a:rPr lang="en-US" sz="1200" b="0" i="0" u="none" strike="noStrike" cap="none" baseline="0" dirty="0" smtClean="0">
                <a:solidFill>
                  <a:schemeClr val="dk1"/>
                </a:solidFill>
                <a:latin typeface="Calibri"/>
                <a:ea typeface="Calibri"/>
                <a:cs typeface="Calibri"/>
                <a:sym typeface="Calibri"/>
              </a:rPr>
              <a:t>range (as opposed to the larger scale </a:t>
            </a:r>
            <a:r>
              <a:rPr lang="en-US" sz="1200" b="0" i="0" u="none" strike="noStrike" cap="none" baseline="0" dirty="0" smtClean="0">
                <a:solidFill>
                  <a:schemeClr val="dk1"/>
                </a:solidFill>
                <a:latin typeface="Calibri"/>
                <a:ea typeface="Calibri"/>
                <a:cs typeface="Calibri"/>
                <a:sym typeface="Calibri"/>
              </a:rPr>
              <a:t>eddies</a:t>
            </a:r>
            <a:r>
              <a:rPr lang="en-US" sz="1200" b="0" i="0" u="none" strike="noStrike" cap="none" baseline="0" dirty="0" smtClean="0">
                <a:solidFill>
                  <a:schemeClr val="dk1"/>
                </a:solidFill>
                <a:latin typeface="Calibri"/>
                <a:ea typeface="Calibri"/>
                <a:cs typeface="Calibri"/>
                <a:sym typeface="Calibri"/>
              </a:rPr>
              <a:t>), because it requires a much shorter period to average over in order to get a statistically reliable estimate of epsilon</a:t>
            </a:r>
          </a:p>
          <a:p>
            <a:r>
              <a:rPr lang="en-US" sz="1200" b="0" i="0" u="none" strike="noStrike" cap="none" baseline="0" dirty="0" smtClean="0">
                <a:solidFill>
                  <a:schemeClr val="dk1"/>
                </a:solidFill>
                <a:latin typeface="Calibri"/>
                <a:ea typeface="Calibri"/>
                <a:cs typeface="Calibri"/>
                <a:sym typeface="Calibri"/>
              </a:rPr>
              <a:t>(otherwise one would need to average over 100s of eddies.</a:t>
            </a:r>
            <a:r>
              <a:rPr lang="en-US" sz="1200" b="0" i="0" u="none" strike="noStrike" cap="none" baseline="0" dirty="0" smtClean="0">
                <a:solidFill>
                  <a:schemeClr val="dk1"/>
                </a:solidFill>
                <a:latin typeface="Calibri"/>
                <a:ea typeface="Calibri"/>
                <a:cs typeface="Calibri"/>
                <a:sym typeface="Calibri"/>
              </a:rPr>
              <a:t>.) </a:t>
            </a:r>
            <a:endParaRPr lang="en-US" sz="1200" b="0" i="0" u="none" strike="noStrike" cap="none" baseline="0" dirty="0" smtClean="0">
              <a:solidFill>
                <a:schemeClr val="dk1"/>
              </a:solidFill>
              <a:latin typeface="Calibri"/>
              <a:ea typeface="Calibri"/>
              <a:cs typeface="Calibri"/>
              <a:sym typeface="Calibri"/>
            </a:endParaRPr>
          </a:p>
          <a:p>
            <a:endParaRPr lang="en-US" sz="1200" b="0" i="0" u="none" strike="noStrike" cap="none" baseline="0" dirty="0" smtClean="0">
              <a:solidFill>
                <a:schemeClr val="dk1"/>
              </a:solidFill>
              <a:latin typeface="Calibri"/>
              <a:ea typeface="Calibri"/>
              <a:cs typeface="Calibri"/>
              <a:sym typeface="Calibri"/>
            </a:endParaRPr>
          </a:p>
          <a:p>
            <a:r>
              <a:rPr lang="en-US" sz="1200" b="0" i="0" u="none" strike="noStrike" cap="none" baseline="0" dirty="0" smtClean="0">
                <a:solidFill>
                  <a:schemeClr val="dk1"/>
                </a:solidFill>
                <a:latin typeface="Calibri"/>
                <a:ea typeface="Calibri"/>
                <a:cs typeface="Calibri"/>
                <a:sym typeface="Calibri"/>
              </a:rPr>
              <a:t>The dissipation scale is almost always shorter</a:t>
            </a:r>
          </a:p>
          <a:p>
            <a:r>
              <a:rPr lang="en-US" sz="1200" b="0" i="0" u="none" strike="noStrike" cap="none" baseline="0" dirty="0" smtClean="0">
                <a:solidFill>
                  <a:schemeClr val="dk1"/>
                </a:solidFill>
                <a:latin typeface="Calibri"/>
                <a:ea typeface="Calibri"/>
                <a:cs typeface="Calibri"/>
                <a:sym typeface="Calibri"/>
              </a:rPr>
              <a:t>than </a:t>
            </a:r>
            <a:r>
              <a:rPr lang="en-US" sz="1200" b="0" i="0" u="none" strike="noStrike" cap="none" baseline="0" dirty="0" smtClean="0">
                <a:solidFill>
                  <a:schemeClr val="dk1"/>
                </a:solidFill>
                <a:latin typeface="Calibri"/>
                <a:ea typeface="Calibri"/>
                <a:cs typeface="Calibri"/>
                <a:sym typeface="Calibri"/>
              </a:rPr>
              <a:t>0.01m </a:t>
            </a:r>
            <a:r>
              <a:rPr lang="en-US" sz="1200" b="0" i="0" u="none" strike="noStrike" cap="none" baseline="0" dirty="0" smtClean="0">
                <a:solidFill>
                  <a:schemeClr val="dk1"/>
                </a:solidFill>
                <a:latin typeface="Calibri"/>
                <a:ea typeface="Calibri"/>
                <a:cs typeface="Calibri"/>
                <a:sym typeface="Calibri"/>
              </a:rPr>
              <a:t>and a few hundred dissipating eddies are sampled in only 1m of </a:t>
            </a:r>
            <a:r>
              <a:rPr lang="en-US" sz="1200" b="0" i="0" u="none" strike="noStrike" cap="none" baseline="0" dirty="0" smtClean="0">
                <a:solidFill>
                  <a:schemeClr val="dk1"/>
                </a:solidFill>
                <a:latin typeface="Calibri"/>
                <a:ea typeface="Calibri"/>
                <a:cs typeface="Calibri"/>
                <a:sym typeface="Calibri"/>
              </a:rPr>
              <a:t>profiling, </a:t>
            </a:r>
            <a:r>
              <a:rPr lang="en-US" sz="1200" b="0" i="0" u="none" strike="noStrike" cap="none" baseline="0" dirty="0" smtClean="0">
                <a:solidFill>
                  <a:schemeClr val="dk1"/>
                </a:solidFill>
                <a:latin typeface="Calibri"/>
                <a:ea typeface="Calibri"/>
                <a:cs typeface="Calibri"/>
                <a:sym typeface="Calibri"/>
              </a:rPr>
              <a:t>or within</a:t>
            </a:r>
          </a:p>
          <a:p>
            <a:r>
              <a:rPr lang="en-US" sz="1200" b="0" i="0" u="none" strike="noStrike" cap="none" baseline="0" dirty="0" smtClean="0">
                <a:solidFill>
                  <a:schemeClr val="dk1"/>
                </a:solidFill>
                <a:latin typeface="Calibri"/>
                <a:ea typeface="Calibri"/>
                <a:cs typeface="Calibri"/>
                <a:sym typeface="Calibri"/>
              </a:rPr>
              <a:t>1 to 10 s, depending on the speed of </a:t>
            </a:r>
            <a:r>
              <a:rPr lang="en-US" sz="1200" b="0" i="0" u="none" strike="noStrike" cap="none" baseline="0" dirty="0" smtClean="0">
                <a:solidFill>
                  <a:schemeClr val="dk1"/>
                </a:solidFill>
                <a:latin typeface="Calibri"/>
                <a:ea typeface="Calibri"/>
                <a:cs typeface="Calibri"/>
                <a:sym typeface="Calibri"/>
              </a:rPr>
              <a:t>profiler. </a:t>
            </a:r>
            <a:r>
              <a:rPr lang="en-US" sz="1200" b="0" i="0" u="none" strike="noStrike" cap="none" baseline="0" dirty="0" smtClean="0">
                <a:solidFill>
                  <a:schemeClr val="dk1"/>
                </a:solidFill>
                <a:latin typeface="Calibri"/>
                <a:ea typeface="Calibri"/>
                <a:cs typeface="Calibri"/>
                <a:sym typeface="Calibri"/>
              </a:rPr>
              <a:t>That is the good news.</a:t>
            </a:r>
          </a:p>
          <a:p>
            <a:endParaRPr lang="en-US" sz="1200" b="0" i="0" u="none" strike="noStrike" cap="none" baseline="0" dirty="0" smtClean="0">
              <a:solidFill>
                <a:schemeClr val="dk1"/>
              </a:solidFill>
              <a:latin typeface="Calibri"/>
              <a:ea typeface="Calibri"/>
              <a:cs typeface="Calibri"/>
              <a:sym typeface="Calibri"/>
            </a:endParaRPr>
          </a:p>
          <a:p>
            <a:r>
              <a:rPr lang="en-US" sz="1200" b="0" i="0" u="none" strike="noStrike" cap="none" baseline="0" dirty="0" smtClean="0">
                <a:solidFill>
                  <a:schemeClr val="dk1"/>
                </a:solidFill>
                <a:latin typeface="Calibri"/>
                <a:ea typeface="Calibri"/>
                <a:cs typeface="Calibri"/>
                <a:sym typeface="Calibri"/>
              </a:rPr>
              <a:t>The bad news is that measurements in the dissipation range make far greater demands on the</a:t>
            </a:r>
          </a:p>
          <a:p>
            <a:r>
              <a:rPr lang="en-US" sz="1200" b="0" i="0" u="none" strike="noStrike" cap="none" baseline="0" dirty="0" smtClean="0">
                <a:solidFill>
                  <a:schemeClr val="dk1"/>
                </a:solidFill>
                <a:latin typeface="Calibri"/>
                <a:ea typeface="Calibri"/>
                <a:cs typeface="Calibri"/>
                <a:sym typeface="Calibri"/>
              </a:rPr>
              <a:t>characteristics of the sensors:</a:t>
            </a:r>
          </a:p>
          <a:p>
            <a:r>
              <a:rPr lang="en-US" sz="1200" b="0" i="0" u="none" strike="noStrike" cap="none" baseline="0" dirty="0" smtClean="0">
                <a:solidFill>
                  <a:schemeClr val="dk1"/>
                </a:solidFill>
                <a:latin typeface="Calibri"/>
                <a:ea typeface="Calibri"/>
                <a:cs typeface="Calibri"/>
                <a:sym typeface="Calibri"/>
              </a:rPr>
              <a:t>- </a:t>
            </a:r>
          </a:p>
          <a:p>
            <a:endParaRPr lang="en-US" sz="1200" b="0" i="0" u="none" strike="noStrike" cap="none" baseline="0" dirty="0" smtClean="0">
              <a:solidFill>
                <a:schemeClr val="dk1"/>
              </a:solidFill>
              <a:latin typeface="Calibri"/>
              <a:ea typeface="Calibri"/>
              <a:cs typeface="Calibri"/>
              <a:sym typeface="Calibri"/>
            </a:endParaRPr>
          </a:p>
          <a:p>
            <a:r>
              <a:rPr lang="en-US" sz="1200" b="0" i="0" u="none" strike="noStrike" cap="none" baseline="0" dirty="0" smtClean="0">
                <a:solidFill>
                  <a:schemeClr val="dk1"/>
                </a:solidFill>
                <a:latin typeface="Calibri"/>
                <a:ea typeface="Calibri"/>
                <a:cs typeface="Calibri"/>
                <a:sym typeface="Calibri"/>
              </a:rPr>
              <a:t>The speed of </a:t>
            </a:r>
            <a:r>
              <a:rPr lang="en-US" sz="1200" b="0" i="0" u="none" strike="noStrike" cap="none" baseline="0" dirty="0" smtClean="0">
                <a:solidFill>
                  <a:schemeClr val="dk1"/>
                </a:solidFill>
                <a:latin typeface="Calibri"/>
                <a:ea typeface="Calibri"/>
                <a:cs typeface="Calibri"/>
                <a:sym typeface="Calibri"/>
              </a:rPr>
              <a:t>profiling </a:t>
            </a:r>
            <a:r>
              <a:rPr lang="en-US" sz="1200" b="0" i="0" u="none" strike="noStrike" cap="none" baseline="0" dirty="0" smtClean="0">
                <a:solidFill>
                  <a:schemeClr val="dk1"/>
                </a:solidFill>
                <a:latin typeface="Calibri"/>
                <a:ea typeface="Calibri"/>
                <a:cs typeface="Calibri"/>
                <a:sym typeface="Calibri"/>
              </a:rPr>
              <a:t>cannot be chosen arbitrarily. The upper limit is set by the frequency</a:t>
            </a:r>
          </a:p>
          <a:p>
            <a:r>
              <a:rPr lang="en-US" sz="1200" b="0" i="0" u="none" strike="noStrike" cap="none" baseline="0" dirty="0" smtClean="0">
                <a:solidFill>
                  <a:schemeClr val="dk1"/>
                </a:solidFill>
                <a:latin typeface="Calibri"/>
                <a:ea typeface="Calibri"/>
                <a:cs typeface="Calibri"/>
                <a:sym typeface="Calibri"/>
              </a:rPr>
              <a:t>response of the probes.</a:t>
            </a:r>
            <a:endParaRPr lang="en-US" dirty="0" smtClean="0"/>
          </a:p>
          <a:p>
            <a:pPr marL="228600" indent="0">
              <a:buFontTx/>
              <a:buNone/>
            </a:pPr>
            <a:endParaRPr lang="en-US" dirty="0" smtClean="0"/>
          </a:p>
          <a:p>
            <a:pPr marL="228600" indent="0">
              <a:buFontTx/>
              <a:buNone/>
            </a:pPr>
            <a:endParaRPr lang="en-US" dirty="0" smtClean="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VMPs equipped with microstructure velocity probes (shear probes), high-resolution</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temperature sensors (thermistors), and high-accuracy CTD sensors</a:t>
            </a:r>
          </a:p>
          <a:p>
            <a:pPr marL="228600" indent="0">
              <a:buFontTx/>
              <a:buNone/>
            </a:pPr>
            <a:endParaRPr lang="en-US" dirty="0" smtClean="0"/>
          </a:p>
          <a:p>
            <a:pPr marL="228600" indent="0">
              <a:buFontTx/>
              <a:buNone/>
            </a:pPr>
            <a:r>
              <a:rPr lang="en-US" dirty="0" smtClean="0"/>
              <a:t>%%%%%%%%%%%%%%%%%%%%%%%%</a:t>
            </a:r>
            <a:endParaRPr lang="en-US" dirty="0" smtClean="0"/>
          </a:p>
          <a:p>
            <a:pPr>
              <a:buFontTx/>
              <a:buChar char="-"/>
            </a:pPr>
            <a:r>
              <a:rPr lang="en-US" sz="1200" b="0" i="0" u="none" strike="noStrike" cap="none" dirty="0" smtClean="0">
                <a:solidFill>
                  <a:schemeClr val="dk1"/>
                </a:solidFill>
                <a:latin typeface="Calibri"/>
                <a:ea typeface="Calibri"/>
                <a:cs typeface="Calibri"/>
                <a:sym typeface="Calibri"/>
              </a:rPr>
              <a:t>\</a:t>
            </a:r>
            <a:r>
              <a:rPr lang="en-US" sz="1200" b="0" i="0" u="none" strike="noStrike" cap="none" dirty="0" err="1" smtClean="0">
                <a:solidFill>
                  <a:schemeClr val="dk1"/>
                </a:solidFill>
                <a:latin typeface="Calibri"/>
                <a:ea typeface="Calibri"/>
                <a:cs typeface="Calibri"/>
                <a:sym typeface="Calibri"/>
              </a:rPr>
              <a:t>frac</a:t>
            </a:r>
            <a:r>
              <a:rPr lang="en-US" sz="1200" b="0" i="0" u="none" strike="noStrike" cap="none" dirty="0" smtClean="0">
                <a:solidFill>
                  <a:schemeClr val="dk1"/>
                </a:solidFill>
                <a:latin typeface="Calibri"/>
                <a:ea typeface="Calibri"/>
                <a:cs typeface="Calibri"/>
                <a:sym typeface="Calibri"/>
              </a:rPr>
              <a:t>{\partial \</a:t>
            </a:r>
            <a:r>
              <a:rPr lang="en-US" sz="1200" b="0" i="0" u="none" strike="noStrike" cap="none" dirty="0" err="1" smtClean="0">
                <a:solidFill>
                  <a:schemeClr val="dk1"/>
                </a:solidFill>
                <a:latin typeface="Calibri"/>
                <a:ea typeface="Calibri"/>
                <a:cs typeface="Calibri"/>
                <a:sym typeface="Calibri"/>
              </a:rPr>
              <a:t>overline</a:t>
            </a:r>
            <a:r>
              <a:rPr lang="en-US" sz="1200" b="0" i="0" u="none" strike="noStrike" cap="none" dirty="0" smtClean="0">
                <a:solidFill>
                  <a:schemeClr val="dk1"/>
                </a:solidFill>
                <a:latin typeface="Calibri"/>
                <a:ea typeface="Calibri"/>
                <a:cs typeface="Calibri"/>
                <a:sym typeface="Calibri"/>
              </a:rPr>
              <a:t>{w' p'}}{\partial z} \</a:t>
            </a:r>
            <a:r>
              <a:rPr lang="en-US" sz="1200" b="0" i="0" u="none" strike="noStrike" cap="none" dirty="0" err="1" smtClean="0">
                <a:solidFill>
                  <a:schemeClr val="dk1"/>
                </a:solidFill>
                <a:latin typeface="Calibri"/>
                <a:ea typeface="Calibri"/>
                <a:cs typeface="Calibri"/>
                <a:sym typeface="Calibri"/>
              </a:rPr>
              <a:t>sim</a:t>
            </a:r>
            <a:r>
              <a:rPr lang="en-US" sz="1200" b="0" i="0" u="none" strike="noStrike" cap="none" dirty="0" smtClean="0">
                <a:solidFill>
                  <a:schemeClr val="dk1"/>
                </a:solidFill>
                <a:latin typeface="Calibri"/>
                <a:ea typeface="Calibri"/>
                <a:cs typeface="Calibri"/>
                <a:sym typeface="Calibri"/>
              </a:rPr>
              <a:t>  \</a:t>
            </a:r>
            <a:r>
              <a:rPr lang="en-US" sz="1200" b="0" i="0" u="none" strike="noStrike" cap="none" dirty="0" err="1" smtClean="0">
                <a:solidFill>
                  <a:schemeClr val="dk1"/>
                </a:solidFill>
                <a:latin typeface="Calibri"/>
                <a:ea typeface="Calibri"/>
                <a:cs typeface="Calibri"/>
                <a:sym typeface="Calibri"/>
              </a:rPr>
              <a:t>frac</a:t>
            </a:r>
            <a:r>
              <a:rPr lang="en-US" sz="1200" b="0" i="0" u="none" strike="noStrike" cap="none" dirty="0" smtClean="0">
                <a:solidFill>
                  <a:schemeClr val="dk1"/>
                </a:solidFill>
                <a:latin typeface="Calibri"/>
                <a:ea typeface="Calibri"/>
                <a:cs typeface="Calibri"/>
                <a:sym typeface="Calibri"/>
              </a:rPr>
              <a:t>{\partial}{\partial z} (</a:t>
            </a:r>
            <a:r>
              <a:rPr lang="en-US" sz="1200" b="0" i="0" u="none" strike="noStrike" cap="none" dirty="0" err="1" smtClean="0">
                <a:solidFill>
                  <a:schemeClr val="dk1"/>
                </a:solidFill>
                <a:latin typeface="Calibri"/>
                <a:ea typeface="Calibri"/>
                <a:cs typeface="Calibri"/>
                <a:sym typeface="Calibri"/>
              </a:rPr>
              <a:t>K_z</a:t>
            </a:r>
            <a:r>
              <a:rPr lang="en-US" sz="1200" b="0" i="0" u="none" strike="noStrike" cap="none" dirty="0" smtClean="0">
                <a:solidFill>
                  <a:schemeClr val="dk1"/>
                </a:solidFill>
                <a:latin typeface="Calibri"/>
                <a:ea typeface="Calibri"/>
                <a:cs typeface="Calibri"/>
                <a:sym typeface="Calibri"/>
              </a:rPr>
              <a:t> \</a:t>
            </a:r>
            <a:r>
              <a:rPr lang="en-US" sz="1200" b="0" i="0" u="none" strike="noStrike" cap="none" dirty="0" err="1" smtClean="0">
                <a:solidFill>
                  <a:schemeClr val="dk1"/>
                </a:solidFill>
                <a:latin typeface="Calibri"/>
                <a:ea typeface="Calibri"/>
                <a:cs typeface="Calibri"/>
                <a:sym typeface="Calibri"/>
              </a:rPr>
              <a:t>frac</a:t>
            </a:r>
            <a:r>
              <a:rPr lang="en-US" sz="1200" b="0" i="0" u="none" strike="noStrike" cap="none" dirty="0" smtClean="0">
                <a:solidFill>
                  <a:schemeClr val="dk1"/>
                </a:solidFill>
                <a:latin typeface="Calibri"/>
                <a:ea typeface="Calibri"/>
                <a:cs typeface="Calibri"/>
                <a:sym typeface="Calibri"/>
              </a:rPr>
              <a:t>{\partial P}{\partial z})</a:t>
            </a:r>
          </a:p>
          <a:p>
            <a:pPr marL="228600" indent="0">
              <a:buFontTx/>
              <a:buNone/>
            </a:pPr>
            <a:endParaRPr lang="en-US" dirty="0" smtClean="0"/>
          </a:p>
          <a:p>
            <a:pPr marL="228600" indent="0">
              <a:buFontTx/>
              <a:buNone/>
            </a:pPr>
            <a:endParaRPr lang="en-US" dirty="0" smtClean="0"/>
          </a:p>
          <a:p>
            <a:pPr marL="228600" indent="0">
              <a:buFontTx/>
              <a:buNone/>
            </a:pPr>
            <a:r>
              <a:rPr lang="en-US" dirty="0" err="1" smtClean="0"/>
              <a:t>K_z</a:t>
            </a:r>
            <a:r>
              <a:rPr lang="en-US" dirty="0" smtClean="0"/>
              <a:t> = \</a:t>
            </a:r>
            <a:r>
              <a:rPr lang="en-US" dirty="0" err="1" smtClean="0"/>
              <a:t>frac</a:t>
            </a:r>
            <a:r>
              <a:rPr lang="en-US" dirty="0" smtClean="0"/>
              <a:t>{\Gamma}{\</a:t>
            </a:r>
            <a:r>
              <a:rPr lang="en-US" dirty="0" err="1" smtClean="0"/>
              <a:t>overline</a:t>
            </a:r>
            <a:r>
              <a:rPr lang="en-US" dirty="0" smtClean="0"/>
              <a:t>{N}^2} \epsilon \quad [m^2 s^{-1}]</a:t>
            </a:r>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solidFill>
                  <a:prstClr val="black"/>
                </a:solidFill>
                <a:latin typeface="Calibri"/>
              </a:rPr>
              <a:pPr/>
              <a:t>4</a:t>
            </a:fld>
            <a:endParaRPr lang="en-US">
              <a:solidFill>
                <a:prstClr val="black"/>
              </a:solidFill>
              <a:latin typeface="Calibri"/>
            </a:endParaRPr>
          </a:p>
        </p:txBody>
      </p:sp>
    </p:spTree>
    <p:extLst>
      <p:ext uri="{BB962C8B-B14F-4D97-AF65-F5344CB8AC3E}">
        <p14:creationId xmlns:p14="http://schemas.microsoft.com/office/powerpoint/2010/main" val="71229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FontTx/>
              <a:buNone/>
            </a:pPr>
            <a:endParaRPr lang="en-US" dirty="0" smtClean="0"/>
          </a:p>
          <a:p>
            <a:pPr marL="228600" indent="0">
              <a:buFontTx/>
              <a:buNone/>
            </a:pPr>
            <a:r>
              <a:rPr lang="en-US" dirty="0" smtClean="0"/>
              <a:t>%% Difficulties of measuring directly turbulent fluxes (eddy</a:t>
            </a:r>
            <a:r>
              <a:rPr lang="en-US" baseline="0" dirty="0" smtClean="0"/>
              <a:t> </a:t>
            </a:r>
            <a:r>
              <a:rPr lang="en-US" baseline="0" dirty="0" err="1" smtClean="0"/>
              <a:t>covariances</a:t>
            </a:r>
            <a:r>
              <a:rPr lang="en-US" baseline="0" dirty="0" smtClean="0"/>
              <a:t>)</a:t>
            </a:r>
            <a:r>
              <a:rPr lang="en-US" dirty="0" smtClean="0"/>
              <a:t>:</a:t>
            </a:r>
          </a:p>
          <a:p>
            <a:pPr marL="400050" indent="-171450">
              <a:buFontTx/>
              <a:buChar char="-"/>
            </a:pPr>
            <a:r>
              <a:rPr lang="en-US" dirty="0" smtClean="0"/>
              <a:t>The need of a very stable platform (difficult in the ocean).. Any </a:t>
            </a:r>
            <a:r>
              <a:rPr lang="en-US" dirty="0" err="1" smtClean="0"/>
              <a:t>shi</a:t>
            </a:r>
            <a:r>
              <a:rPr lang="en-US" dirty="0" smtClean="0"/>
              <a:t>/</a:t>
            </a:r>
            <a:r>
              <a:rPr lang="en-US" baseline="0" dirty="0" smtClean="0"/>
              <a:t> vehicle will be inherently subject to motion that will contaminate the velocity </a:t>
            </a:r>
            <a:r>
              <a:rPr lang="en-US" baseline="0" dirty="0" err="1" smtClean="0"/>
              <a:t>fluctutations</a:t>
            </a:r>
            <a:r>
              <a:rPr lang="en-US" baseline="0" dirty="0" smtClean="0"/>
              <a:t> </a:t>
            </a:r>
            <a:r>
              <a:rPr lang="en-US" baseline="0" dirty="0" err="1" smtClean="0"/>
              <a:t>signa</a:t>
            </a:r>
            <a:r>
              <a:rPr lang="en-US" baseline="0" dirty="0" smtClean="0"/>
              <a:t>;</a:t>
            </a:r>
          </a:p>
          <a:p>
            <a:pPr marL="400050" indent="-171450">
              <a:buFontTx/>
              <a:buChar char="-"/>
            </a:pPr>
            <a:r>
              <a:rPr lang="en-US" dirty="0" smtClean="0"/>
              <a:t>Most velocity instruments </a:t>
            </a:r>
            <a:r>
              <a:rPr lang="en-US" dirty="0" err="1" smtClean="0"/>
              <a:t>ttend</a:t>
            </a:r>
            <a:r>
              <a:rPr lang="en-US" baseline="0" dirty="0" smtClean="0"/>
              <a:t> to have high noise signal (compare </a:t>
            </a:r>
            <a:r>
              <a:rPr lang="en-US" baseline="0" dirty="0" err="1" smtClean="0"/>
              <a:t>dto</a:t>
            </a:r>
            <a:r>
              <a:rPr lang="en-US" baseline="0" dirty="0" smtClean="0"/>
              <a:t> the ocean </a:t>
            </a:r>
            <a:r>
              <a:rPr lang="en-US" baseline="0" dirty="0" err="1" smtClean="0"/>
              <a:t>ssignals</a:t>
            </a:r>
            <a:r>
              <a:rPr lang="en-US" baseline="0" dirty="0" smtClean="0"/>
              <a:t> away from boundaries)</a:t>
            </a:r>
          </a:p>
          <a:p>
            <a:pPr marL="400050" indent="-171450">
              <a:buFontTx/>
              <a:buChar char="-"/>
            </a:pPr>
            <a:r>
              <a:rPr lang="en-US" baseline="0" dirty="0" smtClean="0"/>
              <a:t>statistically reliable measurements takes a long time to sample</a:t>
            </a:r>
          </a:p>
          <a:p>
            <a:pPr marL="400050" indent="-171450">
              <a:buFontTx/>
              <a:buChar char="-"/>
            </a:pPr>
            <a:r>
              <a:rPr lang="en-US" baseline="0" dirty="0" smtClean="0"/>
              <a:t> internal wave motions can be larger and difficult to separate from the turbulence signal</a:t>
            </a:r>
          </a:p>
          <a:p>
            <a:pPr marL="400050" indent="-171450">
              <a:buFontTx/>
              <a:buChar char="-"/>
            </a:pPr>
            <a:endParaRPr lang="en-US" baseline="0" dirty="0" smtClean="0"/>
          </a:p>
          <a:p>
            <a:pPr marL="228600" indent="0">
              <a:buFontTx/>
              <a:buNone/>
            </a:pPr>
            <a:r>
              <a:rPr lang="en-US" baseline="0" dirty="0" smtClean="0"/>
              <a:t>If one could hold sensors stable at a given location.. It would require measuring over long periods of time (~15 min) to get a statistically reliable estimate of a fluctuation (due to internal wave contamination), i.e. to sample ~ 100’s of eddies.  </a:t>
            </a:r>
          </a:p>
          <a:p>
            <a:pPr marL="228600" indent="0">
              <a:buFontTx/>
              <a:buNone/>
            </a:pPr>
            <a:endParaRPr lang="en-US" dirty="0" smtClean="0"/>
          </a:p>
          <a:p>
            <a:pPr marL="228600" indent="0">
              <a:buFontTx/>
              <a:buNone/>
            </a:pPr>
            <a:r>
              <a:rPr lang="en-US" dirty="0" smtClean="0"/>
              <a:t>%% Parameterization,</a:t>
            </a:r>
            <a:r>
              <a:rPr lang="en-US" baseline="0" dirty="0" smtClean="0"/>
              <a:t> in analogy to viscous diffusion</a:t>
            </a:r>
          </a:p>
          <a:p>
            <a:pPr marL="228600" indent="0">
              <a:buFontTx/>
              <a:buNone/>
            </a:pPr>
            <a:r>
              <a:rPr lang="en-US" baseline="0" dirty="0" smtClean="0"/>
              <a:t>Diffusivity times a </a:t>
            </a:r>
            <a:r>
              <a:rPr lang="en-US" baseline="0" dirty="0" err="1" smtClean="0"/>
              <a:t>gradiet</a:t>
            </a:r>
            <a:r>
              <a:rPr lang="en-US" baseline="0" dirty="0" smtClean="0"/>
              <a:t> of the property</a:t>
            </a:r>
          </a:p>
          <a:p>
            <a:pPr marL="228600" indent="0">
              <a:buFontTx/>
              <a:buNone/>
            </a:pPr>
            <a:endParaRPr lang="en-US" baseline="0" dirty="0" smtClean="0"/>
          </a:p>
          <a:p>
            <a:pPr marL="228600" indent="0">
              <a:buFontTx/>
              <a:buNone/>
            </a:pPr>
            <a:r>
              <a:rPr lang="en-US" baseline="0" dirty="0" smtClean="0"/>
              <a:t>% Invoking some theory.. </a:t>
            </a:r>
          </a:p>
          <a:p>
            <a:pPr marL="228600" indent="0">
              <a:buFontTx/>
              <a:buNone/>
            </a:pPr>
            <a:r>
              <a:rPr lang="en-US" baseline="0" dirty="0" err="1" smtClean="0"/>
              <a:t>Kz</a:t>
            </a:r>
            <a:r>
              <a:rPr lang="en-US" baseline="0" dirty="0" smtClean="0"/>
              <a:t> is directly proportional to the dissipation rates of TKE</a:t>
            </a:r>
          </a:p>
          <a:p>
            <a:pPr marL="228600" indent="0">
              <a:buFontTx/>
              <a:buNone/>
            </a:pPr>
            <a:r>
              <a:rPr lang="en-US" baseline="0" dirty="0" smtClean="0"/>
              <a:t>(the stronger the stratification, the lower </a:t>
            </a:r>
            <a:r>
              <a:rPr lang="en-US" baseline="0" dirty="0" err="1" smtClean="0"/>
              <a:t>Kz</a:t>
            </a:r>
            <a:r>
              <a:rPr lang="en-US" baseline="0" dirty="0" smtClean="0"/>
              <a:t>.. i.e. in the deep ocean)</a:t>
            </a:r>
            <a:br>
              <a:rPr lang="en-US" baseline="0" dirty="0" smtClean="0"/>
            </a:br>
            <a:endParaRPr lang="en-US" baseline="0" dirty="0" smtClean="0"/>
          </a:p>
          <a:p>
            <a:pPr marL="228600" indent="0">
              <a:buFontTx/>
              <a:buNone/>
            </a:pPr>
            <a:r>
              <a:rPr lang="en-US" baseline="0" dirty="0" smtClean="0"/>
              <a:t>In the mixed layer.. N2, goes to zero.. And </a:t>
            </a:r>
            <a:r>
              <a:rPr lang="en-US" baseline="0" dirty="0" err="1" smtClean="0"/>
              <a:t>Kz</a:t>
            </a:r>
            <a:r>
              <a:rPr lang="en-US" baseline="0" dirty="0" smtClean="0"/>
              <a:t> </a:t>
            </a:r>
            <a:r>
              <a:rPr lang="en-US" baseline="0" dirty="0" smtClean="0">
                <a:sym typeface="Wingdings"/>
              </a:rPr>
              <a:t> the </a:t>
            </a:r>
            <a:r>
              <a:rPr lang="en-US" baseline="0" dirty="0" err="1" smtClean="0">
                <a:sym typeface="Wingdings"/>
              </a:rPr>
              <a:t>eq</a:t>
            </a:r>
            <a:r>
              <a:rPr lang="en-US" baseline="0" dirty="0" smtClean="0">
                <a:sym typeface="Wingdings"/>
              </a:rPr>
              <a:t> blows up.</a:t>
            </a:r>
          </a:p>
          <a:p>
            <a:pPr marL="228600" indent="0">
              <a:buFontTx/>
              <a:buNone/>
            </a:pPr>
            <a:r>
              <a:rPr lang="en-US" baseline="0" dirty="0" smtClean="0">
                <a:sym typeface="Wingdings"/>
              </a:rPr>
              <a:t> the model is not </a:t>
            </a:r>
            <a:r>
              <a:rPr lang="en-US" baseline="0" dirty="0" err="1" smtClean="0">
                <a:sym typeface="Wingdings"/>
              </a:rPr>
              <a:t>appropiate</a:t>
            </a:r>
            <a:r>
              <a:rPr lang="en-US" baseline="0" dirty="0" smtClean="0">
                <a:sym typeface="Wingdings"/>
              </a:rPr>
              <a:t> to estimate </a:t>
            </a:r>
            <a:r>
              <a:rPr lang="en-US" baseline="0" dirty="0" err="1" smtClean="0">
                <a:sym typeface="Wingdings"/>
              </a:rPr>
              <a:t>Kz</a:t>
            </a:r>
            <a:r>
              <a:rPr lang="en-US" baseline="0" dirty="0" smtClean="0">
                <a:sym typeface="Wingdings"/>
              </a:rPr>
              <a:t> low stratification conditions</a:t>
            </a:r>
          </a:p>
          <a:p>
            <a:pPr marL="228600" indent="0">
              <a:buFontTx/>
              <a:buNone/>
            </a:pPr>
            <a:endParaRPr lang="en-US" baseline="0" dirty="0" smtClean="0">
              <a:sym typeface="Wingdings"/>
            </a:endParaRPr>
          </a:p>
          <a:p>
            <a:pPr marL="228600" indent="0">
              <a:buFontTx/>
              <a:buNone/>
            </a:pPr>
            <a:r>
              <a:rPr lang="en-US" baseline="0" dirty="0" smtClean="0">
                <a:sym typeface="Wingdings"/>
              </a:rPr>
              <a:t>With a focus primarily in the deep ocean.. Microstructure measure dissipation rates, which require to resolve the smaller scales of turbulence</a:t>
            </a:r>
          </a:p>
          <a:p>
            <a:pPr marL="228600" indent="0">
              <a:buFontTx/>
              <a:buNone/>
            </a:pPr>
            <a:endParaRPr lang="en-US" baseline="0" dirty="0" smtClean="0">
              <a:sym typeface="Wingdings"/>
            </a:endParaRPr>
          </a:p>
          <a:p>
            <a:pPr marL="228600" indent="0">
              <a:buFontTx/>
              <a:buNone/>
            </a:pPr>
            <a:r>
              <a:rPr lang="en-US" baseline="0" dirty="0" smtClean="0">
                <a:sym typeface="Wingdings"/>
              </a:rPr>
              <a:t>Into the DISSIPATION RANGE, </a:t>
            </a:r>
          </a:p>
          <a:p>
            <a:pPr marL="228600" indent="0">
              <a:buFontTx/>
              <a:buNone/>
            </a:pPr>
            <a:r>
              <a:rPr lang="en-US" baseline="0" dirty="0" smtClean="0">
                <a:sym typeface="Wingdings"/>
              </a:rPr>
              <a:t>the duration of the measurement to get a statistically reliable estimate of a turbulent flux is considerably smaller</a:t>
            </a:r>
          </a:p>
          <a:p>
            <a:pPr marL="228600" indent="0">
              <a:buFontTx/>
              <a:buNone/>
            </a:pPr>
            <a:endParaRPr lang="en-US" baseline="0" dirty="0" smtClean="0">
              <a:sym typeface="Wingdings"/>
            </a:endParaRPr>
          </a:p>
          <a:p>
            <a:pPr marL="228600" indent="0">
              <a:buFontTx/>
              <a:buNone/>
            </a:pPr>
            <a:r>
              <a:rPr lang="en-US" baseline="0" dirty="0" smtClean="0">
                <a:sym typeface="Wingdings"/>
              </a:rPr>
              <a:t>The dissipation scale is almost always &lt; 0.01 m = 1cm</a:t>
            </a:r>
          </a:p>
          <a:p>
            <a:pPr marL="228600" indent="0">
              <a:buFontTx/>
              <a:buNone/>
            </a:pPr>
            <a:r>
              <a:rPr lang="en-US" baseline="0" dirty="0" smtClean="0">
                <a:sym typeface="Wingdings"/>
              </a:rPr>
              <a:t>Thus a few hundred (dissipative eddies) are sampled by profiling through 1 m of water column (or within 1-10s, depending on the speed of the profiler)</a:t>
            </a:r>
          </a:p>
          <a:p>
            <a:pPr marL="228600" indent="0">
              <a:buFontTx/>
              <a:buNone/>
            </a:pPr>
            <a:endParaRPr lang="en-US" baseline="0" dirty="0" smtClean="0">
              <a:sym typeface="Wingdings"/>
            </a:endParaRPr>
          </a:p>
          <a:p>
            <a:pPr marL="228600" indent="0">
              <a:buFontTx/>
              <a:buNone/>
            </a:pPr>
            <a:r>
              <a:rPr lang="en-US" dirty="0" smtClean="0"/>
              <a:t>CONS:</a:t>
            </a:r>
          </a:p>
          <a:p>
            <a:pPr marL="228600" indent="0">
              <a:buFontTx/>
              <a:buNone/>
            </a:pPr>
            <a:r>
              <a:rPr lang="en-US" dirty="0" smtClean="0"/>
              <a:t>BUT it implies greater demands on </a:t>
            </a:r>
            <a:r>
              <a:rPr lang="en-US" baseline="0" dirty="0" smtClean="0"/>
              <a:t>the characteristics of the sensors.. They need to measure cm-scale fluctuations!</a:t>
            </a:r>
          </a:p>
          <a:p>
            <a:pPr marL="228600" indent="0">
              <a:buFontTx/>
              <a:buNone/>
            </a:pPr>
            <a:r>
              <a:rPr lang="en-US" baseline="0" dirty="0" smtClean="0"/>
              <a:t>AND be fast enough</a:t>
            </a:r>
          </a:p>
          <a:p>
            <a:pPr marL="228600" indent="0">
              <a:buFontTx/>
              <a:buNone/>
            </a:pPr>
            <a:endParaRPr lang="en-US" baseline="0" dirty="0" smtClean="0"/>
          </a:p>
          <a:p>
            <a:pPr marL="228600" indent="0">
              <a:buFontTx/>
              <a:buNone/>
            </a:pPr>
            <a:r>
              <a:rPr lang="en-US" baseline="0" dirty="0" smtClean="0"/>
              <a:t>MOREVOER, turbulence signals are spectrally red.. ~ </a:t>
            </a:r>
            <a:r>
              <a:rPr lang="en-US" baseline="0" dirty="0" err="1" smtClean="0"/>
              <a:t>k,f</a:t>
            </a:r>
            <a:r>
              <a:rPr lang="en-US" baseline="0" dirty="0" smtClean="0"/>
              <a:t> ^(-5/3)</a:t>
            </a:r>
          </a:p>
          <a:p>
            <a:pPr marL="228600" indent="0">
              <a:buFontTx/>
              <a:buNone/>
            </a:pPr>
            <a:r>
              <a:rPr lang="en-US" baseline="0" dirty="0" smtClean="0"/>
              <a:t>So the sensor in the dissipative range, has to have much lower noise (than the ones used in the energy-containing scales)</a:t>
            </a:r>
            <a:endParaRPr lang="en-US" dirty="0" smtClean="0"/>
          </a:p>
          <a:p>
            <a:pPr marL="228600" indent="0">
              <a:buFontTx/>
              <a:buNone/>
            </a:pPr>
            <a:endParaRPr lang="en-US" dirty="0" smtClean="0"/>
          </a:p>
          <a:p>
            <a:pPr marL="228600" indent="0">
              <a:buFontTx/>
              <a:buNone/>
            </a:pPr>
            <a:r>
              <a:rPr lang="en-US" dirty="0" smtClean="0"/>
              <a:t>% The smallest eddy size, Kolmogorov</a:t>
            </a:r>
            <a:r>
              <a:rPr lang="en-US" baseline="0" dirty="0" smtClean="0"/>
              <a:t> scale, ~1 cm will have a </a:t>
            </a:r>
            <a:r>
              <a:rPr lang="en-US" baseline="0" dirty="0" err="1" smtClean="0"/>
              <a:t>u_rms</a:t>
            </a:r>
            <a:r>
              <a:rPr lang="en-US" baseline="0" dirty="0" smtClean="0"/>
              <a:t> ~3 x 10 ^-5 m/s. </a:t>
            </a:r>
          </a:p>
          <a:p>
            <a:pPr marL="228600" indent="0">
              <a:buFontTx/>
              <a:buNone/>
            </a:pPr>
            <a:r>
              <a:rPr lang="en-US" baseline="0" dirty="0" smtClean="0"/>
              <a:t>No acoustic sensor could possible measure that </a:t>
            </a:r>
            <a:r>
              <a:rPr lang="en-US" baseline="0" dirty="0" err="1" smtClean="0"/>
              <a:t>tha</a:t>
            </a:r>
            <a:r>
              <a:rPr lang="en-US" baseline="0" dirty="0" smtClean="0"/>
              <a:t> level of signal</a:t>
            </a:r>
          </a:p>
          <a:p>
            <a:pPr marL="228600" indent="0">
              <a:buFontTx/>
              <a:buNone/>
            </a:pPr>
            <a:endParaRPr lang="en-US" baseline="0" dirty="0" smtClean="0"/>
          </a:p>
          <a:p>
            <a:pPr marL="228600" indent="0">
              <a:buFontTx/>
              <a:buNone/>
            </a:pPr>
            <a:endParaRPr lang="en-US" dirty="0" smtClean="0"/>
          </a:p>
          <a:p>
            <a:pPr marL="228600" indent="0">
              <a:buFontTx/>
              <a:buNone/>
            </a:pPr>
            <a:r>
              <a:rPr lang="en-US" dirty="0" smtClean="0"/>
              <a:t>%%% </a:t>
            </a:r>
            <a:endParaRPr lang="en-US" dirty="0" smtClean="0"/>
          </a:p>
          <a:p>
            <a:pPr marL="228600" indent="0">
              <a:buFontTx/>
              <a:buNone/>
            </a:pPr>
            <a:r>
              <a:rPr lang="en-US" sz="1200" b="0" i="0" u="none" strike="noStrike" cap="none" dirty="0" smtClean="0">
                <a:solidFill>
                  <a:schemeClr val="dk1"/>
                </a:solidFill>
                <a:latin typeface="Calibri"/>
                <a:ea typeface="Calibri"/>
                <a:cs typeface="Calibri"/>
                <a:sym typeface="Calibri"/>
              </a:rPr>
              <a:t>\</a:t>
            </a:r>
            <a:r>
              <a:rPr lang="en-US" sz="1200" b="0" i="0" u="none" strike="noStrike" cap="none" dirty="0" err="1" smtClean="0">
                <a:solidFill>
                  <a:schemeClr val="dk1"/>
                </a:solidFill>
                <a:latin typeface="Calibri"/>
                <a:ea typeface="Calibri"/>
                <a:cs typeface="Calibri"/>
                <a:sym typeface="Calibri"/>
              </a:rPr>
              <a:t>frac</a:t>
            </a:r>
            <a:r>
              <a:rPr lang="en-US" sz="1200" b="0" i="0" u="none" strike="noStrike" cap="none" dirty="0" smtClean="0">
                <a:solidFill>
                  <a:schemeClr val="dk1"/>
                </a:solidFill>
                <a:latin typeface="Calibri"/>
                <a:ea typeface="Calibri"/>
                <a:cs typeface="Calibri"/>
                <a:sym typeface="Calibri"/>
              </a:rPr>
              <a:t>{\partial \</a:t>
            </a:r>
            <a:r>
              <a:rPr lang="en-US" sz="1200" b="0" i="0" u="none" strike="noStrike" cap="none" dirty="0" err="1" smtClean="0">
                <a:solidFill>
                  <a:schemeClr val="dk1"/>
                </a:solidFill>
                <a:latin typeface="Calibri"/>
                <a:ea typeface="Calibri"/>
                <a:cs typeface="Calibri"/>
                <a:sym typeface="Calibri"/>
              </a:rPr>
              <a:t>overline</a:t>
            </a:r>
            <a:r>
              <a:rPr lang="en-US" sz="1200" b="0" i="0" u="none" strike="noStrike" cap="none" dirty="0" smtClean="0">
                <a:solidFill>
                  <a:schemeClr val="dk1"/>
                </a:solidFill>
                <a:latin typeface="Calibri"/>
                <a:ea typeface="Calibri"/>
                <a:cs typeface="Calibri"/>
                <a:sym typeface="Calibri"/>
              </a:rPr>
              <a:t>{w' p'}}{\partial z} \</a:t>
            </a:r>
            <a:r>
              <a:rPr lang="en-US" sz="1200" b="0" i="0" u="none" strike="noStrike" cap="none" dirty="0" err="1" smtClean="0">
                <a:solidFill>
                  <a:schemeClr val="dk1"/>
                </a:solidFill>
                <a:latin typeface="Calibri"/>
                <a:ea typeface="Calibri"/>
                <a:cs typeface="Calibri"/>
                <a:sym typeface="Calibri"/>
              </a:rPr>
              <a:t>sim</a:t>
            </a:r>
            <a:r>
              <a:rPr lang="en-US" sz="1200" b="0" i="0" u="none" strike="noStrike" cap="none" dirty="0" smtClean="0">
                <a:solidFill>
                  <a:schemeClr val="dk1"/>
                </a:solidFill>
                <a:latin typeface="Calibri"/>
                <a:ea typeface="Calibri"/>
                <a:cs typeface="Calibri"/>
                <a:sym typeface="Calibri"/>
              </a:rPr>
              <a:t>  \</a:t>
            </a:r>
            <a:r>
              <a:rPr lang="en-US" sz="1200" b="0" i="0" u="none" strike="noStrike" cap="none" dirty="0" err="1" smtClean="0">
                <a:solidFill>
                  <a:schemeClr val="dk1"/>
                </a:solidFill>
                <a:latin typeface="Calibri"/>
                <a:ea typeface="Calibri"/>
                <a:cs typeface="Calibri"/>
                <a:sym typeface="Calibri"/>
              </a:rPr>
              <a:t>frac</a:t>
            </a:r>
            <a:r>
              <a:rPr lang="en-US" sz="1200" b="0" i="0" u="none" strike="noStrike" cap="none" dirty="0" smtClean="0">
                <a:solidFill>
                  <a:schemeClr val="dk1"/>
                </a:solidFill>
                <a:latin typeface="Calibri"/>
                <a:ea typeface="Calibri"/>
                <a:cs typeface="Calibri"/>
                <a:sym typeface="Calibri"/>
              </a:rPr>
              <a:t>{\partial}{\partial z} (</a:t>
            </a:r>
            <a:r>
              <a:rPr lang="en-US" sz="1200" b="0" i="0" u="none" strike="noStrike" cap="none" dirty="0" err="1" smtClean="0">
                <a:solidFill>
                  <a:schemeClr val="dk1"/>
                </a:solidFill>
                <a:latin typeface="Calibri"/>
                <a:ea typeface="Calibri"/>
                <a:cs typeface="Calibri"/>
                <a:sym typeface="Calibri"/>
              </a:rPr>
              <a:t>K_z</a:t>
            </a:r>
            <a:r>
              <a:rPr lang="en-US" sz="1200" b="0" i="0" u="none" strike="noStrike" cap="none" dirty="0" smtClean="0">
                <a:solidFill>
                  <a:schemeClr val="dk1"/>
                </a:solidFill>
                <a:latin typeface="Calibri"/>
                <a:ea typeface="Calibri"/>
                <a:cs typeface="Calibri"/>
                <a:sym typeface="Calibri"/>
              </a:rPr>
              <a:t> \</a:t>
            </a:r>
            <a:r>
              <a:rPr lang="en-US" sz="1200" b="0" i="0" u="none" strike="noStrike" cap="none" dirty="0" err="1" smtClean="0">
                <a:solidFill>
                  <a:schemeClr val="dk1"/>
                </a:solidFill>
                <a:latin typeface="Calibri"/>
                <a:ea typeface="Calibri"/>
                <a:cs typeface="Calibri"/>
                <a:sym typeface="Calibri"/>
              </a:rPr>
              <a:t>frac</a:t>
            </a:r>
            <a:r>
              <a:rPr lang="en-US" sz="1200" b="0" i="0" u="none" strike="noStrike" cap="none" dirty="0" smtClean="0">
                <a:solidFill>
                  <a:schemeClr val="dk1"/>
                </a:solidFill>
                <a:latin typeface="Calibri"/>
                <a:ea typeface="Calibri"/>
                <a:cs typeface="Calibri"/>
                <a:sym typeface="Calibri"/>
              </a:rPr>
              <a:t>{\partial P}{\partial z})</a:t>
            </a:r>
          </a:p>
          <a:p>
            <a:pPr marL="228600" indent="0">
              <a:buFontTx/>
              <a:buNone/>
            </a:pPr>
            <a:endParaRPr lang="en-US" dirty="0" smtClean="0"/>
          </a:p>
          <a:p>
            <a:pPr marL="228600" indent="0">
              <a:buFontTx/>
              <a:buNone/>
            </a:pPr>
            <a:endParaRPr lang="en-US" dirty="0" smtClean="0"/>
          </a:p>
          <a:p>
            <a:pPr marL="228600" indent="0">
              <a:buFontTx/>
              <a:buNone/>
            </a:pPr>
            <a:r>
              <a:rPr lang="en-US" dirty="0" err="1" smtClean="0"/>
              <a:t>K_z</a:t>
            </a:r>
            <a:r>
              <a:rPr lang="en-US" dirty="0" smtClean="0"/>
              <a:t> = \</a:t>
            </a:r>
            <a:r>
              <a:rPr lang="en-US" dirty="0" err="1" smtClean="0"/>
              <a:t>frac</a:t>
            </a:r>
            <a:r>
              <a:rPr lang="en-US" dirty="0" smtClean="0"/>
              <a:t>{\Gamma}{\</a:t>
            </a:r>
            <a:r>
              <a:rPr lang="en-US" dirty="0" err="1" smtClean="0"/>
              <a:t>overline</a:t>
            </a:r>
            <a:r>
              <a:rPr lang="en-US" dirty="0" smtClean="0"/>
              <a:t>{N}^2} \epsilon \quad [m^2 s^{-1}]</a:t>
            </a:r>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solidFill>
                  <a:prstClr val="black"/>
                </a:solidFill>
                <a:latin typeface="Calibri"/>
              </a:rPr>
              <a:pPr/>
              <a:t>5</a:t>
            </a:fld>
            <a:endParaRPr lang="en-US">
              <a:solidFill>
                <a:prstClr val="black"/>
              </a:solidFill>
              <a:latin typeface="Calibri"/>
            </a:endParaRPr>
          </a:p>
        </p:txBody>
      </p:sp>
    </p:spTree>
    <p:extLst>
      <p:ext uri="{BB962C8B-B14F-4D97-AF65-F5344CB8AC3E}">
        <p14:creationId xmlns:p14="http://schemas.microsoft.com/office/powerpoint/2010/main" val="71229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terms of the research outcomes that could leverage these datasets</a:t>
            </a:r>
            <a:r>
              <a:rPr lang="en-US" baseline="0" dirty="0" smtClean="0"/>
              <a:t> and products developed..</a:t>
            </a:r>
          </a:p>
          <a:p>
            <a:endParaRPr lang="en-US" baseline="0" dirty="0" smtClean="0"/>
          </a:p>
          <a:p>
            <a:r>
              <a:rPr lang="en-US" baseline="0" dirty="0" smtClean="0"/>
              <a:t>I envision a two-way interaction between the physics and biology or biogeochemistry…</a:t>
            </a:r>
          </a:p>
          <a:p>
            <a:endParaRPr lang="en-US" baseline="0" dirty="0" smtClean="0"/>
          </a:p>
          <a:p>
            <a:r>
              <a:rPr lang="en-US" baseline="0" dirty="0" smtClean="0"/>
              <a:t>In which indeed we make use of  </a:t>
            </a:r>
            <a:r>
              <a:rPr lang="en-US" baseline="0" dirty="0" err="1" smtClean="0"/>
              <a:t>Kz</a:t>
            </a:r>
            <a:r>
              <a:rPr lang="en-US" baseline="0" dirty="0" smtClean="0"/>
              <a:t> from microstructure data to learn how mixing impacts on biology</a:t>
            </a:r>
          </a:p>
          <a:p>
            <a:r>
              <a:rPr lang="en-US" baseline="0" dirty="0" smtClean="0"/>
              <a:t>But also, can we infer mixing from BGC signals?</a:t>
            </a:r>
            <a:endParaRPr lang="en-US" baseline="0" dirty="0" smtClean="0"/>
          </a:p>
        </p:txBody>
      </p:sp>
      <p:sp>
        <p:nvSpPr>
          <p:cNvPr id="4" name="Slide Number Placeholder 3"/>
          <p:cNvSpPr>
            <a:spLocks noGrp="1"/>
          </p:cNvSpPr>
          <p:nvPr>
            <p:ph type="sldNum" sz="quarter" idx="5"/>
          </p:nvPr>
        </p:nvSpPr>
        <p:spPr/>
        <p:txBody>
          <a:bodyPr/>
          <a:lstStyle/>
          <a:p>
            <a:fld id="{AC3D73A8-64CC-4E41-885D-56FF3DA44E7B}" type="slidenum">
              <a:rPr lang="en-US" smtClean="0">
                <a:solidFill>
                  <a:prstClr val="black"/>
                </a:solidFill>
                <a:latin typeface="Calibri"/>
              </a:rPr>
              <a:pPr/>
              <a:t>6</a:t>
            </a:fld>
            <a:endParaRPr lang="en-US">
              <a:solidFill>
                <a:prstClr val="black"/>
              </a:solidFill>
              <a:latin typeface="Calibri"/>
            </a:endParaRPr>
          </a:p>
        </p:txBody>
      </p:sp>
    </p:spTree>
    <p:extLst>
      <p:ext uri="{BB962C8B-B14F-4D97-AF65-F5344CB8AC3E}">
        <p14:creationId xmlns:p14="http://schemas.microsoft.com/office/powerpoint/2010/main" val="71229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when New technology and innovation comes in… </a:t>
            </a:r>
          </a:p>
          <a:p>
            <a:endParaRPr lang="en-US" dirty="0" smtClean="0"/>
          </a:p>
          <a:p>
            <a:r>
              <a:rPr lang="en-US" dirty="0" smtClean="0"/>
              <a:t>Microstructure sensors</a:t>
            </a:r>
            <a:r>
              <a:rPr lang="en-US" baseline="0" dirty="0" smtClean="0"/>
              <a:t> development is matured enough that.. </a:t>
            </a:r>
          </a:p>
          <a:p>
            <a:r>
              <a:rPr lang="en-US" baseline="0" dirty="0" smtClean="0"/>
              <a:t>and Microstructure sensor packages (from Rockland Scientific), specifically designed to be mounted on autonomous platforms are available</a:t>
            </a:r>
            <a:endParaRPr lang="en-US" dirty="0" smtClean="0"/>
          </a:p>
          <a:p>
            <a:endParaRPr lang="en-US" dirty="0" smtClean="0"/>
          </a:p>
          <a:p>
            <a:endParaRPr lang="en-US" dirty="0" smtClean="0"/>
          </a:p>
          <a:p>
            <a:endParaRPr lang="en-US" dirty="0" smtClean="0"/>
          </a:p>
          <a:p>
            <a:r>
              <a:rPr lang="en-US" dirty="0" smtClean="0"/>
              <a:t>\item Chi-pods. These are fast-response thermistors that measure temperature microstructure, $\</a:t>
            </a:r>
            <a:r>
              <a:rPr lang="en-US" dirty="0" err="1" smtClean="0"/>
              <a:t>theta_z</a:t>
            </a:r>
            <a:r>
              <a:rPr lang="en-US" dirty="0" smtClean="0"/>
              <a:t> = \</a:t>
            </a:r>
            <a:r>
              <a:rPr lang="en-US" dirty="0" err="1" smtClean="0"/>
              <a:t>frac</a:t>
            </a:r>
            <a:r>
              <a:rPr lang="en-US" dirty="0" smtClean="0"/>
              <a:t>{\partial \theta}{\partial z}$, which allows to estimate dissipation rates of thermal variance, $\chi$.</a:t>
            </a:r>
          </a:p>
          <a:p>
            <a:endParaRPr lang="en-US" dirty="0" smtClean="0"/>
          </a:p>
          <a:p>
            <a:r>
              <a:rPr lang="en-US" dirty="0" smtClean="0"/>
              <a:t>\item Vertical Microstructure Profilers (VMPs, e.g. the VMP-250 from Rockland Scientific \</a:t>
            </a:r>
            <a:r>
              <a:rPr lang="en-US" dirty="0" err="1" smtClean="0"/>
              <a:t>url</a:t>
            </a:r>
            <a:r>
              <a:rPr lang="en-US" dirty="0" smtClean="0"/>
              <a:t>{https://</a:t>
            </a:r>
            <a:r>
              <a:rPr lang="en-US" dirty="0" err="1" smtClean="0"/>
              <a:t>rocklandscientific.com</a:t>
            </a:r>
            <a:r>
              <a:rPr lang="en-US" dirty="0" smtClean="0"/>
              <a:t>/products/profilers/vmp-250/}) measure micro-scale velocity shear, $</a:t>
            </a:r>
            <a:r>
              <a:rPr lang="en-US" dirty="0" err="1" smtClean="0"/>
              <a:t>u_z</a:t>
            </a:r>
            <a:r>
              <a:rPr lang="en-US" dirty="0" smtClean="0"/>
              <a:t> = \</a:t>
            </a:r>
            <a:r>
              <a:rPr lang="en-US" dirty="0" err="1" smtClean="0"/>
              <a:t>frac</a:t>
            </a:r>
            <a:r>
              <a:rPr lang="en-US" dirty="0" smtClean="0"/>
              <a:t>{\partial u}{\partial z}$.</a:t>
            </a:r>
          </a:p>
          <a:p>
            <a:endParaRPr lang="en-US" dirty="0" smtClean="0"/>
          </a:p>
          <a:p>
            <a:r>
              <a:rPr lang="en-US" dirty="0" smtClean="0"/>
              <a:t>\item Microstructure Package (</a:t>
            </a:r>
            <a:r>
              <a:rPr lang="en-US" dirty="0" err="1" smtClean="0"/>
              <a:t>MicroRider</a:t>
            </a:r>
            <a:r>
              <a:rPr lang="en-US" dirty="0" smtClean="0"/>
              <a:t>) can be mounted in different platforms, including floats (\</a:t>
            </a:r>
            <a:r>
              <a:rPr lang="en-US" dirty="0" err="1" smtClean="0"/>
              <a:t>url</a:t>
            </a:r>
            <a:r>
              <a:rPr lang="en-US" dirty="0" smtClean="0"/>
              <a:t>{https://</a:t>
            </a:r>
            <a:r>
              <a:rPr lang="en-US" dirty="0" err="1" smtClean="0"/>
              <a:t>rocklandscientific.com</a:t>
            </a:r>
            <a:r>
              <a:rPr lang="en-US" dirty="0" smtClean="0"/>
              <a:t>/products/modular-systems/</a:t>
            </a:r>
            <a:r>
              <a:rPr lang="en-US" dirty="0" err="1" smtClean="0"/>
              <a:t>microrider</a:t>
            </a:r>
            <a:r>
              <a:rPr lang="en-US" dirty="0" smtClean="0"/>
              <a:t>/}). Check this site for a list of </a:t>
            </a:r>
            <a:r>
              <a:rPr lang="en-US" dirty="0" err="1" smtClean="0"/>
              <a:t>MicroRider</a:t>
            </a:r>
            <a:r>
              <a:rPr lang="en-US" dirty="0" smtClean="0"/>
              <a:t> publications: \</a:t>
            </a:r>
            <a:r>
              <a:rPr lang="en-US" dirty="0" err="1" smtClean="0"/>
              <a:t>url</a:t>
            </a:r>
            <a:r>
              <a:rPr lang="en-US" dirty="0" smtClean="0"/>
              <a:t>{https://</a:t>
            </a:r>
            <a:r>
              <a:rPr lang="en-US" dirty="0" err="1" smtClean="0"/>
              <a:t>rocklandscientific.com</a:t>
            </a:r>
            <a:r>
              <a:rPr lang="en-US" dirty="0" smtClean="0"/>
              <a:t>/support/knowledge-base/publications/microrider-2/}</a:t>
            </a:r>
          </a:p>
          <a:p>
            <a:endParaRPr lang="en-US" dirty="0" smtClean="0"/>
          </a:p>
          <a:p>
            <a:r>
              <a:rPr lang="en-US" dirty="0" smtClean="0"/>
              <a:t>EM-APEX</a:t>
            </a:r>
            <a:r>
              <a:rPr lang="en-US" baseline="0" dirty="0" smtClean="0"/>
              <a:t> floats with microstructure</a:t>
            </a:r>
            <a:endParaRPr lang="en-US" dirty="0" smtClean="0"/>
          </a:p>
          <a:p>
            <a:r>
              <a:rPr lang="en-US" dirty="0" smtClean="0"/>
              <a:t>The slow profiling speed of EM-APEX floats</a:t>
            </a:r>
            <a:r>
              <a:rPr lang="en-US" baseline="0" dirty="0" smtClean="0"/>
              <a:t> </a:t>
            </a:r>
            <a:r>
              <a:rPr lang="en-US" dirty="0" smtClean="0"/>
              <a:t>enables them to capture the higher wavenumber regime of </a:t>
            </a:r>
            <a:r>
              <a:rPr lang="en-US" dirty="0" err="1" smtClean="0"/>
              <a:t>microscale</a:t>
            </a:r>
            <a:r>
              <a:rPr lang="en-US" dirty="0" smtClean="0"/>
              <a:t> temperature variation</a:t>
            </a:r>
          </a:p>
          <a:p>
            <a:r>
              <a:rPr lang="en-US" dirty="0" smtClean="0"/>
              <a:t>Turbulence measurements derived from FP-07 sensors on autonomous</a:t>
            </a:r>
          </a:p>
          <a:p>
            <a:r>
              <a:rPr lang="en-US" dirty="0" smtClean="0"/>
              <a:t>profiling floats are of comparable quality to those on conventional free-fall microstructure</a:t>
            </a:r>
          </a:p>
          <a:p>
            <a:r>
              <a:rPr lang="en-US" dirty="0" smtClean="0"/>
              <a:t>profilers.</a:t>
            </a:r>
          </a:p>
          <a:p>
            <a:endParaRPr lang="en-US" dirty="0" smtClean="0"/>
          </a:p>
          <a:p>
            <a:r>
              <a:rPr lang="en-US" dirty="0" smtClean="0"/>
              <a:t>Microstructure sensors, measure cm-scale</a:t>
            </a:r>
          </a:p>
          <a:p>
            <a:r>
              <a:rPr lang="en-US" dirty="0" smtClean="0"/>
              <a:t>Fine-scale, 1m-scale</a:t>
            </a:r>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solidFill>
                  <a:prstClr val="black"/>
                </a:solidFill>
                <a:latin typeface="Calibri"/>
              </a:rPr>
              <a:pPr/>
              <a:t>7</a:t>
            </a:fld>
            <a:endParaRPr lang="en-US">
              <a:solidFill>
                <a:prstClr val="black"/>
              </a:solidFill>
              <a:latin typeface="Calibri"/>
            </a:endParaRPr>
          </a:p>
        </p:txBody>
      </p:sp>
    </p:spTree>
    <p:extLst>
      <p:ext uri="{BB962C8B-B14F-4D97-AF65-F5344CB8AC3E}">
        <p14:creationId xmlns:p14="http://schemas.microsoft.com/office/powerpoint/2010/main" val="71229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None/>
            </a:pPr>
            <a:r>
              <a:rPr lang="en-US" baseline="0" smtClean="0"/>
              <a:t>We will aim to </a:t>
            </a:r>
          </a:p>
          <a:p>
            <a:pPr marL="228600" indent="0">
              <a:buNone/>
            </a:pPr>
            <a:endParaRPr lang="en-US" baseline="0" smtClean="0"/>
          </a:p>
          <a:p>
            <a:pPr marL="228600" indent="0">
              <a:buNone/>
            </a:pPr>
            <a:r>
              <a:rPr lang="en-US" baseline="0" smtClean="0"/>
              <a:t>%%%%%%%</a:t>
            </a:r>
          </a:p>
          <a:p>
            <a:pPr marL="228600" indent="0">
              <a:buNone/>
            </a:pPr>
            <a:endParaRPr lang="en-US" baseline="0" smtClean="0"/>
          </a:p>
          <a:p>
            <a:pPr marL="228600" indent="0">
              <a:buNone/>
            </a:pPr>
            <a:r>
              <a:rPr lang="en-US" baseline="0" smtClean="0"/>
              <a:t>Email from Judah on the OEM Float Kit:</a:t>
            </a:r>
          </a:p>
          <a:p>
            <a:pPr marL="228600" indent="0">
              <a:buNone/>
            </a:pPr>
            <a:endParaRPr lang="en-US" baseline="0" smtClean="0"/>
          </a:p>
          <a:p>
            <a:r>
              <a:rPr lang="en-US" sz="1200" b="0" i="0" u="none" strike="noStrike" cap="none" smtClean="0">
                <a:solidFill>
                  <a:schemeClr val="dk1"/>
                </a:solidFill>
                <a:latin typeface="Calibri"/>
                <a:ea typeface="Calibri"/>
                <a:cs typeface="Calibri"/>
                <a:sym typeface="Calibri"/>
              </a:rPr>
              <a:t>The OEM Float Kit, on the other hand, would require engineering of a fully integrated solution - including:</a:t>
            </a:r>
          </a:p>
          <a:p>
            <a:r>
              <a:rPr lang="en-US" sz="1200" b="0" i="0" u="none" strike="noStrike" cap="none" smtClean="0">
                <a:solidFill>
                  <a:schemeClr val="dk1"/>
                </a:solidFill>
                <a:latin typeface="Calibri"/>
                <a:ea typeface="Calibri"/>
                <a:cs typeface="Calibri"/>
                <a:sym typeface="Calibri"/>
              </a:rPr>
              <a:t>- custom top cap with spacing adequate for 2x microstructure probe holders</a:t>
            </a:r>
          </a:p>
          <a:p>
            <a:r>
              <a:rPr lang="en-US" sz="1200" b="0" i="0" u="none" strike="noStrike" cap="none" smtClean="0">
                <a:solidFill>
                  <a:schemeClr val="dk1"/>
                </a:solidFill>
                <a:latin typeface="Calibri"/>
                <a:ea typeface="Calibri"/>
                <a:cs typeface="Calibri"/>
                <a:sym typeface="Calibri"/>
              </a:rPr>
              <a:t>- Microstructure sensors need to be positioned far enough away from other sensors / antenna / strobes / etc. to be the undisturbed flow on the ascent.  </a:t>
            </a:r>
          </a:p>
          <a:p>
            <a:r>
              <a:rPr lang="en-US" sz="1200" b="0" i="0" u="none" strike="noStrike" cap="none" smtClean="0">
                <a:solidFill>
                  <a:schemeClr val="dk1"/>
                </a:solidFill>
                <a:latin typeface="Calibri"/>
                <a:ea typeface="Calibri"/>
                <a:cs typeface="Calibri"/>
                <a:sym typeface="Calibri"/>
              </a:rPr>
              <a:t>- Mounting and shielding of up to 3 boards within the float</a:t>
            </a:r>
          </a:p>
          <a:p>
            <a:r>
              <a:rPr lang="en-US" sz="1200" b="0" i="0" u="none" strike="noStrike" cap="none" smtClean="0">
                <a:solidFill>
                  <a:schemeClr val="dk1"/>
                </a:solidFill>
                <a:latin typeface="Calibri"/>
                <a:ea typeface="Calibri"/>
                <a:cs typeface="Calibri"/>
                <a:sym typeface="Calibri"/>
              </a:rPr>
              <a:t>- Power &amp; data telemetry integration</a:t>
            </a:r>
          </a:p>
          <a:p>
            <a:r>
              <a:rPr lang="en-US" sz="1200" b="0" i="0" u="none" strike="noStrike" cap="none" smtClean="0">
                <a:solidFill>
                  <a:schemeClr val="dk1"/>
                </a:solidFill>
                <a:latin typeface="Calibri"/>
                <a:ea typeface="Calibri"/>
                <a:cs typeface="Calibri"/>
                <a:sym typeface="Calibri"/>
              </a:rPr>
              <a:t>- There are no high-accuracy vibration or tilt sensors</a:t>
            </a:r>
          </a:p>
          <a:p>
            <a:r>
              <a:rPr lang="en-US" sz="1200" b="0" i="0" u="none" strike="noStrike" cap="none" smtClean="0">
                <a:solidFill>
                  <a:schemeClr val="dk1"/>
                </a:solidFill>
                <a:latin typeface="Calibri"/>
                <a:ea typeface="Calibri"/>
                <a:cs typeface="Calibri"/>
                <a:sym typeface="Calibri"/>
              </a:rPr>
              <a:t>- Only up to 2-analog microstructure signals can be accommodated (ie - either 1x each shear &amp; temp, or 2x of either)</a:t>
            </a:r>
          </a:p>
          <a:p>
            <a:endParaRPr lang="en-US" sz="1200" b="0" i="0" u="none" strike="noStrike" cap="none" smtClean="0">
              <a:solidFill>
                <a:schemeClr val="dk1"/>
              </a:solidFill>
              <a:latin typeface="Calibri"/>
              <a:ea typeface="Calibri"/>
              <a:cs typeface="Calibri"/>
              <a:sym typeface="Calibri"/>
            </a:endParaRPr>
          </a:p>
          <a:p>
            <a:r>
              <a:rPr lang="en-US" sz="1200" b="0" i="0" u="none" strike="noStrike" cap="none" smtClean="0">
                <a:solidFill>
                  <a:schemeClr val="dk1"/>
                </a:solidFill>
                <a:latin typeface="Calibri"/>
                <a:ea typeface="Calibri"/>
                <a:cs typeface="Calibri"/>
                <a:sym typeface="Calibri"/>
              </a:rPr>
              <a:t>The OEM Float Kit is currently designed and priced for sales only to float manufacturers, so that the integration support required for each float design would be leveraged across volume sales of each float design.  If MBARI has plans to eventually transfer the CPF technology to a commercial manufacturer, this would be a worthwhile endeavor.  However, for a single float project, I do not believe it would be worth the integration effort.</a:t>
            </a:r>
          </a:p>
          <a:p>
            <a:pPr marL="228600" indent="0">
              <a:buNone/>
            </a:pPr>
            <a:endParaRPr lang="en-US" baseline="0" dirty="0" smtClean="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170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5"/>
          </p:nvPr>
        </p:nvSpPr>
        <p:spPr/>
        <p:txBody>
          <a:bodyPr/>
          <a:lstStyle/>
          <a:p>
            <a:fld id="{AC3D73A8-64CC-4E41-885D-56FF3DA44E7B}" type="slidenum">
              <a:rPr lang="en-US" smtClean="0">
                <a:solidFill>
                  <a:prstClr val="black"/>
                </a:solidFill>
                <a:latin typeface="Calibri"/>
              </a:rPr>
              <a:pPr/>
              <a:t>9</a:t>
            </a:fld>
            <a:endParaRPr lang="en-US">
              <a:solidFill>
                <a:prstClr val="black"/>
              </a:solidFill>
              <a:latin typeface="Calibri"/>
            </a:endParaRPr>
          </a:p>
        </p:txBody>
      </p:sp>
    </p:spTree>
    <p:extLst>
      <p:ext uri="{BB962C8B-B14F-4D97-AF65-F5344CB8AC3E}">
        <p14:creationId xmlns:p14="http://schemas.microsoft.com/office/powerpoint/2010/main" val="71229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tif"/><Relationship Id="rId3"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reserve="1">
  <p:cSld name="Title and Content">
    <p:spTree>
      <p:nvGrpSpPr>
        <p:cNvPr id="1" name="Shape 20"/>
        <p:cNvGrpSpPr/>
        <p:nvPr/>
      </p:nvGrpSpPr>
      <p:grpSpPr>
        <a:xfrm>
          <a:off x="0" y="0"/>
          <a:ext cx="0" cy="0"/>
          <a:chOff x="0" y="0"/>
          <a:chExt cx="0" cy="0"/>
        </a:xfrm>
      </p:grpSpPr>
    </p:spTree>
    <p:extLst>
      <p:ext uri="{BB962C8B-B14F-4D97-AF65-F5344CB8AC3E}">
        <p14:creationId xmlns:p14="http://schemas.microsoft.com/office/powerpoint/2010/main" val="479823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peaker Name">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7DD5C2A7-A3CE-A747-8C5D-D8C4B84E4639}"/>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dirty="0">
              <a:solidFill>
                <a:srgbClr val="FFFFFF"/>
              </a:solidFill>
              <a:latin typeface="Arial" panose="020B0604020202020204" pitchFamily="34" charset="0"/>
            </a:endParaRPr>
          </a:p>
        </p:txBody>
      </p:sp>
      <p:pic>
        <p:nvPicPr>
          <p:cNvPr id="5" name="Picture 4">
            <a:extLst>
              <a:ext uri="{FF2B5EF4-FFF2-40B4-BE49-F238E27FC236}">
                <a16:creationId xmlns="" xmlns:a16="http://schemas.microsoft.com/office/drawing/2014/main" id="{9D6DF286-98B5-9540-B77E-3EB8A01C5100}"/>
              </a:ext>
            </a:extLst>
          </p:cNvPr>
          <p:cNvPicPr>
            <a:picLocks noChangeAspect="1"/>
          </p:cNvPicPr>
          <p:nvPr userDrawn="1"/>
        </p:nvPicPr>
        <p:blipFill>
          <a:blip r:embed="rId2"/>
          <a:stretch>
            <a:fillRect/>
          </a:stretch>
        </p:blipFill>
        <p:spPr>
          <a:xfrm>
            <a:off x="5189883" y="4876483"/>
            <a:ext cx="1812234" cy="1395730"/>
          </a:xfrm>
          <a:prstGeom prst="rect">
            <a:avLst/>
          </a:prstGeom>
        </p:spPr>
      </p:pic>
      <p:sp>
        <p:nvSpPr>
          <p:cNvPr id="2" name="Title 1">
            <a:extLst>
              <a:ext uri="{FF2B5EF4-FFF2-40B4-BE49-F238E27FC236}">
                <a16:creationId xmlns="" xmlns:a16="http://schemas.microsoft.com/office/drawing/2014/main" id="{52283E5F-66FC-1444-B7FA-E14C32F8EEB1}"/>
              </a:ext>
            </a:extLst>
          </p:cNvPr>
          <p:cNvSpPr>
            <a:spLocks noGrp="1"/>
          </p:cNvSpPr>
          <p:nvPr>
            <p:ph type="title"/>
          </p:nvPr>
        </p:nvSpPr>
        <p:spPr>
          <a:xfrm>
            <a:off x="831850" y="1181100"/>
            <a:ext cx="10515600" cy="1092200"/>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 xmlns:a16="http://schemas.microsoft.com/office/drawing/2014/main" id="{0121D4A5-2EF7-8043-8632-895FA3DA4A88}"/>
              </a:ext>
            </a:extLst>
          </p:cNvPr>
          <p:cNvSpPr>
            <a:spLocks noGrp="1"/>
          </p:cNvSpPr>
          <p:nvPr>
            <p:ph type="body" idx="1"/>
          </p:nvPr>
        </p:nvSpPr>
        <p:spPr>
          <a:xfrm>
            <a:off x="831850" y="2305296"/>
            <a:ext cx="10515600" cy="149517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151197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A0AC4382-2C01-7B47-A513-58074808A31D}"/>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dirty="0">
              <a:solidFill>
                <a:srgbClr val="FFFFFF"/>
              </a:solidFill>
              <a:latin typeface="Arial" panose="020B0604020202020204" pitchFamily="34" charset="0"/>
            </a:endParaRPr>
          </a:p>
        </p:txBody>
      </p:sp>
      <p:sp>
        <p:nvSpPr>
          <p:cNvPr id="2" name="Title 1">
            <a:extLst>
              <a:ext uri="{FF2B5EF4-FFF2-40B4-BE49-F238E27FC236}">
                <a16:creationId xmlns="" xmlns:a16="http://schemas.microsoft.com/office/drawing/2014/main" id="{52283E5F-66FC-1444-B7FA-E14C32F8EEB1}"/>
              </a:ext>
            </a:extLst>
          </p:cNvPr>
          <p:cNvSpPr>
            <a:spLocks noGrp="1"/>
          </p:cNvSpPr>
          <p:nvPr>
            <p:ph type="title"/>
          </p:nvPr>
        </p:nvSpPr>
        <p:spPr>
          <a:xfrm>
            <a:off x="831850" y="1709739"/>
            <a:ext cx="10515600" cy="1719262"/>
          </a:xfrm>
        </p:spPr>
        <p:txBody>
          <a:bodyPr anchor="b">
            <a:normAutofit/>
          </a:bodyPr>
          <a:lstStyle>
            <a:lvl1pPr algn="ctr">
              <a:defRPr sz="4800">
                <a:solidFill>
                  <a:schemeClr val="bg1"/>
                </a:solidFill>
              </a:defRPr>
            </a:lvl1pPr>
          </a:lstStyle>
          <a:p>
            <a:endParaRPr lang="en-US" dirty="0"/>
          </a:p>
        </p:txBody>
      </p:sp>
      <p:pic>
        <p:nvPicPr>
          <p:cNvPr id="8" name="Picture 7">
            <a:extLst>
              <a:ext uri="{FF2B5EF4-FFF2-40B4-BE49-F238E27FC236}">
                <a16:creationId xmlns="" xmlns:a16="http://schemas.microsoft.com/office/drawing/2014/main" id="{D6794A81-C6BF-154A-9A5B-40AD0E981F69}"/>
              </a:ext>
            </a:extLst>
          </p:cNvPr>
          <p:cNvPicPr>
            <a:picLocks noChangeAspect="1"/>
          </p:cNvPicPr>
          <p:nvPr userDrawn="1"/>
        </p:nvPicPr>
        <p:blipFill>
          <a:blip r:embed="rId2"/>
          <a:stretch>
            <a:fillRect/>
          </a:stretch>
        </p:blipFill>
        <p:spPr>
          <a:xfrm>
            <a:off x="5189883" y="4776470"/>
            <a:ext cx="1812234" cy="1395730"/>
          </a:xfrm>
          <a:prstGeom prst="rect">
            <a:avLst/>
          </a:prstGeom>
        </p:spPr>
      </p:pic>
    </p:spTree>
    <p:extLst>
      <p:ext uri="{BB962C8B-B14F-4D97-AF65-F5344CB8AC3E}">
        <p14:creationId xmlns:p14="http://schemas.microsoft.com/office/powerpoint/2010/main" val="279281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67523344"/>
      </p:ext>
    </p:extLst>
  </p:cSld>
  <p:clrMapOvr>
    <a:masterClrMapping/>
  </p:clrMapOvr>
  <p:extLst>
    <p:ext uri="{DCECCB84-F9BA-43D5-87BE-67443E8EF086}">
      <p15:sldGuideLst xmlns="" xmlns:p15="http://schemas.microsoft.com/office/powerpoint/2012/main">
        <p15:guide id="1" orient="horz" pos="2136"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Content-with-Caption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BCFD709-2BD3-1342-A04D-E1065C8D2DDE}"/>
              </a:ext>
            </a:extLst>
          </p:cNvPr>
          <p:cNvSpPr>
            <a:spLocks noGrp="1"/>
          </p:cNvSpPr>
          <p:nvPr>
            <p:ph sz="half" idx="1" hasCustomPrompt="1"/>
          </p:nvPr>
        </p:nvSpPr>
        <p:spPr>
          <a:xfrm>
            <a:off x="838200" y="5065776"/>
            <a:ext cx="5181600" cy="1161288"/>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 xmlns:a16="http://schemas.microsoft.com/office/drawing/2014/main" id="{455F3E8C-5F11-E946-A912-BDCDB050315B}"/>
              </a:ext>
            </a:extLst>
          </p:cNvPr>
          <p:cNvSpPr>
            <a:spLocks noGrp="1"/>
          </p:cNvSpPr>
          <p:nvPr>
            <p:ph sz="half" idx="2" hasCustomPrompt="1"/>
          </p:nvPr>
        </p:nvSpPr>
        <p:spPr>
          <a:xfrm>
            <a:off x="6172200" y="5065773"/>
            <a:ext cx="5181600" cy="1161289"/>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52449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F643ED-15A6-A34E-92EA-DBC0D748BAB9}"/>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761980490"/>
      </p:ext>
    </p:extLst>
  </p:cSld>
  <p:clrMapOvr>
    <a:masterClrMapping/>
  </p:clrMapOvr>
  <p:extLst>
    <p:ext uri="{DCECCB84-F9BA-43D5-87BE-67443E8EF086}">
      <p15:sldGuideLst xmlns=""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36624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C1113E-9882-EE48-9196-F57FC1213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686A9D55-D28B-7B40-A5DC-D7AF20BBB3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11633DE6-8E4C-C34D-85FE-A0A4F9ADBF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3482676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63CBFB9-C146-AE42-ABE7-A17384229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F9C301FE-0B54-8644-9318-943E74F2B7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003A447E-B890-8449-BA08-5973A38936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6244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10459" y="274849"/>
            <a:ext cx="10971097" cy="1143491"/>
          </a:xfrm>
          <a:prstGeom prst="rect">
            <a:avLst/>
          </a:prstGeom>
        </p:spPr>
        <p:txBody>
          <a:bodyPr/>
          <a:lstStyle/>
          <a:p>
            <a:r>
              <a:rPr lang="en-US"/>
              <a:t>Click to edit Master title style</a:t>
            </a:r>
          </a:p>
        </p:txBody>
      </p:sp>
      <p:sp>
        <p:nvSpPr>
          <p:cNvPr id="3" name="ClipArt Placeholder 2"/>
          <p:cNvSpPr>
            <a:spLocks noGrp="1"/>
          </p:cNvSpPr>
          <p:nvPr>
            <p:ph type="clipArt" sz="half" idx="1"/>
          </p:nvPr>
        </p:nvSpPr>
        <p:spPr>
          <a:xfrm>
            <a:off x="710623" y="2129715"/>
            <a:ext cx="5395777" cy="3966940"/>
          </a:xfrm>
        </p:spPr>
        <p:txBody>
          <a:bodyPr rtlCol="0">
            <a:normAutofit/>
          </a:bodyPr>
          <a:lstStyle/>
          <a:p>
            <a:pPr lvl="0"/>
            <a:endParaRPr lang="en-US" noProof="0"/>
          </a:p>
        </p:txBody>
      </p:sp>
      <p:sp>
        <p:nvSpPr>
          <p:cNvPr id="4" name="Text Placeholder 3"/>
          <p:cNvSpPr>
            <a:spLocks noGrp="1"/>
          </p:cNvSpPr>
          <p:nvPr>
            <p:ph type="body" sz="half" idx="2"/>
          </p:nvPr>
        </p:nvSpPr>
        <p:spPr>
          <a:xfrm>
            <a:off x="6287829" y="2129715"/>
            <a:ext cx="5395776" cy="3966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3874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Full Blee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59C14E82-CC0F-8D4C-A29B-CED0AAE9475A}"/>
              </a:ext>
            </a:extLst>
          </p:cNvPr>
          <p:cNvPicPr>
            <a:picLocks noChangeAspect="1"/>
          </p:cNvPicPr>
          <p:nvPr userDrawn="1"/>
        </p:nvPicPr>
        <p:blipFill rotWithShape="1">
          <a:blip r:embed="rId2"/>
          <a:srcRect b="17222"/>
          <a:stretch/>
        </p:blipFill>
        <p:spPr>
          <a:xfrm>
            <a:off x="0" y="129810"/>
            <a:ext cx="12192000" cy="6728190"/>
          </a:xfrm>
          <a:prstGeom prst="rect">
            <a:avLst/>
          </a:prstGeom>
        </p:spPr>
      </p:pic>
      <p:sp>
        <p:nvSpPr>
          <p:cNvPr id="2" name="Title 1">
            <a:extLst>
              <a:ext uri="{FF2B5EF4-FFF2-40B4-BE49-F238E27FC236}">
                <a16:creationId xmlns="" xmlns:a16="http://schemas.microsoft.com/office/drawing/2014/main" id="{44996CFF-3C26-AA4C-956D-1452DAED40AF}"/>
              </a:ext>
            </a:extLst>
          </p:cNvPr>
          <p:cNvSpPr>
            <a:spLocks noGrp="1"/>
          </p:cNvSpPr>
          <p:nvPr>
            <p:ph type="ctrTitle"/>
          </p:nvPr>
        </p:nvSpPr>
        <p:spPr>
          <a:xfrm>
            <a:off x="749808" y="2798064"/>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 xmlns:a16="http://schemas.microsoft.com/office/drawing/2014/main" id="{72C24003-7383-1A40-927E-EC2B29209ADB}"/>
              </a:ext>
            </a:extLst>
          </p:cNvPr>
          <p:cNvPicPr>
            <a:picLocks noChangeAspect="1"/>
          </p:cNvPicPr>
          <p:nvPr userDrawn="1"/>
        </p:nvPicPr>
        <p:blipFill>
          <a:blip r:embed="rId3"/>
          <a:stretch>
            <a:fillRect/>
          </a:stretch>
        </p:blipFill>
        <p:spPr>
          <a:xfrm>
            <a:off x="612648" y="6055435"/>
            <a:ext cx="4242816" cy="590459"/>
          </a:xfrm>
          <a:prstGeom prst="rect">
            <a:avLst/>
          </a:prstGeom>
          <a:ln>
            <a:noFill/>
          </a:ln>
        </p:spPr>
      </p:pic>
      <p:sp>
        <p:nvSpPr>
          <p:cNvPr id="8" name="Text Placeholder 2">
            <a:extLst>
              <a:ext uri="{FF2B5EF4-FFF2-40B4-BE49-F238E27FC236}">
                <a16:creationId xmlns=""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98341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ransition Slide - Dark Backgroun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 xmlns:a16="http://schemas.microsoft.com/office/drawing/2014/main" id="{72C24003-7383-1A40-927E-EC2B29209ADB}"/>
              </a:ext>
            </a:extLst>
          </p:cNvPr>
          <p:cNvPicPr>
            <a:picLocks noChangeAspect="1"/>
          </p:cNvPicPr>
          <p:nvPr userDrawn="1"/>
        </p:nvPicPr>
        <p:blipFill>
          <a:blip r:embed="rId2"/>
          <a:stretch>
            <a:fillRect/>
          </a:stretch>
        </p:blipFill>
        <p:spPr>
          <a:xfrm>
            <a:off x="612648" y="5940106"/>
            <a:ext cx="4242816" cy="590459"/>
          </a:xfrm>
          <a:prstGeom prst="rect">
            <a:avLst/>
          </a:prstGeom>
          <a:ln>
            <a:noFill/>
          </a:ln>
        </p:spPr>
      </p:pic>
      <p:sp>
        <p:nvSpPr>
          <p:cNvPr id="8" name="Text Placeholder 2">
            <a:extLst>
              <a:ext uri="{FF2B5EF4-FFF2-40B4-BE49-F238E27FC236}">
                <a16:creationId xmlns=""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dirty="0">
              <a:solidFill>
                <a:srgbClr val="FFFFFF"/>
              </a:solidFill>
              <a:latin typeface="Arial" panose="020B0604020202020204" pitchFamily="34" charset="0"/>
            </a:endParaRPr>
          </a:p>
        </p:txBody>
      </p:sp>
    </p:spTree>
    <p:extLst>
      <p:ext uri="{BB962C8B-B14F-4D97-AF65-F5344CB8AC3E}">
        <p14:creationId xmlns:p14="http://schemas.microsoft.com/office/powerpoint/2010/main" val="2972560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ransition Slide - Light Backgroun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tx2"/>
                </a:solidFill>
              </a:defRPr>
            </a:lvl1pPr>
          </a:lstStyle>
          <a:p>
            <a:r>
              <a:rPr lang="en-US" dirty="0"/>
              <a:t>Click to edit Master title style</a:t>
            </a:r>
          </a:p>
        </p:txBody>
      </p:sp>
      <p:sp>
        <p:nvSpPr>
          <p:cNvPr id="8" name="Text Placeholder 2">
            <a:extLst>
              <a:ext uri="{FF2B5EF4-FFF2-40B4-BE49-F238E27FC236}">
                <a16:creationId xmlns=""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dirty="0">
              <a:solidFill>
                <a:srgbClr val="FFFFFF"/>
              </a:solidFill>
              <a:latin typeface="Arial" panose="020B0604020202020204" pitchFamily="34" charset="0"/>
            </a:endParaRPr>
          </a:p>
        </p:txBody>
      </p:sp>
      <p:pic>
        <p:nvPicPr>
          <p:cNvPr id="9" name="Picture 8">
            <a:extLst>
              <a:ext uri="{FF2B5EF4-FFF2-40B4-BE49-F238E27FC236}">
                <a16:creationId xmlns="" xmlns:a16="http://schemas.microsoft.com/office/drawing/2014/main" id="{DCD01108-E200-C846-9410-855C69A36805}"/>
              </a:ext>
            </a:extLst>
          </p:cNvPr>
          <p:cNvPicPr>
            <a:picLocks noChangeAspect="1"/>
          </p:cNvPicPr>
          <p:nvPr userDrawn="1"/>
        </p:nvPicPr>
        <p:blipFill>
          <a:blip r:embed="rId2"/>
          <a:stretch>
            <a:fillRect/>
          </a:stretch>
        </p:blipFill>
        <p:spPr>
          <a:xfrm>
            <a:off x="821724" y="5848862"/>
            <a:ext cx="3915033" cy="729160"/>
          </a:xfrm>
          <a:prstGeom prst="rect">
            <a:avLst/>
          </a:prstGeom>
        </p:spPr>
      </p:pic>
    </p:spTree>
    <p:extLst>
      <p:ext uri="{BB962C8B-B14F-4D97-AF65-F5344CB8AC3E}">
        <p14:creationId xmlns:p14="http://schemas.microsoft.com/office/powerpoint/2010/main" val="27440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996CFF-3C26-AA4C-956D-1452DAED40AF}"/>
              </a:ext>
            </a:extLst>
          </p:cNvPr>
          <p:cNvSpPr>
            <a:spLocks noGrp="1"/>
          </p:cNvSpPr>
          <p:nvPr>
            <p:ph type="ctrTitle"/>
          </p:nvPr>
        </p:nvSpPr>
        <p:spPr>
          <a:xfrm>
            <a:off x="749808" y="310896"/>
            <a:ext cx="10680192" cy="621792"/>
          </a:xfrm>
        </p:spPr>
        <p:txBody>
          <a:bodyPr anchor="t">
            <a:normAutofit/>
          </a:bodyPr>
          <a:lstStyle>
            <a:lvl1pPr algn="l">
              <a:defRPr sz="2800" b="1">
                <a:solidFill>
                  <a:srgbClr val="004261"/>
                </a:solidFill>
              </a:defRPr>
            </a:lvl1pPr>
          </a:lstStyle>
          <a:p>
            <a:r>
              <a:rPr lang="en-US" dirty="0"/>
              <a:t>Click to edit Master title style</a:t>
            </a:r>
          </a:p>
        </p:txBody>
      </p:sp>
      <p:sp>
        <p:nvSpPr>
          <p:cNvPr id="3" name="Subtitle 2">
            <a:extLst>
              <a:ext uri="{FF2B5EF4-FFF2-40B4-BE49-F238E27FC236}">
                <a16:creationId xmlns="" xmlns:a16="http://schemas.microsoft.com/office/drawing/2014/main" id="{3CA5AA2F-F167-774C-976A-216F94FF4BC2}"/>
              </a:ext>
            </a:extLst>
          </p:cNvPr>
          <p:cNvSpPr>
            <a:spLocks noGrp="1"/>
          </p:cNvSpPr>
          <p:nvPr>
            <p:ph type="subTitle" idx="1"/>
          </p:nvPr>
        </p:nvSpPr>
        <p:spPr>
          <a:xfrm>
            <a:off x="749808" y="6071616"/>
            <a:ext cx="10680192" cy="32004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07801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B50087-7F35-C149-8CCC-868895653B11}"/>
              </a:ext>
            </a:extLst>
          </p:cNvPr>
          <p:cNvSpPr>
            <a:spLocks noGrp="1"/>
          </p:cNvSpPr>
          <p:nvPr>
            <p:ph type="title"/>
          </p:nvPr>
        </p:nvSpPr>
        <p:spPr/>
        <p:txBody>
          <a:bodyPr>
            <a:normAutofit/>
          </a:bodyPr>
          <a:lstStyle>
            <a:lvl1pPr>
              <a:defRPr sz="2400"/>
            </a:lvl1pPr>
          </a:lstStyle>
          <a:p>
            <a:r>
              <a:rPr lang="en-US" dirty="0"/>
              <a:t>Click to edit Master title style</a:t>
            </a:r>
          </a:p>
        </p:txBody>
      </p:sp>
      <p:sp>
        <p:nvSpPr>
          <p:cNvPr id="3" name="Content Placeholder 2">
            <a:extLst>
              <a:ext uri="{FF2B5EF4-FFF2-40B4-BE49-F238E27FC236}">
                <a16:creationId xmlns=""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ubtitle 2">
            <a:extLst>
              <a:ext uri="{FF2B5EF4-FFF2-40B4-BE49-F238E27FC236}">
                <a16:creationId xmlns=""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617236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103526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 Dark Photo Backgroun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4" name="Picture 3">
            <a:extLst>
              <a:ext uri="{FF2B5EF4-FFF2-40B4-BE49-F238E27FC236}">
                <a16:creationId xmlns="" xmlns:a16="http://schemas.microsoft.com/office/drawing/2014/main" id="{D808CC86-87AE-5648-80C0-94CEEA449B0F}"/>
              </a:ext>
            </a:extLst>
          </p:cNvPr>
          <p:cNvPicPr>
            <a:picLocks noChangeAspect="1"/>
          </p:cNvPicPr>
          <p:nvPr userDrawn="1"/>
        </p:nvPicPr>
        <p:blipFill>
          <a:blip r:embed="rId2"/>
          <a:stretch>
            <a:fillRect/>
          </a:stretch>
        </p:blipFill>
        <p:spPr>
          <a:xfrm>
            <a:off x="612648" y="6055435"/>
            <a:ext cx="4242816" cy="590459"/>
          </a:xfrm>
          <a:prstGeom prst="rect">
            <a:avLst/>
          </a:prstGeom>
          <a:ln>
            <a:noFill/>
          </a:ln>
        </p:spPr>
      </p:pic>
    </p:spTree>
    <p:extLst>
      <p:ext uri="{BB962C8B-B14F-4D97-AF65-F5344CB8AC3E}">
        <p14:creationId xmlns:p14="http://schemas.microsoft.com/office/powerpoint/2010/main" val="3683675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 Light Photo Backgroun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tx2"/>
                </a:solidFill>
              </a:defRPr>
            </a:lvl1pPr>
          </a:lstStyle>
          <a:p>
            <a:r>
              <a:rPr lang="en-US" dirty="0"/>
              <a:t>Click to edit Master title style</a:t>
            </a:r>
          </a:p>
        </p:txBody>
      </p:sp>
      <p:sp>
        <p:nvSpPr>
          <p:cNvPr id="3" name="Text Placeholder 2">
            <a:extLst>
              <a:ext uri="{FF2B5EF4-FFF2-40B4-BE49-F238E27FC236}">
                <a16:creationId xmlns=""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1253249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2.xml"/><Relationship Id="rId12" Type="http://schemas.openxmlformats.org/officeDocument/2006/relationships/slideLayout" Target="../slideLayouts/slideLayout13.xml"/><Relationship Id="rId13" Type="http://schemas.openxmlformats.org/officeDocument/2006/relationships/slideLayout" Target="../slideLayouts/slideLayout14.xml"/><Relationship Id="rId14" Type="http://schemas.openxmlformats.org/officeDocument/2006/relationships/slideLayout" Target="../slideLayouts/slideLayout15.xml"/><Relationship Id="rId15" Type="http://schemas.openxmlformats.org/officeDocument/2006/relationships/slideLayout" Target="../slideLayouts/slideLayout16.xml"/><Relationship Id="rId16" Type="http://schemas.openxmlformats.org/officeDocument/2006/relationships/slideLayout" Target="../slideLayouts/slideLayout17.xml"/><Relationship Id="rId17" Type="http://schemas.openxmlformats.org/officeDocument/2006/relationships/slideLayout" Target="../slideLayouts/slideLayout18.xml"/><Relationship Id="rId18" Type="http://schemas.openxmlformats.org/officeDocument/2006/relationships/theme" Target="../theme/theme2.xml"/><Relationship Id="rId19"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14"/>
        <p:cNvGrpSpPr/>
        <p:nvPr/>
      </p:nvGrpSpPr>
      <p:grpSpPr>
        <a:xfrm>
          <a:off x="0" y="0"/>
          <a:ext cx="0" cy="0"/>
          <a:chOff x="0" y="0"/>
          <a:chExt cx="0" cy="0"/>
        </a:xfrm>
      </p:grpSpPr>
      <p:pic>
        <p:nvPicPr>
          <p:cNvPr id="10" name="Picture 9">
            <a:extLst>
              <a:ext uri="{FF2B5EF4-FFF2-40B4-BE49-F238E27FC236}">
                <a16:creationId xmlns="" xmlns:a16="http://schemas.microsoft.com/office/drawing/2014/main" id="{8BCC1943-2FF5-3245-96E1-AE92AD56103A}"/>
              </a:ext>
            </a:extLst>
          </p:cNvPr>
          <p:cNvPicPr>
            <a:picLocks noChangeAspect="1"/>
          </p:cNvPicPr>
          <p:nvPr userDrawn="1"/>
        </p:nvPicPr>
        <p:blipFill rotWithShape="1">
          <a:blip r:embed="rId3"/>
          <a:srcRect l="12" t="10094" r="6" b="5130"/>
          <a:stretch/>
        </p:blipFill>
        <p:spPr>
          <a:xfrm>
            <a:off x="0" y="2485"/>
            <a:ext cx="12191966" cy="6892497"/>
          </a:xfrm>
          <a:prstGeom prst="rect">
            <a:avLst/>
          </a:prstGeom>
        </p:spPr>
      </p:pic>
      <p:sp>
        <p:nvSpPr>
          <p:cNvPr id="17" name="Google Shape;17;p3"/>
          <p:cNvSpPr/>
          <p:nvPr/>
        </p:nvSpPr>
        <p:spPr>
          <a:xfrm>
            <a:off x="0" y="4638650"/>
            <a:ext cx="12192000" cy="2249700"/>
          </a:xfrm>
          <a:prstGeom prst="rect">
            <a:avLst/>
          </a:prstGeom>
          <a:gradFill>
            <a:gsLst>
              <a:gs pos="0">
                <a:srgbClr val="FFFFFF">
                  <a:alpha val="0"/>
                </a:srgbClr>
              </a:gs>
              <a:gs pos="100000">
                <a:srgbClr val="FFFFFF"/>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 name="Google Shape;20;p4">
            <a:extLst>
              <a:ext uri="{FF2B5EF4-FFF2-40B4-BE49-F238E27FC236}">
                <a16:creationId xmlns="" xmlns:a16="http://schemas.microsoft.com/office/drawing/2014/main" id="{D7FDFFDC-1D7A-664F-86D5-57CE532AC4CF}"/>
              </a:ext>
            </a:extLst>
          </p:cNvPr>
          <p:cNvSpPr/>
          <p:nvPr userDrawn="1"/>
        </p:nvSpPr>
        <p:spPr>
          <a:xfrm>
            <a:off x="1567" y="6652200"/>
            <a:ext cx="12190400" cy="236100"/>
          </a:xfrm>
          <a:prstGeom prst="rect">
            <a:avLst/>
          </a:prstGeom>
          <a:solidFill>
            <a:srgbClr val="1A65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 name="Google Shape;21;p4">
            <a:extLst>
              <a:ext uri="{FF2B5EF4-FFF2-40B4-BE49-F238E27FC236}">
                <a16:creationId xmlns="" xmlns:a16="http://schemas.microsoft.com/office/drawing/2014/main" id="{E2DB44F4-BF55-034B-901F-8B4BFA816955}"/>
              </a:ext>
            </a:extLst>
          </p:cNvPr>
          <p:cNvSpPr txBox="1"/>
          <p:nvPr userDrawn="1"/>
        </p:nvSpPr>
        <p:spPr>
          <a:xfrm>
            <a:off x="671033" y="6682500"/>
            <a:ext cx="10848400" cy="17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600" dirty="0">
                <a:solidFill>
                  <a:srgbClr val="FFFFFF"/>
                </a:solidFill>
                <a:latin typeface="Helvetica Neue"/>
                <a:ea typeface="Helvetica Neue"/>
                <a:cs typeface="Helvetica Neue"/>
                <a:sym typeface="Helvetica Neue"/>
              </a:rPr>
              <a:t>This material is based upon work supported by the National Center for Atmospheric Research, which is a major facility sponsored by the National Science Foundation under Cooperative Agreement No. 1852977.</a:t>
            </a:r>
            <a:endParaRPr sz="600" dirty="0">
              <a:solidFill>
                <a:srgbClr val="FFFFFF"/>
              </a:solidFill>
              <a:latin typeface="Helvetica Neue"/>
              <a:ea typeface="Helvetica Neue"/>
              <a:cs typeface="Helvetica Neue"/>
              <a:sym typeface="Helvetica Neue"/>
            </a:endParaRPr>
          </a:p>
        </p:txBody>
      </p:sp>
      <p:pic>
        <p:nvPicPr>
          <p:cNvPr id="12" name="Google Shape;18;p3">
            <a:extLst>
              <a:ext uri="{FF2B5EF4-FFF2-40B4-BE49-F238E27FC236}">
                <a16:creationId xmlns="" xmlns:a16="http://schemas.microsoft.com/office/drawing/2014/main" id="{9EA10915-9D06-294C-B662-5BE50E70FDC4}"/>
              </a:ext>
            </a:extLst>
          </p:cNvPr>
          <p:cNvPicPr preferRelativeResize="0"/>
          <p:nvPr userDrawn="1"/>
        </p:nvPicPr>
        <p:blipFill rotWithShape="1">
          <a:blip r:embed="rId4">
            <a:alphaModFix/>
          </a:blip>
          <a:srcRect/>
          <a:stretch/>
        </p:blipFill>
        <p:spPr>
          <a:xfrm>
            <a:off x="409798" y="5889985"/>
            <a:ext cx="1790299" cy="497112"/>
          </a:xfrm>
          <a:prstGeom prst="rect">
            <a:avLst/>
          </a:prstGeom>
          <a:noFill/>
          <a:ln>
            <a:noFill/>
          </a:ln>
        </p:spPr>
      </p:pic>
      <p:pic>
        <p:nvPicPr>
          <p:cNvPr id="13" name="Google Shape;19;p3">
            <a:extLst>
              <a:ext uri="{FF2B5EF4-FFF2-40B4-BE49-F238E27FC236}">
                <a16:creationId xmlns="" xmlns:a16="http://schemas.microsoft.com/office/drawing/2014/main" id="{97FCFF9E-E652-FB4A-BD9F-369E7A0BAFC2}"/>
              </a:ext>
            </a:extLst>
          </p:cNvPr>
          <p:cNvPicPr preferRelativeResize="0"/>
          <p:nvPr userDrawn="1"/>
        </p:nvPicPr>
        <p:blipFill>
          <a:blip r:embed="rId5">
            <a:alphaModFix/>
          </a:blip>
          <a:stretch>
            <a:fillRect/>
          </a:stretch>
        </p:blipFill>
        <p:spPr>
          <a:xfrm>
            <a:off x="11253715" y="5823995"/>
            <a:ext cx="625501" cy="629100"/>
          </a:xfrm>
          <a:prstGeom prst="rect">
            <a:avLst/>
          </a:prstGeom>
          <a:noFill/>
          <a:ln>
            <a:noFill/>
          </a:ln>
        </p:spPr>
      </p:pic>
    </p:spTree>
    <p:extLst>
      <p:ext uri="{BB962C8B-B14F-4D97-AF65-F5344CB8AC3E}">
        <p14:creationId xmlns:p14="http://schemas.microsoft.com/office/powerpoint/2010/main" val="931924345"/>
      </p:ext>
    </p:extLst>
  </p:cSld>
  <p:clrMap bg1="lt1" tx1="dk1" bg2="dk2" tx2="lt2" accent1="accent1" accent2="accent2" accent3="accent3" accent4="accent4" accent5="accent5" accent6="accent6" hlink="hlink" folHlink="folHlink"/>
  <p:sldLayoutIdLst>
    <p:sldLayoutId id="2147483684"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F5A0EBA8-353E-A144-A37D-FE74D53824C4}"/>
              </a:ext>
            </a:extLst>
          </p:cNvPr>
          <p:cNvSpPr>
            <a:spLocks noGrp="1"/>
          </p:cNvSpPr>
          <p:nvPr>
            <p:ph type="title"/>
          </p:nvPr>
        </p:nvSpPr>
        <p:spPr>
          <a:xfrm>
            <a:off x="838200" y="365126"/>
            <a:ext cx="10515600" cy="60891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 xmlns:a16="http://schemas.microsoft.com/office/drawing/2014/main" id="{C72B1F67-4823-2841-8D0E-C799FCA6877D}"/>
              </a:ext>
            </a:extLst>
          </p:cNvPr>
          <p:cNvSpPr>
            <a:spLocks noGrp="1"/>
          </p:cNvSpPr>
          <p:nvPr>
            <p:ph type="body" idx="1"/>
          </p:nvPr>
        </p:nvSpPr>
        <p:spPr>
          <a:xfrm>
            <a:off x="838200" y="1202637"/>
            <a:ext cx="10515600" cy="4974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 xmlns:a16="http://schemas.microsoft.com/office/drawing/2014/main" id="{5CD45CD5-CC97-4047-AF1E-94FCCEE7F757}"/>
              </a:ext>
            </a:extLst>
          </p:cNvPr>
          <p:cNvSpPr>
            <a:spLocks noGrp="1"/>
          </p:cNvSpPr>
          <p:nvPr>
            <p:ph type="sldNum" sz="quarter" idx="4"/>
          </p:nvPr>
        </p:nvSpPr>
        <p:spPr>
          <a:xfrm>
            <a:off x="9809923" y="6382064"/>
            <a:ext cx="1543878" cy="365125"/>
          </a:xfrm>
          <a:prstGeom prst="rect">
            <a:avLst/>
          </a:prstGeom>
        </p:spPr>
        <p:txBody>
          <a:bodyPr vert="horz" lIns="91440" tIns="45720" rIns="91440" bIns="45720" rtlCol="0" anchor="b"/>
          <a:lstStyle>
            <a:lvl1pPr algn="r">
              <a:defRPr sz="1200" b="0" i="0">
                <a:solidFill>
                  <a:schemeClr val="tx1">
                    <a:tint val="75000"/>
                  </a:schemeClr>
                </a:solidFill>
                <a:latin typeface="Arial" panose="020B0604020202020204" pitchFamily="34" charset="0"/>
                <a:cs typeface="Arial" panose="020B0604020202020204" pitchFamily="34" charset="0"/>
              </a:defRPr>
            </a:lvl1pPr>
          </a:lstStyle>
          <a:p>
            <a:pPr>
              <a:buClrTx/>
              <a:buFontTx/>
              <a:buNone/>
            </a:pPr>
            <a:r>
              <a:rPr lang="en-US" kern="1200" dirty="0" err="1">
                <a:solidFill>
                  <a:srgbClr val="000000">
                    <a:tint val="75000"/>
                  </a:srgbClr>
                </a:solidFill>
                <a:ea typeface="+mn-ea"/>
              </a:rPr>
              <a:t>MBARI.org</a:t>
            </a:r>
            <a:endParaRPr lang="en-US" kern="1200" dirty="0">
              <a:solidFill>
                <a:srgbClr val="000000">
                  <a:tint val="75000"/>
                </a:srgbClr>
              </a:solidFill>
              <a:ea typeface="+mn-ea"/>
            </a:endParaRPr>
          </a:p>
        </p:txBody>
      </p:sp>
      <p:sp>
        <p:nvSpPr>
          <p:cNvPr id="7" name="Rectangle 6">
            <a:extLst>
              <a:ext uri="{FF2B5EF4-FFF2-40B4-BE49-F238E27FC236}">
                <a16:creationId xmlns="" xmlns:a16="http://schemas.microsoft.com/office/drawing/2014/main" id="{D9C93F5E-6F7E-BD4C-A8DD-F5E395828DE9}"/>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dirty="0">
              <a:solidFill>
                <a:srgbClr val="FFFFFF"/>
              </a:solidFill>
              <a:latin typeface="Arial" panose="020B0604020202020204" pitchFamily="34" charset="0"/>
            </a:endParaRPr>
          </a:p>
        </p:txBody>
      </p:sp>
      <p:pic>
        <p:nvPicPr>
          <p:cNvPr id="9" name="Picture 8">
            <a:extLst>
              <a:ext uri="{FF2B5EF4-FFF2-40B4-BE49-F238E27FC236}">
                <a16:creationId xmlns="" xmlns:a16="http://schemas.microsoft.com/office/drawing/2014/main" id="{FDE83C0B-85E9-9B4F-969D-6972CD24060D}"/>
              </a:ext>
            </a:extLst>
          </p:cNvPr>
          <p:cNvPicPr>
            <a:picLocks noChangeAspect="1"/>
          </p:cNvPicPr>
          <p:nvPr userDrawn="1"/>
        </p:nvPicPr>
        <p:blipFill>
          <a:blip r:embed="rId19"/>
          <a:stretch>
            <a:fillRect/>
          </a:stretch>
        </p:blipFill>
        <p:spPr>
          <a:xfrm>
            <a:off x="838200" y="6310940"/>
            <a:ext cx="2342322" cy="436249"/>
          </a:xfrm>
          <a:prstGeom prst="rect">
            <a:avLst/>
          </a:prstGeom>
        </p:spPr>
      </p:pic>
    </p:spTree>
    <p:extLst>
      <p:ext uri="{BB962C8B-B14F-4D97-AF65-F5344CB8AC3E}">
        <p14:creationId xmlns:p14="http://schemas.microsoft.com/office/powerpoint/2010/main" val="61488016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Lst>
  <p:txStyles>
    <p:title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40" userDrawn="1">
          <p15:clr>
            <a:srgbClr val="F26B43"/>
          </p15:clr>
        </p15:guide>
        <p15:guide id="3" orient="horz" pos="744" userDrawn="1">
          <p15:clr>
            <a:srgbClr val="F26B43"/>
          </p15:clr>
        </p15:guide>
        <p15:guide id="4" orient="horz" pos="3888" userDrawn="1">
          <p15:clr>
            <a:srgbClr val="F26B43"/>
          </p15:clr>
        </p15:guide>
        <p15:guide id="5" pos="528" userDrawn="1">
          <p15:clr>
            <a:srgbClr val="F26B43"/>
          </p15:clr>
        </p15:guide>
        <p15:guide id="6" pos="71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file://localhost/Users/Mau/Documents/MBARIprojects/Scoping_Proposal_2021/CPF/CPF_photo.jpg" TargetMode="External"/><Relationship Id="rId5" Type="http://schemas.openxmlformats.org/officeDocument/2006/relationships/image" Target="../media/image9.jpg"/><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8.emf"/><Relationship Id="rId4" Type="http://schemas.openxmlformats.org/officeDocument/2006/relationships/image" Target="../media/image29.png"/><Relationship Id="rId5" Type="http://schemas.openxmlformats.org/officeDocument/2006/relationships/image" Target="../media/image30.emf"/><Relationship Id="rId6" Type="http://schemas.openxmlformats.org/officeDocument/2006/relationships/image" Target="../media/image31.emf"/><Relationship Id="rId7" Type="http://schemas.openxmlformats.org/officeDocument/2006/relationships/image" Target="../media/image32.png"/><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8.emf"/><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png"/><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37.tiff"/><Relationship Id="rId4" Type="http://schemas.openxmlformats.org/officeDocument/2006/relationships/image" Target="../media/image38.tiff"/><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g"/><Relationship Id="rId4" Type="http://schemas.openxmlformats.org/officeDocument/2006/relationships/image" Target="../media/image40.emf"/><Relationship Id="rId5" Type="http://schemas.openxmlformats.org/officeDocument/2006/relationships/image" Target="../media/image41.png"/><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1" Type="http://schemas.openxmlformats.org/officeDocument/2006/relationships/image" Target="../media/image50.emf"/><Relationship Id="rId12" Type="http://schemas.openxmlformats.org/officeDocument/2006/relationships/image" Target="../media/image51.emf"/><Relationship Id="rId13" Type="http://schemas.openxmlformats.org/officeDocument/2006/relationships/image" Target="../media/image52.emf"/><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42.png"/><Relationship Id="rId4" Type="http://schemas.openxmlformats.org/officeDocument/2006/relationships/image" Target="../media/image43.emf"/><Relationship Id="rId5" Type="http://schemas.openxmlformats.org/officeDocument/2006/relationships/image" Target="../media/image44.emf"/><Relationship Id="rId6" Type="http://schemas.openxmlformats.org/officeDocument/2006/relationships/image" Target="../media/image45.tiff"/><Relationship Id="rId7" Type="http://schemas.openxmlformats.org/officeDocument/2006/relationships/image" Target="../media/image46.emf"/><Relationship Id="rId8" Type="http://schemas.openxmlformats.org/officeDocument/2006/relationships/image" Target="../media/image47.emf"/><Relationship Id="rId9" Type="http://schemas.openxmlformats.org/officeDocument/2006/relationships/image" Target="../media/image48.emf"/><Relationship Id="rId10" Type="http://schemas.openxmlformats.org/officeDocument/2006/relationships/image" Target="../media/image49.emf"/></Relationships>
</file>

<file path=ppt/slides/_rels/slide15.xml.rels><?xml version="1.0" encoding="UTF-8" standalone="yes"?>
<Relationships xmlns="http://schemas.openxmlformats.org/package/2006/relationships"><Relationship Id="rId11" Type="http://schemas.openxmlformats.org/officeDocument/2006/relationships/image" Target="../media/image53.tiff"/><Relationship Id="rId12" Type="http://schemas.openxmlformats.org/officeDocument/2006/relationships/image" Target="../media/image54.tiff"/><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42.png"/><Relationship Id="rId4" Type="http://schemas.openxmlformats.org/officeDocument/2006/relationships/image" Target="../media/image43.emf"/><Relationship Id="rId5" Type="http://schemas.openxmlformats.org/officeDocument/2006/relationships/image" Target="../media/image44.emf"/><Relationship Id="rId6" Type="http://schemas.openxmlformats.org/officeDocument/2006/relationships/image" Target="../media/image46.emf"/><Relationship Id="rId7" Type="http://schemas.openxmlformats.org/officeDocument/2006/relationships/image" Target="../media/image47.emf"/><Relationship Id="rId8" Type="http://schemas.openxmlformats.org/officeDocument/2006/relationships/image" Target="../media/image48.emf"/><Relationship Id="rId9" Type="http://schemas.openxmlformats.org/officeDocument/2006/relationships/image" Target="../media/image49.emf"/><Relationship Id="rId10" Type="http://schemas.openxmlformats.org/officeDocument/2006/relationships/image" Target="../media/image50.emf"/></Relationships>
</file>

<file path=ppt/slides/_rels/slide16.xml.rels><?xml version="1.0" encoding="UTF-8" standalone="yes"?>
<Relationships xmlns="http://schemas.openxmlformats.org/package/2006/relationships"><Relationship Id="rId11" Type="http://schemas.openxmlformats.org/officeDocument/2006/relationships/image" Target="../media/image55.emf"/><Relationship Id="rId12" Type="http://schemas.openxmlformats.org/officeDocument/2006/relationships/image" Target="../media/image56.emf"/><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42.png"/><Relationship Id="rId4" Type="http://schemas.openxmlformats.org/officeDocument/2006/relationships/image" Target="../media/image43.emf"/><Relationship Id="rId5" Type="http://schemas.openxmlformats.org/officeDocument/2006/relationships/image" Target="../media/image44.emf"/><Relationship Id="rId6" Type="http://schemas.openxmlformats.org/officeDocument/2006/relationships/image" Target="../media/image46.emf"/><Relationship Id="rId7" Type="http://schemas.openxmlformats.org/officeDocument/2006/relationships/image" Target="../media/image47.emf"/><Relationship Id="rId8" Type="http://schemas.openxmlformats.org/officeDocument/2006/relationships/image" Target="../media/image48.emf"/><Relationship Id="rId9" Type="http://schemas.openxmlformats.org/officeDocument/2006/relationships/image" Target="../media/image49.emf"/><Relationship Id="rId10" Type="http://schemas.openxmlformats.org/officeDocument/2006/relationships/image" Target="../media/image50.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60.png"/><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6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6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6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64.emf"/></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3.emf"/><Relationship Id="rId4" Type="http://schemas.openxmlformats.org/officeDocument/2006/relationships/image" Target="../media/image14.emf"/><Relationship Id="rId5" Type="http://schemas.openxmlformats.org/officeDocument/2006/relationships/image" Target="../media/image15.emf"/><Relationship Id="rId6" Type="http://schemas.openxmlformats.org/officeDocument/2006/relationships/image" Target="../media/image16.emf"/><Relationship Id="rId7" Type="http://schemas.openxmlformats.org/officeDocument/2006/relationships/image" Target="../media/image17.emf"/><Relationship Id="rId8" Type="http://schemas.openxmlformats.org/officeDocument/2006/relationships/image" Target="../media/image18.png"/><Relationship Id="rId9" Type="http://schemas.openxmlformats.org/officeDocument/2006/relationships/image" Target="../media/image19.emf"/><Relationship Id="rId10" Type="http://schemas.openxmlformats.org/officeDocument/2006/relationships/image" Target="../media/image20.png"/><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4" Type="http://schemas.openxmlformats.org/officeDocument/2006/relationships/image" Target="../media/image14.emf"/><Relationship Id="rId5" Type="http://schemas.openxmlformats.org/officeDocument/2006/relationships/image" Target="../media/image15.emf"/><Relationship Id="rId6" Type="http://schemas.openxmlformats.org/officeDocument/2006/relationships/image" Target="../media/image16.emf"/><Relationship Id="rId7" Type="http://schemas.openxmlformats.org/officeDocument/2006/relationships/image" Target="../media/image17.emf"/><Relationship Id="rId8" Type="http://schemas.openxmlformats.org/officeDocument/2006/relationships/image" Target="../media/image19.emf"/><Relationship Id="rId9" Type="http://schemas.openxmlformats.org/officeDocument/2006/relationships/image" Target="../media/image21.emf"/><Relationship Id="rId10" Type="http://schemas.openxmlformats.org/officeDocument/2006/relationships/image" Target="../media/image22.png"/><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file://localhost/Users/Mau/Documents/MBARIprojects/Scoping_Proposal_2021/CPF/image001.png" TargetMode="External"/><Relationship Id="rId5" Type="http://schemas.openxmlformats.org/officeDocument/2006/relationships/image" Target="../media/image8.jpg"/><Relationship Id="rId6" Type="http://schemas.openxmlformats.org/officeDocument/2006/relationships/image" Target="file://localhost/Users/Mau/Documents/MBARIprojects/Scoping_Proposal_2021/CPF/CPF_photo.jpg" TargetMode="External"/><Relationship Id="rId7" Type="http://schemas.openxmlformats.org/officeDocument/2006/relationships/image" Target="../media/image9.jpg"/><Relationship Id="rId8" Type="http://schemas.openxmlformats.org/officeDocument/2006/relationships/image" Target="../media/image24.jpg"/><Relationship Id="rId9" Type="http://schemas.openxmlformats.org/officeDocument/2006/relationships/image" Target="../media/image25.tiff"/><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file://localhost/Users/Mau/Documents/MBARIprojects/Scoping_Proposal_2021/MBARIvessels/RV-John-Martin.png" TargetMode="External"/><Relationship Id="rId5" Type="http://schemas.openxmlformats.org/officeDocument/2006/relationships/image" Target="../media/image27.png"/><Relationship Id="rId6" Type="http://schemas.openxmlformats.org/officeDocument/2006/relationships/image" Target="file://localhost/Users/Mau/Documents/MBARIprojects/Scoping_Proposal_2021/MBARIvessels/Paragon.png" TargetMode="External"/><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3BC003FF-1D0F-E743-A3C5-5C18B8C25054}"/>
              </a:ext>
            </a:extLst>
          </p:cNvPr>
          <p:cNvSpPr>
            <a:spLocks noGrp="1"/>
          </p:cNvSpPr>
          <p:nvPr>
            <p:ph type="title"/>
          </p:nvPr>
        </p:nvSpPr>
        <p:spPr>
          <a:xfrm>
            <a:off x="727074" y="458432"/>
            <a:ext cx="11464926" cy="608910"/>
          </a:xfrm>
        </p:spPr>
        <p:txBody>
          <a:bodyPr>
            <a:noAutofit/>
          </a:bodyPr>
          <a:lstStyle/>
          <a:p>
            <a:pPr indent="-457200"/>
            <a:r>
              <a:rPr lang="en-US" sz="3200" dirty="0" smtClean="0">
                <a:solidFill>
                  <a:schemeClr val="accent1">
                    <a:lumMod val="75000"/>
                  </a:schemeClr>
                </a:solidFill>
              </a:rPr>
              <a:t>Vertical Mixing Rates from Autonomous Profiling </a:t>
            </a:r>
            <a:r>
              <a:rPr lang="en-US" sz="3200" dirty="0">
                <a:solidFill>
                  <a:schemeClr val="accent1">
                    <a:lumMod val="75000"/>
                  </a:schemeClr>
                </a:solidFill>
              </a:rPr>
              <a:t>F</a:t>
            </a:r>
            <a:r>
              <a:rPr lang="en-US" sz="3200" dirty="0" smtClean="0">
                <a:solidFill>
                  <a:schemeClr val="accent1">
                    <a:lumMod val="75000"/>
                  </a:schemeClr>
                </a:solidFill>
              </a:rPr>
              <a:t>loats</a:t>
            </a:r>
            <a:endParaRPr lang="en-US" sz="3200" dirty="0">
              <a:solidFill>
                <a:schemeClr val="accent1">
                  <a:lumMod val="75000"/>
                </a:schemeClr>
              </a:solidFill>
            </a:endParaRPr>
          </a:p>
        </p:txBody>
      </p:sp>
      <p:sp>
        <p:nvSpPr>
          <p:cNvPr id="8" name="Rectangle 7"/>
          <p:cNvSpPr/>
          <p:nvPr/>
        </p:nvSpPr>
        <p:spPr>
          <a:xfrm>
            <a:off x="739775" y="1305986"/>
            <a:ext cx="10717559" cy="5324535"/>
          </a:xfrm>
          <a:prstGeom prst="rect">
            <a:avLst/>
          </a:prstGeom>
        </p:spPr>
        <p:txBody>
          <a:bodyPr wrap="square">
            <a:spAutoFit/>
          </a:bodyPr>
          <a:lstStyle/>
          <a:p>
            <a:r>
              <a:rPr lang="en-US" sz="2000" b="1" dirty="0">
                <a:solidFill>
                  <a:schemeClr val="accent6">
                    <a:lumMod val="75000"/>
                  </a:schemeClr>
                </a:solidFill>
              </a:rPr>
              <a:t>902108 </a:t>
            </a:r>
            <a:r>
              <a:rPr lang="en-US" sz="2000" b="1" dirty="0">
                <a:solidFill>
                  <a:schemeClr val="accent1">
                    <a:lumMod val="75000"/>
                  </a:schemeClr>
                </a:solidFill>
              </a:rPr>
              <a:t>Scoping </a:t>
            </a:r>
            <a:r>
              <a:rPr lang="en-US" sz="2000" b="1" dirty="0" smtClean="0">
                <a:solidFill>
                  <a:schemeClr val="accent1">
                    <a:lumMod val="75000"/>
                  </a:schemeClr>
                </a:solidFill>
              </a:rPr>
              <a:t>Project </a:t>
            </a:r>
            <a:r>
              <a:rPr lang="en-US" sz="2000" b="1" dirty="0">
                <a:solidFill>
                  <a:schemeClr val="accent1">
                    <a:lumMod val="75000"/>
                  </a:schemeClr>
                </a:solidFill>
              </a:rPr>
              <a:t>(1 year): </a:t>
            </a:r>
          </a:p>
          <a:p>
            <a:endParaRPr lang="en-US" sz="2000" dirty="0" smtClean="0">
              <a:solidFill>
                <a:schemeClr val="accent1">
                  <a:lumMod val="75000"/>
                </a:schemeClr>
              </a:solidFill>
            </a:endParaRPr>
          </a:p>
          <a:p>
            <a:r>
              <a:rPr lang="en-US" sz="2000" dirty="0">
                <a:solidFill>
                  <a:schemeClr val="accent1">
                    <a:lumMod val="75000"/>
                  </a:schemeClr>
                </a:solidFill>
              </a:rPr>
              <a:t>T</a:t>
            </a:r>
            <a:r>
              <a:rPr lang="en-US" sz="2000" dirty="0" smtClean="0">
                <a:solidFill>
                  <a:schemeClr val="accent1">
                    <a:lumMod val="75000"/>
                  </a:schemeClr>
                </a:solidFill>
              </a:rPr>
              <a:t>o </a:t>
            </a:r>
            <a:r>
              <a:rPr lang="en-US" sz="2000" dirty="0">
                <a:solidFill>
                  <a:schemeClr val="accent1">
                    <a:lumMod val="75000"/>
                  </a:schemeClr>
                </a:solidFill>
              </a:rPr>
              <a:t>evaluate and determine the feasibility of </a:t>
            </a:r>
            <a:endParaRPr lang="en-US" sz="2000" dirty="0" smtClean="0">
              <a:solidFill>
                <a:schemeClr val="accent1">
                  <a:lumMod val="75000"/>
                </a:schemeClr>
              </a:solidFill>
            </a:endParaRPr>
          </a:p>
          <a:p>
            <a:r>
              <a:rPr lang="en-US" sz="2000" dirty="0" smtClean="0">
                <a:solidFill>
                  <a:schemeClr val="accent1">
                    <a:lumMod val="75000"/>
                  </a:schemeClr>
                </a:solidFill>
              </a:rPr>
              <a:t>integrating </a:t>
            </a:r>
            <a:r>
              <a:rPr lang="en-US" sz="2000" dirty="0">
                <a:solidFill>
                  <a:schemeClr val="accent1">
                    <a:lumMod val="75000"/>
                  </a:schemeClr>
                </a:solidFill>
              </a:rPr>
              <a:t>microstructure </a:t>
            </a:r>
            <a:r>
              <a:rPr lang="en-US" sz="2000" dirty="0" smtClean="0">
                <a:solidFill>
                  <a:schemeClr val="accent1">
                    <a:lumMod val="75000"/>
                  </a:schemeClr>
                </a:solidFill>
              </a:rPr>
              <a:t>sensors </a:t>
            </a:r>
          </a:p>
          <a:p>
            <a:r>
              <a:rPr lang="en-US" sz="2000" dirty="0" smtClean="0">
                <a:solidFill>
                  <a:schemeClr val="accent1">
                    <a:lumMod val="75000"/>
                  </a:schemeClr>
                </a:solidFill>
              </a:rPr>
              <a:t>on MBARI’s </a:t>
            </a:r>
            <a:r>
              <a:rPr lang="en-US" sz="2000" dirty="0">
                <a:solidFill>
                  <a:schemeClr val="accent1">
                    <a:lumMod val="75000"/>
                  </a:schemeClr>
                </a:solidFill>
              </a:rPr>
              <a:t>Coastal </a:t>
            </a:r>
            <a:r>
              <a:rPr lang="en-US" sz="2000" dirty="0" smtClean="0">
                <a:solidFill>
                  <a:schemeClr val="accent1">
                    <a:lumMod val="75000"/>
                  </a:schemeClr>
                </a:solidFill>
              </a:rPr>
              <a:t>Profiling </a:t>
            </a:r>
            <a:r>
              <a:rPr lang="en-US" sz="2000" dirty="0">
                <a:solidFill>
                  <a:schemeClr val="accent1">
                    <a:lumMod val="75000"/>
                  </a:schemeClr>
                </a:solidFill>
              </a:rPr>
              <a:t>Float </a:t>
            </a:r>
            <a:r>
              <a:rPr lang="en-US" sz="2000" dirty="0" smtClean="0">
                <a:solidFill>
                  <a:schemeClr val="accent1">
                    <a:lumMod val="75000"/>
                  </a:schemeClr>
                </a:solidFill>
              </a:rPr>
              <a:t>(CPF)</a:t>
            </a:r>
          </a:p>
          <a:p>
            <a:endParaRPr lang="en-US" sz="2000" dirty="0">
              <a:solidFill>
                <a:schemeClr val="accent1">
                  <a:lumMod val="75000"/>
                </a:schemeClr>
              </a:solidFill>
            </a:endParaRPr>
          </a:p>
          <a:p>
            <a:endParaRPr lang="en-US" sz="2000" dirty="0">
              <a:solidFill>
                <a:schemeClr val="accent1">
                  <a:lumMod val="75000"/>
                </a:schemeClr>
              </a:solidFill>
            </a:endParaRPr>
          </a:p>
          <a:p>
            <a:endParaRPr lang="en-US" sz="2000" dirty="0" smtClean="0">
              <a:solidFill>
                <a:schemeClr val="accent1">
                  <a:lumMod val="75000"/>
                </a:schemeClr>
              </a:solidFill>
            </a:endParaRPr>
          </a:p>
          <a:p>
            <a:r>
              <a:rPr lang="en-US" sz="2000" dirty="0" smtClean="0">
                <a:solidFill>
                  <a:schemeClr val="accent1">
                    <a:lumMod val="75000"/>
                  </a:schemeClr>
                </a:solidFill>
              </a:rPr>
              <a:t>Andrea </a:t>
            </a:r>
            <a:r>
              <a:rPr lang="en-US" sz="2000" dirty="0" err="1" smtClean="0">
                <a:solidFill>
                  <a:schemeClr val="accent1">
                    <a:lumMod val="75000"/>
                  </a:schemeClr>
                </a:solidFill>
              </a:rPr>
              <a:t>Fassbender</a:t>
            </a:r>
            <a:r>
              <a:rPr lang="en-US" sz="2000" dirty="0" smtClean="0">
                <a:solidFill>
                  <a:schemeClr val="accent1">
                    <a:lumMod val="75000"/>
                  </a:schemeClr>
                </a:solidFill>
              </a:rPr>
              <a:t> (PI</a:t>
            </a:r>
            <a:r>
              <a:rPr lang="en-US" sz="2000" dirty="0" smtClean="0">
                <a:solidFill>
                  <a:schemeClr val="accent1">
                    <a:lumMod val="75000"/>
                  </a:schemeClr>
                </a:solidFill>
              </a:rPr>
              <a:t>) </a:t>
            </a:r>
            <a:r>
              <a:rPr lang="en-US" sz="2000" dirty="0" smtClean="0">
                <a:solidFill>
                  <a:schemeClr val="accent6">
                    <a:lumMod val="75000"/>
                  </a:schemeClr>
                </a:solidFill>
                <a:sym typeface="Wingdings"/>
              </a:rPr>
              <a:t> </a:t>
            </a:r>
            <a:r>
              <a:rPr lang="en-US" sz="2000" dirty="0" err="1" smtClean="0">
                <a:solidFill>
                  <a:schemeClr val="accent6">
                    <a:lumMod val="75000"/>
                  </a:schemeClr>
                </a:solidFill>
                <a:sym typeface="Wingdings"/>
              </a:rPr>
              <a:t>Yui</a:t>
            </a:r>
            <a:r>
              <a:rPr lang="en-US" sz="2000" dirty="0" smtClean="0">
                <a:solidFill>
                  <a:schemeClr val="accent6">
                    <a:lumMod val="75000"/>
                  </a:schemeClr>
                </a:solidFill>
                <a:sym typeface="Wingdings"/>
              </a:rPr>
              <a:t> </a:t>
            </a:r>
            <a:r>
              <a:rPr lang="en-US" sz="2000" dirty="0" err="1" smtClean="0">
                <a:solidFill>
                  <a:schemeClr val="accent6">
                    <a:lumMod val="75000"/>
                  </a:schemeClr>
                </a:solidFill>
                <a:sym typeface="Wingdings"/>
              </a:rPr>
              <a:t>Takeshita</a:t>
            </a:r>
            <a:r>
              <a:rPr lang="en-US" sz="2000" dirty="0" smtClean="0">
                <a:solidFill>
                  <a:schemeClr val="accent1">
                    <a:lumMod val="75000"/>
                  </a:schemeClr>
                </a:solidFill>
              </a:rPr>
              <a:t>			</a:t>
            </a:r>
            <a:r>
              <a:rPr lang="en-US" sz="2000" dirty="0">
                <a:solidFill>
                  <a:schemeClr val="accent1">
                    <a:lumMod val="75000"/>
                  </a:schemeClr>
                </a:solidFill>
              </a:rPr>
              <a:t> </a:t>
            </a:r>
            <a:r>
              <a:rPr lang="en-US" sz="2000" dirty="0" smtClean="0">
                <a:solidFill>
                  <a:schemeClr val="accent1">
                    <a:lumMod val="75000"/>
                  </a:schemeClr>
                </a:solidFill>
              </a:rPr>
              <a:t>    </a:t>
            </a:r>
          </a:p>
          <a:p>
            <a:r>
              <a:rPr lang="en-US" sz="2000" b="1" dirty="0" smtClean="0">
                <a:solidFill>
                  <a:schemeClr val="accent1">
                    <a:lumMod val="75000"/>
                  </a:schemeClr>
                </a:solidFill>
              </a:rPr>
              <a:t>Magdalena Carranza (Lead Scientist)</a:t>
            </a:r>
            <a:r>
              <a:rPr lang="en-US" sz="2000" dirty="0" smtClean="0">
                <a:solidFill>
                  <a:schemeClr val="accent1">
                    <a:lumMod val="75000"/>
                  </a:schemeClr>
                </a:solidFill>
              </a:rPr>
              <a:t>	     </a:t>
            </a:r>
          </a:p>
          <a:p>
            <a:r>
              <a:rPr lang="en-US" sz="2000" dirty="0" smtClean="0">
                <a:solidFill>
                  <a:schemeClr val="accent1">
                    <a:lumMod val="75000"/>
                  </a:schemeClr>
                </a:solidFill>
              </a:rPr>
              <a:t>Gene </a:t>
            </a:r>
            <a:r>
              <a:rPr lang="en-US" sz="2000" dirty="0" err="1" smtClean="0">
                <a:solidFill>
                  <a:schemeClr val="accent1">
                    <a:lumMod val="75000"/>
                  </a:schemeClr>
                </a:solidFill>
              </a:rPr>
              <a:t>Massion</a:t>
            </a:r>
            <a:r>
              <a:rPr lang="en-US" sz="2000" dirty="0" smtClean="0">
                <a:solidFill>
                  <a:schemeClr val="accent1">
                    <a:lumMod val="75000"/>
                  </a:schemeClr>
                </a:solidFill>
              </a:rPr>
              <a:t> (Ocean Engineer)	</a:t>
            </a:r>
            <a:endParaRPr lang="en-US" sz="2000" dirty="0">
              <a:solidFill>
                <a:schemeClr val="accent1">
                  <a:lumMod val="75000"/>
                </a:schemeClr>
              </a:solidFill>
            </a:endParaRPr>
          </a:p>
          <a:p>
            <a:pPr>
              <a:buClr>
                <a:schemeClr val="accent1">
                  <a:lumMod val="75000"/>
                </a:schemeClr>
              </a:buClr>
            </a:pPr>
            <a:r>
              <a:rPr lang="en-US" sz="2000" dirty="0" smtClean="0">
                <a:solidFill>
                  <a:schemeClr val="accent1">
                    <a:lumMod val="75000"/>
                  </a:schemeClr>
                </a:solidFill>
              </a:rPr>
              <a:t>Ken Johnson (Scientist)			</a:t>
            </a:r>
            <a:r>
              <a:rPr lang="en-US" sz="2000" dirty="0">
                <a:solidFill>
                  <a:schemeClr val="accent1">
                    <a:lumMod val="75000"/>
                  </a:schemeClr>
                </a:solidFill>
              </a:rPr>
              <a:t> </a:t>
            </a:r>
            <a:r>
              <a:rPr lang="en-US" sz="2000" dirty="0" smtClean="0">
                <a:solidFill>
                  <a:schemeClr val="accent1">
                    <a:lumMod val="75000"/>
                  </a:schemeClr>
                </a:solidFill>
              </a:rPr>
              <a:t>    </a:t>
            </a:r>
          </a:p>
          <a:p>
            <a:pPr>
              <a:buClr>
                <a:schemeClr val="accent1">
                  <a:lumMod val="75000"/>
                </a:schemeClr>
              </a:buClr>
            </a:pPr>
            <a:r>
              <a:rPr lang="en-US" sz="2000" strike="sngStrike" dirty="0" err="1" smtClean="0">
                <a:solidFill>
                  <a:srgbClr val="E03012"/>
                </a:solidFill>
              </a:rPr>
              <a:t>Yui</a:t>
            </a:r>
            <a:r>
              <a:rPr lang="en-US" sz="2000" strike="sngStrike" dirty="0" smtClean="0">
                <a:solidFill>
                  <a:srgbClr val="E03012"/>
                </a:solidFill>
              </a:rPr>
              <a:t> </a:t>
            </a:r>
            <a:r>
              <a:rPr lang="en-US" sz="2000" strike="sngStrike" dirty="0" err="1" smtClean="0">
                <a:solidFill>
                  <a:srgbClr val="E03012"/>
                </a:solidFill>
              </a:rPr>
              <a:t>Takeshita</a:t>
            </a:r>
            <a:r>
              <a:rPr lang="en-US" sz="2000" strike="sngStrike" dirty="0" smtClean="0">
                <a:solidFill>
                  <a:srgbClr val="E03012"/>
                </a:solidFill>
              </a:rPr>
              <a:t> (Scientist</a:t>
            </a:r>
            <a:r>
              <a:rPr lang="en-US" sz="2000" strike="sngStrike" dirty="0">
                <a:solidFill>
                  <a:srgbClr val="E03012"/>
                </a:solidFill>
              </a:rPr>
              <a:t>)	</a:t>
            </a:r>
            <a:r>
              <a:rPr lang="en-US" sz="2000" dirty="0">
                <a:solidFill>
                  <a:schemeClr val="accent1">
                    <a:lumMod val="75000"/>
                  </a:schemeClr>
                </a:solidFill>
              </a:rPr>
              <a:t>		    </a:t>
            </a:r>
            <a:r>
              <a:rPr lang="en-US" sz="2000" dirty="0" smtClean="0">
                <a:solidFill>
                  <a:schemeClr val="accent1">
                    <a:lumMod val="75000"/>
                  </a:schemeClr>
                </a:solidFill>
              </a:rPr>
              <a:t>	Judah </a:t>
            </a:r>
            <a:r>
              <a:rPr lang="en-US" sz="2000" dirty="0">
                <a:solidFill>
                  <a:schemeClr val="accent1">
                    <a:lumMod val="75000"/>
                  </a:schemeClr>
                </a:solidFill>
              </a:rPr>
              <a:t>Goldberg (RSI</a:t>
            </a:r>
            <a:r>
              <a:rPr lang="en-US" sz="2000" dirty="0" smtClean="0">
                <a:solidFill>
                  <a:schemeClr val="accent1">
                    <a:lumMod val="75000"/>
                  </a:schemeClr>
                </a:solidFill>
              </a:rPr>
              <a:t>)</a:t>
            </a:r>
          </a:p>
          <a:p>
            <a:pPr>
              <a:buClr>
                <a:schemeClr val="accent1">
                  <a:lumMod val="75000"/>
                </a:schemeClr>
              </a:buClr>
            </a:pPr>
            <a:r>
              <a:rPr lang="en-US" sz="2000" dirty="0" smtClean="0">
                <a:solidFill>
                  <a:schemeClr val="accent1">
                    <a:lumMod val="75000"/>
                  </a:schemeClr>
                </a:solidFill>
              </a:rPr>
              <a:t>Andy Hamilton (Mechanical Engineer)</a:t>
            </a:r>
            <a:r>
              <a:rPr lang="en-US" sz="2000" dirty="0">
                <a:solidFill>
                  <a:schemeClr val="accent1">
                    <a:lumMod val="75000"/>
                  </a:schemeClr>
                </a:solidFill>
              </a:rPr>
              <a:t>	    </a:t>
            </a:r>
            <a:r>
              <a:rPr lang="en-US" sz="2000" dirty="0" smtClean="0">
                <a:solidFill>
                  <a:schemeClr val="accent1">
                    <a:lumMod val="75000"/>
                  </a:schemeClr>
                </a:solidFill>
              </a:rPr>
              <a:t>	Peter </a:t>
            </a:r>
            <a:r>
              <a:rPr lang="en-US" sz="2000" dirty="0">
                <a:solidFill>
                  <a:schemeClr val="accent1">
                    <a:lumMod val="75000"/>
                  </a:schemeClr>
                </a:solidFill>
              </a:rPr>
              <a:t>Franks (SIO-UCSD</a:t>
            </a:r>
            <a:r>
              <a:rPr lang="en-US" sz="2000" dirty="0" smtClean="0">
                <a:solidFill>
                  <a:schemeClr val="accent1">
                    <a:lumMod val="75000"/>
                  </a:schemeClr>
                </a:solidFill>
              </a:rPr>
              <a:t>)</a:t>
            </a:r>
          </a:p>
          <a:p>
            <a:pPr>
              <a:buClr>
                <a:schemeClr val="accent1">
                  <a:lumMod val="75000"/>
                </a:schemeClr>
              </a:buClr>
            </a:pPr>
            <a:r>
              <a:rPr lang="en-US" sz="2000" dirty="0" err="1" smtClean="0">
                <a:solidFill>
                  <a:schemeClr val="accent1">
                    <a:lumMod val="75000"/>
                  </a:schemeClr>
                </a:solidFill>
              </a:rPr>
              <a:t>Yanwu</a:t>
            </a:r>
            <a:r>
              <a:rPr lang="en-US" sz="2000" dirty="0" smtClean="0">
                <a:solidFill>
                  <a:schemeClr val="accent1">
                    <a:lumMod val="75000"/>
                  </a:schemeClr>
                </a:solidFill>
              </a:rPr>
              <a:t> Zhang (Research </a:t>
            </a:r>
            <a:r>
              <a:rPr lang="en-US" sz="2000" dirty="0">
                <a:solidFill>
                  <a:schemeClr val="accent1">
                    <a:lumMod val="75000"/>
                  </a:schemeClr>
                </a:solidFill>
              </a:rPr>
              <a:t>Engineer)	    </a:t>
            </a:r>
            <a:r>
              <a:rPr lang="en-US" sz="2000" dirty="0" smtClean="0">
                <a:solidFill>
                  <a:schemeClr val="accent1">
                    <a:lumMod val="75000"/>
                  </a:schemeClr>
                </a:solidFill>
              </a:rPr>
              <a:t>	Rob </a:t>
            </a:r>
            <a:r>
              <a:rPr lang="en-US" sz="2000" dirty="0" err="1">
                <a:solidFill>
                  <a:schemeClr val="accent1">
                    <a:lumMod val="75000"/>
                  </a:schemeClr>
                </a:solidFill>
              </a:rPr>
              <a:t>Pinkel</a:t>
            </a:r>
            <a:r>
              <a:rPr lang="en-US" sz="2000" dirty="0">
                <a:solidFill>
                  <a:schemeClr val="accent1">
                    <a:lumMod val="75000"/>
                  </a:schemeClr>
                </a:solidFill>
              </a:rPr>
              <a:t> (SIO-UCSD)</a:t>
            </a:r>
            <a:endParaRPr lang="en-US" sz="2000" dirty="0" smtClean="0">
              <a:solidFill>
                <a:schemeClr val="accent1">
                  <a:lumMod val="75000"/>
                </a:schemeClr>
              </a:solidFill>
            </a:endParaRPr>
          </a:p>
          <a:p>
            <a:pPr>
              <a:buClr>
                <a:schemeClr val="accent1">
                  <a:lumMod val="75000"/>
                </a:schemeClr>
              </a:buClr>
            </a:pPr>
            <a:r>
              <a:rPr lang="en-US" sz="2000" dirty="0" smtClean="0">
                <a:solidFill>
                  <a:schemeClr val="accent1">
                    <a:lumMod val="75000"/>
                  </a:schemeClr>
                </a:solidFill>
              </a:rPr>
              <a:t>Tom O’Reilly (Software Engineer</a:t>
            </a:r>
            <a:r>
              <a:rPr lang="en-US" sz="2000" dirty="0">
                <a:solidFill>
                  <a:schemeClr val="accent1">
                    <a:lumMod val="75000"/>
                  </a:schemeClr>
                </a:solidFill>
              </a:rPr>
              <a:t>)	    </a:t>
            </a:r>
            <a:r>
              <a:rPr lang="en-US" sz="2000" dirty="0" smtClean="0">
                <a:solidFill>
                  <a:schemeClr val="accent1">
                    <a:lumMod val="75000"/>
                  </a:schemeClr>
                </a:solidFill>
              </a:rPr>
              <a:t>	James </a:t>
            </a:r>
            <a:r>
              <a:rPr lang="en-US" sz="2000" dirty="0" err="1">
                <a:solidFill>
                  <a:schemeClr val="accent1">
                    <a:lumMod val="75000"/>
                  </a:schemeClr>
                </a:solidFill>
              </a:rPr>
              <a:t>Girton</a:t>
            </a:r>
            <a:r>
              <a:rPr lang="en-US" sz="2000" dirty="0">
                <a:solidFill>
                  <a:schemeClr val="accent1">
                    <a:lumMod val="75000"/>
                  </a:schemeClr>
                </a:solidFill>
              </a:rPr>
              <a:t> (APL-UW)</a:t>
            </a:r>
          </a:p>
          <a:p>
            <a:pPr>
              <a:buClr>
                <a:schemeClr val="accent1">
                  <a:lumMod val="75000"/>
                </a:schemeClr>
              </a:buClr>
            </a:pPr>
            <a:endParaRPr lang="en-US" sz="2000" dirty="0" smtClean="0">
              <a:solidFill>
                <a:schemeClr val="accent1">
                  <a:lumMod val="75000"/>
                </a:schemeClr>
              </a:solidFill>
            </a:endParaRPr>
          </a:p>
        </p:txBody>
      </p:sp>
      <p:sp>
        <p:nvSpPr>
          <p:cNvPr id="5" name="Title 3">
            <a:extLst>
              <a:ext uri="{FF2B5EF4-FFF2-40B4-BE49-F238E27FC236}">
                <a16:creationId xmlns="" xmlns:a16="http://schemas.microsoft.com/office/drawing/2014/main" id="{3BC003FF-1D0F-E743-A3C5-5C18B8C25054}"/>
              </a:ext>
            </a:extLst>
          </p:cNvPr>
          <p:cNvSpPr txBox="1">
            <a:spLocks/>
          </p:cNvSpPr>
          <p:nvPr/>
        </p:nvSpPr>
        <p:spPr>
          <a:xfrm>
            <a:off x="770229" y="3230133"/>
            <a:ext cx="2935301" cy="608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r>
              <a:rPr lang="en-US" dirty="0" smtClean="0"/>
              <a:t>MBARI Team</a:t>
            </a:r>
            <a:endParaRPr lang="en-US" dirty="0"/>
          </a:p>
        </p:txBody>
      </p:sp>
      <p:sp>
        <p:nvSpPr>
          <p:cNvPr id="6" name="Title 3">
            <a:extLst>
              <a:ext uri="{FF2B5EF4-FFF2-40B4-BE49-F238E27FC236}">
                <a16:creationId xmlns="" xmlns:a16="http://schemas.microsoft.com/office/drawing/2014/main" id="{3BC003FF-1D0F-E743-A3C5-5C18B8C25054}"/>
              </a:ext>
            </a:extLst>
          </p:cNvPr>
          <p:cNvSpPr txBox="1">
            <a:spLocks/>
          </p:cNvSpPr>
          <p:nvPr/>
        </p:nvSpPr>
        <p:spPr>
          <a:xfrm>
            <a:off x="6215384" y="4428552"/>
            <a:ext cx="4780933" cy="608910"/>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r>
              <a:rPr lang="en-US" dirty="0" smtClean="0"/>
              <a:t>Potential External Collaborators</a:t>
            </a:r>
            <a:endParaRPr lang="en-US" dirty="0"/>
          </a:p>
        </p:txBody>
      </p:sp>
      <p:pic>
        <p:nvPicPr>
          <p:cNvPr id="7" name="CPF_photo.jpg" descr="/Users/Mau/Documents/MBARIprojects/Scoping_Proposal_2021/CPF/CPF_photo.jpg"/>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331029" y="1650122"/>
            <a:ext cx="1648985" cy="2639382"/>
          </a:xfrm>
          <a:prstGeom prst="rect">
            <a:avLst/>
          </a:prstGeom>
        </p:spPr>
      </p:pic>
      <p:pic>
        <p:nvPicPr>
          <p:cNvPr id="9" name="Picture 8" descr="microRider_RSI.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8352808" y="2586614"/>
            <a:ext cx="1163345" cy="825825"/>
          </a:xfrm>
          <a:prstGeom prst="rect">
            <a:avLst/>
          </a:prstGeom>
        </p:spPr>
      </p:pic>
      <p:sp>
        <p:nvSpPr>
          <p:cNvPr id="10" name="Rectangle 9"/>
          <p:cNvSpPr/>
          <p:nvPr/>
        </p:nvSpPr>
        <p:spPr>
          <a:xfrm>
            <a:off x="9905999" y="1659343"/>
            <a:ext cx="2039813" cy="2862322"/>
          </a:xfrm>
          <a:prstGeom prst="rect">
            <a:avLst/>
          </a:prstGeom>
        </p:spPr>
        <p:txBody>
          <a:bodyPr wrap="square">
            <a:spAutoFit/>
          </a:bodyPr>
          <a:lstStyle/>
          <a:p>
            <a:r>
              <a:rPr lang="en-US" sz="2000" dirty="0">
                <a:solidFill>
                  <a:schemeClr val="accent1">
                    <a:lumMod val="75000"/>
                  </a:schemeClr>
                </a:solidFill>
              </a:rPr>
              <a:t>c</a:t>
            </a:r>
            <a:r>
              <a:rPr lang="en-US" sz="2000" dirty="0" smtClean="0">
                <a:solidFill>
                  <a:schemeClr val="accent1">
                    <a:lumMod val="75000"/>
                  </a:schemeClr>
                </a:solidFill>
              </a:rPr>
              <a:t>oncomitant </a:t>
            </a:r>
          </a:p>
          <a:p>
            <a:r>
              <a:rPr lang="en-US" sz="2000" dirty="0">
                <a:solidFill>
                  <a:schemeClr val="accent1">
                    <a:lumMod val="75000"/>
                  </a:schemeClr>
                </a:solidFill>
              </a:rPr>
              <a:t>v</a:t>
            </a:r>
            <a:r>
              <a:rPr lang="en-US" sz="2000" dirty="0" smtClean="0">
                <a:solidFill>
                  <a:schemeClr val="accent1">
                    <a:lumMod val="75000"/>
                  </a:schemeClr>
                </a:solidFill>
              </a:rPr>
              <a:t>ertical profile data of BGC</a:t>
            </a:r>
          </a:p>
          <a:p>
            <a:r>
              <a:rPr lang="en-US" sz="2000" dirty="0" smtClean="0">
                <a:solidFill>
                  <a:schemeClr val="accent1">
                    <a:lumMod val="75000"/>
                  </a:schemeClr>
                </a:solidFill>
              </a:rPr>
              <a:t>properties</a:t>
            </a:r>
          </a:p>
          <a:p>
            <a:r>
              <a:rPr lang="en-US" sz="2000" dirty="0" smtClean="0">
                <a:solidFill>
                  <a:schemeClr val="accent1">
                    <a:lumMod val="75000"/>
                  </a:schemeClr>
                </a:solidFill>
              </a:rPr>
              <a:t>+ dissipation rates of turbulent kinetic </a:t>
            </a:r>
            <a:r>
              <a:rPr lang="en-US" sz="2000" dirty="0" smtClean="0">
                <a:solidFill>
                  <a:schemeClr val="accent1">
                    <a:lumMod val="75000"/>
                  </a:schemeClr>
                </a:solidFill>
              </a:rPr>
              <a:t>energy, </a:t>
            </a:r>
            <a:r>
              <a:rPr lang="en-US" sz="2000" dirty="0" err="1" smtClean="0">
                <a:solidFill>
                  <a:schemeClr val="accent1">
                    <a:lumMod val="75000"/>
                  </a:schemeClr>
                </a:solidFill>
              </a:rPr>
              <a:t>ε</a:t>
            </a:r>
            <a:r>
              <a:rPr lang="en-US" sz="2000" dirty="0" smtClean="0">
                <a:solidFill>
                  <a:schemeClr val="accent1">
                    <a:lumMod val="75000"/>
                  </a:schemeClr>
                </a:solidFill>
              </a:rPr>
              <a:t> (z) </a:t>
            </a:r>
            <a:endParaRPr lang="en-US" sz="2000" dirty="0" smtClean="0">
              <a:solidFill>
                <a:schemeClr val="accent1">
                  <a:lumMod val="75000"/>
                </a:schemeClr>
              </a:solidFill>
            </a:endParaRPr>
          </a:p>
          <a:p>
            <a:endParaRPr lang="en-US" sz="2000" dirty="0" smtClean="0">
              <a:solidFill>
                <a:schemeClr val="accent1">
                  <a:lumMod val="75000"/>
                </a:schemeClr>
              </a:solidFill>
            </a:endParaRPr>
          </a:p>
        </p:txBody>
      </p:sp>
      <p:sp>
        <p:nvSpPr>
          <p:cNvPr id="11" name="Rectangle 10"/>
          <p:cNvSpPr/>
          <p:nvPr/>
        </p:nvSpPr>
        <p:spPr>
          <a:xfrm>
            <a:off x="9481127" y="2799126"/>
            <a:ext cx="378691" cy="400110"/>
          </a:xfrm>
          <a:prstGeom prst="rect">
            <a:avLst/>
          </a:prstGeom>
        </p:spPr>
        <p:txBody>
          <a:bodyPr wrap="square">
            <a:spAutoFit/>
          </a:bodyPr>
          <a:lstStyle/>
          <a:p>
            <a:r>
              <a:rPr lang="en-US" sz="2000" b="1" dirty="0" smtClean="0">
                <a:solidFill>
                  <a:schemeClr val="accent1">
                    <a:lumMod val="75000"/>
                  </a:schemeClr>
                </a:solidFill>
              </a:rPr>
              <a:t>=</a:t>
            </a:r>
          </a:p>
        </p:txBody>
      </p:sp>
      <p:sp>
        <p:nvSpPr>
          <p:cNvPr id="12" name="Rectangle 11"/>
          <p:cNvSpPr/>
          <p:nvPr/>
        </p:nvSpPr>
        <p:spPr>
          <a:xfrm>
            <a:off x="8121132" y="2766806"/>
            <a:ext cx="378691" cy="400110"/>
          </a:xfrm>
          <a:prstGeom prst="rect">
            <a:avLst/>
          </a:prstGeom>
        </p:spPr>
        <p:txBody>
          <a:bodyPr wrap="square">
            <a:spAutoFit/>
          </a:bodyPr>
          <a:lstStyle/>
          <a:p>
            <a:r>
              <a:rPr lang="en-US" sz="2000" b="1" dirty="0">
                <a:solidFill>
                  <a:schemeClr val="accent1">
                    <a:lumMod val="75000"/>
                  </a:schemeClr>
                </a:solidFill>
              </a:rPr>
              <a:t>+</a:t>
            </a:r>
            <a:endParaRPr lang="en-US" sz="2000" b="1" dirty="0" smtClean="0">
              <a:solidFill>
                <a:schemeClr val="accent1">
                  <a:lumMod val="75000"/>
                </a:schemeClr>
              </a:solidFill>
            </a:endParaRPr>
          </a:p>
        </p:txBody>
      </p:sp>
      <p:sp>
        <p:nvSpPr>
          <p:cNvPr id="13" name="Rectangle 12"/>
          <p:cNvSpPr/>
          <p:nvPr/>
        </p:nvSpPr>
        <p:spPr>
          <a:xfrm>
            <a:off x="8213491" y="1739811"/>
            <a:ext cx="1519341" cy="707886"/>
          </a:xfrm>
          <a:prstGeom prst="rect">
            <a:avLst/>
          </a:prstGeom>
        </p:spPr>
        <p:txBody>
          <a:bodyPr wrap="square">
            <a:spAutoFit/>
          </a:bodyPr>
          <a:lstStyle/>
          <a:p>
            <a:r>
              <a:rPr lang="en-US" sz="2000" dirty="0" err="1" smtClean="0">
                <a:solidFill>
                  <a:schemeClr val="accent1">
                    <a:lumMod val="75000"/>
                  </a:schemeClr>
                </a:solidFill>
              </a:rPr>
              <a:t>MicroRider</a:t>
            </a:r>
            <a:endParaRPr lang="en-US" sz="2000" dirty="0" smtClean="0">
              <a:solidFill>
                <a:schemeClr val="accent1">
                  <a:lumMod val="75000"/>
                </a:schemeClr>
              </a:solidFill>
            </a:endParaRPr>
          </a:p>
          <a:p>
            <a:r>
              <a:rPr lang="en-US" sz="2000" dirty="0" smtClean="0">
                <a:solidFill>
                  <a:schemeClr val="accent1">
                    <a:lumMod val="75000"/>
                  </a:schemeClr>
                </a:solidFill>
              </a:rPr>
              <a:t>    (RSI)</a:t>
            </a:r>
            <a:endParaRPr lang="en-US" sz="2000" dirty="0" smtClean="0">
              <a:solidFill>
                <a:schemeClr val="accent1">
                  <a:lumMod val="75000"/>
                </a:schemeClr>
              </a:solidFill>
            </a:endParaRPr>
          </a:p>
        </p:txBody>
      </p:sp>
      <p:sp>
        <p:nvSpPr>
          <p:cNvPr id="14" name="Rectangle 13"/>
          <p:cNvSpPr/>
          <p:nvPr/>
        </p:nvSpPr>
        <p:spPr>
          <a:xfrm>
            <a:off x="6362631" y="1224094"/>
            <a:ext cx="1519341" cy="400110"/>
          </a:xfrm>
          <a:prstGeom prst="rect">
            <a:avLst/>
          </a:prstGeom>
        </p:spPr>
        <p:txBody>
          <a:bodyPr wrap="square">
            <a:spAutoFit/>
          </a:bodyPr>
          <a:lstStyle/>
          <a:p>
            <a:pPr algn="ctr"/>
            <a:r>
              <a:rPr lang="en-US" sz="2000" dirty="0" smtClean="0">
                <a:solidFill>
                  <a:schemeClr val="accent1">
                    <a:lumMod val="75000"/>
                  </a:schemeClr>
                </a:solidFill>
              </a:rPr>
              <a:t>CPF</a:t>
            </a:r>
          </a:p>
        </p:txBody>
      </p:sp>
      <p:sp>
        <p:nvSpPr>
          <p:cNvPr id="15" name="Rectangle 14"/>
          <p:cNvSpPr/>
          <p:nvPr/>
        </p:nvSpPr>
        <p:spPr>
          <a:xfrm>
            <a:off x="9933169" y="1314212"/>
            <a:ext cx="1519341" cy="400110"/>
          </a:xfrm>
          <a:prstGeom prst="rect">
            <a:avLst/>
          </a:prstGeom>
        </p:spPr>
        <p:txBody>
          <a:bodyPr wrap="square">
            <a:spAutoFit/>
          </a:bodyPr>
          <a:lstStyle/>
          <a:p>
            <a:pPr algn="ctr"/>
            <a:r>
              <a:rPr lang="en-US" sz="2000" b="1" dirty="0" smtClean="0">
                <a:solidFill>
                  <a:schemeClr val="accent1">
                    <a:lumMod val="75000"/>
                  </a:schemeClr>
                </a:solidFill>
              </a:rPr>
              <a:t>Outcome</a:t>
            </a:r>
          </a:p>
        </p:txBody>
      </p:sp>
    </p:spTree>
    <p:extLst>
      <p:ext uri="{BB962C8B-B14F-4D97-AF65-F5344CB8AC3E}">
        <p14:creationId xmlns:p14="http://schemas.microsoft.com/office/powerpoint/2010/main" val="108641741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Vertical velocities from glider’s CTD data and steady flight model</a:t>
            </a:r>
            <a:endParaRPr lang="en-US" dirty="0"/>
          </a:p>
        </p:txBody>
      </p:sp>
      <p:sp>
        <p:nvSpPr>
          <p:cNvPr id="3" name="TextBox 2"/>
          <p:cNvSpPr txBox="1"/>
          <p:nvPr/>
        </p:nvSpPr>
        <p:spPr>
          <a:xfrm>
            <a:off x="968375" y="1123733"/>
            <a:ext cx="6209044" cy="1631216"/>
          </a:xfrm>
          <a:prstGeom prst="rect">
            <a:avLst/>
          </a:prstGeom>
          <a:noFill/>
        </p:spPr>
        <p:txBody>
          <a:bodyPr wrap="square" rtlCol="0">
            <a:spAutoFit/>
          </a:bodyPr>
          <a:lstStyle/>
          <a:p>
            <a:pPr marL="342900" indent="-342900">
              <a:buClr>
                <a:schemeClr val="tx2"/>
              </a:buClr>
              <a:buFont typeface="Wingdings" charset="2"/>
              <a:buChar char="ü"/>
            </a:pPr>
            <a:r>
              <a:rPr lang="en-US" sz="2000" dirty="0" err="1" smtClean="0"/>
              <a:t>Merckelbach</a:t>
            </a:r>
            <a:r>
              <a:rPr lang="en-US" sz="2000" dirty="0" smtClean="0"/>
              <a:t> </a:t>
            </a:r>
            <a:r>
              <a:rPr lang="en-US" sz="2000" dirty="0"/>
              <a:t>et al. (2010) </a:t>
            </a:r>
            <a:r>
              <a:rPr lang="en-US" sz="2000" dirty="0" smtClean="0"/>
              <a:t>for a Slocum glider</a:t>
            </a:r>
          </a:p>
          <a:p>
            <a:pPr marL="342900" indent="-342900">
              <a:buClr>
                <a:schemeClr val="tx2"/>
              </a:buClr>
              <a:buFont typeface="Wingdings" charset="2"/>
              <a:buChar char="ü"/>
            </a:pPr>
            <a:r>
              <a:rPr lang="en-US" sz="2000" dirty="0" err="1" smtClean="0"/>
              <a:t>Frajka</a:t>
            </a:r>
            <a:r>
              <a:rPr lang="en-US" sz="2000" dirty="0" smtClean="0"/>
              <a:t>-Williams (2011) for a </a:t>
            </a:r>
            <a:r>
              <a:rPr lang="en-US" sz="2000" dirty="0" err="1" smtClean="0"/>
              <a:t>Seaglider</a:t>
            </a:r>
            <a:endParaRPr lang="en-US" sz="2000" dirty="0" smtClean="0"/>
          </a:p>
          <a:p>
            <a:pPr marL="342900" indent="-342900">
              <a:buClr>
                <a:schemeClr val="tx2"/>
              </a:buClr>
              <a:buFont typeface="Wingdings" charset="2"/>
              <a:buChar char="ü"/>
            </a:pPr>
            <a:r>
              <a:rPr lang="en-US" sz="2000" dirty="0" smtClean="0"/>
              <a:t>Rudnick et al. (2013) for a Spray glider</a:t>
            </a:r>
          </a:p>
          <a:p>
            <a:pPr>
              <a:buClr>
                <a:schemeClr val="tx2"/>
              </a:buClr>
            </a:pPr>
            <a:endParaRPr lang="en-US" sz="2000" dirty="0" smtClean="0"/>
          </a:p>
          <a:p>
            <a:pPr>
              <a:buClr>
                <a:schemeClr val="tx2"/>
              </a:buClr>
            </a:pPr>
            <a:r>
              <a:rPr lang="en-US" sz="2000" dirty="0" smtClean="0"/>
              <a:t>Basic assumption: </a:t>
            </a:r>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6737" y="2521479"/>
            <a:ext cx="2070100" cy="203200"/>
          </a:xfrm>
          <a:prstGeom prst="rect">
            <a:avLst/>
          </a:prstGeom>
        </p:spPr>
      </p:pic>
      <p:pic>
        <p:nvPicPr>
          <p:cNvPr id="5" name="Picture 4"/>
          <p:cNvPicPr>
            <a:picLocks noChangeAspect="1"/>
          </p:cNvPicPr>
          <p:nvPr/>
        </p:nvPicPr>
        <p:blipFill>
          <a:blip r:embed="rId4"/>
          <a:stretch>
            <a:fillRect/>
          </a:stretch>
        </p:blipFill>
        <p:spPr>
          <a:xfrm>
            <a:off x="7629164" y="1327630"/>
            <a:ext cx="4094794" cy="4451208"/>
          </a:xfrm>
          <a:prstGeom prst="rect">
            <a:avLst/>
          </a:prstGeom>
        </p:spPr>
      </p:pic>
      <p:pic>
        <p:nvPicPr>
          <p:cNvPr id="6" name="Picture 5"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8446" y="4207482"/>
            <a:ext cx="774700" cy="203200"/>
          </a:xfrm>
          <a:prstGeom prst="rect">
            <a:avLst/>
          </a:prstGeom>
        </p:spPr>
      </p:pic>
      <p:pic>
        <p:nvPicPr>
          <p:cNvPr id="7" name="Picture 6"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5302" y="3986261"/>
            <a:ext cx="1104900" cy="533400"/>
          </a:xfrm>
          <a:prstGeom prst="rect">
            <a:avLst/>
          </a:prstGeom>
        </p:spPr>
      </p:pic>
      <p:pic>
        <p:nvPicPr>
          <p:cNvPr id="8" name="Picture 7"/>
          <p:cNvPicPr>
            <a:picLocks noChangeAspect="1"/>
          </p:cNvPicPr>
          <p:nvPr/>
        </p:nvPicPr>
        <p:blipFill>
          <a:blip r:embed="rId7"/>
          <a:stretch>
            <a:fillRect/>
          </a:stretch>
        </p:blipFill>
        <p:spPr>
          <a:xfrm>
            <a:off x="4071783" y="5258349"/>
            <a:ext cx="2517504" cy="1398851"/>
          </a:xfrm>
          <a:prstGeom prst="rect">
            <a:avLst/>
          </a:prstGeom>
        </p:spPr>
      </p:pic>
      <p:sp>
        <p:nvSpPr>
          <p:cNvPr id="9" name="Rectangle 8"/>
          <p:cNvSpPr/>
          <p:nvPr/>
        </p:nvSpPr>
        <p:spPr>
          <a:xfrm>
            <a:off x="3961345" y="4090866"/>
            <a:ext cx="3416426" cy="1015663"/>
          </a:xfrm>
          <a:prstGeom prst="rect">
            <a:avLst/>
          </a:prstGeom>
        </p:spPr>
        <p:txBody>
          <a:bodyPr wrap="square">
            <a:spAutoFit/>
          </a:bodyPr>
          <a:lstStyle/>
          <a:p>
            <a:pPr>
              <a:buClr>
                <a:schemeClr val="tx2"/>
              </a:buClr>
            </a:pPr>
            <a:r>
              <a:rPr lang="en-US" sz="2000" dirty="0" smtClean="0"/>
              <a:t>vertical </a:t>
            </a:r>
            <a:r>
              <a:rPr lang="en-US" sz="2000" dirty="0"/>
              <a:t>velocity that </a:t>
            </a:r>
            <a:r>
              <a:rPr lang="en-US" sz="2000" dirty="0" smtClean="0"/>
              <a:t>the    glider </a:t>
            </a:r>
            <a:r>
              <a:rPr lang="en-US" sz="2000" dirty="0"/>
              <a:t>would have if </a:t>
            </a:r>
            <a:r>
              <a:rPr lang="en-US" sz="2000" dirty="0" smtClean="0"/>
              <a:t>going</a:t>
            </a:r>
            <a:r>
              <a:rPr lang="en-US" sz="2000" dirty="0"/>
              <a:t> </a:t>
            </a:r>
            <a:endParaRPr lang="en-US" sz="2000" dirty="0" smtClean="0"/>
          </a:p>
          <a:p>
            <a:pPr>
              <a:buClr>
                <a:schemeClr val="tx2"/>
              </a:buClr>
            </a:pPr>
            <a:r>
              <a:rPr lang="en-US" sz="2000" dirty="0" smtClean="0"/>
              <a:t>through still water </a:t>
            </a:r>
            <a:endParaRPr lang="en-US" sz="2000" dirty="0"/>
          </a:p>
        </p:txBody>
      </p:sp>
      <p:sp>
        <p:nvSpPr>
          <p:cNvPr id="10" name="Rectangle 9"/>
          <p:cNvSpPr/>
          <p:nvPr/>
        </p:nvSpPr>
        <p:spPr>
          <a:xfrm>
            <a:off x="3179850" y="3197527"/>
            <a:ext cx="2927824" cy="400110"/>
          </a:xfrm>
          <a:prstGeom prst="rect">
            <a:avLst/>
          </a:prstGeom>
        </p:spPr>
        <p:txBody>
          <a:bodyPr wrap="square">
            <a:spAutoFit/>
          </a:bodyPr>
          <a:lstStyle/>
          <a:p>
            <a:pPr>
              <a:buClr>
                <a:schemeClr val="tx2"/>
              </a:buClr>
            </a:pPr>
            <a:r>
              <a:rPr lang="en-US" sz="2000" dirty="0"/>
              <a:t>w</a:t>
            </a:r>
            <a:r>
              <a:rPr lang="en-US" sz="2000" dirty="0" smtClean="0"/>
              <a:t>ater vertical velocity</a:t>
            </a:r>
            <a:endParaRPr lang="en-US" sz="2000" dirty="0"/>
          </a:p>
        </p:txBody>
      </p:sp>
      <p:cxnSp>
        <p:nvCxnSpPr>
          <p:cNvPr id="12" name="Straight Arrow Connector 11"/>
          <p:cNvCxnSpPr/>
          <p:nvPr/>
        </p:nvCxnSpPr>
        <p:spPr>
          <a:xfrm>
            <a:off x="3698224" y="2763741"/>
            <a:ext cx="0" cy="41082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994534" y="5064918"/>
            <a:ext cx="3416426" cy="707886"/>
          </a:xfrm>
          <a:prstGeom prst="rect">
            <a:avLst/>
          </a:prstGeom>
        </p:spPr>
        <p:txBody>
          <a:bodyPr wrap="square">
            <a:spAutoFit/>
          </a:bodyPr>
          <a:lstStyle/>
          <a:p>
            <a:pPr>
              <a:buClr>
                <a:schemeClr val="tx2"/>
              </a:buClr>
            </a:pPr>
            <a:r>
              <a:rPr lang="en-US" sz="2000" dirty="0" smtClean="0"/>
              <a:t>Low </a:t>
            </a:r>
            <a:r>
              <a:rPr lang="en-US" sz="2000" dirty="0" err="1" smtClean="0"/>
              <a:t>freq</a:t>
            </a:r>
            <a:r>
              <a:rPr lang="en-US" sz="2000" dirty="0" smtClean="0"/>
              <a:t> ~ flight</a:t>
            </a:r>
          </a:p>
          <a:p>
            <a:pPr>
              <a:buClr>
                <a:schemeClr val="tx2"/>
              </a:buClr>
            </a:pPr>
            <a:r>
              <a:rPr lang="en-US" sz="2000" dirty="0" smtClean="0"/>
              <a:t>High </a:t>
            </a:r>
            <a:r>
              <a:rPr lang="en-US" sz="2000" dirty="0" err="1" smtClean="0"/>
              <a:t>freq</a:t>
            </a:r>
            <a:r>
              <a:rPr lang="en-US" sz="2000" dirty="0" smtClean="0"/>
              <a:t> ~ water motion</a:t>
            </a:r>
            <a:endParaRPr lang="en-US" sz="2000" dirty="0"/>
          </a:p>
        </p:txBody>
      </p:sp>
      <p:cxnSp>
        <p:nvCxnSpPr>
          <p:cNvPr id="16" name="Straight Arrow Connector 15"/>
          <p:cNvCxnSpPr/>
          <p:nvPr/>
        </p:nvCxnSpPr>
        <p:spPr>
          <a:xfrm>
            <a:off x="1456876" y="4481743"/>
            <a:ext cx="18678" cy="61623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707326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81625" y="1123733"/>
            <a:ext cx="11158256" cy="5016758"/>
          </a:xfrm>
          <a:prstGeom prst="rect">
            <a:avLst/>
          </a:prstGeom>
          <a:noFill/>
        </p:spPr>
        <p:txBody>
          <a:bodyPr wrap="square" rtlCol="0">
            <a:spAutoFit/>
          </a:bodyPr>
          <a:lstStyle/>
          <a:p>
            <a:pPr>
              <a:buClr>
                <a:schemeClr val="tx2"/>
              </a:buClr>
            </a:pPr>
            <a:r>
              <a:rPr lang="en-US" sz="2000" dirty="0" smtClean="0"/>
              <a:t>1)  		            from a steady flight model </a:t>
            </a:r>
            <a:r>
              <a:rPr lang="en-US" sz="2000" dirty="0" smtClean="0">
                <a:solidFill>
                  <a:srgbClr val="FF0000"/>
                </a:solidFill>
              </a:rPr>
              <a:t>along the glider’s path</a:t>
            </a:r>
          </a:p>
          <a:p>
            <a:pPr>
              <a:buClr>
                <a:schemeClr val="tx2"/>
              </a:buClr>
            </a:pPr>
            <a:r>
              <a:rPr lang="en-US" sz="2000" dirty="0" smtClean="0"/>
              <a:t>+ additional filtering (to remove effects from model imperfections): </a:t>
            </a:r>
          </a:p>
          <a:p>
            <a:pPr>
              <a:buClr>
                <a:schemeClr val="tx2"/>
              </a:buClr>
            </a:pPr>
            <a:r>
              <a:rPr lang="en-US" sz="2000" dirty="0" err="1"/>
              <a:t>d</a:t>
            </a:r>
            <a:r>
              <a:rPr lang="en-US" sz="2000" dirty="0" err="1" smtClean="0"/>
              <a:t>etrending</a:t>
            </a:r>
            <a:r>
              <a:rPr lang="en-US" sz="2000" dirty="0" smtClean="0"/>
              <a:t> (quadratic </a:t>
            </a:r>
            <a:r>
              <a:rPr lang="en-US" sz="2000" dirty="0" err="1" smtClean="0"/>
              <a:t>polyfit</a:t>
            </a:r>
            <a:r>
              <a:rPr lang="en-US" sz="2000" dirty="0" smtClean="0"/>
              <a:t>) + low-pass filtering (cutoff 100s) </a:t>
            </a:r>
          </a:p>
          <a:p>
            <a:pPr>
              <a:buClr>
                <a:schemeClr val="tx2"/>
              </a:buClr>
            </a:pPr>
            <a:endParaRPr lang="en-US" sz="2000" dirty="0"/>
          </a:p>
          <a:p>
            <a:pPr>
              <a:buClr>
                <a:schemeClr val="tx2"/>
              </a:buClr>
            </a:pPr>
            <a:r>
              <a:rPr lang="en-US" sz="2000" dirty="0" smtClean="0"/>
              <a:t>	</a:t>
            </a:r>
            <a:r>
              <a:rPr lang="en-US" sz="2000" dirty="0"/>
              <a:t> </a:t>
            </a:r>
            <a:r>
              <a:rPr lang="en-US" sz="2000" dirty="0" smtClean="0"/>
              <a:t>        Buoyancy ~ Drag</a:t>
            </a:r>
          </a:p>
          <a:p>
            <a:pPr>
              <a:buClr>
                <a:schemeClr val="tx2"/>
              </a:buClr>
            </a:pPr>
            <a:endParaRPr lang="en-US" sz="2000" dirty="0"/>
          </a:p>
          <a:p>
            <a:pPr>
              <a:buClr>
                <a:schemeClr val="tx2"/>
              </a:buClr>
            </a:pPr>
            <a:endParaRPr lang="en-US" sz="2000" dirty="0" smtClean="0"/>
          </a:p>
          <a:p>
            <a:pPr>
              <a:buClr>
                <a:schemeClr val="tx2"/>
              </a:buClr>
            </a:pPr>
            <a:endParaRPr lang="en-US" sz="2000" dirty="0"/>
          </a:p>
          <a:p>
            <a:pPr>
              <a:buClr>
                <a:schemeClr val="tx2"/>
              </a:buClr>
            </a:pPr>
            <a:endParaRPr lang="en-US" sz="2000" dirty="0" smtClean="0"/>
          </a:p>
          <a:p>
            <a:pPr>
              <a:buClr>
                <a:schemeClr val="tx2"/>
              </a:buClr>
            </a:pPr>
            <a:r>
              <a:rPr lang="en-US" sz="2000" dirty="0"/>
              <a:t>	</a:t>
            </a:r>
            <a:endParaRPr lang="en-US" sz="2000" dirty="0" smtClean="0"/>
          </a:p>
          <a:p>
            <a:pPr>
              <a:buClr>
                <a:schemeClr val="tx2"/>
              </a:buClr>
            </a:pPr>
            <a:r>
              <a:rPr lang="en-US" sz="2000" dirty="0" smtClean="0"/>
              <a:t>Solve for q: glider’s velocity (along its path)</a:t>
            </a:r>
            <a:endParaRPr lang="en-US" sz="2000" dirty="0"/>
          </a:p>
          <a:p>
            <a:pPr>
              <a:buClr>
                <a:schemeClr val="tx2"/>
              </a:buClr>
            </a:pPr>
            <a:endParaRPr lang="en-US" sz="2000" dirty="0" smtClean="0"/>
          </a:p>
          <a:p>
            <a:pPr>
              <a:buClr>
                <a:schemeClr val="tx2"/>
              </a:buClr>
            </a:pPr>
            <a:endParaRPr lang="en-US" sz="2000" dirty="0" smtClean="0"/>
          </a:p>
          <a:p>
            <a:pPr>
              <a:buClr>
                <a:schemeClr val="tx2"/>
              </a:buClr>
            </a:pPr>
            <a:r>
              <a:rPr lang="en-US" sz="2000" dirty="0" smtClean="0"/>
              <a:t>2) </a:t>
            </a:r>
            <a:r>
              <a:rPr lang="en-US" sz="2000" dirty="0" err="1"/>
              <a:t>detrending</a:t>
            </a:r>
            <a:r>
              <a:rPr lang="en-US" sz="2000" dirty="0"/>
              <a:t> (quadratic </a:t>
            </a:r>
            <a:r>
              <a:rPr lang="en-US" sz="2000" dirty="0" err="1"/>
              <a:t>polyfit</a:t>
            </a:r>
            <a:r>
              <a:rPr lang="en-US" sz="2000" dirty="0"/>
              <a:t>) + low-pass filtering (cutoff 100s) </a:t>
            </a:r>
            <a:r>
              <a:rPr lang="en-US" sz="2000" dirty="0" smtClean="0"/>
              <a:t>+ </a:t>
            </a:r>
            <a:r>
              <a:rPr lang="en-US" sz="2000" dirty="0" smtClean="0">
                <a:solidFill>
                  <a:srgbClr val="FF0000"/>
                </a:solidFill>
              </a:rPr>
              <a:t>high-pass filtering  (cutoff 5400s)</a:t>
            </a:r>
          </a:p>
          <a:p>
            <a:pPr>
              <a:buClr>
                <a:schemeClr val="tx2"/>
              </a:buClr>
            </a:pPr>
            <a:endParaRPr lang="en-US" sz="2000" dirty="0"/>
          </a:p>
        </p:txBody>
      </p:sp>
      <p:sp>
        <p:nvSpPr>
          <p:cNvPr id="2" name="Title 1"/>
          <p:cNvSpPr>
            <a:spLocks noGrp="1"/>
          </p:cNvSpPr>
          <p:nvPr>
            <p:ph type="title"/>
          </p:nvPr>
        </p:nvSpPr>
        <p:spPr/>
        <p:txBody>
          <a:bodyPr/>
          <a:lstStyle/>
          <a:p>
            <a:r>
              <a:rPr lang="en-US" dirty="0" smtClean="0"/>
              <a:t>Vertical velocities from a Spray Glider</a:t>
            </a:r>
            <a:endParaRPr lang="en-US" dirty="0"/>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6636" y="1289760"/>
            <a:ext cx="2070100" cy="203200"/>
          </a:xfrm>
          <a:prstGeom prst="rect">
            <a:avLst/>
          </a:prstGeom>
        </p:spPr>
      </p:pic>
      <p:sp>
        <p:nvSpPr>
          <p:cNvPr id="5" name="Rectangle 4"/>
          <p:cNvSpPr/>
          <p:nvPr/>
        </p:nvSpPr>
        <p:spPr>
          <a:xfrm>
            <a:off x="6139668" y="6278763"/>
            <a:ext cx="5512581" cy="400110"/>
          </a:xfrm>
          <a:prstGeom prst="rect">
            <a:avLst/>
          </a:prstGeom>
        </p:spPr>
        <p:txBody>
          <a:bodyPr wrap="square">
            <a:spAutoFit/>
          </a:bodyPr>
          <a:lstStyle/>
          <a:p>
            <a:pPr lvl="2" algn="r">
              <a:buClr>
                <a:schemeClr val="accent1">
                  <a:lumMod val="75000"/>
                </a:schemeClr>
              </a:buClr>
            </a:pPr>
            <a:r>
              <a:rPr lang="en-US" sz="2000" i="1" dirty="0" smtClean="0">
                <a:solidFill>
                  <a:schemeClr val="bg2">
                    <a:lumMod val="25000"/>
                  </a:schemeClr>
                </a:solidFill>
              </a:rPr>
              <a:t>Rudnick et al. (2013), w from Spray Glider</a:t>
            </a:r>
            <a:endParaRPr lang="en-US" sz="2000" i="1" dirty="0">
              <a:solidFill>
                <a:schemeClr val="bg2">
                  <a:lumMod val="25000"/>
                </a:schemeClr>
              </a:solidFill>
            </a:endParaRPr>
          </a:p>
        </p:txBody>
      </p:sp>
      <p:pic>
        <p:nvPicPr>
          <p:cNvPr id="6" name="Picture 5"/>
          <p:cNvPicPr>
            <a:picLocks noChangeAspect="1"/>
          </p:cNvPicPr>
          <p:nvPr/>
        </p:nvPicPr>
        <p:blipFill>
          <a:blip r:embed="rId4"/>
          <a:stretch>
            <a:fillRect/>
          </a:stretch>
        </p:blipFill>
        <p:spPr>
          <a:xfrm>
            <a:off x="1330416" y="2707978"/>
            <a:ext cx="3505200" cy="546100"/>
          </a:xfrm>
          <a:prstGeom prst="rect">
            <a:avLst/>
          </a:prstGeom>
        </p:spPr>
      </p:pic>
      <p:pic>
        <p:nvPicPr>
          <p:cNvPr id="7" name="Picture 6"/>
          <p:cNvPicPr>
            <a:picLocks noChangeAspect="1"/>
          </p:cNvPicPr>
          <p:nvPr/>
        </p:nvPicPr>
        <p:blipFill>
          <a:blip r:embed="rId5"/>
          <a:stretch>
            <a:fillRect/>
          </a:stretch>
        </p:blipFill>
        <p:spPr>
          <a:xfrm>
            <a:off x="1609035" y="3243172"/>
            <a:ext cx="4292600" cy="584200"/>
          </a:xfrm>
          <a:prstGeom prst="rect">
            <a:avLst/>
          </a:prstGeom>
        </p:spPr>
      </p:pic>
      <p:pic>
        <p:nvPicPr>
          <p:cNvPr id="11" name="Picture 10"/>
          <p:cNvPicPr>
            <a:picLocks noChangeAspect="1"/>
          </p:cNvPicPr>
          <p:nvPr/>
        </p:nvPicPr>
        <p:blipFill>
          <a:blip r:embed="rId6"/>
          <a:stretch>
            <a:fillRect/>
          </a:stretch>
        </p:blipFill>
        <p:spPr>
          <a:xfrm>
            <a:off x="5630671" y="2596101"/>
            <a:ext cx="1244600" cy="825500"/>
          </a:xfrm>
          <a:prstGeom prst="rect">
            <a:avLst/>
          </a:prstGeom>
        </p:spPr>
      </p:pic>
      <p:pic>
        <p:nvPicPr>
          <p:cNvPr id="12" name="Picture 11"/>
          <p:cNvPicPr>
            <a:picLocks noChangeAspect="1"/>
          </p:cNvPicPr>
          <p:nvPr/>
        </p:nvPicPr>
        <p:blipFill>
          <a:blip r:embed="rId7"/>
          <a:stretch>
            <a:fillRect/>
          </a:stretch>
        </p:blipFill>
        <p:spPr>
          <a:xfrm rot="19955085">
            <a:off x="7645730" y="2636298"/>
            <a:ext cx="3635883" cy="959469"/>
          </a:xfrm>
          <a:prstGeom prst="rect">
            <a:avLst/>
          </a:prstGeom>
        </p:spPr>
      </p:pic>
      <p:cxnSp>
        <p:nvCxnSpPr>
          <p:cNvPr id="14" name="Straight Connector 13"/>
          <p:cNvCxnSpPr/>
          <p:nvPr/>
        </p:nvCxnSpPr>
        <p:spPr>
          <a:xfrm flipV="1">
            <a:off x="9632305" y="3552961"/>
            <a:ext cx="1469818" cy="28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0060408" y="3124894"/>
            <a:ext cx="470913" cy="461665"/>
          </a:xfrm>
          <a:prstGeom prst="rect">
            <a:avLst/>
          </a:prstGeom>
          <a:noFill/>
        </p:spPr>
        <p:txBody>
          <a:bodyPr wrap="square" rtlCol="0">
            <a:spAutoFit/>
          </a:bodyPr>
          <a:lstStyle/>
          <a:p>
            <a:r>
              <a:rPr lang="en-US" sz="2400" dirty="0" err="1" smtClean="0"/>
              <a:t>φ</a:t>
            </a:r>
            <a:endParaRPr lang="en-US" sz="2400" dirty="0"/>
          </a:p>
        </p:txBody>
      </p:sp>
    </p:spTree>
    <p:extLst>
      <p:ext uri="{BB962C8B-B14F-4D97-AF65-F5344CB8AC3E}">
        <p14:creationId xmlns:p14="http://schemas.microsoft.com/office/powerpoint/2010/main" val="280248560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Vertical velocities from a Spray Glider</a:t>
            </a:r>
            <a:endParaRPr lang="en-US" dirty="0"/>
          </a:p>
        </p:txBody>
      </p:sp>
      <p:sp>
        <p:nvSpPr>
          <p:cNvPr id="5" name="Rectangle 4"/>
          <p:cNvSpPr/>
          <p:nvPr/>
        </p:nvSpPr>
        <p:spPr>
          <a:xfrm>
            <a:off x="6139668" y="6278763"/>
            <a:ext cx="5512581" cy="400110"/>
          </a:xfrm>
          <a:prstGeom prst="rect">
            <a:avLst/>
          </a:prstGeom>
        </p:spPr>
        <p:txBody>
          <a:bodyPr wrap="square">
            <a:spAutoFit/>
          </a:bodyPr>
          <a:lstStyle/>
          <a:p>
            <a:pPr lvl="2" algn="r">
              <a:buClr>
                <a:schemeClr val="accent1">
                  <a:lumMod val="75000"/>
                </a:schemeClr>
              </a:buClr>
            </a:pPr>
            <a:r>
              <a:rPr lang="en-US" sz="2000" i="1" dirty="0" smtClean="0">
                <a:solidFill>
                  <a:schemeClr val="bg2">
                    <a:lumMod val="25000"/>
                  </a:schemeClr>
                </a:solidFill>
              </a:rPr>
              <a:t>Rudnick et al. (2013), w from Spray Glider</a:t>
            </a:r>
            <a:endParaRPr lang="en-US" sz="2000" i="1" dirty="0">
              <a:solidFill>
                <a:schemeClr val="bg2">
                  <a:lumMod val="25000"/>
                </a:schemeClr>
              </a:solidFill>
            </a:endParaRPr>
          </a:p>
        </p:txBody>
      </p:sp>
      <p:pic>
        <p:nvPicPr>
          <p:cNvPr id="6" name="Picture 5" descr="Fig7_Rudnick2013.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7060" y="1523100"/>
            <a:ext cx="4385276" cy="4245840"/>
          </a:xfrm>
          <a:prstGeom prst="rect">
            <a:avLst/>
          </a:prstGeom>
        </p:spPr>
      </p:pic>
      <p:pic>
        <p:nvPicPr>
          <p:cNvPr id="7" name="Picture 6" descr="Fig2_Rudnick2013.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219" y="1446679"/>
            <a:ext cx="4614532" cy="4438740"/>
          </a:xfrm>
          <a:prstGeom prst="rect">
            <a:avLst/>
          </a:prstGeom>
        </p:spPr>
      </p:pic>
      <p:sp>
        <p:nvSpPr>
          <p:cNvPr id="8" name="Rectangle 7"/>
          <p:cNvSpPr/>
          <p:nvPr/>
        </p:nvSpPr>
        <p:spPr>
          <a:xfrm>
            <a:off x="8080357" y="1138832"/>
            <a:ext cx="2135283" cy="307777"/>
          </a:xfrm>
          <a:prstGeom prst="rect">
            <a:avLst/>
          </a:prstGeom>
        </p:spPr>
        <p:txBody>
          <a:bodyPr wrap="none">
            <a:spAutoFit/>
          </a:bodyPr>
          <a:lstStyle/>
          <a:p>
            <a:pPr algn="ctr">
              <a:buClr>
                <a:schemeClr val="tx2"/>
              </a:buClr>
            </a:pPr>
            <a:r>
              <a:rPr lang="en-US" dirty="0"/>
              <a:t>RMSE for w ~ 0.005 m/s</a:t>
            </a:r>
          </a:p>
        </p:txBody>
      </p:sp>
    </p:spTree>
    <p:extLst>
      <p:ext uri="{BB962C8B-B14F-4D97-AF65-F5344CB8AC3E}">
        <p14:creationId xmlns:p14="http://schemas.microsoft.com/office/powerpoint/2010/main" val="283807765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Wave induced vertical motion</a:t>
            </a:r>
            <a:endParaRPr lang="en-US" dirty="0"/>
          </a:p>
        </p:txBody>
      </p:sp>
      <p:sp>
        <p:nvSpPr>
          <p:cNvPr id="3" name="TextBox 2"/>
          <p:cNvSpPr txBox="1"/>
          <p:nvPr/>
        </p:nvSpPr>
        <p:spPr>
          <a:xfrm>
            <a:off x="948455" y="1155314"/>
            <a:ext cx="2329034" cy="400110"/>
          </a:xfrm>
          <a:prstGeom prst="rect">
            <a:avLst/>
          </a:prstGeom>
          <a:noFill/>
        </p:spPr>
        <p:txBody>
          <a:bodyPr wrap="square" rtlCol="0">
            <a:spAutoFit/>
          </a:bodyPr>
          <a:lstStyle/>
          <a:p>
            <a:pPr>
              <a:buClr>
                <a:schemeClr val="tx2"/>
              </a:buClr>
            </a:pPr>
            <a:r>
              <a:rPr lang="en-US" sz="2000" dirty="0" smtClean="0"/>
              <a:t>Orbital velocities</a:t>
            </a:r>
            <a:endParaRPr lang="en-US" sz="2000" dirty="0"/>
          </a:p>
        </p:txBody>
      </p:sp>
      <p:pic>
        <p:nvPicPr>
          <p:cNvPr id="5" name="Picture 4" descr="Internal_waves_Figure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170" y="1593742"/>
            <a:ext cx="4564589" cy="3301720"/>
          </a:xfrm>
          <a:prstGeom prst="rect">
            <a:avLst/>
          </a:prstGeom>
        </p:spPr>
      </p:pic>
      <p:sp>
        <p:nvSpPr>
          <p:cNvPr id="7" name="TextBox 6"/>
          <p:cNvSpPr txBox="1"/>
          <p:nvPr/>
        </p:nvSpPr>
        <p:spPr>
          <a:xfrm>
            <a:off x="716952" y="5179009"/>
            <a:ext cx="1065183" cy="707886"/>
          </a:xfrm>
          <a:prstGeom prst="rect">
            <a:avLst/>
          </a:prstGeom>
          <a:noFill/>
        </p:spPr>
        <p:txBody>
          <a:bodyPr wrap="square" rtlCol="0">
            <a:spAutoFit/>
          </a:bodyPr>
          <a:lstStyle/>
          <a:p>
            <a:pPr>
              <a:buClr>
                <a:schemeClr val="tx2"/>
              </a:buClr>
            </a:pPr>
            <a:r>
              <a:rPr lang="en-US" sz="2000" dirty="0" smtClean="0"/>
              <a:t>Inertial</a:t>
            </a:r>
          </a:p>
          <a:p>
            <a:pPr>
              <a:buClr>
                <a:schemeClr val="tx2"/>
              </a:buClr>
            </a:pPr>
            <a:r>
              <a:rPr lang="en-US" sz="2000" dirty="0" smtClean="0"/>
              <a:t>T ~ h</a:t>
            </a:r>
            <a:endParaRPr lang="en-US" sz="2000" dirty="0"/>
          </a:p>
        </p:txBody>
      </p:sp>
      <p:sp>
        <p:nvSpPr>
          <p:cNvPr id="8" name="TextBox 7"/>
          <p:cNvSpPr txBox="1"/>
          <p:nvPr/>
        </p:nvSpPr>
        <p:spPr>
          <a:xfrm>
            <a:off x="3670403" y="5157301"/>
            <a:ext cx="1327766" cy="707886"/>
          </a:xfrm>
          <a:prstGeom prst="rect">
            <a:avLst/>
          </a:prstGeom>
          <a:noFill/>
        </p:spPr>
        <p:txBody>
          <a:bodyPr wrap="square" rtlCol="0">
            <a:spAutoFit/>
          </a:bodyPr>
          <a:lstStyle/>
          <a:p>
            <a:pPr>
              <a:buClr>
                <a:schemeClr val="tx2"/>
              </a:buClr>
            </a:pPr>
            <a:r>
              <a:rPr lang="en-US" sz="2000" dirty="0" smtClean="0"/>
              <a:t>Buoyancy </a:t>
            </a:r>
          </a:p>
          <a:p>
            <a:pPr>
              <a:buClr>
                <a:schemeClr val="tx2"/>
              </a:buClr>
            </a:pPr>
            <a:r>
              <a:rPr lang="en-US" sz="2000" dirty="0" smtClean="0"/>
              <a:t>T ~ min</a:t>
            </a:r>
            <a:endParaRPr lang="en-US" sz="2000" dirty="0"/>
          </a:p>
        </p:txBody>
      </p:sp>
      <p:pic>
        <p:nvPicPr>
          <p:cNvPr id="9" name="Picture 8"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4778" y="5213953"/>
            <a:ext cx="1638300" cy="571500"/>
          </a:xfrm>
          <a:prstGeom prst="rect">
            <a:avLst/>
          </a:prstGeom>
        </p:spPr>
      </p:pic>
      <p:pic>
        <p:nvPicPr>
          <p:cNvPr id="10" name="Picture 9"/>
          <p:cNvPicPr>
            <a:picLocks noChangeAspect="1"/>
          </p:cNvPicPr>
          <p:nvPr/>
        </p:nvPicPr>
        <p:blipFill>
          <a:blip r:embed="rId5"/>
          <a:stretch>
            <a:fillRect/>
          </a:stretch>
        </p:blipFill>
        <p:spPr>
          <a:xfrm>
            <a:off x="5921971" y="1026150"/>
            <a:ext cx="6270029" cy="2430475"/>
          </a:xfrm>
          <a:prstGeom prst="rect">
            <a:avLst/>
          </a:prstGeom>
        </p:spPr>
      </p:pic>
      <p:sp>
        <p:nvSpPr>
          <p:cNvPr id="11" name="Rectangle 10"/>
          <p:cNvSpPr/>
          <p:nvPr/>
        </p:nvSpPr>
        <p:spPr>
          <a:xfrm>
            <a:off x="7479994" y="849512"/>
            <a:ext cx="4572539" cy="307777"/>
          </a:xfrm>
          <a:prstGeom prst="rect">
            <a:avLst/>
          </a:prstGeom>
        </p:spPr>
        <p:txBody>
          <a:bodyPr wrap="square">
            <a:spAutoFit/>
          </a:bodyPr>
          <a:lstStyle/>
          <a:p>
            <a:pPr lvl="2" algn="r">
              <a:buClr>
                <a:schemeClr val="accent1">
                  <a:lumMod val="75000"/>
                </a:schemeClr>
              </a:buClr>
            </a:pPr>
            <a:r>
              <a:rPr lang="en-US" i="1" dirty="0" smtClean="0">
                <a:solidFill>
                  <a:schemeClr val="bg2">
                    <a:lumMod val="25000"/>
                  </a:schemeClr>
                </a:solidFill>
              </a:rPr>
              <a:t>Luzon </a:t>
            </a:r>
            <a:r>
              <a:rPr lang="en-US" i="1" dirty="0" smtClean="0">
                <a:solidFill>
                  <a:schemeClr val="bg2">
                    <a:lumMod val="25000"/>
                  </a:schemeClr>
                </a:solidFill>
              </a:rPr>
              <a:t>Strait</a:t>
            </a:r>
            <a:endParaRPr lang="en-US" i="1" dirty="0">
              <a:solidFill>
                <a:schemeClr val="bg2">
                  <a:lumMod val="25000"/>
                </a:schemeClr>
              </a:solidFill>
            </a:endParaRPr>
          </a:p>
        </p:txBody>
      </p:sp>
      <p:cxnSp>
        <p:nvCxnSpPr>
          <p:cNvPr id="6" name="Straight Arrow Connector 5"/>
          <p:cNvCxnSpPr/>
          <p:nvPr/>
        </p:nvCxnSpPr>
        <p:spPr>
          <a:xfrm flipV="1">
            <a:off x="2224733" y="2382571"/>
            <a:ext cx="0" cy="2039553"/>
          </a:xfrm>
          <a:prstGeom prst="straightConnector1">
            <a:avLst/>
          </a:prstGeom>
          <a:ln w="25400">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H="1">
            <a:off x="3392718" y="2395910"/>
            <a:ext cx="13354" cy="2063296"/>
          </a:xfrm>
          <a:prstGeom prst="straightConnector1">
            <a:avLst/>
          </a:prstGeom>
          <a:ln w="25400">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flipV="1">
            <a:off x="2215463" y="2382570"/>
            <a:ext cx="9270" cy="1928305"/>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5929648" y="4261561"/>
            <a:ext cx="6106301" cy="1015663"/>
          </a:xfrm>
          <a:prstGeom prst="rect">
            <a:avLst/>
          </a:prstGeom>
          <a:noFill/>
        </p:spPr>
        <p:txBody>
          <a:bodyPr wrap="square" rtlCol="0">
            <a:spAutoFit/>
          </a:bodyPr>
          <a:lstStyle/>
          <a:p>
            <a:pPr>
              <a:buClr>
                <a:schemeClr val="tx2"/>
              </a:buClr>
            </a:pPr>
            <a:r>
              <a:rPr lang="en-US" sz="2000" dirty="0" smtClean="0"/>
              <a:t>Non linear waves: </a:t>
            </a:r>
            <a:r>
              <a:rPr lang="en-US" sz="2000" dirty="0" err="1" smtClean="0"/>
              <a:t>Solitons</a:t>
            </a:r>
            <a:r>
              <a:rPr lang="en-US" sz="2000" dirty="0" smtClean="0"/>
              <a:t>, internal bores</a:t>
            </a:r>
          </a:p>
          <a:p>
            <a:pPr>
              <a:buClr>
                <a:schemeClr val="tx2"/>
              </a:buClr>
            </a:pPr>
            <a:endParaRPr lang="en-US" sz="2000" dirty="0"/>
          </a:p>
          <a:p>
            <a:pPr>
              <a:buClr>
                <a:schemeClr val="tx2"/>
              </a:buClr>
            </a:pPr>
            <a:r>
              <a:rPr lang="en-US" sz="2000" dirty="0" smtClean="0"/>
              <a:t>BREAKING internal waves </a:t>
            </a:r>
            <a:r>
              <a:rPr lang="en-US" sz="2000" dirty="0" smtClean="0">
                <a:sym typeface="Wingdings"/>
              </a:rPr>
              <a:t> turbulent fluxes</a:t>
            </a:r>
            <a:r>
              <a:rPr lang="en-US" sz="2000" dirty="0" smtClean="0"/>
              <a:t> </a:t>
            </a:r>
            <a:endParaRPr lang="en-US" sz="2000" dirty="0"/>
          </a:p>
        </p:txBody>
      </p:sp>
      <p:sp>
        <p:nvSpPr>
          <p:cNvPr id="4" name="Frame 3"/>
          <p:cNvSpPr/>
          <p:nvPr/>
        </p:nvSpPr>
        <p:spPr>
          <a:xfrm>
            <a:off x="9809599" y="750054"/>
            <a:ext cx="1499938" cy="2550187"/>
          </a:xfrm>
          <a:prstGeom prst="frame">
            <a:avLst>
              <a:gd name="adj1" fmla="val 4167"/>
            </a:avLst>
          </a:prstGeom>
          <a:solidFill>
            <a:srgbClr val="E5D815"/>
          </a:solidFill>
          <a:ln>
            <a:solidFill>
              <a:srgbClr val="E5D81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TextBox 14"/>
          <p:cNvSpPr txBox="1"/>
          <p:nvPr/>
        </p:nvSpPr>
        <p:spPr>
          <a:xfrm>
            <a:off x="6509731" y="3514725"/>
            <a:ext cx="4559813" cy="400110"/>
          </a:xfrm>
          <a:prstGeom prst="rect">
            <a:avLst/>
          </a:prstGeom>
          <a:noFill/>
        </p:spPr>
        <p:txBody>
          <a:bodyPr wrap="square" rtlCol="0">
            <a:spAutoFit/>
          </a:bodyPr>
          <a:lstStyle/>
          <a:p>
            <a:pPr>
              <a:buClr>
                <a:schemeClr val="tx2"/>
              </a:buClr>
            </a:pPr>
            <a:r>
              <a:rPr lang="en-US" sz="2000" dirty="0">
                <a:solidFill>
                  <a:schemeClr val="accent5">
                    <a:lumMod val="90000"/>
                    <a:lumOff val="10000"/>
                  </a:schemeClr>
                </a:solidFill>
              </a:rPr>
              <a:t>Monterey </a:t>
            </a:r>
            <a:r>
              <a:rPr lang="en-US" sz="2000" dirty="0" smtClean="0">
                <a:solidFill>
                  <a:schemeClr val="accent5">
                    <a:lumMod val="90000"/>
                    <a:lumOff val="10000"/>
                  </a:schemeClr>
                </a:solidFill>
              </a:rPr>
              <a:t>Bay: T ~ 20 h – 15-50 min</a:t>
            </a:r>
            <a:endParaRPr lang="en-US" sz="2000" dirty="0">
              <a:solidFill>
                <a:schemeClr val="accent5">
                  <a:lumMod val="90000"/>
                  <a:lumOff val="10000"/>
                </a:schemeClr>
              </a:solidFill>
            </a:endParaRPr>
          </a:p>
        </p:txBody>
      </p:sp>
    </p:spTree>
    <p:extLst>
      <p:ext uri="{BB962C8B-B14F-4D97-AF65-F5344CB8AC3E}">
        <p14:creationId xmlns:p14="http://schemas.microsoft.com/office/powerpoint/2010/main" val="73520944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537949" y="1494482"/>
            <a:ext cx="2400300" cy="1104900"/>
          </a:xfrm>
          <a:prstGeom prst="rect">
            <a:avLst/>
          </a:prstGeom>
        </p:spPr>
      </p:pic>
      <p:sp>
        <p:nvSpPr>
          <p:cNvPr id="7" name="TextBox 6"/>
          <p:cNvSpPr txBox="1"/>
          <p:nvPr/>
        </p:nvSpPr>
        <p:spPr>
          <a:xfrm>
            <a:off x="920658" y="1132706"/>
            <a:ext cx="7851749" cy="5016758"/>
          </a:xfrm>
          <a:prstGeom prst="rect">
            <a:avLst/>
          </a:prstGeom>
          <a:noFill/>
        </p:spPr>
        <p:txBody>
          <a:bodyPr wrap="square" rtlCol="0">
            <a:spAutoFit/>
          </a:bodyPr>
          <a:lstStyle/>
          <a:p>
            <a:pPr>
              <a:buClr>
                <a:schemeClr val="tx2"/>
              </a:buClr>
            </a:pPr>
            <a:r>
              <a:rPr lang="en-US" sz="2000" dirty="0" smtClean="0"/>
              <a:t>Large Eddy Method (LEM):</a:t>
            </a:r>
          </a:p>
          <a:p>
            <a:pPr>
              <a:buClr>
                <a:schemeClr val="tx2"/>
              </a:buClr>
            </a:pPr>
            <a:endParaRPr lang="en-US" sz="2000" dirty="0" smtClean="0"/>
          </a:p>
          <a:p>
            <a:pPr>
              <a:buClr>
                <a:schemeClr val="tx2"/>
              </a:buClr>
            </a:pPr>
            <a:endParaRPr lang="en-US" sz="2000" dirty="0" smtClean="0"/>
          </a:p>
          <a:p>
            <a:pPr>
              <a:buClr>
                <a:schemeClr val="tx2"/>
              </a:buClr>
            </a:pPr>
            <a:endParaRPr lang="en-US" sz="2000" dirty="0"/>
          </a:p>
          <a:p>
            <a:pPr>
              <a:buClr>
                <a:schemeClr val="tx2"/>
              </a:buClr>
            </a:pPr>
            <a:r>
              <a:rPr lang="en-US" sz="2000" dirty="0" smtClean="0">
                <a:solidFill>
                  <a:schemeClr val="accent6">
                    <a:lumMod val="75000"/>
                  </a:schemeClr>
                </a:solidFill>
              </a:rPr>
              <a:t>   velocity </a:t>
            </a:r>
            <a:r>
              <a:rPr lang="en-US" sz="2000" dirty="0">
                <a:solidFill>
                  <a:schemeClr val="accent6">
                    <a:lumMod val="75000"/>
                  </a:schemeClr>
                </a:solidFill>
              </a:rPr>
              <a:t>scale of the largest </a:t>
            </a:r>
            <a:r>
              <a:rPr lang="en-US" sz="2000" dirty="0" smtClean="0">
                <a:solidFill>
                  <a:schemeClr val="accent6">
                    <a:lumMod val="75000"/>
                  </a:schemeClr>
                </a:solidFill>
              </a:rPr>
              <a:t>(energy-containing) eddies</a:t>
            </a:r>
            <a:endParaRPr lang="en-US" sz="2000" dirty="0" smtClean="0">
              <a:solidFill>
                <a:schemeClr val="accent6">
                  <a:lumMod val="75000"/>
                </a:schemeClr>
              </a:solidFill>
            </a:endParaRPr>
          </a:p>
          <a:p>
            <a:pPr>
              <a:buClr>
                <a:schemeClr val="tx2"/>
              </a:buClr>
            </a:pPr>
            <a:r>
              <a:rPr lang="en-US" sz="2000" dirty="0"/>
              <a:t> </a:t>
            </a:r>
            <a:r>
              <a:rPr lang="en-US" sz="2000" dirty="0" smtClean="0"/>
              <a:t>  time it takes to overturn once </a:t>
            </a:r>
          </a:p>
          <a:p>
            <a:pPr>
              <a:buClr>
                <a:schemeClr val="tx2"/>
              </a:buClr>
            </a:pPr>
            <a:r>
              <a:rPr lang="en-US" sz="2000" dirty="0" smtClean="0"/>
              <a:t>   </a:t>
            </a:r>
            <a:r>
              <a:rPr lang="en-US" sz="2000" dirty="0" smtClean="0">
                <a:solidFill>
                  <a:srgbClr val="E03012"/>
                </a:solidFill>
              </a:rPr>
              <a:t>their length scale</a:t>
            </a:r>
          </a:p>
          <a:p>
            <a:pPr>
              <a:buClr>
                <a:schemeClr val="tx2"/>
              </a:buClr>
            </a:pPr>
            <a:endParaRPr lang="en-US" sz="2000" dirty="0"/>
          </a:p>
          <a:p>
            <a:pPr>
              <a:buClr>
                <a:schemeClr val="tx2"/>
              </a:buClr>
            </a:pPr>
            <a:r>
              <a:rPr lang="en-US" sz="2000" dirty="0" smtClean="0"/>
              <a:t>For stratified flow,                     </a:t>
            </a:r>
          </a:p>
          <a:p>
            <a:pPr>
              <a:buClr>
                <a:schemeClr val="tx2"/>
              </a:buClr>
            </a:pPr>
            <a:r>
              <a:rPr lang="en-US" sz="2000" dirty="0"/>
              <a:t>	</a:t>
            </a:r>
            <a:r>
              <a:rPr lang="en-US" sz="2000" dirty="0" smtClean="0"/>
              <a:t>	           (</a:t>
            </a:r>
            <a:r>
              <a:rPr lang="en-US" sz="2000" dirty="0" err="1" smtClean="0"/>
              <a:t>Ozmidov</a:t>
            </a:r>
            <a:r>
              <a:rPr lang="en-US" sz="2000" dirty="0" smtClean="0"/>
              <a:t> Scale)</a:t>
            </a:r>
            <a:endParaRPr lang="en-US" sz="2000" dirty="0"/>
          </a:p>
          <a:p>
            <a:pPr>
              <a:buClr>
                <a:schemeClr val="tx2"/>
              </a:buClr>
            </a:pPr>
            <a:endParaRPr lang="en-US" sz="2000" dirty="0" smtClean="0"/>
          </a:p>
          <a:p>
            <a:pPr>
              <a:buClr>
                <a:schemeClr val="tx2"/>
              </a:buClr>
            </a:pPr>
            <a:endParaRPr lang="en-US" sz="2000" dirty="0"/>
          </a:p>
          <a:p>
            <a:pPr>
              <a:buClr>
                <a:schemeClr val="tx2"/>
              </a:buClr>
            </a:pPr>
            <a:endParaRPr lang="en-US" sz="2000" dirty="0" smtClean="0"/>
          </a:p>
          <a:p>
            <a:pPr>
              <a:buClr>
                <a:schemeClr val="tx2"/>
              </a:buClr>
            </a:pPr>
            <a:r>
              <a:rPr lang="en-US" sz="2000" dirty="0"/>
              <a:t> </a:t>
            </a:r>
            <a:r>
              <a:rPr lang="en-US" sz="2000" dirty="0" smtClean="0"/>
              <a:t>    calibration </a:t>
            </a:r>
            <a:r>
              <a:rPr lang="en-US" sz="2000" dirty="0" smtClean="0"/>
              <a:t>coefficient (determined from MR casts)</a:t>
            </a:r>
            <a:endParaRPr lang="en-US" sz="2000" dirty="0" smtClean="0"/>
          </a:p>
          <a:p>
            <a:pPr>
              <a:buClr>
                <a:schemeClr val="tx2"/>
              </a:buClr>
            </a:pPr>
            <a:r>
              <a:rPr lang="en-US" sz="2000" dirty="0"/>
              <a:t> </a:t>
            </a:r>
            <a:r>
              <a:rPr lang="en-US" sz="2000" dirty="0" smtClean="0"/>
              <a:t>    buoyancy frequency/stratification</a:t>
            </a:r>
          </a:p>
          <a:p>
            <a:pPr>
              <a:buClr>
                <a:schemeClr val="tx2"/>
              </a:buClr>
            </a:pPr>
            <a:endParaRPr lang="en-US" sz="2000" dirty="0"/>
          </a:p>
        </p:txBody>
      </p:sp>
      <p:sp>
        <p:nvSpPr>
          <p:cNvPr id="2" name="Title 1"/>
          <p:cNvSpPr>
            <a:spLocks noGrp="1"/>
          </p:cNvSpPr>
          <p:nvPr>
            <p:ph type="title"/>
          </p:nvPr>
        </p:nvSpPr>
        <p:spPr/>
        <p:txBody>
          <a:bodyPr>
            <a:normAutofit/>
          </a:bodyPr>
          <a:lstStyle/>
          <a:p>
            <a:r>
              <a:rPr lang="en-US" dirty="0" smtClean="0"/>
              <a:t>Dissipation rate estimates from w</a:t>
            </a:r>
            <a:endParaRPr lang="en-US" dirty="0"/>
          </a:p>
        </p:txBody>
      </p:sp>
      <p:pic>
        <p:nvPicPr>
          <p:cNvPr id="5" name="Picture 4"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0270" y="4525269"/>
            <a:ext cx="1774211" cy="394269"/>
          </a:xfrm>
          <a:prstGeom prst="rect">
            <a:avLst/>
          </a:prstGeom>
        </p:spPr>
      </p:pic>
      <p:pic>
        <p:nvPicPr>
          <p:cNvPr id="8" name="Picture 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0865" y="3623079"/>
            <a:ext cx="2146300" cy="292100"/>
          </a:xfrm>
          <a:prstGeom prst="rect">
            <a:avLst/>
          </a:prstGeom>
        </p:spPr>
      </p:pic>
      <p:sp>
        <p:nvSpPr>
          <p:cNvPr id="9" name="Rectangle 8"/>
          <p:cNvSpPr/>
          <p:nvPr/>
        </p:nvSpPr>
        <p:spPr>
          <a:xfrm>
            <a:off x="3152588" y="6342262"/>
            <a:ext cx="8672457" cy="400110"/>
          </a:xfrm>
          <a:prstGeom prst="rect">
            <a:avLst/>
          </a:prstGeom>
        </p:spPr>
        <p:txBody>
          <a:bodyPr wrap="square">
            <a:spAutoFit/>
          </a:bodyPr>
          <a:lstStyle/>
          <a:p>
            <a:pPr lvl="2" algn="r">
              <a:buClr>
                <a:schemeClr val="accent1">
                  <a:lumMod val="75000"/>
                </a:schemeClr>
              </a:buClr>
            </a:pPr>
            <a:r>
              <a:rPr lang="en-US" sz="2000" i="1" dirty="0" smtClean="0">
                <a:solidFill>
                  <a:schemeClr val="bg2">
                    <a:lumMod val="25000"/>
                  </a:schemeClr>
                </a:solidFill>
              </a:rPr>
              <a:t>Following </a:t>
            </a:r>
            <a:r>
              <a:rPr lang="en-US" sz="2000" i="1" dirty="0" err="1" smtClean="0">
                <a:solidFill>
                  <a:schemeClr val="bg2">
                    <a:lumMod val="25000"/>
                  </a:schemeClr>
                </a:solidFill>
              </a:rPr>
              <a:t>Beaird</a:t>
            </a:r>
            <a:r>
              <a:rPr lang="en-US" sz="2000" i="1" dirty="0" smtClean="0">
                <a:solidFill>
                  <a:schemeClr val="bg2">
                    <a:lumMod val="25000"/>
                  </a:schemeClr>
                </a:solidFill>
              </a:rPr>
              <a:t> et al. 2012</a:t>
            </a:r>
            <a:r>
              <a:rPr lang="en-US" sz="2000" i="1" dirty="0" smtClean="0">
                <a:solidFill>
                  <a:schemeClr val="bg2">
                    <a:lumMod val="25000"/>
                  </a:schemeClr>
                </a:solidFill>
              </a:rPr>
              <a:t>; Greene et al., 2015; </a:t>
            </a:r>
            <a:r>
              <a:rPr lang="en-US" sz="2000" i="1" dirty="0" err="1" smtClean="0">
                <a:solidFill>
                  <a:schemeClr val="bg2">
                    <a:lumMod val="25000"/>
                  </a:schemeClr>
                </a:solidFill>
              </a:rPr>
              <a:t>Gargett</a:t>
            </a:r>
            <a:r>
              <a:rPr lang="en-US" sz="2000" i="1" dirty="0" smtClean="0">
                <a:solidFill>
                  <a:schemeClr val="bg2">
                    <a:lumMod val="25000"/>
                  </a:schemeClr>
                </a:solidFill>
              </a:rPr>
              <a:t> (1994,1999</a:t>
            </a:r>
            <a:r>
              <a:rPr lang="en-US" sz="2000" i="1" dirty="0" smtClean="0">
                <a:solidFill>
                  <a:schemeClr val="bg2">
                    <a:lumMod val="25000"/>
                  </a:schemeClr>
                </a:solidFill>
              </a:rPr>
              <a:t>)</a:t>
            </a:r>
            <a:endParaRPr lang="en-US" sz="2000" i="1" dirty="0">
              <a:solidFill>
                <a:schemeClr val="bg2">
                  <a:lumMod val="25000"/>
                </a:schemeClr>
              </a:solidFill>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81614" y="376673"/>
            <a:ext cx="3656447" cy="5883361"/>
          </a:xfrm>
          <a:prstGeom prst="rect">
            <a:avLst/>
          </a:prstGeom>
        </p:spPr>
      </p:pic>
      <p:pic>
        <p:nvPicPr>
          <p:cNvPr id="11" name="Picture 10"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9364" y="2372430"/>
            <a:ext cx="177800" cy="266700"/>
          </a:xfrm>
          <a:prstGeom prst="rect">
            <a:avLst/>
          </a:prstGeom>
        </p:spPr>
      </p:pic>
      <p:pic>
        <p:nvPicPr>
          <p:cNvPr id="12" name="Picture 11"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1882" y="2785538"/>
            <a:ext cx="127000" cy="127000"/>
          </a:xfrm>
          <a:prstGeom prst="rect">
            <a:avLst/>
          </a:prstGeom>
        </p:spPr>
      </p:pic>
      <p:pic>
        <p:nvPicPr>
          <p:cNvPr id="13" name="Picture 12"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4400" y="3051278"/>
            <a:ext cx="76200" cy="190500"/>
          </a:xfrm>
          <a:prstGeom prst="rect">
            <a:avLst/>
          </a:prstGeom>
        </p:spPr>
      </p:pic>
      <p:pic>
        <p:nvPicPr>
          <p:cNvPr id="14" name="Picture 13"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4632" y="5226500"/>
            <a:ext cx="190500" cy="165100"/>
          </a:xfrm>
          <a:prstGeom prst="rect">
            <a:avLst/>
          </a:prstGeom>
        </p:spPr>
      </p:pic>
      <p:pic>
        <p:nvPicPr>
          <p:cNvPr id="15" name="Picture 14" descr="latex-image-1.pd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75582" y="5511290"/>
            <a:ext cx="228600" cy="190500"/>
          </a:xfrm>
          <a:prstGeom prst="rect">
            <a:avLst/>
          </a:prstGeom>
        </p:spPr>
      </p:pic>
      <p:pic>
        <p:nvPicPr>
          <p:cNvPr id="4" name="Picture 3" descr="latex-image-1.pdf"/>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04670" y="1706588"/>
            <a:ext cx="482600" cy="571500"/>
          </a:xfrm>
          <a:prstGeom prst="rect">
            <a:avLst/>
          </a:prstGeom>
        </p:spPr>
      </p:pic>
      <p:pic>
        <p:nvPicPr>
          <p:cNvPr id="6" name="Picture 5" descr="latex-image-1.pdf"/>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432671" y="1694136"/>
            <a:ext cx="1460500" cy="571500"/>
          </a:xfrm>
          <a:prstGeom prst="rect">
            <a:avLst/>
          </a:prstGeom>
        </p:spPr>
      </p:pic>
    </p:spTree>
    <p:extLst>
      <p:ext uri="{BB962C8B-B14F-4D97-AF65-F5344CB8AC3E}">
        <p14:creationId xmlns:p14="http://schemas.microsoft.com/office/powerpoint/2010/main" val="14097124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537949" y="1494482"/>
            <a:ext cx="2400300" cy="1104900"/>
          </a:xfrm>
          <a:prstGeom prst="rect">
            <a:avLst/>
          </a:prstGeom>
        </p:spPr>
      </p:pic>
      <p:sp>
        <p:nvSpPr>
          <p:cNvPr id="7" name="TextBox 6"/>
          <p:cNvSpPr txBox="1"/>
          <p:nvPr/>
        </p:nvSpPr>
        <p:spPr>
          <a:xfrm>
            <a:off x="920658" y="1132706"/>
            <a:ext cx="7851749" cy="5016758"/>
          </a:xfrm>
          <a:prstGeom prst="rect">
            <a:avLst/>
          </a:prstGeom>
          <a:noFill/>
        </p:spPr>
        <p:txBody>
          <a:bodyPr wrap="square" rtlCol="0">
            <a:spAutoFit/>
          </a:bodyPr>
          <a:lstStyle/>
          <a:p>
            <a:pPr>
              <a:buClr>
                <a:schemeClr val="tx2"/>
              </a:buClr>
            </a:pPr>
            <a:r>
              <a:rPr lang="en-US" sz="2000" dirty="0" smtClean="0"/>
              <a:t>Large Eddy Method (LEM):</a:t>
            </a:r>
          </a:p>
          <a:p>
            <a:pPr>
              <a:buClr>
                <a:schemeClr val="tx2"/>
              </a:buClr>
            </a:pPr>
            <a:endParaRPr lang="en-US" sz="2000" dirty="0" smtClean="0"/>
          </a:p>
          <a:p>
            <a:pPr>
              <a:buClr>
                <a:schemeClr val="tx2"/>
              </a:buClr>
            </a:pPr>
            <a:endParaRPr lang="en-US" sz="2000" dirty="0" smtClean="0"/>
          </a:p>
          <a:p>
            <a:pPr>
              <a:buClr>
                <a:schemeClr val="tx2"/>
              </a:buClr>
            </a:pPr>
            <a:endParaRPr lang="en-US" sz="2000" dirty="0"/>
          </a:p>
          <a:p>
            <a:pPr>
              <a:buClr>
                <a:schemeClr val="tx2"/>
              </a:buClr>
            </a:pPr>
            <a:r>
              <a:rPr lang="en-US" sz="2000" dirty="0" smtClean="0"/>
              <a:t>   </a:t>
            </a:r>
            <a:r>
              <a:rPr lang="en-US" sz="2000" dirty="0" smtClean="0">
                <a:solidFill>
                  <a:schemeClr val="accent6">
                    <a:lumMod val="75000"/>
                  </a:schemeClr>
                </a:solidFill>
              </a:rPr>
              <a:t>velocity </a:t>
            </a:r>
            <a:r>
              <a:rPr lang="en-US" sz="2000" dirty="0">
                <a:solidFill>
                  <a:schemeClr val="accent6">
                    <a:lumMod val="75000"/>
                  </a:schemeClr>
                </a:solidFill>
              </a:rPr>
              <a:t>scale of the largest </a:t>
            </a:r>
            <a:r>
              <a:rPr lang="en-US" sz="2000" dirty="0" smtClean="0">
                <a:solidFill>
                  <a:schemeClr val="accent6">
                    <a:lumMod val="75000"/>
                  </a:schemeClr>
                </a:solidFill>
              </a:rPr>
              <a:t>eddies</a:t>
            </a:r>
          </a:p>
          <a:p>
            <a:pPr>
              <a:buClr>
                <a:schemeClr val="tx2"/>
              </a:buClr>
            </a:pPr>
            <a:r>
              <a:rPr lang="en-US" sz="2000" dirty="0"/>
              <a:t> </a:t>
            </a:r>
            <a:r>
              <a:rPr lang="en-US" sz="2000" dirty="0" smtClean="0"/>
              <a:t>  time it takes to overturn once </a:t>
            </a:r>
          </a:p>
          <a:p>
            <a:pPr>
              <a:buClr>
                <a:schemeClr val="tx2"/>
              </a:buClr>
            </a:pPr>
            <a:r>
              <a:rPr lang="en-US" sz="2000" dirty="0" smtClean="0"/>
              <a:t>   their length scale</a:t>
            </a:r>
          </a:p>
          <a:p>
            <a:pPr>
              <a:buClr>
                <a:schemeClr val="tx2"/>
              </a:buClr>
            </a:pPr>
            <a:endParaRPr lang="en-US" sz="2000" dirty="0"/>
          </a:p>
          <a:p>
            <a:pPr>
              <a:buClr>
                <a:schemeClr val="tx2"/>
              </a:buClr>
            </a:pPr>
            <a:r>
              <a:rPr lang="en-US" sz="2000" dirty="0" smtClean="0"/>
              <a:t>For stratified flow,                     </a:t>
            </a:r>
          </a:p>
          <a:p>
            <a:pPr>
              <a:buClr>
                <a:schemeClr val="tx2"/>
              </a:buClr>
            </a:pPr>
            <a:r>
              <a:rPr lang="en-US" sz="2000" dirty="0"/>
              <a:t>	</a:t>
            </a:r>
            <a:r>
              <a:rPr lang="en-US" sz="2000" dirty="0" smtClean="0"/>
              <a:t>	           (</a:t>
            </a:r>
            <a:r>
              <a:rPr lang="en-US" sz="2000" dirty="0" err="1" smtClean="0"/>
              <a:t>Ozmidov</a:t>
            </a:r>
            <a:r>
              <a:rPr lang="en-US" sz="2000" dirty="0" smtClean="0"/>
              <a:t> Scale)</a:t>
            </a:r>
            <a:endParaRPr lang="en-US" sz="2000" dirty="0"/>
          </a:p>
          <a:p>
            <a:pPr>
              <a:buClr>
                <a:schemeClr val="tx2"/>
              </a:buClr>
            </a:pPr>
            <a:endParaRPr lang="en-US" sz="2000" dirty="0" smtClean="0"/>
          </a:p>
          <a:p>
            <a:pPr>
              <a:buClr>
                <a:schemeClr val="tx2"/>
              </a:buClr>
            </a:pPr>
            <a:endParaRPr lang="en-US" sz="2000" dirty="0"/>
          </a:p>
          <a:p>
            <a:pPr>
              <a:buClr>
                <a:schemeClr val="tx2"/>
              </a:buClr>
            </a:pPr>
            <a:endParaRPr lang="en-US" sz="2000" dirty="0" smtClean="0"/>
          </a:p>
          <a:p>
            <a:pPr>
              <a:buClr>
                <a:schemeClr val="tx2"/>
              </a:buClr>
            </a:pPr>
            <a:r>
              <a:rPr lang="en-US" sz="2000" dirty="0"/>
              <a:t> </a:t>
            </a:r>
            <a:r>
              <a:rPr lang="en-US" sz="2000" dirty="0" smtClean="0"/>
              <a:t>    calibration coefficient</a:t>
            </a:r>
          </a:p>
          <a:p>
            <a:pPr>
              <a:buClr>
                <a:schemeClr val="tx2"/>
              </a:buClr>
            </a:pPr>
            <a:r>
              <a:rPr lang="en-US" sz="2000" dirty="0"/>
              <a:t> </a:t>
            </a:r>
            <a:r>
              <a:rPr lang="en-US" sz="2000" dirty="0" smtClean="0"/>
              <a:t>    buoyancy frequency</a:t>
            </a:r>
          </a:p>
          <a:p>
            <a:pPr>
              <a:buClr>
                <a:schemeClr val="tx2"/>
              </a:buClr>
            </a:pPr>
            <a:endParaRPr lang="en-US" sz="2000" dirty="0"/>
          </a:p>
        </p:txBody>
      </p:sp>
      <p:sp>
        <p:nvSpPr>
          <p:cNvPr id="2" name="Title 1"/>
          <p:cNvSpPr>
            <a:spLocks noGrp="1"/>
          </p:cNvSpPr>
          <p:nvPr>
            <p:ph type="title"/>
          </p:nvPr>
        </p:nvSpPr>
        <p:spPr/>
        <p:txBody>
          <a:bodyPr>
            <a:normAutofit/>
          </a:bodyPr>
          <a:lstStyle/>
          <a:p>
            <a:r>
              <a:rPr lang="en-US" dirty="0" smtClean="0"/>
              <a:t>Dissipation rate estimates from </a:t>
            </a:r>
            <a:r>
              <a:rPr lang="en-US" dirty="0" smtClean="0"/>
              <a:t>glider’s CTD data</a:t>
            </a:r>
            <a:endParaRPr lang="en-US" dirty="0"/>
          </a:p>
        </p:txBody>
      </p:sp>
      <p:pic>
        <p:nvPicPr>
          <p:cNvPr id="5" name="Picture 4"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6290" y="4564049"/>
            <a:ext cx="1774211" cy="394269"/>
          </a:xfrm>
          <a:prstGeom prst="rect">
            <a:avLst/>
          </a:prstGeom>
        </p:spPr>
      </p:pic>
      <p:pic>
        <p:nvPicPr>
          <p:cNvPr id="8" name="Picture 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0865" y="3623079"/>
            <a:ext cx="2146300" cy="292100"/>
          </a:xfrm>
          <a:prstGeom prst="rect">
            <a:avLst/>
          </a:prstGeom>
        </p:spPr>
      </p:pic>
      <p:pic>
        <p:nvPicPr>
          <p:cNvPr id="11" name="Picture 10"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9364" y="2372430"/>
            <a:ext cx="177800" cy="266700"/>
          </a:xfrm>
          <a:prstGeom prst="rect">
            <a:avLst/>
          </a:prstGeom>
        </p:spPr>
      </p:pic>
      <p:pic>
        <p:nvPicPr>
          <p:cNvPr id="12" name="Picture 11"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1882" y="2785538"/>
            <a:ext cx="127000" cy="127000"/>
          </a:xfrm>
          <a:prstGeom prst="rect">
            <a:avLst/>
          </a:prstGeom>
        </p:spPr>
      </p:pic>
      <p:pic>
        <p:nvPicPr>
          <p:cNvPr id="13" name="Picture 12"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4400" y="3051278"/>
            <a:ext cx="76200" cy="190500"/>
          </a:xfrm>
          <a:prstGeom prst="rect">
            <a:avLst/>
          </a:prstGeom>
        </p:spPr>
      </p:pic>
      <p:pic>
        <p:nvPicPr>
          <p:cNvPr id="14" name="Picture 13"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94632" y="5226500"/>
            <a:ext cx="190500" cy="165100"/>
          </a:xfrm>
          <a:prstGeom prst="rect">
            <a:avLst/>
          </a:prstGeom>
        </p:spPr>
      </p:pic>
      <p:pic>
        <p:nvPicPr>
          <p:cNvPr id="15" name="Picture 14"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75582" y="5511290"/>
            <a:ext cx="228600" cy="190500"/>
          </a:xfrm>
          <a:prstGeom prst="rect">
            <a:avLst/>
          </a:prstGeom>
        </p:spPr>
      </p:pic>
      <p:pic>
        <p:nvPicPr>
          <p:cNvPr id="16" name="Picture 15" descr="Fig10_Beaird2012.tif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42286" y="190505"/>
            <a:ext cx="2149928" cy="2041528"/>
          </a:xfrm>
          <a:prstGeom prst="rect">
            <a:avLst/>
          </a:prstGeom>
        </p:spPr>
      </p:pic>
      <p:pic>
        <p:nvPicPr>
          <p:cNvPr id="10" name="Picture 9" descr="Fig9_Beaird2012.tiff"/>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67855" y="1962454"/>
            <a:ext cx="4708784" cy="4541761"/>
          </a:xfrm>
          <a:prstGeom prst="rect">
            <a:avLst/>
          </a:prstGeom>
        </p:spPr>
      </p:pic>
      <p:sp>
        <p:nvSpPr>
          <p:cNvPr id="9" name="Rectangle 8"/>
          <p:cNvSpPr/>
          <p:nvPr/>
        </p:nvSpPr>
        <p:spPr>
          <a:xfrm>
            <a:off x="3152588" y="6342262"/>
            <a:ext cx="8672457" cy="400110"/>
          </a:xfrm>
          <a:prstGeom prst="rect">
            <a:avLst/>
          </a:prstGeom>
        </p:spPr>
        <p:txBody>
          <a:bodyPr wrap="square">
            <a:spAutoFit/>
          </a:bodyPr>
          <a:lstStyle/>
          <a:p>
            <a:pPr lvl="2" algn="r">
              <a:buClr>
                <a:schemeClr val="accent1">
                  <a:lumMod val="75000"/>
                </a:schemeClr>
              </a:buClr>
            </a:pPr>
            <a:r>
              <a:rPr lang="en-US" sz="2000" i="1" dirty="0" smtClean="0">
                <a:solidFill>
                  <a:schemeClr val="bg2">
                    <a:lumMod val="25000"/>
                  </a:schemeClr>
                </a:solidFill>
              </a:rPr>
              <a:t>Following </a:t>
            </a:r>
            <a:r>
              <a:rPr lang="en-US" sz="2000" i="1" dirty="0" err="1" smtClean="0">
                <a:solidFill>
                  <a:schemeClr val="bg2">
                    <a:lumMod val="25000"/>
                  </a:schemeClr>
                </a:solidFill>
              </a:rPr>
              <a:t>Beaird</a:t>
            </a:r>
            <a:r>
              <a:rPr lang="en-US" sz="2000" i="1" dirty="0" smtClean="0">
                <a:solidFill>
                  <a:schemeClr val="bg2">
                    <a:lumMod val="25000"/>
                  </a:schemeClr>
                </a:solidFill>
              </a:rPr>
              <a:t> et al. 2012</a:t>
            </a:r>
            <a:endParaRPr lang="en-US" sz="2000" i="1" dirty="0">
              <a:solidFill>
                <a:schemeClr val="bg2">
                  <a:lumMod val="25000"/>
                </a:schemeClr>
              </a:solidFill>
            </a:endParaRPr>
          </a:p>
        </p:txBody>
      </p:sp>
    </p:spTree>
    <p:extLst>
      <p:ext uri="{BB962C8B-B14F-4D97-AF65-F5344CB8AC3E}">
        <p14:creationId xmlns:p14="http://schemas.microsoft.com/office/powerpoint/2010/main" val="152107051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537949" y="1494482"/>
            <a:ext cx="2400300" cy="1104900"/>
          </a:xfrm>
          <a:prstGeom prst="rect">
            <a:avLst/>
          </a:prstGeom>
        </p:spPr>
      </p:pic>
      <p:sp>
        <p:nvSpPr>
          <p:cNvPr id="7" name="TextBox 6"/>
          <p:cNvSpPr txBox="1"/>
          <p:nvPr/>
        </p:nvSpPr>
        <p:spPr>
          <a:xfrm>
            <a:off x="920658" y="1132706"/>
            <a:ext cx="7851749" cy="5016758"/>
          </a:xfrm>
          <a:prstGeom prst="rect">
            <a:avLst/>
          </a:prstGeom>
          <a:noFill/>
        </p:spPr>
        <p:txBody>
          <a:bodyPr wrap="square" rtlCol="0">
            <a:spAutoFit/>
          </a:bodyPr>
          <a:lstStyle/>
          <a:p>
            <a:pPr>
              <a:buClr>
                <a:schemeClr val="tx2"/>
              </a:buClr>
            </a:pPr>
            <a:r>
              <a:rPr lang="en-US" sz="2000" dirty="0" smtClean="0"/>
              <a:t>Large Eddy Method (LEM):</a:t>
            </a:r>
          </a:p>
          <a:p>
            <a:pPr>
              <a:buClr>
                <a:schemeClr val="tx2"/>
              </a:buClr>
            </a:pPr>
            <a:endParaRPr lang="en-US" sz="2000" dirty="0" smtClean="0"/>
          </a:p>
          <a:p>
            <a:pPr>
              <a:buClr>
                <a:schemeClr val="tx2"/>
              </a:buClr>
            </a:pPr>
            <a:endParaRPr lang="en-US" sz="2000" dirty="0" smtClean="0"/>
          </a:p>
          <a:p>
            <a:pPr>
              <a:buClr>
                <a:schemeClr val="tx2"/>
              </a:buClr>
            </a:pPr>
            <a:endParaRPr lang="en-US" sz="2000" dirty="0"/>
          </a:p>
          <a:p>
            <a:pPr>
              <a:buClr>
                <a:schemeClr val="tx2"/>
              </a:buClr>
            </a:pPr>
            <a:r>
              <a:rPr lang="en-US" sz="2000" dirty="0" smtClean="0"/>
              <a:t>   </a:t>
            </a:r>
            <a:r>
              <a:rPr lang="en-US" sz="2000" dirty="0" smtClean="0">
                <a:solidFill>
                  <a:schemeClr val="accent6">
                    <a:lumMod val="75000"/>
                  </a:schemeClr>
                </a:solidFill>
              </a:rPr>
              <a:t>velocity </a:t>
            </a:r>
            <a:r>
              <a:rPr lang="en-US" sz="2000" dirty="0">
                <a:solidFill>
                  <a:schemeClr val="accent6">
                    <a:lumMod val="75000"/>
                  </a:schemeClr>
                </a:solidFill>
              </a:rPr>
              <a:t>scale of the largest </a:t>
            </a:r>
            <a:r>
              <a:rPr lang="en-US" sz="2000" dirty="0" smtClean="0">
                <a:solidFill>
                  <a:schemeClr val="accent6">
                    <a:lumMod val="75000"/>
                  </a:schemeClr>
                </a:solidFill>
              </a:rPr>
              <a:t>eddies</a:t>
            </a:r>
          </a:p>
          <a:p>
            <a:pPr>
              <a:buClr>
                <a:schemeClr val="tx2"/>
              </a:buClr>
            </a:pPr>
            <a:r>
              <a:rPr lang="en-US" sz="2000" dirty="0"/>
              <a:t> </a:t>
            </a:r>
            <a:r>
              <a:rPr lang="en-US" sz="2000" dirty="0" smtClean="0"/>
              <a:t>  time it takes to overturn once </a:t>
            </a:r>
          </a:p>
          <a:p>
            <a:pPr>
              <a:buClr>
                <a:schemeClr val="tx2"/>
              </a:buClr>
            </a:pPr>
            <a:r>
              <a:rPr lang="en-US" sz="2000" dirty="0" smtClean="0"/>
              <a:t>   their length scale</a:t>
            </a:r>
          </a:p>
          <a:p>
            <a:pPr>
              <a:buClr>
                <a:schemeClr val="tx2"/>
              </a:buClr>
            </a:pPr>
            <a:endParaRPr lang="en-US" sz="2000" dirty="0"/>
          </a:p>
          <a:p>
            <a:pPr>
              <a:buClr>
                <a:schemeClr val="tx2"/>
              </a:buClr>
            </a:pPr>
            <a:r>
              <a:rPr lang="en-US" sz="2000" dirty="0" smtClean="0"/>
              <a:t>For stratified flow,                     </a:t>
            </a:r>
          </a:p>
          <a:p>
            <a:pPr>
              <a:buClr>
                <a:schemeClr val="tx2"/>
              </a:buClr>
            </a:pPr>
            <a:r>
              <a:rPr lang="en-US" sz="2000" dirty="0"/>
              <a:t>	</a:t>
            </a:r>
            <a:r>
              <a:rPr lang="en-US" sz="2000" dirty="0" smtClean="0"/>
              <a:t>	           (</a:t>
            </a:r>
            <a:r>
              <a:rPr lang="en-US" sz="2000" dirty="0" err="1" smtClean="0"/>
              <a:t>Ozmidov</a:t>
            </a:r>
            <a:r>
              <a:rPr lang="en-US" sz="2000" dirty="0" smtClean="0"/>
              <a:t> Scale)</a:t>
            </a:r>
            <a:endParaRPr lang="en-US" sz="2000" dirty="0"/>
          </a:p>
          <a:p>
            <a:pPr>
              <a:buClr>
                <a:schemeClr val="tx2"/>
              </a:buClr>
            </a:pPr>
            <a:endParaRPr lang="en-US" sz="2000" dirty="0" smtClean="0"/>
          </a:p>
          <a:p>
            <a:pPr>
              <a:buClr>
                <a:schemeClr val="tx2"/>
              </a:buClr>
            </a:pPr>
            <a:endParaRPr lang="en-US" sz="2000" dirty="0"/>
          </a:p>
          <a:p>
            <a:pPr>
              <a:buClr>
                <a:schemeClr val="tx2"/>
              </a:buClr>
            </a:pPr>
            <a:endParaRPr lang="en-US" sz="2000" dirty="0" smtClean="0"/>
          </a:p>
          <a:p>
            <a:pPr>
              <a:buClr>
                <a:schemeClr val="tx2"/>
              </a:buClr>
            </a:pPr>
            <a:r>
              <a:rPr lang="en-US" sz="2000" dirty="0"/>
              <a:t> </a:t>
            </a:r>
            <a:r>
              <a:rPr lang="en-US" sz="2000" dirty="0" smtClean="0"/>
              <a:t>    calibration coefficient</a:t>
            </a:r>
          </a:p>
          <a:p>
            <a:pPr>
              <a:buClr>
                <a:schemeClr val="tx2"/>
              </a:buClr>
            </a:pPr>
            <a:r>
              <a:rPr lang="en-US" sz="2000" dirty="0"/>
              <a:t> </a:t>
            </a:r>
            <a:r>
              <a:rPr lang="en-US" sz="2000" dirty="0" smtClean="0"/>
              <a:t>    buoyancy frequency</a:t>
            </a:r>
          </a:p>
          <a:p>
            <a:pPr>
              <a:buClr>
                <a:schemeClr val="tx2"/>
              </a:buClr>
            </a:pPr>
            <a:endParaRPr lang="en-US" sz="2000" dirty="0"/>
          </a:p>
        </p:txBody>
      </p:sp>
      <p:sp>
        <p:nvSpPr>
          <p:cNvPr id="2" name="Title 1"/>
          <p:cNvSpPr>
            <a:spLocks noGrp="1"/>
          </p:cNvSpPr>
          <p:nvPr>
            <p:ph type="title"/>
          </p:nvPr>
        </p:nvSpPr>
        <p:spPr>
          <a:xfrm>
            <a:off x="838200" y="365126"/>
            <a:ext cx="10983780" cy="608910"/>
          </a:xfrm>
        </p:spPr>
        <p:txBody>
          <a:bodyPr>
            <a:normAutofit fontScale="90000"/>
          </a:bodyPr>
          <a:lstStyle/>
          <a:p>
            <a:r>
              <a:rPr lang="en-US" dirty="0" smtClean="0"/>
              <a:t>Dissipation rate estimates from vertical velocity </a:t>
            </a:r>
            <a:r>
              <a:rPr lang="en-US" dirty="0" smtClean="0"/>
              <a:t>variance: Glider Survey in MB </a:t>
            </a:r>
            <a:endParaRPr lang="en-US" dirty="0"/>
          </a:p>
        </p:txBody>
      </p:sp>
      <p:pic>
        <p:nvPicPr>
          <p:cNvPr id="5" name="Picture 4"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6290" y="4564049"/>
            <a:ext cx="1774211" cy="394269"/>
          </a:xfrm>
          <a:prstGeom prst="rect">
            <a:avLst/>
          </a:prstGeom>
        </p:spPr>
      </p:pic>
      <p:pic>
        <p:nvPicPr>
          <p:cNvPr id="8" name="Picture 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0865" y="3623079"/>
            <a:ext cx="2146300" cy="292100"/>
          </a:xfrm>
          <a:prstGeom prst="rect">
            <a:avLst/>
          </a:prstGeom>
        </p:spPr>
      </p:pic>
      <p:sp>
        <p:nvSpPr>
          <p:cNvPr id="9" name="Rectangle 8"/>
          <p:cNvSpPr/>
          <p:nvPr/>
        </p:nvSpPr>
        <p:spPr>
          <a:xfrm>
            <a:off x="3152588" y="6342262"/>
            <a:ext cx="8672457" cy="400110"/>
          </a:xfrm>
          <a:prstGeom prst="rect">
            <a:avLst/>
          </a:prstGeom>
        </p:spPr>
        <p:txBody>
          <a:bodyPr wrap="square">
            <a:spAutoFit/>
          </a:bodyPr>
          <a:lstStyle/>
          <a:p>
            <a:pPr lvl="2" algn="r">
              <a:buClr>
                <a:schemeClr val="accent1">
                  <a:lumMod val="75000"/>
                </a:schemeClr>
              </a:buClr>
            </a:pPr>
            <a:r>
              <a:rPr lang="en-US" sz="2000" i="1" dirty="0" smtClean="0">
                <a:solidFill>
                  <a:schemeClr val="bg2">
                    <a:lumMod val="25000"/>
                  </a:schemeClr>
                </a:solidFill>
              </a:rPr>
              <a:t>Following </a:t>
            </a:r>
            <a:r>
              <a:rPr lang="en-US" sz="2000" i="1" dirty="0" err="1" smtClean="0">
                <a:solidFill>
                  <a:schemeClr val="bg2">
                    <a:lumMod val="25000"/>
                  </a:schemeClr>
                </a:solidFill>
              </a:rPr>
              <a:t>Beaird</a:t>
            </a:r>
            <a:r>
              <a:rPr lang="en-US" sz="2000" i="1" dirty="0" smtClean="0">
                <a:solidFill>
                  <a:schemeClr val="bg2">
                    <a:lumMod val="25000"/>
                  </a:schemeClr>
                </a:solidFill>
              </a:rPr>
              <a:t> et al. 2012</a:t>
            </a:r>
            <a:endParaRPr lang="en-US" sz="2000" i="1" dirty="0">
              <a:solidFill>
                <a:schemeClr val="bg2">
                  <a:lumMod val="25000"/>
                </a:schemeClr>
              </a:solidFill>
            </a:endParaRPr>
          </a:p>
        </p:txBody>
      </p:sp>
      <p:pic>
        <p:nvPicPr>
          <p:cNvPr id="11" name="Picture 10"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9364" y="2372430"/>
            <a:ext cx="177800" cy="266700"/>
          </a:xfrm>
          <a:prstGeom prst="rect">
            <a:avLst/>
          </a:prstGeom>
        </p:spPr>
      </p:pic>
      <p:pic>
        <p:nvPicPr>
          <p:cNvPr id="12" name="Picture 11"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1882" y="2785538"/>
            <a:ext cx="127000" cy="127000"/>
          </a:xfrm>
          <a:prstGeom prst="rect">
            <a:avLst/>
          </a:prstGeom>
        </p:spPr>
      </p:pic>
      <p:pic>
        <p:nvPicPr>
          <p:cNvPr id="13" name="Picture 12"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4400" y="3051278"/>
            <a:ext cx="76200" cy="190500"/>
          </a:xfrm>
          <a:prstGeom prst="rect">
            <a:avLst/>
          </a:prstGeom>
        </p:spPr>
      </p:pic>
      <p:pic>
        <p:nvPicPr>
          <p:cNvPr id="14" name="Picture 13"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94632" y="5226500"/>
            <a:ext cx="190500" cy="165100"/>
          </a:xfrm>
          <a:prstGeom prst="rect">
            <a:avLst/>
          </a:prstGeom>
        </p:spPr>
      </p:pic>
      <p:pic>
        <p:nvPicPr>
          <p:cNvPr id="15" name="Picture 14"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75582" y="5511290"/>
            <a:ext cx="228600" cy="190500"/>
          </a:xfrm>
          <a:prstGeom prst="rect">
            <a:avLst/>
          </a:prstGeom>
        </p:spPr>
      </p:pic>
      <p:pic>
        <p:nvPicPr>
          <p:cNvPr id="16" name="Picture 15" descr="map_epsilon_mean_19402901.eps"/>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00061" y="1042398"/>
            <a:ext cx="4245889" cy="2381840"/>
          </a:xfrm>
          <a:prstGeom prst="rect">
            <a:avLst/>
          </a:prstGeom>
        </p:spPr>
      </p:pic>
      <p:pic>
        <p:nvPicPr>
          <p:cNvPr id="17" name="Picture 16" descr="_e_transect_19402901_p1-245.eps"/>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78906" y="3574141"/>
            <a:ext cx="4339612" cy="3256643"/>
          </a:xfrm>
          <a:prstGeom prst="rect">
            <a:avLst/>
          </a:prstGeom>
        </p:spPr>
      </p:pic>
    </p:spTree>
    <p:extLst>
      <p:ext uri="{BB962C8B-B14F-4D97-AF65-F5344CB8AC3E}">
        <p14:creationId xmlns:p14="http://schemas.microsoft.com/office/powerpoint/2010/main" val="240567874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3BC003FF-1D0F-E743-A3C5-5C18B8C25054}"/>
              </a:ext>
            </a:extLst>
          </p:cNvPr>
          <p:cNvSpPr>
            <a:spLocks noGrp="1"/>
          </p:cNvSpPr>
          <p:nvPr>
            <p:ph type="title"/>
          </p:nvPr>
        </p:nvSpPr>
        <p:spPr>
          <a:xfrm>
            <a:off x="838200" y="458432"/>
            <a:ext cx="10515600" cy="608910"/>
          </a:xfrm>
        </p:spPr>
        <p:txBody>
          <a:bodyPr>
            <a:normAutofit/>
          </a:bodyPr>
          <a:lstStyle/>
          <a:p>
            <a:pPr indent="-457200" algn="ctr"/>
            <a:r>
              <a:rPr lang="en-US" dirty="0" smtClean="0">
                <a:solidFill>
                  <a:schemeClr val="accent1">
                    <a:lumMod val="75000"/>
                  </a:schemeClr>
                </a:solidFill>
              </a:rPr>
              <a:t>Basic requirements for </a:t>
            </a:r>
            <a:r>
              <a:rPr lang="en-US" dirty="0" smtClean="0">
                <a:solidFill>
                  <a:schemeClr val="accent1">
                    <a:lumMod val="75000"/>
                  </a:schemeClr>
                </a:solidFill>
              </a:rPr>
              <a:t>microstructure </a:t>
            </a:r>
            <a:r>
              <a:rPr lang="en-US" dirty="0" smtClean="0">
                <a:solidFill>
                  <a:schemeClr val="accent1">
                    <a:lumMod val="75000"/>
                  </a:schemeClr>
                </a:solidFill>
              </a:rPr>
              <a:t>turbulence measurements</a:t>
            </a:r>
            <a:endParaRPr lang="en-US" dirty="0">
              <a:solidFill>
                <a:schemeClr val="accent1">
                  <a:lumMod val="75000"/>
                </a:schemeClr>
              </a:solidFill>
            </a:endParaRPr>
          </a:p>
        </p:txBody>
      </p:sp>
      <p:sp>
        <p:nvSpPr>
          <p:cNvPr id="8" name="Rectangle 7"/>
          <p:cNvSpPr/>
          <p:nvPr/>
        </p:nvSpPr>
        <p:spPr>
          <a:xfrm>
            <a:off x="739775" y="1090582"/>
            <a:ext cx="11118253" cy="1323439"/>
          </a:xfrm>
          <a:prstGeom prst="rect">
            <a:avLst/>
          </a:prstGeom>
        </p:spPr>
        <p:txBody>
          <a:bodyPr wrap="square">
            <a:spAutoFit/>
          </a:bodyPr>
          <a:lstStyle/>
          <a:p>
            <a:endParaRPr lang="en-US" sz="2000" dirty="0">
              <a:solidFill>
                <a:schemeClr val="tx1"/>
              </a:solidFill>
            </a:endParaRPr>
          </a:p>
          <a:p>
            <a:r>
              <a:rPr lang="en-US" sz="2000" dirty="0">
                <a:solidFill>
                  <a:schemeClr val="tx1"/>
                </a:solidFill>
              </a:rPr>
              <a:t>			</a:t>
            </a:r>
            <a:r>
              <a:rPr lang="en-US" sz="2000" dirty="0" smtClean="0">
                <a:solidFill>
                  <a:schemeClr val="tx1"/>
                </a:solidFill>
              </a:rPr>
              <a:t>					 </a:t>
            </a:r>
          </a:p>
          <a:p>
            <a:endParaRPr lang="en-US" sz="2000" dirty="0" smtClean="0">
              <a:solidFill>
                <a:schemeClr val="tx1"/>
              </a:solidFill>
            </a:endParaRPr>
          </a:p>
          <a:p>
            <a:r>
              <a:rPr lang="en-US" sz="2000" dirty="0">
                <a:solidFill>
                  <a:schemeClr val="tx1"/>
                </a:solidFill>
                <a:sym typeface="Wingdings"/>
              </a:rPr>
              <a:t>	</a:t>
            </a:r>
            <a:endParaRPr lang="en-US" sz="2000" dirty="0" smtClean="0">
              <a:solidFill>
                <a:schemeClr val="tx1"/>
              </a:solidFill>
              <a:sym typeface="Wingdings"/>
            </a:endParaRPr>
          </a:p>
        </p:txBody>
      </p:sp>
      <p:sp>
        <p:nvSpPr>
          <p:cNvPr id="22" name="Rectangle 21"/>
          <p:cNvSpPr/>
          <p:nvPr/>
        </p:nvSpPr>
        <p:spPr>
          <a:xfrm>
            <a:off x="3279866" y="6342263"/>
            <a:ext cx="8766084" cy="400110"/>
          </a:xfrm>
          <a:prstGeom prst="rect">
            <a:avLst/>
          </a:prstGeom>
        </p:spPr>
        <p:txBody>
          <a:bodyPr wrap="square">
            <a:spAutoFit/>
          </a:bodyPr>
          <a:lstStyle/>
          <a:p>
            <a:pPr lvl="2" algn="r">
              <a:buClr>
                <a:schemeClr val="accent1">
                  <a:lumMod val="75000"/>
                </a:schemeClr>
              </a:buClr>
            </a:pPr>
            <a:r>
              <a:rPr lang="en-US" sz="2000" i="1" dirty="0" smtClean="0">
                <a:solidFill>
                  <a:schemeClr val="bg2">
                    <a:lumMod val="25000"/>
                  </a:schemeClr>
                </a:solidFill>
              </a:rPr>
              <a:t>RSI </a:t>
            </a:r>
            <a:r>
              <a:rPr lang="en-US" sz="2000" i="1" dirty="0" smtClean="0">
                <a:solidFill>
                  <a:schemeClr val="bg2">
                    <a:lumMod val="25000"/>
                  </a:schemeClr>
                </a:solidFill>
              </a:rPr>
              <a:t>VMP-250 Workshop Course </a:t>
            </a:r>
            <a:r>
              <a:rPr lang="en-US" sz="2000" i="1" dirty="0" smtClean="0">
                <a:solidFill>
                  <a:schemeClr val="bg2">
                    <a:lumMod val="25000"/>
                  </a:schemeClr>
                </a:solidFill>
              </a:rPr>
              <a:t>Notes </a:t>
            </a:r>
            <a:r>
              <a:rPr lang="en-US" sz="2000" i="1" dirty="0" smtClean="0">
                <a:solidFill>
                  <a:schemeClr val="bg2">
                    <a:lumMod val="25000"/>
                  </a:schemeClr>
                </a:solidFill>
              </a:rPr>
              <a:t>  </a:t>
            </a:r>
            <a:endParaRPr lang="en-US" sz="2000" i="1" dirty="0">
              <a:solidFill>
                <a:schemeClr val="bg2">
                  <a:lumMod val="25000"/>
                </a:schemeClr>
              </a:solidFill>
            </a:endParaRPr>
          </a:p>
        </p:txBody>
      </p:sp>
      <p:sp>
        <p:nvSpPr>
          <p:cNvPr id="18" name="TextBox 17"/>
          <p:cNvSpPr txBox="1"/>
          <p:nvPr/>
        </p:nvSpPr>
        <p:spPr>
          <a:xfrm>
            <a:off x="825003" y="1372064"/>
            <a:ext cx="10656887" cy="3877984"/>
          </a:xfrm>
          <a:prstGeom prst="rect">
            <a:avLst/>
          </a:prstGeom>
          <a:noFill/>
        </p:spPr>
        <p:txBody>
          <a:bodyPr wrap="square" rtlCol="0">
            <a:spAutoFit/>
          </a:bodyPr>
          <a:lstStyle/>
          <a:p>
            <a:pPr marL="285750" indent="-285750">
              <a:buFontTx/>
              <a:buChar char="-"/>
            </a:pPr>
            <a:endParaRPr lang="en-US" sz="2000" dirty="0" smtClean="0"/>
          </a:p>
          <a:p>
            <a:pPr marL="285750" indent="-285750">
              <a:buFontTx/>
              <a:buChar char="-"/>
            </a:pPr>
            <a:r>
              <a:rPr lang="en-US" sz="2000" dirty="0" smtClean="0"/>
              <a:t>Sensor </a:t>
            </a:r>
            <a:r>
              <a:rPr lang="en-US" sz="2000" dirty="0" smtClean="0"/>
              <a:t>placement (unperturbed flow, extremely fragile sensors)</a:t>
            </a:r>
          </a:p>
          <a:p>
            <a:pPr marL="285750" indent="-285750">
              <a:buFontTx/>
              <a:buChar char="-"/>
            </a:pPr>
            <a:endParaRPr lang="en-US" sz="2000" dirty="0" smtClean="0"/>
          </a:p>
          <a:p>
            <a:pPr marL="285750" indent="-285750">
              <a:buFontTx/>
              <a:buChar char="-"/>
            </a:pPr>
            <a:r>
              <a:rPr lang="en-US" sz="2000" dirty="0" smtClean="0"/>
              <a:t>Platform moving smoothly, at profiling speeds </a:t>
            </a:r>
            <a:r>
              <a:rPr lang="en-US" sz="2000" dirty="0" smtClean="0"/>
              <a:t>~ 0.2 </a:t>
            </a:r>
            <a:r>
              <a:rPr lang="en-US" sz="2000" dirty="0" smtClean="0"/>
              <a:t>- 1 </a:t>
            </a:r>
            <a:r>
              <a:rPr lang="en-US" sz="2000" dirty="0" smtClean="0"/>
              <a:t>m/</a:t>
            </a:r>
            <a:r>
              <a:rPr lang="en-US" sz="2000" dirty="0" smtClean="0"/>
              <a:t>s</a:t>
            </a:r>
          </a:p>
          <a:p>
            <a:r>
              <a:rPr lang="en-US" sz="2000" dirty="0" smtClean="0"/>
              <a:t>    </a:t>
            </a:r>
            <a:r>
              <a:rPr lang="en-US" sz="2000" dirty="0"/>
              <a:t>(Taylor’s “frozen” turbulence </a:t>
            </a:r>
            <a:r>
              <a:rPr lang="en-US" sz="2000" dirty="0" smtClean="0"/>
              <a:t>hypothesis + </a:t>
            </a:r>
            <a:r>
              <a:rPr lang="en-US" sz="2000" dirty="0" err="1" smtClean="0"/>
              <a:t>freq</a:t>
            </a:r>
            <a:r>
              <a:rPr lang="en-US" sz="2000" dirty="0" smtClean="0"/>
              <a:t> response of the probe, f = V * k)</a:t>
            </a:r>
          </a:p>
          <a:p>
            <a:endParaRPr lang="en-US" sz="2000" dirty="0"/>
          </a:p>
          <a:p>
            <a:r>
              <a:rPr lang="en-US" sz="2000" dirty="0" smtClean="0"/>
              <a:t>-  Quiet </a:t>
            </a:r>
            <a:r>
              <a:rPr lang="en-US" sz="2000" dirty="0" smtClean="0"/>
              <a:t>platform: minimal </a:t>
            </a:r>
            <a:r>
              <a:rPr lang="en-US" sz="2000" dirty="0" smtClean="0"/>
              <a:t>mechanical vibrations &amp; electronic noise</a:t>
            </a:r>
          </a:p>
          <a:p>
            <a:r>
              <a:rPr lang="en-US" sz="2000" dirty="0"/>
              <a:t> </a:t>
            </a:r>
            <a:r>
              <a:rPr lang="en-US" sz="2000" dirty="0" smtClean="0"/>
              <a:t>   in the dissipation range</a:t>
            </a:r>
          </a:p>
          <a:p>
            <a:endParaRPr lang="en-US" sz="2000" dirty="0"/>
          </a:p>
          <a:p>
            <a:r>
              <a:rPr lang="en-US" sz="2000" dirty="0" smtClean="0"/>
              <a:t>-  Angle </a:t>
            </a:r>
            <a:r>
              <a:rPr lang="en-US" sz="2000" dirty="0"/>
              <a:t>of attack: +/- 10 </a:t>
            </a:r>
            <a:r>
              <a:rPr lang="en-US" sz="2000" dirty="0" err="1"/>
              <a:t>deg</a:t>
            </a:r>
            <a:endParaRPr lang="en-US" sz="2000" dirty="0"/>
          </a:p>
          <a:p>
            <a:endParaRPr lang="en-US" sz="1800" dirty="0" smtClean="0"/>
          </a:p>
          <a:p>
            <a:pPr marL="285750" indent="-285750">
              <a:buFontTx/>
              <a:buChar char="-"/>
            </a:pPr>
            <a:endParaRPr lang="en-US" dirty="0" smtClean="0"/>
          </a:p>
          <a:p>
            <a:pPr marL="285750" indent="-285750">
              <a:buFontTx/>
              <a:buChar char="-"/>
            </a:pPr>
            <a:endParaRPr lang="en-US" dirty="0"/>
          </a:p>
        </p:txBody>
      </p:sp>
    </p:spTree>
    <p:extLst>
      <p:ext uri="{BB962C8B-B14F-4D97-AF65-F5344CB8AC3E}">
        <p14:creationId xmlns:p14="http://schemas.microsoft.com/office/powerpoint/2010/main" val="117307655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MicroRider-1000-WW Specifications</a:t>
            </a:r>
            <a:endParaRPr lang="en-US" dirty="0"/>
          </a:p>
        </p:txBody>
      </p:sp>
      <p:sp>
        <p:nvSpPr>
          <p:cNvPr id="3" name="TextBox 2"/>
          <p:cNvSpPr txBox="1"/>
          <p:nvPr/>
        </p:nvSpPr>
        <p:spPr>
          <a:xfrm>
            <a:off x="959694" y="1578058"/>
            <a:ext cx="6338119" cy="4708981"/>
          </a:xfrm>
          <a:prstGeom prst="rect">
            <a:avLst/>
          </a:prstGeom>
          <a:noFill/>
        </p:spPr>
        <p:txBody>
          <a:bodyPr wrap="square" rtlCol="0">
            <a:spAutoFit/>
          </a:bodyPr>
          <a:lstStyle/>
          <a:p>
            <a:pPr>
              <a:buClr>
                <a:schemeClr val="tx2"/>
              </a:buClr>
            </a:pPr>
            <a:r>
              <a:rPr lang="en-US" sz="2000" dirty="0" smtClean="0"/>
              <a:t>Weight: 5.5 kg in air, ~0 kg in water</a:t>
            </a:r>
          </a:p>
          <a:p>
            <a:pPr>
              <a:buClr>
                <a:schemeClr val="tx2"/>
              </a:buClr>
            </a:pPr>
            <a:endParaRPr lang="en-US" sz="2000" dirty="0"/>
          </a:p>
          <a:p>
            <a:pPr>
              <a:buClr>
                <a:schemeClr val="tx2"/>
              </a:buClr>
            </a:pPr>
            <a:r>
              <a:rPr lang="en-US" sz="2000" dirty="0" smtClean="0"/>
              <a:t>Power: 9-18 DVC supply,</a:t>
            </a:r>
          </a:p>
          <a:p>
            <a:pPr>
              <a:buClr>
                <a:schemeClr val="tx2"/>
              </a:buClr>
            </a:pPr>
            <a:r>
              <a:rPr lang="en-US" sz="2000" dirty="0" smtClean="0"/>
              <a:t>Consumption ~</a:t>
            </a:r>
            <a:r>
              <a:rPr lang="en-US" sz="2000" dirty="0" smtClean="0"/>
              <a:t> 1 W sampling, 10^</a:t>
            </a:r>
            <a:r>
              <a:rPr lang="en-US" sz="2000" baseline="30000" dirty="0" smtClean="0"/>
              <a:t>-5</a:t>
            </a:r>
            <a:r>
              <a:rPr lang="en-US" sz="2000" dirty="0" smtClean="0"/>
              <a:t> sleep</a:t>
            </a:r>
          </a:p>
          <a:p>
            <a:pPr>
              <a:buClr>
                <a:schemeClr val="tx2"/>
              </a:buClr>
            </a:pPr>
            <a:endParaRPr lang="en-US" sz="2000" dirty="0" smtClean="0"/>
          </a:p>
          <a:p>
            <a:pPr>
              <a:buClr>
                <a:schemeClr val="tx2"/>
              </a:buClr>
            </a:pPr>
            <a:r>
              <a:rPr lang="en-US" sz="2000" dirty="0" smtClean="0"/>
              <a:t>Sampling rates:</a:t>
            </a:r>
          </a:p>
          <a:p>
            <a:pPr>
              <a:buClr>
                <a:schemeClr val="tx2"/>
              </a:buClr>
            </a:pPr>
            <a:r>
              <a:rPr lang="en-US" sz="2000" dirty="0" smtClean="0"/>
              <a:t>Shear probes, 512 Hz</a:t>
            </a:r>
          </a:p>
          <a:p>
            <a:pPr>
              <a:buClr>
                <a:schemeClr val="tx2"/>
              </a:buClr>
            </a:pPr>
            <a:r>
              <a:rPr lang="en-US" sz="2000" dirty="0" smtClean="0"/>
              <a:t>CTD, 64 Hz</a:t>
            </a:r>
            <a:endParaRPr lang="en-US" sz="2000" dirty="0"/>
          </a:p>
          <a:p>
            <a:pPr>
              <a:buClr>
                <a:schemeClr val="tx2"/>
              </a:buClr>
            </a:pPr>
            <a:endParaRPr lang="en-US" sz="2000" dirty="0"/>
          </a:p>
          <a:p>
            <a:pPr>
              <a:buClr>
                <a:schemeClr val="tx2"/>
              </a:buClr>
            </a:pPr>
            <a:r>
              <a:rPr lang="en-US" sz="2000" dirty="0" smtClean="0"/>
              <a:t>Mode of Operation </a:t>
            </a:r>
          </a:p>
          <a:p>
            <a:pPr>
              <a:buClr>
                <a:schemeClr val="tx2"/>
              </a:buClr>
            </a:pPr>
            <a:r>
              <a:rPr lang="en-US" sz="2000" dirty="0" smtClean="0"/>
              <a:t>(continuous </a:t>
            </a:r>
            <a:r>
              <a:rPr lang="en-US" sz="2000" dirty="0" err="1" smtClean="0"/>
              <a:t>vs</a:t>
            </a:r>
            <a:r>
              <a:rPr lang="en-US" sz="2000" dirty="0" smtClean="0"/>
              <a:t> cyclic sampling)</a:t>
            </a:r>
          </a:p>
          <a:p>
            <a:pPr>
              <a:buClr>
                <a:schemeClr val="tx2"/>
              </a:buClr>
            </a:pPr>
            <a:endParaRPr lang="en-US" sz="2000" dirty="0"/>
          </a:p>
          <a:p>
            <a:pPr>
              <a:buClr>
                <a:schemeClr val="tx2"/>
              </a:buClr>
            </a:pPr>
            <a:r>
              <a:rPr lang="en-US" sz="2000" dirty="0" smtClean="0"/>
              <a:t>Data Storage ~ 64 GB</a:t>
            </a:r>
            <a:endParaRPr lang="en-US" sz="2000" dirty="0"/>
          </a:p>
          <a:p>
            <a:pPr>
              <a:buClr>
                <a:schemeClr val="tx2"/>
              </a:buClr>
            </a:pPr>
            <a:endParaRPr lang="en-US" sz="2000" dirty="0" smtClean="0"/>
          </a:p>
          <a:p>
            <a:pPr>
              <a:buClr>
                <a:schemeClr val="tx2"/>
              </a:buClr>
            </a:pPr>
            <a:r>
              <a:rPr lang="en-US" sz="2000" dirty="0" smtClean="0"/>
              <a:t>Outputs ~ </a:t>
            </a:r>
            <a:r>
              <a:rPr lang="en-US" sz="2000" dirty="0"/>
              <a:t>8192 </a:t>
            </a:r>
            <a:r>
              <a:rPr lang="en-US" sz="2000" dirty="0" smtClean="0"/>
              <a:t>bytes/s</a:t>
            </a:r>
            <a:endParaRPr lang="en-US" sz="2000" dirty="0"/>
          </a:p>
        </p:txBody>
      </p:sp>
      <p:sp>
        <p:nvSpPr>
          <p:cNvPr id="12" name="TextBox 11"/>
          <p:cNvSpPr txBox="1"/>
          <p:nvPr/>
        </p:nvSpPr>
        <p:spPr>
          <a:xfrm>
            <a:off x="965744" y="1035488"/>
            <a:ext cx="10941236" cy="400110"/>
          </a:xfrm>
          <a:prstGeom prst="rect">
            <a:avLst/>
          </a:prstGeom>
          <a:noFill/>
        </p:spPr>
        <p:txBody>
          <a:bodyPr wrap="square" rtlCol="0">
            <a:spAutoFit/>
          </a:bodyPr>
          <a:lstStyle/>
          <a:p>
            <a:pPr>
              <a:buClr>
                <a:schemeClr val="tx2"/>
              </a:buClr>
            </a:pPr>
            <a:r>
              <a:rPr lang="en-US" sz="2000" dirty="0" smtClean="0"/>
              <a:t>Dimensions: ~ 1m (w/probes)</a:t>
            </a:r>
            <a:endParaRPr lang="en-US" sz="2000" dirty="0" smtClean="0"/>
          </a:p>
        </p:txBody>
      </p:sp>
      <p:pic>
        <p:nvPicPr>
          <p:cNvPr id="5" name="Picture 4"/>
          <p:cNvPicPr>
            <a:picLocks noChangeAspect="1"/>
          </p:cNvPicPr>
          <p:nvPr/>
        </p:nvPicPr>
        <p:blipFill>
          <a:blip r:embed="rId3"/>
          <a:stretch>
            <a:fillRect/>
          </a:stretch>
        </p:blipFill>
        <p:spPr>
          <a:xfrm>
            <a:off x="6412185" y="176980"/>
            <a:ext cx="2823220" cy="3781427"/>
          </a:xfrm>
          <a:prstGeom prst="rect">
            <a:avLst/>
          </a:prstGeom>
        </p:spPr>
      </p:pic>
      <p:pic>
        <p:nvPicPr>
          <p:cNvPr id="6" name="Picture 5"/>
          <p:cNvPicPr>
            <a:picLocks noChangeAspect="1"/>
          </p:cNvPicPr>
          <p:nvPr/>
        </p:nvPicPr>
        <p:blipFill>
          <a:blip r:embed="rId4"/>
          <a:stretch>
            <a:fillRect/>
          </a:stretch>
        </p:blipFill>
        <p:spPr>
          <a:xfrm>
            <a:off x="7867042" y="3963844"/>
            <a:ext cx="4345452" cy="2894156"/>
          </a:xfrm>
          <a:prstGeom prst="rect">
            <a:avLst/>
          </a:prstGeom>
        </p:spPr>
      </p:pic>
      <p:pic>
        <p:nvPicPr>
          <p:cNvPr id="7" name="Picture 6"/>
          <p:cNvPicPr>
            <a:picLocks noChangeAspect="1"/>
          </p:cNvPicPr>
          <p:nvPr/>
        </p:nvPicPr>
        <p:blipFill>
          <a:blip r:embed="rId5"/>
          <a:stretch>
            <a:fillRect/>
          </a:stretch>
        </p:blipFill>
        <p:spPr>
          <a:xfrm>
            <a:off x="9129036" y="135273"/>
            <a:ext cx="3073373" cy="4094461"/>
          </a:xfrm>
          <a:prstGeom prst="rect">
            <a:avLst/>
          </a:prstGeom>
        </p:spPr>
      </p:pic>
      <p:pic>
        <p:nvPicPr>
          <p:cNvPr id="8" name="Picture 7"/>
          <p:cNvPicPr>
            <a:picLocks noChangeAspect="1"/>
          </p:cNvPicPr>
          <p:nvPr/>
        </p:nvPicPr>
        <p:blipFill>
          <a:blip r:embed="rId6"/>
          <a:stretch>
            <a:fillRect/>
          </a:stretch>
        </p:blipFill>
        <p:spPr>
          <a:xfrm>
            <a:off x="4676409" y="3861330"/>
            <a:ext cx="4486033" cy="2996670"/>
          </a:xfrm>
          <a:prstGeom prst="rect">
            <a:avLst/>
          </a:prstGeom>
        </p:spPr>
      </p:pic>
      <p:sp>
        <p:nvSpPr>
          <p:cNvPr id="10" name="TextBox 9"/>
          <p:cNvSpPr txBox="1"/>
          <p:nvPr/>
        </p:nvSpPr>
        <p:spPr>
          <a:xfrm>
            <a:off x="9862462" y="6371486"/>
            <a:ext cx="1653167" cy="400110"/>
          </a:xfrm>
          <a:prstGeom prst="rect">
            <a:avLst/>
          </a:prstGeom>
          <a:noFill/>
        </p:spPr>
        <p:txBody>
          <a:bodyPr wrap="square" rtlCol="0">
            <a:spAutoFit/>
          </a:bodyPr>
          <a:lstStyle/>
          <a:p>
            <a:pPr>
              <a:buClr>
                <a:schemeClr val="tx2"/>
              </a:buClr>
            </a:pPr>
            <a:r>
              <a:rPr lang="en-US" sz="2000" dirty="0" err="1" smtClean="0">
                <a:solidFill>
                  <a:schemeClr val="bg1"/>
                </a:solidFill>
              </a:rPr>
              <a:t>WireWalker</a:t>
            </a:r>
            <a:endParaRPr lang="en-US" sz="2000" dirty="0" smtClean="0">
              <a:solidFill>
                <a:schemeClr val="bg1"/>
              </a:solidFill>
            </a:endParaRPr>
          </a:p>
        </p:txBody>
      </p:sp>
      <p:sp>
        <p:nvSpPr>
          <p:cNvPr id="11" name="TextBox 10"/>
          <p:cNvSpPr txBox="1"/>
          <p:nvPr/>
        </p:nvSpPr>
        <p:spPr>
          <a:xfrm>
            <a:off x="6108726" y="6457890"/>
            <a:ext cx="1653167" cy="400110"/>
          </a:xfrm>
          <a:prstGeom prst="rect">
            <a:avLst/>
          </a:prstGeom>
          <a:noFill/>
        </p:spPr>
        <p:txBody>
          <a:bodyPr wrap="square" rtlCol="0">
            <a:spAutoFit/>
          </a:bodyPr>
          <a:lstStyle/>
          <a:p>
            <a:pPr>
              <a:buClr>
                <a:schemeClr val="tx2"/>
              </a:buClr>
            </a:pPr>
            <a:r>
              <a:rPr lang="en-US" sz="2000" dirty="0" smtClean="0">
                <a:solidFill>
                  <a:schemeClr val="bg1"/>
                </a:solidFill>
              </a:rPr>
              <a:t>Spray Glider</a:t>
            </a:r>
            <a:endParaRPr lang="en-US" sz="2000" dirty="0" smtClean="0">
              <a:solidFill>
                <a:schemeClr val="bg1"/>
              </a:solidFill>
            </a:endParaRPr>
          </a:p>
        </p:txBody>
      </p:sp>
      <p:sp>
        <p:nvSpPr>
          <p:cNvPr id="13" name="TextBox 12"/>
          <p:cNvSpPr txBox="1"/>
          <p:nvPr/>
        </p:nvSpPr>
        <p:spPr>
          <a:xfrm>
            <a:off x="7392412" y="3462094"/>
            <a:ext cx="1653167" cy="400110"/>
          </a:xfrm>
          <a:prstGeom prst="rect">
            <a:avLst/>
          </a:prstGeom>
          <a:noFill/>
        </p:spPr>
        <p:txBody>
          <a:bodyPr wrap="square" rtlCol="0">
            <a:spAutoFit/>
          </a:bodyPr>
          <a:lstStyle/>
          <a:p>
            <a:pPr>
              <a:buClr>
                <a:schemeClr val="tx2"/>
              </a:buClr>
            </a:pPr>
            <a:r>
              <a:rPr lang="en-US" sz="2000" dirty="0" smtClean="0">
                <a:solidFill>
                  <a:schemeClr val="bg1"/>
                </a:solidFill>
              </a:rPr>
              <a:t>APEX-float</a:t>
            </a:r>
            <a:endParaRPr lang="en-US" sz="2000" dirty="0" smtClean="0">
              <a:solidFill>
                <a:schemeClr val="bg1"/>
              </a:solidFill>
            </a:endParaRPr>
          </a:p>
        </p:txBody>
      </p:sp>
      <p:sp>
        <p:nvSpPr>
          <p:cNvPr id="14" name="TextBox 13"/>
          <p:cNvSpPr txBox="1"/>
          <p:nvPr/>
        </p:nvSpPr>
        <p:spPr>
          <a:xfrm>
            <a:off x="10537246" y="135231"/>
            <a:ext cx="1653167" cy="707886"/>
          </a:xfrm>
          <a:prstGeom prst="rect">
            <a:avLst/>
          </a:prstGeom>
          <a:noFill/>
        </p:spPr>
        <p:txBody>
          <a:bodyPr wrap="square" rtlCol="0">
            <a:spAutoFit/>
          </a:bodyPr>
          <a:lstStyle/>
          <a:p>
            <a:pPr>
              <a:buClr>
                <a:schemeClr val="tx2"/>
              </a:buClr>
            </a:pPr>
            <a:r>
              <a:rPr lang="en-US" sz="2000" dirty="0" err="1" smtClean="0">
                <a:solidFill>
                  <a:srgbClr val="E5D815"/>
                </a:solidFill>
              </a:rPr>
              <a:t>SeaExplorer</a:t>
            </a:r>
            <a:r>
              <a:rPr lang="en-US" sz="2000" dirty="0" smtClean="0">
                <a:solidFill>
                  <a:srgbClr val="E5D815"/>
                </a:solidFill>
              </a:rPr>
              <a:t> Glider</a:t>
            </a:r>
            <a:endParaRPr lang="en-US" sz="2000" dirty="0" smtClean="0">
              <a:solidFill>
                <a:srgbClr val="E5D815"/>
              </a:solidFill>
            </a:endParaRPr>
          </a:p>
        </p:txBody>
      </p:sp>
      <p:sp>
        <p:nvSpPr>
          <p:cNvPr id="9" name="Donut 8"/>
          <p:cNvSpPr/>
          <p:nvPr/>
        </p:nvSpPr>
        <p:spPr>
          <a:xfrm>
            <a:off x="9917550" y="3105726"/>
            <a:ext cx="1258455" cy="1316183"/>
          </a:xfrm>
          <a:prstGeom prst="donut">
            <a:avLst>
              <a:gd name="adj" fmla="val 4439"/>
            </a:avLst>
          </a:prstGeom>
          <a:solidFill>
            <a:srgbClr val="E5D815"/>
          </a:solidFill>
          <a:ln>
            <a:solidFill>
              <a:srgbClr val="E5D81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Donut 14"/>
          <p:cNvSpPr/>
          <p:nvPr/>
        </p:nvSpPr>
        <p:spPr>
          <a:xfrm>
            <a:off x="9538859" y="4273550"/>
            <a:ext cx="1258455" cy="1316183"/>
          </a:xfrm>
          <a:prstGeom prst="donut">
            <a:avLst>
              <a:gd name="adj" fmla="val 4439"/>
            </a:avLst>
          </a:prstGeom>
          <a:solidFill>
            <a:srgbClr val="E5D815"/>
          </a:solidFill>
          <a:ln>
            <a:solidFill>
              <a:srgbClr val="E5D81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64203499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965744" y="1159106"/>
            <a:ext cx="5540126" cy="2862322"/>
          </a:xfrm>
          <a:prstGeom prst="rect">
            <a:avLst/>
          </a:prstGeom>
          <a:noFill/>
        </p:spPr>
        <p:txBody>
          <a:bodyPr wrap="square" rtlCol="0">
            <a:spAutoFit/>
          </a:bodyPr>
          <a:lstStyle/>
          <a:p>
            <a:pPr>
              <a:buClr>
                <a:schemeClr val="tx2"/>
              </a:buClr>
            </a:pPr>
            <a:r>
              <a:rPr lang="en-US" sz="2000" dirty="0" smtClean="0"/>
              <a:t>Length: ~ 1 m (w/probes)</a:t>
            </a:r>
          </a:p>
          <a:p>
            <a:pPr>
              <a:buClr>
                <a:schemeClr val="tx2"/>
              </a:buClr>
            </a:pPr>
            <a:endParaRPr lang="en-US" sz="2000" dirty="0"/>
          </a:p>
          <a:p>
            <a:pPr>
              <a:buClr>
                <a:schemeClr val="tx2"/>
              </a:buClr>
            </a:pPr>
            <a:r>
              <a:rPr lang="en-US" sz="2000" dirty="0" smtClean="0"/>
              <a:t>Weight: ~ 0 kg in water</a:t>
            </a:r>
          </a:p>
          <a:p>
            <a:pPr>
              <a:buClr>
                <a:schemeClr val="tx2"/>
              </a:buClr>
            </a:pPr>
            <a:endParaRPr lang="en-US" sz="2000" dirty="0"/>
          </a:p>
          <a:p>
            <a:pPr>
              <a:buClr>
                <a:schemeClr val="tx2"/>
              </a:buClr>
            </a:pPr>
            <a:r>
              <a:rPr lang="en-US" sz="2000" dirty="0" smtClean="0"/>
              <a:t>14.8 VDC </a:t>
            </a:r>
            <a:r>
              <a:rPr lang="en-US" sz="2000" dirty="0"/>
              <a:t>(Li-Ion</a:t>
            </a:r>
            <a:r>
              <a:rPr lang="en-US" sz="2000" dirty="0" smtClean="0"/>
              <a:t>), rechargeable</a:t>
            </a:r>
            <a:endParaRPr lang="en-US" sz="2000" dirty="0" smtClean="0"/>
          </a:p>
          <a:p>
            <a:pPr>
              <a:buClr>
                <a:schemeClr val="tx2"/>
              </a:buClr>
            </a:pPr>
            <a:endParaRPr lang="en-US" sz="2000" dirty="0"/>
          </a:p>
          <a:p>
            <a:pPr>
              <a:buClr>
                <a:schemeClr val="tx2"/>
              </a:buClr>
            </a:pPr>
            <a:r>
              <a:rPr lang="en-US" sz="2000" dirty="0">
                <a:solidFill>
                  <a:srgbClr val="E03012"/>
                </a:solidFill>
              </a:rPr>
              <a:t>~ 48 hours of continuous </a:t>
            </a:r>
            <a:r>
              <a:rPr lang="en-US" sz="2000" dirty="0" smtClean="0">
                <a:solidFill>
                  <a:srgbClr val="E03012"/>
                </a:solidFill>
              </a:rPr>
              <a:t>sampling</a:t>
            </a:r>
          </a:p>
          <a:p>
            <a:pPr>
              <a:buClr>
                <a:schemeClr val="tx2"/>
              </a:buClr>
            </a:pPr>
            <a:r>
              <a:rPr lang="en-US" sz="2000" dirty="0">
                <a:solidFill>
                  <a:srgbClr val="E03012"/>
                </a:solidFill>
              </a:rPr>
              <a:t> </a:t>
            </a:r>
            <a:r>
              <a:rPr lang="en-US" sz="2000" dirty="0" smtClean="0">
                <a:solidFill>
                  <a:srgbClr val="E03012"/>
                </a:solidFill>
              </a:rPr>
              <a:t>  (# of </a:t>
            </a:r>
            <a:r>
              <a:rPr lang="en-US" sz="2000" dirty="0" err="1" smtClean="0">
                <a:solidFill>
                  <a:srgbClr val="E03012"/>
                </a:solidFill>
              </a:rPr>
              <a:t>upcast</a:t>
            </a:r>
            <a:r>
              <a:rPr lang="en-US" sz="2000" dirty="0" smtClean="0">
                <a:solidFill>
                  <a:srgbClr val="E03012"/>
                </a:solidFill>
              </a:rPr>
              <a:t> profiles t</a:t>
            </a:r>
            <a:r>
              <a:rPr lang="en-US" sz="2000" dirty="0" smtClean="0">
                <a:solidFill>
                  <a:srgbClr val="E03012"/>
                </a:solidFill>
              </a:rPr>
              <a:t>o ~ 200m depth?)</a:t>
            </a:r>
          </a:p>
          <a:p>
            <a:pPr>
              <a:buClr>
                <a:schemeClr val="tx2"/>
              </a:buClr>
            </a:pPr>
            <a:endParaRPr lang="en-US" sz="2000" dirty="0" smtClean="0"/>
          </a:p>
        </p:txBody>
      </p:sp>
      <p:sp>
        <p:nvSpPr>
          <p:cNvPr id="2" name="Title 1"/>
          <p:cNvSpPr>
            <a:spLocks noGrp="1"/>
          </p:cNvSpPr>
          <p:nvPr>
            <p:ph type="title"/>
          </p:nvPr>
        </p:nvSpPr>
        <p:spPr/>
        <p:txBody>
          <a:bodyPr/>
          <a:lstStyle/>
          <a:p>
            <a:r>
              <a:rPr lang="en-US" dirty="0" smtClean="0"/>
              <a:t>High-energy Battery Pack</a:t>
            </a:r>
            <a:endParaRPr lang="en-US" dirty="0"/>
          </a:p>
        </p:txBody>
      </p:sp>
      <p:sp>
        <p:nvSpPr>
          <p:cNvPr id="10" name="TextBox 9"/>
          <p:cNvSpPr txBox="1"/>
          <p:nvPr/>
        </p:nvSpPr>
        <p:spPr>
          <a:xfrm>
            <a:off x="9862462" y="6371486"/>
            <a:ext cx="1653167" cy="400110"/>
          </a:xfrm>
          <a:prstGeom prst="rect">
            <a:avLst/>
          </a:prstGeom>
          <a:noFill/>
        </p:spPr>
        <p:txBody>
          <a:bodyPr wrap="square" rtlCol="0">
            <a:spAutoFit/>
          </a:bodyPr>
          <a:lstStyle/>
          <a:p>
            <a:pPr>
              <a:buClr>
                <a:schemeClr val="tx2"/>
              </a:buClr>
            </a:pPr>
            <a:r>
              <a:rPr lang="en-US" sz="2000" dirty="0" err="1" smtClean="0">
                <a:solidFill>
                  <a:schemeClr val="bg1"/>
                </a:solidFill>
              </a:rPr>
              <a:t>WireWalker</a:t>
            </a:r>
            <a:endParaRPr lang="en-US" sz="2000" dirty="0" smtClean="0">
              <a:solidFill>
                <a:schemeClr val="bg1"/>
              </a:solidFill>
            </a:endParaRPr>
          </a:p>
        </p:txBody>
      </p:sp>
      <p:sp>
        <p:nvSpPr>
          <p:cNvPr id="11" name="TextBox 10"/>
          <p:cNvSpPr txBox="1"/>
          <p:nvPr/>
        </p:nvSpPr>
        <p:spPr>
          <a:xfrm>
            <a:off x="6108726" y="6457890"/>
            <a:ext cx="1653167" cy="400110"/>
          </a:xfrm>
          <a:prstGeom prst="rect">
            <a:avLst/>
          </a:prstGeom>
          <a:noFill/>
        </p:spPr>
        <p:txBody>
          <a:bodyPr wrap="square" rtlCol="0">
            <a:spAutoFit/>
          </a:bodyPr>
          <a:lstStyle/>
          <a:p>
            <a:pPr>
              <a:buClr>
                <a:schemeClr val="tx2"/>
              </a:buClr>
            </a:pPr>
            <a:r>
              <a:rPr lang="en-US" sz="2000" dirty="0" smtClean="0">
                <a:solidFill>
                  <a:schemeClr val="bg1"/>
                </a:solidFill>
              </a:rPr>
              <a:t>Spray Glider</a:t>
            </a:r>
            <a:endParaRPr lang="en-US" sz="2000" dirty="0" smtClean="0">
              <a:solidFill>
                <a:schemeClr val="bg1"/>
              </a:solidFill>
            </a:endParaRPr>
          </a:p>
        </p:txBody>
      </p:sp>
      <p:sp>
        <p:nvSpPr>
          <p:cNvPr id="13" name="TextBox 12"/>
          <p:cNvSpPr txBox="1"/>
          <p:nvPr/>
        </p:nvSpPr>
        <p:spPr>
          <a:xfrm>
            <a:off x="7392412" y="3462094"/>
            <a:ext cx="1653167" cy="400110"/>
          </a:xfrm>
          <a:prstGeom prst="rect">
            <a:avLst/>
          </a:prstGeom>
          <a:noFill/>
        </p:spPr>
        <p:txBody>
          <a:bodyPr wrap="square" rtlCol="0">
            <a:spAutoFit/>
          </a:bodyPr>
          <a:lstStyle/>
          <a:p>
            <a:pPr>
              <a:buClr>
                <a:schemeClr val="tx2"/>
              </a:buClr>
            </a:pPr>
            <a:r>
              <a:rPr lang="en-US" sz="2000" dirty="0" smtClean="0">
                <a:solidFill>
                  <a:schemeClr val="bg1"/>
                </a:solidFill>
              </a:rPr>
              <a:t>APEX-float</a:t>
            </a:r>
            <a:endParaRPr lang="en-US" sz="2000" dirty="0" smtClean="0">
              <a:solidFill>
                <a:schemeClr val="bg1"/>
              </a:solidFill>
            </a:endParaRPr>
          </a:p>
        </p:txBody>
      </p:sp>
      <p:pic>
        <p:nvPicPr>
          <p:cNvPr id="9" name="Picture 8" descr="Screen Shot 2020-07-02 at 1.54.3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8775" y="197801"/>
            <a:ext cx="5386938" cy="6638235"/>
          </a:xfrm>
          <a:prstGeom prst="rect">
            <a:avLst/>
          </a:prstGeom>
        </p:spPr>
      </p:pic>
    </p:spTree>
    <p:extLst>
      <p:ext uri="{BB962C8B-B14F-4D97-AF65-F5344CB8AC3E}">
        <p14:creationId xmlns:p14="http://schemas.microsoft.com/office/powerpoint/2010/main" val="393454042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pecies_ocean_mode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264" y="-401697"/>
            <a:ext cx="12899676" cy="7259697"/>
          </a:xfrm>
          <a:prstGeom prst="rect">
            <a:avLst/>
          </a:prstGeom>
        </p:spPr>
      </p:pic>
      <p:sp>
        <p:nvSpPr>
          <p:cNvPr id="5" name="Title 3">
            <a:extLst>
              <a:ext uri="{FF2B5EF4-FFF2-40B4-BE49-F238E27FC236}">
                <a16:creationId xmlns="" xmlns:a16="http://schemas.microsoft.com/office/drawing/2014/main" id="{3BC003FF-1D0F-E743-A3C5-5C18B8C25054}"/>
              </a:ext>
            </a:extLst>
          </p:cNvPr>
          <p:cNvSpPr txBox="1">
            <a:spLocks/>
          </p:cNvSpPr>
          <p:nvPr/>
        </p:nvSpPr>
        <p:spPr>
          <a:xfrm>
            <a:off x="536800" y="-65285"/>
            <a:ext cx="10515600" cy="6089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pPr indent="-457200" algn="ctr"/>
            <a:r>
              <a:rPr lang="en-US" sz="4000" dirty="0" smtClean="0">
                <a:solidFill>
                  <a:schemeClr val="bg1"/>
                </a:solidFill>
              </a:rPr>
              <a:t>Why should we care about mixing rates? </a:t>
            </a:r>
            <a:endParaRPr lang="en-US" sz="4000" dirty="0">
              <a:solidFill>
                <a:schemeClr val="bg1"/>
              </a:solidFill>
            </a:endParaRPr>
          </a:p>
        </p:txBody>
      </p:sp>
      <p:sp>
        <p:nvSpPr>
          <p:cNvPr id="7" name="Rectangle 6"/>
          <p:cNvSpPr/>
          <p:nvPr/>
        </p:nvSpPr>
        <p:spPr>
          <a:xfrm>
            <a:off x="-366497" y="705628"/>
            <a:ext cx="10953679" cy="5016758"/>
          </a:xfrm>
          <a:prstGeom prst="rect">
            <a:avLst/>
          </a:prstGeom>
        </p:spPr>
        <p:txBody>
          <a:bodyPr wrap="square">
            <a:spAutoFit/>
          </a:bodyPr>
          <a:lstStyle/>
          <a:p>
            <a:r>
              <a:rPr lang="en-US" sz="2000" dirty="0" smtClean="0">
                <a:solidFill>
                  <a:srgbClr val="FFFFFF"/>
                </a:solidFill>
              </a:rPr>
              <a:t>The ocean’s inherently turbulent nature</a:t>
            </a:r>
          </a:p>
          <a:p>
            <a:r>
              <a:rPr lang="en-US" sz="2000" dirty="0" smtClean="0">
                <a:solidFill>
                  <a:srgbClr val="FFFFFF"/>
                </a:solidFill>
              </a:rPr>
              <a:t>		</a:t>
            </a:r>
            <a:endParaRPr lang="en-US" sz="2000" dirty="0">
              <a:solidFill>
                <a:srgbClr val="FFFFFF"/>
              </a:solidFill>
            </a:endParaRPr>
          </a:p>
          <a:p>
            <a:endParaRPr lang="en-US" sz="2000" dirty="0" smtClean="0">
              <a:solidFill>
                <a:srgbClr val="FFFFFF"/>
              </a:solidFill>
            </a:endParaRPr>
          </a:p>
          <a:p>
            <a:r>
              <a:rPr lang="en-US" sz="2000" dirty="0" smtClean="0">
                <a:solidFill>
                  <a:srgbClr val="FFFFFF"/>
                </a:solidFill>
              </a:rPr>
              <a:t>Turbulence in the surface mixed layer:</a:t>
            </a:r>
          </a:p>
          <a:p>
            <a:r>
              <a:rPr lang="en-US" sz="2000" dirty="0" smtClean="0">
                <a:solidFill>
                  <a:srgbClr val="FFFFFF"/>
                </a:solidFill>
                <a:sym typeface="Wingdings"/>
              </a:rPr>
              <a:t>- major </a:t>
            </a:r>
            <a:r>
              <a:rPr lang="en-US" sz="2000" dirty="0">
                <a:solidFill>
                  <a:srgbClr val="FFFFFF"/>
                </a:solidFill>
                <a:sym typeface="Wingdings"/>
              </a:rPr>
              <a:t>forcing for vertical exchange in the surface </a:t>
            </a:r>
            <a:r>
              <a:rPr lang="en-US" sz="2000" dirty="0" smtClean="0">
                <a:solidFill>
                  <a:srgbClr val="FFFFFF"/>
                </a:solidFill>
                <a:sym typeface="Wingdings"/>
              </a:rPr>
              <a:t>layer</a:t>
            </a:r>
          </a:p>
          <a:p>
            <a:r>
              <a:rPr lang="en-US" sz="2000" dirty="0" smtClean="0">
                <a:solidFill>
                  <a:srgbClr val="FFFFFF"/>
                </a:solidFill>
                <a:sym typeface="Wingdings"/>
              </a:rPr>
              <a:t>- deepens the mixed layer  dilution of properties</a:t>
            </a:r>
          </a:p>
          <a:p>
            <a:pPr marL="342900" indent="-342900">
              <a:buFontTx/>
              <a:buChar char="-"/>
            </a:pPr>
            <a:endParaRPr lang="en-US" sz="2000" dirty="0" smtClean="0">
              <a:solidFill>
                <a:srgbClr val="FFFFFF"/>
              </a:solidFill>
              <a:sym typeface="Wingdings"/>
            </a:endParaRPr>
          </a:p>
          <a:p>
            <a:r>
              <a:rPr lang="en-US" sz="2000" dirty="0">
                <a:solidFill>
                  <a:srgbClr val="FFFFFF"/>
                </a:solidFill>
              </a:rPr>
              <a:t>P</a:t>
            </a:r>
            <a:r>
              <a:rPr lang="en-US" sz="2000" dirty="0" smtClean="0">
                <a:solidFill>
                  <a:srgbClr val="FFFFFF"/>
                </a:solidFill>
              </a:rPr>
              <a:t>articularly </a:t>
            </a:r>
            <a:r>
              <a:rPr lang="en-US" sz="2000" dirty="0">
                <a:solidFill>
                  <a:srgbClr val="FFFFFF"/>
                </a:solidFill>
              </a:rPr>
              <a:t>important for </a:t>
            </a:r>
            <a:r>
              <a:rPr lang="en-US" sz="2000" dirty="0" smtClean="0">
                <a:solidFill>
                  <a:srgbClr val="FFFFFF"/>
                </a:solidFill>
              </a:rPr>
              <a:t>biology </a:t>
            </a:r>
          </a:p>
          <a:p>
            <a:r>
              <a:rPr lang="en-US" sz="2000" dirty="0" smtClean="0">
                <a:solidFill>
                  <a:srgbClr val="FFFFFF"/>
                </a:solidFill>
              </a:rPr>
              <a:t>and biogeochemistry: </a:t>
            </a:r>
            <a:endParaRPr lang="en-US" sz="2000" dirty="0">
              <a:solidFill>
                <a:srgbClr val="FFFFFF"/>
              </a:solidFill>
              <a:sym typeface="Wingdings"/>
            </a:endParaRPr>
          </a:p>
          <a:p>
            <a:r>
              <a:rPr lang="en-US" sz="2000" dirty="0" smtClean="0">
                <a:solidFill>
                  <a:srgbClr val="FFFFFF"/>
                </a:solidFill>
              </a:rPr>
              <a:t>- distribution of light and nutrients </a:t>
            </a:r>
            <a:r>
              <a:rPr lang="en-US" sz="2000" dirty="0" smtClean="0">
                <a:solidFill>
                  <a:srgbClr val="FFFFFF"/>
                </a:solidFill>
                <a:sym typeface="Wingdings"/>
              </a:rPr>
              <a:t> phytoplankton growth</a:t>
            </a:r>
          </a:p>
          <a:p>
            <a:r>
              <a:rPr lang="en-US" sz="2000" dirty="0" smtClean="0">
                <a:solidFill>
                  <a:srgbClr val="FFFFFF"/>
                </a:solidFill>
                <a:sym typeface="Wingdings"/>
              </a:rPr>
              <a:t>- prey-predator encounter rates  grazing rates</a:t>
            </a:r>
          </a:p>
          <a:p>
            <a:r>
              <a:rPr lang="en-US" sz="2000" dirty="0" smtClean="0">
                <a:solidFill>
                  <a:srgbClr val="FFFFFF"/>
                </a:solidFill>
                <a:sym typeface="Wingdings"/>
              </a:rPr>
              <a:t>- aggregation rates  carbon export</a:t>
            </a:r>
          </a:p>
          <a:p>
            <a:endParaRPr lang="en-US" sz="2000" dirty="0" smtClean="0">
              <a:solidFill>
                <a:srgbClr val="FFFFFF"/>
              </a:solidFill>
              <a:sym typeface="Wingdings"/>
            </a:endParaRPr>
          </a:p>
          <a:p>
            <a:r>
              <a:rPr lang="en-US" sz="2000" dirty="0" smtClean="0">
                <a:solidFill>
                  <a:srgbClr val="FFFFFF"/>
                </a:solidFill>
                <a:sym typeface="Wingdings"/>
              </a:rPr>
              <a:t>Thus, turbulence shapes plankton distributions </a:t>
            </a:r>
            <a:endParaRPr lang="en-US" sz="2000" dirty="0">
              <a:solidFill>
                <a:srgbClr val="FFFFFF"/>
              </a:solidFill>
              <a:sym typeface="Wingdings"/>
            </a:endParaRPr>
          </a:p>
          <a:p>
            <a:endParaRPr lang="en-US" sz="2000" dirty="0" smtClean="0">
              <a:solidFill>
                <a:srgbClr val="FFFFFF"/>
              </a:solidFill>
              <a:sym typeface="Wingdings"/>
            </a:endParaRPr>
          </a:p>
          <a:p>
            <a:endParaRPr lang="en-US" sz="2000" dirty="0" smtClean="0">
              <a:solidFill>
                <a:srgbClr val="FFFFFF"/>
              </a:solidFill>
              <a:sym typeface="Wingdings"/>
            </a:endParaRPr>
          </a:p>
        </p:txBody>
      </p:sp>
      <p:sp>
        <p:nvSpPr>
          <p:cNvPr id="8" name="Rectangle 7"/>
          <p:cNvSpPr/>
          <p:nvPr/>
        </p:nvSpPr>
        <p:spPr>
          <a:xfrm>
            <a:off x="7075934" y="5610151"/>
            <a:ext cx="3538168" cy="1015663"/>
          </a:xfrm>
          <a:prstGeom prst="rect">
            <a:avLst/>
          </a:prstGeom>
        </p:spPr>
        <p:txBody>
          <a:bodyPr wrap="square">
            <a:spAutoFit/>
          </a:bodyPr>
          <a:lstStyle/>
          <a:p>
            <a:pPr algn="r"/>
            <a:r>
              <a:rPr lang="en-US" sz="2000" dirty="0" smtClean="0">
                <a:solidFill>
                  <a:srgbClr val="FFFFFF"/>
                </a:solidFill>
              </a:rPr>
              <a:t>high-resolution</a:t>
            </a:r>
          </a:p>
          <a:p>
            <a:pPr algn="r"/>
            <a:r>
              <a:rPr lang="en-US" sz="2000" dirty="0">
                <a:solidFill>
                  <a:srgbClr val="FFFFFF"/>
                </a:solidFill>
              </a:rPr>
              <a:t>o</a:t>
            </a:r>
            <a:r>
              <a:rPr lang="en-US" sz="2000" dirty="0" smtClean="0">
                <a:solidFill>
                  <a:srgbClr val="FFFFFF"/>
                </a:solidFill>
              </a:rPr>
              <a:t>cean and ecosystem model Darwin Project (MIT-</a:t>
            </a:r>
            <a:r>
              <a:rPr lang="en-US" sz="2000" dirty="0" err="1" smtClean="0">
                <a:solidFill>
                  <a:srgbClr val="FFFFFF"/>
                </a:solidFill>
              </a:rPr>
              <a:t>gcm</a:t>
            </a:r>
            <a:r>
              <a:rPr lang="en-US" sz="2000" dirty="0" smtClean="0">
                <a:solidFill>
                  <a:srgbClr val="FFFFFF"/>
                </a:solidFill>
              </a:rPr>
              <a:t>)</a:t>
            </a:r>
            <a:endParaRPr lang="en-US" sz="2000" dirty="0" smtClean="0">
              <a:solidFill>
                <a:srgbClr val="FFFFFF"/>
              </a:solidFill>
              <a:sym typeface="Wingdings"/>
            </a:endParaRPr>
          </a:p>
        </p:txBody>
      </p:sp>
      <p:sp>
        <p:nvSpPr>
          <p:cNvPr id="9" name="Rectangle 8"/>
          <p:cNvSpPr/>
          <p:nvPr/>
        </p:nvSpPr>
        <p:spPr>
          <a:xfrm>
            <a:off x="-218412" y="6457859"/>
            <a:ext cx="2769007" cy="307777"/>
          </a:xfrm>
          <a:prstGeom prst="rect">
            <a:avLst/>
          </a:prstGeom>
        </p:spPr>
        <p:txBody>
          <a:bodyPr wrap="none">
            <a:spAutoFit/>
          </a:bodyPr>
          <a:lstStyle/>
          <a:p>
            <a:r>
              <a:rPr lang="en-US" dirty="0">
                <a:solidFill>
                  <a:srgbClr val="FFFFFF"/>
                </a:solidFill>
              </a:rPr>
              <a:t>https://</a:t>
            </a:r>
            <a:r>
              <a:rPr lang="en-US" dirty="0" err="1">
                <a:solidFill>
                  <a:srgbClr val="FFFFFF"/>
                </a:solidFill>
              </a:rPr>
              <a:t>youtu.be</a:t>
            </a:r>
            <a:r>
              <a:rPr lang="en-US" dirty="0">
                <a:solidFill>
                  <a:srgbClr val="FFFFFF"/>
                </a:solidFill>
              </a:rPr>
              <a:t>/wAsNzQ2RDqM</a:t>
            </a:r>
          </a:p>
        </p:txBody>
      </p:sp>
    </p:spTree>
    <p:extLst>
      <p:ext uri="{BB962C8B-B14F-4D97-AF65-F5344CB8AC3E}">
        <p14:creationId xmlns:p14="http://schemas.microsoft.com/office/powerpoint/2010/main" val="230763665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CPF				</a:t>
            </a:r>
            <a:r>
              <a:rPr lang="en-US" dirty="0"/>
              <a:t> </a:t>
            </a:r>
            <a:r>
              <a:rPr lang="en-US" dirty="0" smtClean="0"/>
              <a:t>  Spray Gliders	</a:t>
            </a:r>
            <a:endParaRPr lang="en-US" dirty="0"/>
          </a:p>
        </p:txBody>
      </p:sp>
      <p:sp>
        <p:nvSpPr>
          <p:cNvPr id="12" name="TextBox 11"/>
          <p:cNvSpPr txBox="1"/>
          <p:nvPr/>
        </p:nvSpPr>
        <p:spPr>
          <a:xfrm>
            <a:off x="828976" y="883795"/>
            <a:ext cx="3098257" cy="5324535"/>
          </a:xfrm>
          <a:prstGeom prst="rect">
            <a:avLst/>
          </a:prstGeom>
          <a:noFill/>
        </p:spPr>
        <p:txBody>
          <a:bodyPr wrap="square" rtlCol="0">
            <a:spAutoFit/>
          </a:bodyPr>
          <a:lstStyle/>
          <a:p>
            <a:pPr>
              <a:buClr>
                <a:schemeClr val="tx2"/>
              </a:buClr>
            </a:pPr>
            <a:r>
              <a:rPr lang="en-US" sz="2000" dirty="0" err="1" smtClean="0"/>
              <a:t>w_p</a:t>
            </a:r>
            <a:r>
              <a:rPr lang="en-US" sz="2000" dirty="0" smtClean="0"/>
              <a:t> ~ 0.4 m/s</a:t>
            </a:r>
          </a:p>
          <a:p>
            <a:pPr>
              <a:buClr>
                <a:schemeClr val="tx2"/>
              </a:buClr>
            </a:pPr>
            <a:endParaRPr lang="en-US" sz="2000" dirty="0" smtClean="0"/>
          </a:p>
          <a:p>
            <a:pPr>
              <a:buClr>
                <a:schemeClr val="tx2"/>
              </a:buClr>
            </a:pPr>
            <a:r>
              <a:rPr lang="en-US" sz="2000" dirty="0" smtClean="0"/>
              <a:t>Dynamic model</a:t>
            </a:r>
            <a:endParaRPr lang="en-US" sz="2000" dirty="0"/>
          </a:p>
          <a:p>
            <a:pPr>
              <a:buClr>
                <a:schemeClr val="tx2"/>
              </a:buClr>
            </a:pPr>
            <a:endParaRPr lang="en-US" sz="2000" dirty="0"/>
          </a:p>
          <a:p>
            <a:pPr>
              <a:buClr>
                <a:schemeClr val="tx2"/>
              </a:buClr>
            </a:pPr>
            <a:r>
              <a:rPr lang="en-US" sz="2000" dirty="0" smtClean="0"/>
              <a:t>CTD + full set of</a:t>
            </a:r>
          </a:p>
          <a:p>
            <a:pPr>
              <a:buClr>
                <a:schemeClr val="tx2"/>
              </a:buClr>
            </a:pPr>
            <a:r>
              <a:rPr lang="en-US" sz="2000" dirty="0" smtClean="0"/>
              <a:t>BGC sensors</a:t>
            </a:r>
          </a:p>
          <a:p>
            <a:pPr>
              <a:buClr>
                <a:schemeClr val="tx2"/>
              </a:buClr>
            </a:pPr>
            <a:r>
              <a:rPr lang="en-US" sz="2000" dirty="0" smtClean="0"/>
              <a:t>(ISUS, bio-optics, </a:t>
            </a:r>
            <a:r>
              <a:rPr lang="en-US" sz="2000" dirty="0" err="1" smtClean="0"/>
              <a:t>transmisometer</a:t>
            </a:r>
            <a:r>
              <a:rPr lang="en-US" sz="2000" dirty="0" smtClean="0"/>
              <a:t>)</a:t>
            </a:r>
          </a:p>
          <a:p>
            <a:pPr>
              <a:buClr>
                <a:schemeClr val="tx2"/>
              </a:buClr>
            </a:pPr>
            <a:endParaRPr lang="en-US" sz="2000" dirty="0"/>
          </a:p>
          <a:p>
            <a:pPr>
              <a:buClr>
                <a:schemeClr val="tx2"/>
              </a:buClr>
            </a:pPr>
            <a:r>
              <a:rPr lang="en-US" sz="2000" dirty="0" smtClean="0">
                <a:solidFill>
                  <a:srgbClr val="FF0000"/>
                </a:solidFill>
              </a:rPr>
              <a:t>External battery </a:t>
            </a:r>
            <a:r>
              <a:rPr lang="en-US" sz="2000" dirty="0" smtClean="0">
                <a:solidFill>
                  <a:srgbClr val="FF0000"/>
                </a:solidFill>
              </a:rPr>
              <a:t>power</a:t>
            </a:r>
          </a:p>
          <a:p>
            <a:pPr>
              <a:buClr>
                <a:schemeClr val="tx2"/>
              </a:buClr>
            </a:pPr>
            <a:endParaRPr lang="en-US" sz="2000" dirty="0"/>
          </a:p>
          <a:p>
            <a:pPr>
              <a:buClr>
                <a:schemeClr val="tx2"/>
              </a:buClr>
            </a:pPr>
            <a:r>
              <a:rPr lang="en-US" sz="2000" dirty="0" smtClean="0"/>
              <a:t>Target depth/</a:t>
            </a:r>
          </a:p>
          <a:p>
            <a:pPr>
              <a:buClr>
                <a:schemeClr val="tx2"/>
              </a:buClr>
            </a:pPr>
            <a:r>
              <a:rPr lang="en-US" sz="2000" dirty="0"/>
              <a:t>s</a:t>
            </a:r>
            <a:r>
              <a:rPr lang="en-US" sz="2000" dirty="0" smtClean="0"/>
              <a:t>ampling?</a:t>
            </a:r>
          </a:p>
          <a:p>
            <a:pPr>
              <a:buClr>
                <a:schemeClr val="tx2"/>
              </a:buClr>
            </a:pPr>
            <a:endParaRPr lang="en-US" sz="2000" dirty="0"/>
          </a:p>
          <a:p>
            <a:pPr>
              <a:buClr>
                <a:schemeClr val="tx2"/>
              </a:buClr>
            </a:pPr>
            <a:r>
              <a:rPr lang="en-US" sz="2000" dirty="0" smtClean="0"/>
              <a:t>Mission length</a:t>
            </a:r>
            <a:r>
              <a:rPr lang="en-US" sz="2000" dirty="0" smtClean="0"/>
              <a:t>?</a:t>
            </a:r>
          </a:p>
          <a:p>
            <a:pPr>
              <a:buClr>
                <a:schemeClr val="tx2"/>
              </a:buClr>
            </a:pPr>
            <a:endParaRPr lang="en-US" sz="2000" dirty="0"/>
          </a:p>
          <a:p>
            <a:pPr>
              <a:buClr>
                <a:schemeClr val="tx2"/>
              </a:buClr>
            </a:pPr>
            <a:r>
              <a:rPr lang="en-US" sz="2000" dirty="0" smtClean="0"/>
              <a:t>Drift </a:t>
            </a:r>
            <a:r>
              <a:rPr lang="en-US" sz="2000" dirty="0" err="1" smtClean="0"/>
              <a:t>vs</a:t>
            </a:r>
            <a:r>
              <a:rPr lang="en-US" sz="2000" dirty="0" smtClean="0"/>
              <a:t> anchored mode</a:t>
            </a:r>
            <a:endParaRPr lang="en-US" sz="2000" dirty="0" smtClean="0"/>
          </a:p>
        </p:txBody>
      </p:sp>
      <p:sp>
        <p:nvSpPr>
          <p:cNvPr id="4" name="TextBox 3"/>
          <p:cNvSpPr txBox="1"/>
          <p:nvPr/>
        </p:nvSpPr>
        <p:spPr>
          <a:xfrm>
            <a:off x="4678002" y="904987"/>
            <a:ext cx="3081679" cy="4708981"/>
          </a:xfrm>
          <a:prstGeom prst="rect">
            <a:avLst/>
          </a:prstGeom>
          <a:noFill/>
        </p:spPr>
        <p:txBody>
          <a:bodyPr wrap="square" rtlCol="0">
            <a:spAutoFit/>
          </a:bodyPr>
          <a:lstStyle/>
          <a:p>
            <a:pPr>
              <a:buClr>
                <a:schemeClr val="tx2"/>
              </a:buClr>
            </a:pPr>
            <a:r>
              <a:rPr lang="en-US" sz="2000" dirty="0" err="1" smtClean="0"/>
              <a:t>w_p</a:t>
            </a:r>
            <a:r>
              <a:rPr lang="en-US" sz="2000" dirty="0" smtClean="0"/>
              <a:t> ~ 0.2 m/s (suboptimal)</a:t>
            </a:r>
          </a:p>
          <a:p>
            <a:pPr>
              <a:buClr>
                <a:schemeClr val="tx2"/>
              </a:buClr>
            </a:pPr>
            <a:endParaRPr lang="en-US" sz="2000" dirty="0"/>
          </a:p>
          <a:p>
            <a:pPr>
              <a:buClr>
                <a:schemeClr val="tx2"/>
              </a:buClr>
            </a:pPr>
            <a:r>
              <a:rPr lang="en-US" sz="2000" dirty="0" smtClean="0"/>
              <a:t>Dynamic model/filtering</a:t>
            </a:r>
          </a:p>
          <a:p>
            <a:pPr>
              <a:buClr>
                <a:schemeClr val="tx2"/>
              </a:buClr>
            </a:pPr>
            <a:endParaRPr lang="en-US" sz="2000" dirty="0"/>
          </a:p>
          <a:p>
            <a:pPr>
              <a:buClr>
                <a:schemeClr val="tx2"/>
              </a:buClr>
            </a:pPr>
            <a:r>
              <a:rPr lang="en-US" sz="2000" dirty="0" smtClean="0"/>
              <a:t>CTD + </a:t>
            </a:r>
            <a:r>
              <a:rPr lang="en-US" sz="2000" dirty="0" smtClean="0"/>
              <a:t>fluorescence +</a:t>
            </a:r>
          </a:p>
          <a:p>
            <a:pPr>
              <a:buClr>
                <a:schemeClr val="tx2"/>
              </a:buClr>
            </a:pPr>
            <a:r>
              <a:rPr lang="en-US" sz="2000" dirty="0" smtClean="0"/>
              <a:t>Oxygen, but no ISUS</a:t>
            </a:r>
            <a:endParaRPr lang="en-US" sz="2000" dirty="0" smtClean="0"/>
          </a:p>
          <a:p>
            <a:pPr>
              <a:buClr>
                <a:schemeClr val="tx2"/>
              </a:buClr>
            </a:pPr>
            <a:endParaRPr lang="en-US" sz="2000" dirty="0" smtClean="0"/>
          </a:p>
          <a:p>
            <a:pPr>
              <a:buClr>
                <a:schemeClr val="tx2"/>
              </a:buClr>
            </a:pPr>
            <a:endParaRPr lang="en-US" sz="2000" dirty="0" smtClean="0"/>
          </a:p>
          <a:p>
            <a:pPr>
              <a:buClr>
                <a:schemeClr val="tx2"/>
              </a:buClr>
            </a:pPr>
            <a:r>
              <a:rPr lang="en-US" sz="2000" dirty="0" smtClean="0">
                <a:solidFill>
                  <a:srgbClr val="FF0000"/>
                </a:solidFill>
              </a:rPr>
              <a:t>Spray powered?</a:t>
            </a:r>
            <a:endParaRPr lang="en-US" sz="2000" dirty="0">
              <a:solidFill>
                <a:srgbClr val="FF0000"/>
              </a:solidFill>
            </a:endParaRPr>
          </a:p>
          <a:p>
            <a:pPr>
              <a:buClr>
                <a:schemeClr val="tx2"/>
              </a:buClr>
            </a:pPr>
            <a:endParaRPr lang="en-US" sz="2000" dirty="0"/>
          </a:p>
          <a:p>
            <a:pPr>
              <a:buClr>
                <a:schemeClr val="tx2"/>
              </a:buClr>
            </a:pPr>
            <a:r>
              <a:rPr lang="en-US" sz="2000" dirty="0" smtClean="0"/>
              <a:t>Targeted </a:t>
            </a:r>
            <a:r>
              <a:rPr lang="en-US" sz="2000" dirty="0" smtClean="0"/>
              <a:t>sampling, </a:t>
            </a:r>
            <a:endParaRPr lang="en-US" sz="2000" dirty="0" smtClean="0"/>
          </a:p>
          <a:p>
            <a:pPr>
              <a:buClr>
                <a:schemeClr val="tx2"/>
              </a:buClr>
            </a:pPr>
            <a:r>
              <a:rPr lang="en-US" sz="2000" dirty="0" smtClean="0"/>
              <a:t>deep </a:t>
            </a:r>
            <a:r>
              <a:rPr lang="en-US" sz="2000" dirty="0" smtClean="0"/>
              <a:t>MLD</a:t>
            </a:r>
          </a:p>
          <a:p>
            <a:pPr>
              <a:buClr>
                <a:schemeClr val="tx2"/>
              </a:buClr>
            </a:pPr>
            <a:endParaRPr lang="en-US" sz="2000" dirty="0"/>
          </a:p>
          <a:p>
            <a:pPr>
              <a:buClr>
                <a:schemeClr val="tx2"/>
              </a:buClr>
            </a:pPr>
            <a:r>
              <a:rPr lang="en-US" sz="2000" dirty="0" smtClean="0"/>
              <a:t>Longer Science Mission</a:t>
            </a: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8103822" y="4348212"/>
            <a:ext cx="3942127" cy="1854868"/>
          </a:xfrm>
          <a:prstGeom prst="rect">
            <a:avLst/>
          </a:prstGeom>
          <a:noFill/>
          <a:ln>
            <a:noFill/>
          </a:ln>
        </p:spPr>
      </p:pic>
      <p:sp>
        <p:nvSpPr>
          <p:cNvPr id="6" name="TextBox 5"/>
          <p:cNvSpPr txBox="1"/>
          <p:nvPr/>
        </p:nvSpPr>
        <p:spPr>
          <a:xfrm>
            <a:off x="5891221" y="6284621"/>
            <a:ext cx="6170779" cy="400110"/>
          </a:xfrm>
          <a:prstGeom prst="rect">
            <a:avLst/>
          </a:prstGeom>
          <a:noFill/>
        </p:spPr>
        <p:txBody>
          <a:bodyPr wrap="square" rtlCol="0">
            <a:spAutoFit/>
          </a:bodyPr>
          <a:lstStyle/>
          <a:p>
            <a:pPr algn="r">
              <a:buClr>
                <a:schemeClr val="tx2"/>
              </a:buClr>
            </a:pPr>
            <a:r>
              <a:rPr lang="en-US" sz="2000" i="1" dirty="0" smtClean="0"/>
              <a:t>Schematic, courtesy of </a:t>
            </a:r>
            <a:r>
              <a:rPr lang="en-US" sz="2000" i="1" dirty="0" smtClean="0"/>
              <a:t>RSI Technical Note-022</a:t>
            </a:r>
            <a:endParaRPr lang="en-US" sz="2000" i="1" dirty="0"/>
          </a:p>
        </p:txBody>
      </p:sp>
      <p:sp>
        <p:nvSpPr>
          <p:cNvPr id="7" name="TextBox 6"/>
          <p:cNvSpPr txBox="1"/>
          <p:nvPr/>
        </p:nvSpPr>
        <p:spPr>
          <a:xfrm>
            <a:off x="8077744" y="532183"/>
            <a:ext cx="4114256" cy="4093428"/>
          </a:xfrm>
          <a:prstGeom prst="rect">
            <a:avLst/>
          </a:prstGeom>
          <a:noFill/>
        </p:spPr>
        <p:txBody>
          <a:bodyPr wrap="square" rtlCol="0">
            <a:spAutoFit/>
          </a:bodyPr>
          <a:lstStyle/>
          <a:p>
            <a:pPr>
              <a:buClr>
                <a:schemeClr val="tx2"/>
              </a:buClr>
            </a:pPr>
            <a:r>
              <a:rPr lang="en-US" sz="2000" dirty="0" smtClean="0"/>
              <a:t>Minimize pitch/roll and buoyancy adjustments</a:t>
            </a:r>
          </a:p>
          <a:p>
            <a:pPr>
              <a:buClr>
                <a:schemeClr val="tx2"/>
              </a:buClr>
            </a:pPr>
            <a:endParaRPr lang="en-US" sz="2000" dirty="0" smtClean="0"/>
          </a:p>
          <a:p>
            <a:pPr>
              <a:buClr>
                <a:schemeClr val="tx2"/>
              </a:buClr>
            </a:pPr>
            <a:r>
              <a:rPr lang="en-US" sz="2000" dirty="0" smtClean="0"/>
              <a:t>Angle of attack : ~+/3 </a:t>
            </a:r>
            <a:r>
              <a:rPr lang="en-US" sz="2000" dirty="0" err="1" smtClean="0"/>
              <a:t>deg</a:t>
            </a:r>
            <a:endParaRPr lang="en-US" sz="2000" dirty="0" smtClean="0"/>
          </a:p>
          <a:p>
            <a:pPr>
              <a:buClr>
                <a:schemeClr val="tx2"/>
              </a:buClr>
            </a:pPr>
            <a:endParaRPr lang="en-US" sz="2000" dirty="0" smtClean="0"/>
          </a:p>
          <a:p>
            <a:pPr>
              <a:buClr>
                <a:schemeClr val="tx2"/>
              </a:buClr>
            </a:pPr>
            <a:r>
              <a:rPr lang="en-US" sz="2000" dirty="0" smtClean="0"/>
              <a:t>Test deployments:</a:t>
            </a:r>
          </a:p>
          <a:p>
            <a:pPr>
              <a:buClr>
                <a:schemeClr val="tx2"/>
              </a:buClr>
            </a:pPr>
            <a:r>
              <a:rPr lang="en-US" sz="2000" dirty="0" smtClean="0"/>
              <a:t>Minimize potential sources of vibrations &amp; electronic noise</a:t>
            </a:r>
          </a:p>
          <a:p>
            <a:pPr>
              <a:buClr>
                <a:schemeClr val="tx2"/>
              </a:buClr>
            </a:pPr>
            <a:endParaRPr lang="en-US" sz="2000" dirty="0" smtClean="0"/>
          </a:p>
          <a:p>
            <a:pPr>
              <a:buClr>
                <a:schemeClr val="tx2"/>
              </a:buClr>
            </a:pPr>
            <a:r>
              <a:rPr lang="en-US" sz="2000" dirty="0" smtClean="0">
                <a:solidFill>
                  <a:srgbClr val="FF0000"/>
                </a:solidFill>
              </a:rPr>
              <a:t>Stability can be compromised</a:t>
            </a:r>
            <a:endParaRPr lang="en-US" sz="2000" dirty="0" smtClean="0">
              <a:solidFill>
                <a:srgbClr val="FF0000"/>
              </a:solidFill>
            </a:endParaRPr>
          </a:p>
          <a:p>
            <a:pPr>
              <a:buClr>
                <a:schemeClr val="tx2"/>
              </a:buClr>
            </a:pPr>
            <a:endParaRPr lang="en-US" sz="2000" dirty="0" smtClean="0"/>
          </a:p>
          <a:p>
            <a:pPr>
              <a:buClr>
                <a:schemeClr val="tx2"/>
              </a:buClr>
            </a:pPr>
            <a:r>
              <a:rPr lang="en-US" sz="2000" dirty="0" smtClean="0"/>
              <a:t>Removal of coherent noise</a:t>
            </a:r>
          </a:p>
          <a:p>
            <a:pPr>
              <a:buClr>
                <a:schemeClr val="tx2"/>
              </a:buClr>
            </a:pPr>
            <a:r>
              <a:rPr lang="en-US" sz="2000" dirty="0" smtClean="0"/>
              <a:t>(RSI Technical Note ­028) </a:t>
            </a:r>
            <a:endParaRPr lang="en-US" sz="2000" dirty="0" smtClean="0"/>
          </a:p>
        </p:txBody>
      </p:sp>
      <p:cxnSp>
        <p:nvCxnSpPr>
          <p:cNvPr id="8" name="Straight Connector 7"/>
          <p:cNvCxnSpPr/>
          <p:nvPr/>
        </p:nvCxnSpPr>
        <p:spPr>
          <a:xfrm>
            <a:off x="4718538" y="722923"/>
            <a:ext cx="7190154" cy="5441462"/>
          </a:xfrm>
          <a:prstGeom prst="line">
            <a:avLst/>
          </a:prstGeom>
          <a:ln w="38100">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485539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a:t>
            </a:r>
            <a:endParaRPr lang="en-US" dirty="0"/>
          </a:p>
        </p:txBody>
      </p:sp>
      <p:sp>
        <p:nvSpPr>
          <p:cNvPr id="12" name="TextBox 11"/>
          <p:cNvSpPr txBox="1"/>
          <p:nvPr/>
        </p:nvSpPr>
        <p:spPr>
          <a:xfrm>
            <a:off x="965744" y="1159106"/>
            <a:ext cx="10941236" cy="4093428"/>
          </a:xfrm>
          <a:prstGeom prst="rect">
            <a:avLst/>
          </a:prstGeom>
          <a:noFill/>
        </p:spPr>
        <p:txBody>
          <a:bodyPr wrap="square" rtlCol="0">
            <a:spAutoFit/>
          </a:bodyPr>
          <a:lstStyle/>
          <a:p>
            <a:pPr>
              <a:buClr>
                <a:schemeClr val="tx2"/>
              </a:buClr>
            </a:pPr>
            <a:r>
              <a:rPr lang="en-US" sz="2000" dirty="0" smtClean="0"/>
              <a:t>Platform </a:t>
            </a:r>
            <a:r>
              <a:rPr lang="en-US" sz="2000" dirty="0" smtClean="0"/>
              <a:t>(</a:t>
            </a:r>
            <a:r>
              <a:rPr lang="en-US" sz="2000" dirty="0" smtClean="0">
                <a:solidFill>
                  <a:srgbClr val="E03012"/>
                </a:solidFill>
              </a:rPr>
              <a:t>Plan A: CPF</a:t>
            </a:r>
            <a:r>
              <a:rPr lang="en-US" sz="2000" dirty="0" smtClean="0"/>
              <a:t>, Plan B: BOG-CPF, Plan C/Z!?: Spray glider, LRAUVs?)</a:t>
            </a:r>
            <a:endParaRPr lang="en-US" sz="2000" dirty="0" smtClean="0"/>
          </a:p>
          <a:p>
            <a:pPr>
              <a:buClr>
                <a:schemeClr val="tx2"/>
              </a:buClr>
            </a:pPr>
            <a:r>
              <a:rPr lang="en-US" sz="2000" dirty="0" smtClean="0"/>
              <a:t>(profiling speeds, </a:t>
            </a:r>
            <a:r>
              <a:rPr lang="en-US" sz="2000" dirty="0" smtClean="0"/>
              <a:t>sensors on board, </a:t>
            </a:r>
            <a:r>
              <a:rPr lang="en-US" sz="2000" dirty="0" smtClean="0"/>
              <a:t>range/recovery, </a:t>
            </a:r>
            <a:r>
              <a:rPr lang="en-US" sz="2000" dirty="0" smtClean="0"/>
              <a:t>targeted sampling, mission length)</a:t>
            </a:r>
            <a:endParaRPr lang="en-US" sz="2000" dirty="0" smtClean="0"/>
          </a:p>
          <a:p>
            <a:pPr>
              <a:buClr>
                <a:schemeClr val="tx2"/>
              </a:buClr>
            </a:pPr>
            <a:endParaRPr lang="en-US" sz="2000" dirty="0"/>
          </a:p>
          <a:p>
            <a:pPr>
              <a:buClr>
                <a:schemeClr val="tx2"/>
              </a:buClr>
            </a:pPr>
            <a:r>
              <a:rPr lang="en-US" sz="2000" dirty="0" smtClean="0"/>
              <a:t>Deployment Strategy </a:t>
            </a:r>
          </a:p>
          <a:p>
            <a:pPr>
              <a:buClr>
                <a:schemeClr val="tx2"/>
              </a:buClr>
            </a:pPr>
            <a:r>
              <a:rPr lang="en-US" sz="2000" dirty="0" smtClean="0"/>
              <a:t>(</a:t>
            </a:r>
            <a:r>
              <a:rPr lang="en-US" sz="2000" dirty="0" err="1" smtClean="0"/>
              <a:t>eng</a:t>
            </a:r>
            <a:r>
              <a:rPr lang="en-US" sz="2000" dirty="0"/>
              <a:t> </a:t>
            </a:r>
            <a:r>
              <a:rPr lang="en-US" sz="2000" dirty="0" smtClean="0"/>
              <a:t>lab/at-sea</a:t>
            </a:r>
            <a:r>
              <a:rPr lang="en-US" sz="2000" dirty="0" smtClean="0"/>
              <a:t> </a:t>
            </a:r>
            <a:r>
              <a:rPr lang="en-US" sz="2000" dirty="0" smtClean="0"/>
              <a:t>test </a:t>
            </a:r>
            <a:r>
              <a:rPr lang="en-US" sz="2000" dirty="0" smtClean="0"/>
              <a:t>deployments </a:t>
            </a:r>
            <a:r>
              <a:rPr lang="en-US" sz="2000" dirty="0" err="1" smtClean="0"/>
              <a:t>vs</a:t>
            </a:r>
            <a:r>
              <a:rPr lang="en-US" sz="2000" dirty="0" smtClean="0"/>
              <a:t> science missions)</a:t>
            </a:r>
          </a:p>
          <a:p>
            <a:pPr>
              <a:buClr>
                <a:schemeClr val="tx2"/>
              </a:buClr>
            </a:pPr>
            <a:r>
              <a:rPr lang="en-US" sz="2000" dirty="0" smtClean="0">
                <a:solidFill>
                  <a:srgbClr val="E03012"/>
                </a:solidFill>
              </a:rPr>
              <a:t>get </a:t>
            </a:r>
            <a:r>
              <a:rPr lang="en-US" sz="2000" dirty="0" smtClean="0">
                <a:solidFill>
                  <a:srgbClr val="E03012"/>
                </a:solidFill>
              </a:rPr>
              <a:t>as many </a:t>
            </a:r>
            <a:r>
              <a:rPr lang="en-US" sz="2000" dirty="0" err="1" smtClean="0">
                <a:solidFill>
                  <a:srgbClr val="E03012"/>
                </a:solidFill>
              </a:rPr>
              <a:t>ε</a:t>
            </a:r>
            <a:r>
              <a:rPr lang="en-US" sz="2000" dirty="0" smtClean="0">
                <a:solidFill>
                  <a:srgbClr val="E03012"/>
                </a:solidFill>
              </a:rPr>
              <a:t>(z) </a:t>
            </a:r>
            <a:r>
              <a:rPr lang="en-US" sz="2000" dirty="0" smtClean="0">
                <a:solidFill>
                  <a:srgbClr val="E03012"/>
                </a:solidFill>
              </a:rPr>
              <a:t>profiles as </a:t>
            </a:r>
            <a:r>
              <a:rPr lang="en-US" sz="2000" dirty="0" smtClean="0">
                <a:solidFill>
                  <a:srgbClr val="E03012"/>
                </a:solidFill>
              </a:rPr>
              <a:t>possible</a:t>
            </a:r>
            <a:r>
              <a:rPr lang="en-US" sz="2000" dirty="0" smtClean="0">
                <a:solidFill>
                  <a:schemeClr val="tx1">
                    <a:lumMod val="85000"/>
                    <a:lumOff val="15000"/>
                  </a:schemeClr>
                </a:solidFill>
              </a:rPr>
              <a:t>, capturing the diurnal cycle</a:t>
            </a:r>
            <a:endParaRPr lang="en-US" sz="2000" dirty="0">
              <a:solidFill>
                <a:schemeClr val="tx1">
                  <a:lumMod val="85000"/>
                  <a:lumOff val="15000"/>
                </a:schemeClr>
              </a:solidFill>
            </a:endParaRPr>
          </a:p>
          <a:p>
            <a:pPr>
              <a:buClr>
                <a:schemeClr val="tx2"/>
              </a:buClr>
            </a:pPr>
            <a:endParaRPr lang="en-US" sz="2000" dirty="0" smtClean="0">
              <a:solidFill>
                <a:srgbClr val="E03012"/>
              </a:solidFill>
            </a:endParaRPr>
          </a:p>
          <a:p>
            <a:pPr>
              <a:buClr>
                <a:schemeClr val="tx2"/>
              </a:buClr>
            </a:pPr>
            <a:r>
              <a:rPr lang="en-US" sz="2000" dirty="0"/>
              <a:t>Deployment Sites</a:t>
            </a:r>
          </a:p>
          <a:p>
            <a:pPr>
              <a:buClr>
                <a:schemeClr val="tx2"/>
              </a:buClr>
            </a:pPr>
            <a:r>
              <a:rPr lang="en-US" sz="2000" dirty="0">
                <a:solidFill>
                  <a:schemeClr val="accent6">
                    <a:lumMod val="75000"/>
                  </a:schemeClr>
                </a:solidFill>
              </a:rPr>
              <a:t>upper water column </a:t>
            </a:r>
            <a:r>
              <a:rPr lang="en-US" sz="2000" dirty="0"/>
              <a:t>(target depth ~200m), ideally deep mixed layers</a:t>
            </a:r>
          </a:p>
          <a:p>
            <a:pPr>
              <a:buClr>
                <a:schemeClr val="tx2"/>
              </a:buClr>
            </a:pPr>
            <a:endParaRPr lang="en-US" sz="2000" dirty="0" smtClean="0">
              <a:solidFill>
                <a:srgbClr val="E03012"/>
              </a:solidFill>
            </a:endParaRPr>
          </a:p>
          <a:p>
            <a:pPr>
              <a:buClr>
                <a:schemeClr val="tx2"/>
              </a:buClr>
            </a:pPr>
            <a:r>
              <a:rPr lang="en-US" sz="2000" dirty="0" smtClean="0"/>
              <a:t>Timeline</a:t>
            </a:r>
          </a:p>
          <a:p>
            <a:pPr>
              <a:buClr>
                <a:schemeClr val="tx2"/>
              </a:buClr>
            </a:pPr>
            <a:r>
              <a:rPr lang="en-US" sz="2000" dirty="0" smtClean="0"/>
              <a:t>Phytoplankton </a:t>
            </a:r>
            <a:r>
              <a:rPr lang="en-US" sz="2000" dirty="0"/>
              <a:t>blooming </a:t>
            </a:r>
            <a:r>
              <a:rPr lang="en-US" sz="2000" dirty="0" smtClean="0"/>
              <a:t>season, </a:t>
            </a:r>
            <a:r>
              <a:rPr lang="en-US" sz="2000" dirty="0" smtClean="0">
                <a:solidFill>
                  <a:srgbClr val="E03012"/>
                </a:solidFill>
              </a:rPr>
              <a:t>spring/fall </a:t>
            </a:r>
            <a:r>
              <a:rPr lang="en-US" sz="2000" dirty="0" smtClean="0"/>
              <a:t>(not too stratified or strong upwelling)</a:t>
            </a:r>
            <a:endParaRPr lang="en-US" sz="2000" dirty="0"/>
          </a:p>
          <a:p>
            <a:pPr>
              <a:buClr>
                <a:schemeClr val="tx2"/>
              </a:buClr>
            </a:pPr>
            <a:r>
              <a:rPr lang="en-US" sz="2000" dirty="0" smtClean="0"/>
              <a:t> </a:t>
            </a:r>
            <a:endParaRPr lang="en-US" sz="2000" dirty="0" smtClean="0"/>
          </a:p>
        </p:txBody>
      </p:sp>
    </p:spTree>
    <p:extLst>
      <p:ext uri="{BB962C8B-B14F-4D97-AF65-F5344CB8AC3E}">
        <p14:creationId xmlns:p14="http://schemas.microsoft.com/office/powerpoint/2010/main" val="15435468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Pre-MR arrival Tasks</a:t>
            </a:r>
            <a:endParaRPr lang="en-US" dirty="0"/>
          </a:p>
        </p:txBody>
      </p:sp>
      <p:sp>
        <p:nvSpPr>
          <p:cNvPr id="12" name="TextBox 11"/>
          <p:cNvSpPr txBox="1"/>
          <p:nvPr/>
        </p:nvSpPr>
        <p:spPr>
          <a:xfrm>
            <a:off x="965744" y="832936"/>
            <a:ext cx="10941236" cy="6247864"/>
          </a:xfrm>
          <a:prstGeom prst="rect">
            <a:avLst/>
          </a:prstGeom>
          <a:noFill/>
        </p:spPr>
        <p:txBody>
          <a:bodyPr wrap="square" rtlCol="0">
            <a:spAutoFit/>
          </a:bodyPr>
          <a:lstStyle/>
          <a:p>
            <a:pPr marL="342900" indent="-342900">
              <a:buClr>
                <a:schemeClr val="tx2"/>
              </a:buClr>
              <a:buFontTx/>
              <a:buChar char="-"/>
            </a:pPr>
            <a:r>
              <a:rPr lang="en-US" sz="2000" dirty="0" smtClean="0"/>
              <a:t>CPF readiness, buoyancy control adjustments? Output for </a:t>
            </a:r>
            <a:r>
              <a:rPr lang="en-US" sz="2000" dirty="0" err="1" smtClean="0"/>
              <a:t>w_water</a:t>
            </a:r>
            <a:r>
              <a:rPr lang="en-US" sz="2000" dirty="0" smtClean="0"/>
              <a:t>?</a:t>
            </a:r>
          </a:p>
          <a:p>
            <a:pPr marL="342900" indent="-342900">
              <a:buClr>
                <a:schemeClr val="tx2"/>
              </a:buClr>
              <a:buFontTx/>
              <a:buChar char="-"/>
            </a:pPr>
            <a:endParaRPr lang="en-US" sz="2000" dirty="0" smtClean="0"/>
          </a:p>
          <a:p>
            <a:pPr marL="342900" indent="-342900">
              <a:buClr>
                <a:schemeClr val="tx2"/>
              </a:buClr>
              <a:buFontTx/>
              <a:buChar char="-"/>
            </a:pPr>
            <a:r>
              <a:rPr lang="en-US" sz="2000" dirty="0" smtClean="0"/>
              <a:t>Sensor placement</a:t>
            </a:r>
          </a:p>
          <a:p>
            <a:pPr marL="342900" indent="-342900">
              <a:buClr>
                <a:schemeClr val="tx2"/>
              </a:buClr>
              <a:buFontTx/>
              <a:buChar char="-"/>
            </a:pPr>
            <a:r>
              <a:rPr lang="en-US" sz="2000" dirty="0" smtClean="0"/>
              <a:t>Design brackets (MR and battery pack)</a:t>
            </a:r>
          </a:p>
          <a:p>
            <a:pPr marL="342900" indent="-342900">
              <a:buClr>
                <a:schemeClr val="tx2"/>
              </a:buClr>
              <a:buFontTx/>
              <a:buChar char="-"/>
            </a:pPr>
            <a:r>
              <a:rPr lang="en-US" sz="2000" dirty="0" smtClean="0"/>
              <a:t>Protective cage?</a:t>
            </a:r>
          </a:p>
          <a:p>
            <a:pPr marL="342900" indent="-342900">
              <a:buClr>
                <a:schemeClr val="tx2"/>
              </a:buClr>
              <a:buFontTx/>
              <a:buChar char="-"/>
            </a:pPr>
            <a:r>
              <a:rPr lang="en-US" sz="2000" dirty="0" smtClean="0"/>
              <a:t>Cables, connectors</a:t>
            </a:r>
          </a:p>
          <a:p>
            <a:pPr marL="342900" indent="-342900">
              <a:buClr>
                <a:schemeClr val="tx2"/>
              </a:buClr>
              <a:buFontTx/>
              <a:buChar char="-"/>
            </a:pPr>
            <a:r>
              <a:rPr lang="en-US" sz="2000" dirty="0" smtClean="0"/>
              <a:t>Tools</a:t>
            </a:r>
            <a:endParaRPr lang="en-US" sz="2000" dirty="0"/>
          </a:p>
          <a:p>
            <a:pPr marL="342900" indent="-342900">
              <a:buClr>
                <a:schemeClr val="tx2"/>
              </a:buClr>
              <a:buFontTx/>
              <a:buChar char="-"/>
            </a:pPr>
            <a:endParaRPr lang="en-US" sz="2000" dirty="0" smtClean="0"/>
          </a:p>
          <a:p>
            <a:pPr marL="342900" indent="-342900">
              <a:buClr>
                <a:schemeClr val="tx2"/>
              </a:buClr>
              <a:buFontTx/>
              <a:buChar char="-"/>
            </a:pPr>
            <a:r>
              <a:rPr lang="en-US" sz="2000" dirty="0" smtClean="0"/>
              <a:t>Battery Power: # of profiles to 200m in cyclic mode, how long to fully recharge?</a:t>
            </a:r>
          </a:p>
          <a:p>
            <a:pPr marL="342900" indent="-342900">
              <a:buClr>
                <a:schemeClr val="tx2"/>
              </a:buClr>
              <a:buFontTx/>
              <a:buChar char="-"/>
            </a:pPr>
            <a:endParaRPr lang="en-US" sz="2000" dirty="0"/>
          </a:p>
          <a:p>
            <a:pPr marL="342900" indent="-342900">
              <a:buClr>
                <a:schemeClr val="tx2"/>
              </a:buClr>
              <a:buFontTx/>
              <a:buChar char="-"/>
            </a:pPr>
            <a:r>
              <a:rPr lang="en-US" sz="2000" strike="sngStrike" dirty="0"/>
              <a:t>Data Telemetry</a:t>
            </a:r>
            <a:r>
              <a:rPr lang="en-US" sz="2000" strike="sngStrike" dirty="0" smtClean="0"/>
              <a:t>? </a:t>
            </a:r>
            <a:r>
              <a:rPr lang="en-US" sz="2000" dirty="0" smtClean="0"/>
              <a:t> (Evaluate/Discuss before May Proposal deadline)</a:t>
            </a:r>
          </a:p>
          <a:p>
            <a:pPr marL="342900" indent="-342900">
              <a:buClr>
                <a:schemeClr val="tx2"/>
              </a:buClr>
              <a:buFontTx/>
              <a:buChar char="-"/>
            </a:pPr>
            <a:endParaRPr lang="en-US" sz="2000" dirty="0" smtClean="0"/>
          </a:p>
          <a:p>
            <a:pPr marL="342900" indent="-342900">
              <a:buClr>
                <a:schemeClr val="tx2"/>
              </a:buClr>
              <a:buFontTx/>
              <a:buChar char="-"/>
            </a:pPr>
            <a:r>
              <a:rPr lang="en-US" sz="2000" dirty="0" smtClean="0"/>
              <a:t>Go through the MicroRider</a:t>
            </a:r>
            <a:r>
              <a:rPr lang="en-US" sz="2000" dirty="0" smtClean="0"/>
              <a:t>-1000-WW</a:t>
            </a:r>
            <a:r>
              <a:rPr lang="en-US" sz="2000" dirty="0" smtClean="0"/>
              <a:t> Manual</a:t>
            </a:r>
          </a:p>
          <a:p>
            <a:pPr marL="342900" indent="-342900">
              <a:buClr>
                <a:schemeClr val="tx2"/>
              </a:buClr>
              <a:buFontTx/>
              <a:buChar char="-"/>
            </a:pPr>
            <a:r>
              <a:rPr lang="en-US" sz="2000" dirty="0" smtClean="0"/>
              <a:t>Instrument Communication protocols</a:t>
            </a:r>
            <a:endParaRPr lang="en-US" sz="2000" dirty="0" smtClean="0"/>
          </a:p>
          <a:p>
            <a:pPr marL="342900" indent="-342900">
              <a:buClr>
                <a:schemeClr val="tx2"/>
              </a:buClr>
              <a:buFontTx/>
              <a:buChar char="-"/>
            </a:pPr>
            <a:r>
              <a:rPr lang="en-US" sz="2000" dirty="0" smtClean="0"/>
              <a:t>Familiarize with processing software: ODAS MATLAB Library and </a:t>
            </a:r>
            <a:r>
              <a:rPr lang="en-US" sz="2000" dirty="0" err="1" smtClean="0"/>
              <a:t>Zissou</a:t>
            </a:r>
            <a:r>
              <a:rPr lang="en-US" sz="2000" dirty="0" smtClean="0"/>
              <a:t> Essentials (Windows only)</a:t>
            </a:r>
          </a:p>
          <a:p>
            <a:pPr marL="342900" indent="-342900">
              <a:buClr>
                <a:schemeClr val="tx2"/>
              </a:buClr>
              <a:buFontTx/>
              <a:buChar char="-"/>
            </a:pPr>
            <a:r>
              <a:rPr lang="en-US" sz="2000" dirty="0" smtClean="0"/>
              <a:t>Data visualization and post-processing (VMP-250 </a:t>
            </a:r>
            <a:r>
              <a:rPr lang="en-US" sz="2000" dirty="0"/>
              <a:t>W</a:t>
            </a:r>
            <a:r>
              <a:rPr lang="en-US" sz="2000" dirty="0" smtClean="0"/>
              <a:t>orkshop Materials) </a:t>
            </a:r>
          </a:p>
          <a:p>
            <a:pPr marL="342900" indent="-342900">
              <a:buClr>
                <a:schemeClr val="tx2"/>
              </a:buClr>
              <a:buFontTx/>
              <a:buChar char="-"/>
            </a:pPr>
            <a:r>
              <a:rPr lang="en-US" sz="2000" dirty="0"/>
              <a:t>I</a:t>
            </a:r>
            <a:r>
              <a:rPr lang="en-US" sz="2000" dirty="0" smtClean="0"/>
              <a:t>dentification of mechanical noise &amp; removal</a:t>
            </a:r>
          </a:p>
          <a:p>
            <a:pPr>
              <a:buClr>
                <a:schemeClr val="tx2"/>
              </a:buClr>
            </a:pPr>
            <a:r>
              <a:rPr lang="en-US" sz="2000" dirty="0" smtClean="0"/>
              <a:t> </a:t>
            </a:r>
          </a:p>
          <a:p>
            <a:pPr marL="342900" indent="-342900">
              <a:buClr>
                <a:schemeClr val="tx2"/>
              </a:buClr>
              <a:buFontTx/>
              <a:buChar char="-"/>
            </a:pPr>
            <a:endParaRPr lang="en-US" sz="2000" dirty="0" smtClean="0"/>
          </a:p>
        </p:txBody>
      </p:sp>
    </p:spTree>
    <p:extLst>
      <p:ext uri="{BB962C8B-B14F-4D97-AF65-F5344CB8AC3E}">
        <p14:creationId xmlns:p14="http://schemas.microsoft.com/office/powerpoint/2010/main" val="106233676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90804"/>
            <a:ext cx="10515600" cy="608910"/>
          </a:xfrm>
        </p:spPr>
        <p:txBody>
          <a:bodyPr/>
          <a:lstStyle/>
          <a:p>
            <a:r>
              <a:rPr lang="en-US" dirty="0" smtClean="0"/>
              <a:t>Tank Tests</a:t>
            </a:r>
            <a:endParaRPr lang="en-US" dirty="0"/>
          </a:p>
        </p:txBody>
      </p:sp>
      <p:sp>
        <p:nvSpPr>
          <p:cNvPr id="12" name="TextBox 11"/>
          <p:cNvSpPr txBox="1"/>
          <p:nvPr/>
        </p:nvSpPr>
        <p:spPr>
          <a:xfrm>
            <a:off x="965744" y="2673532"/>
            <a:ext cx="4932941" cy="1631216"/>
          </a:xfrm>
          <a:prstGeom prst="rect">
            <a:avLst/>
          </a:prstGeom>
          <a:noFill/>
        </p:spPr>
        <p:txBody>
          <a:bodyPr wrap="square" rtlCol="0">
            <a:spAutoFit/>
          </a:bodyPr>
          <a:lstStyle/>
          <a:p>
            <a:pPr marL="342900" indent="-342900">
              <a:buClr>
                <a:schemeClr val="tx2"/>
              </a:buClr>
              <a:buFontTx/>
              <a:buChar char="-"/>
            </a:pPr>
            <a:r>
              <a:rPr lang="en-US" sz="2000" dirty="0" smtClean="0"/>
              <a:t>Float’s stability</a:t>
            </a:r>
          </a:p>
          <a:p>
            <a:pPr marL="342900" indent="-342900">
              <a:buClr>
                <a:schemeClr val="tx2"/>
              </a:buClr>
              <a:buFontTx/>
              <a:buChar char="-"/>
            </a:pPr>
            <a:r>
              <a:rPr lang="en-US" sz="2000" dirty="0" smtClean="0"/>
              <a:t>Optimal profiling speed</a:t>
            </a:r>
          </a:p>
          <a:p>
            <a:pPr marL="342900" indent="-342900">
              <a:buClr>
                <a:schemeClr val="tx2"/>
              </a:buClr>
              <a:buFontTx/>
              <a:buChar char="-"/>
            </a:pPr>
            <a:r>
              <a:rPr lang="en-US" sz="2000" dirty="0" smtClean="0"/>
              <a:t>Consistent angle </a:t>
            </a:r>
            <a:r>
              <a:rPr lang="en-US" sz="2000" dirty="0"/>
              <a:t>of </a:t>
            </a:r>
            <a:r>
              <a:rPr lang="en-US" sz="2000" dirty="0" smtClean="0"/>
              <a:t>attack</a:t>
            </a:r>
          </a:p>
          <a:p>
            <a:pPr marL="342900" indent="-342900">
              <a:buClr>
                <a:schemeClr val="tx2"/>
              </a:buClr>
              <a:buFontTx/>
              <a:buChar char="-"/>
            </a:pPr>
            <a:r>
              <a:rPr lang="en-US" sz="2000" dirty="0" smtClean="0"/>
              <a:t>Vibrations &amp; electronic noise</a:t>
            </a:r>
          </a:p>
          <a:p>
            <a:pPr marL="342900" indent="-342900">
              <a:buClr>
                <a:schemeClr val="tx2"/>
              </a:buClr>
              <a:buFontTx/>
              <a:buChar char="-"/>
            </a:pPr>
            <a:r>
              <a:rPr lang="en-US" sz="2000" dirty="0" smtClean="0"/>
              <a:t>Clock’s syncing for cyclic sampling </a:t>
            </a:r>
            <a:endParaRPr lang="en-US" sz="2000" dirty="0" smtClean="0"/>
          </a:p>
        </p:txBody>
      </p:sp>
      <p:sp>
        <p:nvSpPr>
          <p:cNvPr id="4" name="Title 1"/>
          <p:cNvSpPr txBox="1">
            <a:spLocks/>
          </p:cNvSpPr>
          <p:nvPr/>
        </p:nvSpPr>
        <p:spPr>
          <a:xfrm>
            <a:off x="880692" y="4380359"/>
            <a:ext cx="10515600" cy="608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r>
              <a:rPr lang="en-US" dirty="0" smtClean="0"/>
              <a:t>At-sea engineering tests</a:t>
            </a:r>
            <a:endParaRPr lang="en-US" dirty="0"/>
          </a:p>
        </p:txBody>
      </p:sp>
      <p:sp>
        <p:nvSpPr>
          <p:cNvPr id="5" name="TextBox 4"/>
          <p:cNvSpPr txBox="1"/>
          <p:nvPr/>
        </p:nvSpPr>
        <p:spPr>
          <a:xfrm>
            <a:off x="998966" y="4979654"/>
            <a:ext cx="10941236" cy="1631216"/>
          </a:xfrm>
          <a:prstGeom prst="rect">
            <a:avLst/>
          </a:prstGeom>
          <a:noFill/>
        </p:spPr>
        <p:txBody>
          <a:bodyPr wrap="square" rtlCol="0">
            <a:spAutoFit/>
          </a:bodyPr>
          <a:lstStyle/>
          <a:p>
            <a:pPr marL="342900" indent="-342900">
              <a:buClr>
                <a:schemeClr val="tx2"/>
              </a:buClr>
              <a:buFontTx/>
              <a:buChar char="-"/>
            </a:pPr>
            <a:r>
              <a:rPr lang="en-US" sz="2000" dirty="0" smtClean="0"/>
              <a:t>Deploy nearby, within the canyon axis for 2 days </a:t>
            </a:r>
          </a:p>
          <a:p>
            <a:pPr>
              <a:buClr>
                <a:schemeClr val="tx2"/>
              </a:buClr>
            </a:pPr>
            <a:r>
              <a:rPr lang="en-US" sz="2000" dirty="0"/>
              <a:t> </a:t>
            </a:r>
            <a:r>
              <a:rPr lang="en-US" sz="2000" dirty="0" smtClean="0"/>
              <a:t>    (recover to ensure data acquisition, data quality)</a:t>
            </a:r>
          </a:p>
          <a:p>
            <a:pPr marL="342900" indent="-342900">
              <a:buClr>
                <a:schemeClr val="tx2"/>
              </a:buClr>
              <a:buFontTx/>
              <a:buChar char="-"/>
            </a:pPr>
            <a:r>
              <a:rPr lang="en-US" sz="2000" dirty="0" smtClean="0"/>
              <a:t>Recharge battery overnight, redeploy the next day for 2 days</a:t>
            </a:r>
          </a:p>
          <a:p>
            <a:pPr>
              <a:buClr>
                <a:schemeClr val="tx2"/>
              </a:buClr>
            </a:pPr>
            <a:endParaRPr lang="en-US" sz="2000" dirty="0" smtClean="0"/>
          </a:p>
          <a:p>
            <a:pPr>
              <a:buClr>
                <a:schemeClr val="tx2"/>
              </a:buClr>
            </a:pPr>
            <a:r>
              <a:rPr lang="en-US" sz="2000" dirty="0" smtClean="0"/>
              <a:t> </a:t>
            </a:r>
            <a:endParaRPr lang="en-US" sz="2000" dirty="0" smtClean="0"/>
          </a:p>
        </p:txBody>
      </p:sp>
      <p:sp>
        <p:nvSpPr>
          <p:cNvPr id="8" name="Title 1"/>
          <p:cNvSpPr txBox="1">
            <a:spLocks/>
          </p:cNvSpPr>
          <p:nvPr/>
        </p:nvSpPr>
        <p:spPr>
          <a:xfrm>
            <a:off x="819633" y="678715"/>
            <a:ext cx="10515600" cy="608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r>
              <a:rPr lang="en-US" dirty="0" smtClean="0"/>
              <a:t>Bench Tests</a:t>
            </a:r>
            <a:endParaRPr lang="en-US" dirty="0"/>
          </a:p>
        </p:txBody>
      </p:sp>
      <p:sp>
        <p:nvSpPr>
          <p:cNvPr id="9" name="TextBox 8"/>
          <p:cNvSpPr txBox="1"/>
          <p:nvPr/>
        </p:nvSpPr>
        <p:spPr>
          <a:xfrm>
            <a:off x="971602" y="1227122"/>
            <a:ext cx="4932941" cy="707886"/>
          </a:xfrm>
          <a:prstGeom prst="rect">
            <a:avLst/>
          </a:prstGeom>
          <a:noFill/>
        </p:spPr>
        <p:txBody>
          <a:bodyPr wrap="square" rtlCol="0">
            <a:spAutoFit/>
          </a:bodyPr>
          <a:lstStyle/>
          <a:p>
            <a:pPr marL="342900" indent="-342900">
              <a:buClr>
                <a:schemeClr val="tx2"/>
              </a:buClr>
              <a:buFontTx/>
              <a:buChar char="-"/>
            </a:pPr>
            <a:r>
              <a:rPr lang="en-US" sz="2000" dirty="0" smtClean="0"/>
              <a:t>Instrument communication</a:t>
            </a:r>
          </a:p>
          <a:p>
            <a:pPr>
              <a:buClr>
                <a:schemeClr val="tx2"/>
              </a:buClr>
            </a:pPr>
            <a:r>
              <a:rPr lang="en-US" sz="2000" dirty="0" smtClean="0"/>
              <a:t>-    RSI checklist</a:t>
            </a:r>
          </a:p>
        </p:txBody>
      </p:sp>
      <p:sp>
        <p:nvSpPr>
          <p:cNvPr id="10" name="TextBox 9"/>
          <p:cNvSpPr txBox="1"/>
          <p:nvPr/>
        </p:nvSpPr>
        <p:spPr>
          <a:xfrm>
            <a:off x="6255903" y="2105222"/>
            <a:ext cx="4932941" cy="707886"/>
          </a:xfrm>
          <a:prstGeom prst="rect">
            <a:avLst/>
          </a:prstGeom>
          <a:noFill/>
        </p:spPr>
        <p:txBody>
          <a:bodyPr wrap="square" rtlCol="0">
            <a:spAutoFit/>
          </a:bodyPr>
          <a:lstStyle/>
          <a:p>
            <a:pPr algn="ctr">
              <a:buClr>
                <a:schemeClr val="tx2"/>
              </a:buClr>
            </a:pPr>
            <a:r>
              <a:rPr lang="en-US" sz="2000" dirty="0" smtClean="0">
                <a:solidFill>
                  <a:srgbClr val="E03012"/>
                </a:solidFill>
              </a:rPr>
              <a:t> ideally, </a:t>
            </a:r>
          </a:p>
          <a:p>
            <a:pPr algn="ctr">
              <a:buClr>
                <a:schemeClr val="tx2"/>
              </a:buClr>
            </a:pPr>
            <a:r>
              <a:rPr lang="en-US" sz="2000" dirty="0" smtClean="0">
                <a:solidFill>
                  <a:srgbClr val="E03012"/>
                </a:solidFill>
              </a:rPr>
              <a:t>2 weeks max</a:t>
            </a:r>
          </a:p>
        </p:txBody>
      </p:sp>
    </p:spTree>
    <p:extLst>
      <p:ext uri="{BB962C8B-B14F-4D97-AF65-F5344CB8AC3E}">
        <p14:creationId xmlns:p14="http://schemas.microsoft.com/office/powerpoint/2010/main" val="211654766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46606" y="1166628"/>
            <a:ext cx="10941236" cy="4708981"/>
          </a:xfrm>
          <a:prstGeom prst="rect">
            <a:avLst/>
          </a:prstGeom>
          <a:noFill/>
        </p:spPr>
        <p:txBody>
          <a:bodyPr wrap="square" rtlCol="0">
            <a:spAutoFit/>
          </a:bodyPr>
          <a:lstStyle/>
          <a:p>
            <a:pPr marL="342900" indent="-342900">
              <a:buClr>
                <a:schemeClr val="tx2"/>
              </a:buClr>
              <a:buFontTx/>
              <a:buChar char="-"/>
            </a:pPr>
            <a:r>
              <a:rPr lang="en-US" sz="2000" dirty="0" smtClean="0"/>
              <a:t>Gather as many </a:t>
            </a:r>
            <a:r>
              <a:rPr lang="en-US" sz="2000" dirty="0" err="1" smtClean="0"/>
              <a:t>ε</a:t>
            </a:r>
            <a:r>
              <a:rPr lang="en-US" sz="2000" dirty="0" smtClean="0"/>
              <a:t>(z) profiles as possible, 1-2 week deployments </a:t>
            </a:r>
          </a:p>
          <a:p>
            <a:pPr>
              <a:buClr>
                <a:schemeClr val="tx2"/>
              </a:buClr>
            </a:pPr>
            <a:r>
              <a:rPr lang="en-US" sz="2000" dirty="0" smtClean="0"/>
              <a:t>     (MR battery-power dependent)</a:t>
            </a:r>
          </a:p>
          <a:p>
            <a:pPr>
              <a:buClr>
                <a:schemeClr val="tx2"/>
              </a:buClr>
            </a:pPr>
            <a:endParaRPr lang="en-US" sz="2000" dirty="0" smtClean="0"/>
          </a:p>
          <a:p>
            <a:pPr>
              <a:buClr>
                <a:schemeClr val="tx2"/>
              </a:buClr>
            </a:pPr>
            <a:r>
              <a:rPr lang="en-US" sz="2000" dirty="0" smtClean="0"/>
              <a:t>-    As many BGC sensors as possible (optics, radiometer, </a:t>
            </a:r>
            <a:r>
              <a:rPr lang="en-US" sz="2000" dirty="0" err="1" smtClean="0"/>
              <a:t>isus</a:t>
            </a:r>
            <a:r>
              <a:rPr lang="en-US" sz="2000" dirty="0" smtClean="0"/>
              <a:t> would be a plus)</a:t>
            </a:r>
          </a:p>
          <a:p>
            <a:pPr>
              <a:buClr>
                <a:schemeClr val="tx2"/>
              </a:buClr>
            </a:pPr>
            <a:endParaRPr lang="en-US" sz="2000" dirty="0" smtClean="0"/>
          </a:p>
          <a:p>
            <a:pPr marL="342900" indent="-342900">
              <a:buClr>
                <a:schemeClr val="tx2"/>
              </a:buClr>
              <a:buFontTx/>
              <a:buChar char="-"/>
            </a:pPr>
            <a:r>
              <a:rPr lang="en-US" sz="2000" dirty="0" smtClean="0"/>
              <a:t>Target depth ~200 m</a:t>
            </a:r>
          </a:p>
          <a:p>
            <a:pPr marL="342900" indent="-342900">
              <a:buClr>
                <a:schemeClr val="tx2"/>
              </a:buClr>
              <a:buFontTx/>
              <a:buChar char="-"/>
            </a:pPr>
            <a:endParaRPr lang="en-US" sz="2000" dirty="0" smtClean="0"/>
          </a:p>
          <a:p>
            <a:pPr marL="342900" indent="-342900">
              <a:buClr>
                <a:schemeClr val="tx2"/>
              </a:buClr>
              <a:buFontTx/>
              <a:buChar char="-"/>
            </a:pPr>
            <a:r>
              <a:rPr lang="en-US" sz="2000" dirty="0" smtClean="0"/>
              <a:t>Capture the diurnal cycle (~ 1 profile every 1-2h)</a:t>
            </a:r>
          </a:p>
          <a:p>
            <a:pPr marL="342900" indent="-342900">
              <a:buClr>
                <a:schemeClr val="tx2"/>
              </a:buClr>
              <a:buFontTx/>
              <a:buChar char="-"/>
            </a:pPr>
            <a:endParaRPr lang="en-US" sz="2000" dirty="0" smtClean="0"/>
          </a:p>
          <a:p>
            <a:pPr marL="342900" indent="-342900">
              <a:buClr>
                <a:schemeClr val="tx2"/>
              </a:buClr>
              <a:buFontTx/>
              <a:buChar char="-"/>
            </a:pPr>
            <a:r>
              <a:rPr lang="en-US" sz="2000" dirty="0" smtClean="0"/>
              <a:t>Phytoplankton </a:t>
            </a:r>
            <a:r>
              <a:rPr lang="en-US" sz="2000" dirty="0"/>
              <a:t>blooming </a:t>
            </a:r>
            <a:r>
              <a:rPr lang="en-US" sz="2000" dirty="0" smtClean="0"/>
              <a:t>season, spring/fall when mixed layers can be deep (storms)</a:t>
            </a:r>
          </a:p>
          <a:p>
            <a:pPr marL="342900" indent="-342900">
              <a:buClr>
                <a:schemeClr val="tx2"/>
              </a:buClr>
              <a:buFontTx/>
              <a:buChar char="-"/>
            </a:pPr>
            <a:endParaRPr lang="en-US" sz="2000" dirty="0" smtClean="0"/>
          </a:p>
          <a:p>
            <a:pPr marL="342900" indent="-342900">
              <a:buClr>
                <a:schemeClr val="tx2"/>
              </a:buClr>
              <a:buFontTx/>
              <a:buChar char="-"/>
            </a:pPr>
            <a:r>
              <a:rPr lang="en-US" sz="2000" dirty="0" smtClean="0"/>
              <a:t>High and low turbulence environments (e.g. Canyon axis and @ or past M1)</a:t>
            </a:r>
          </a:p>
          <a:p>
            <a:pPr marL="342900" indent="-342900">
              <a:buClr>
                <a:schemeClr val="tx2"/>
              </a:buClr>
              <a:buFontTx/>
              <a:buChar char="-"/>
            </a:pPr>
            <a:endParaRPr lang="en-US" sz="2000" dirty="0"/>
          </a:p>
          <a:p>
            <a:pPr marL="342900" indent="-342900">
              <a:buClr>
                <a:schemeClr val="tx2"/>
              </a:buClr>
              <a:buFontTx/>
              <a:buChar char="-"/>
            </a:pPr>
            <a:r>
              <a:rPr lang="en-US" sz="2000" dirty="0"/>
              <a:t>CPF: “drift” </a:t>
            </a:r>
            <a:r>
              <a:rPr lang="en-US" sz="2000" dirty="0" err="1"/>
              <a:t>vs</a:t>
            </a:r>
            <a:r>
              <a:rPr lang="en-US" sz="2000" dirty="0"/>
              <a:t> “anchoring” </a:t>
            </a:r>
            <a:r>
              <a:rPr lang="en-US" sz="2000" dirty="0" smtClean="0"/>
              <a:t>mode?</a:t>
            </a:r>
            <a:endParaRPr lang="en-US" sz="2000" dirty="0"/>
          </a:p>
          <a:p>
            <a:pPr>
              <a:buClr>
                <a:schemeClr val="tx2"/>
              </a:buClr>
            </a:pPr>
            <a:r>
              <a:rPr lang="en-US" sz="2000" dirty="0" smtClean="0"/>
              <a:t> </a:t>
            </a:r>
            <a:endParaRPr lang="en-US" sz="2000" dirty="0" smtClean="0"/>
          </a:p>
        </p:txBody>
      </p:sp>
      <p:sp>
        <p:nvSpPr>
          <p:cNvPr id="7" name="Title 1"/>
          <p:cNvSpPr txBox="1">
            <a:spLocks/>
          </p:cNvSpPr>
          <p:nvPr/>
        </p:nvSpPr>
        <p:spPr>
          <a:xfrm>
            <a:off x="858109" y="558063"/>
            <a:ext cx="10515600" cy="608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r>
              <a:rPr lang="en-US" dirty="0" smtClean="0"/>
              <a:t>Science Missions ( 2 weeks)</a:t>
            </a:r>
            <a:endParaRPr lang="en-US" dirty="0"/>
          </a:p>
        </p:txBody>
      </p:sp>
    </p:spTree>
    <p:extLst>
      <p:ext uri="{BB962C8B-B14F-4D97-AF65-F5344CB8AC3E}">
        <p14:creationId xmlns:p14="http://schemas.microsoft.com/office/powerpoint/2010/main" val="294445028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0362" y="150501"/>
            <a:ext cx="8132587" cy="6519942"/>
          </a:xfrm>
          <a:prstGeom prst="rect">
            <a:avLst/>
          </a:prstGeom>
        </p:spPr>
      </p:pic>
      <p:sp>
        <p:nvSpPr>
          <p:cNvPr id="2" name="Title 1"/>
          <p:cNvSpPr>
            <a:spLocks noGrp="1"/>
          </p:cNvSpPr>
          <p:nvPr>
            <p:ph type="title"/>
          </p:nvPr>
        </p:nvSpPr>
        <p:spPr/>
        <p:txBody>
          <a:bodyPr/>
          <a:lstStyle/>
          <a:p>
            <a:r>
              <a:rPr lang="en-US" dirty="0" smtClean="0"/>
              <a:t>Timeline</a:t>
            </a:r>
            <a:endParaRPr lang="en-US" dirty="0"/>
          </a:p>
        </p:txBody>
      </p:sp>
      <p:sp>
        <p:nvSpPr>
          <p:cNvPr id="3" name="TextBox 2"/>
          <p:cNvSpPr txBox="1"/>
          <p:nvPr/>
        </p:nvSpPr>
        <p:spPr>
          <a:xfrm>
            <a:off x="948455" y="1028169"/>
            <a:ext cx="3514688" cy="5324535"/>
          </a:xfrm>
          <a:prstGeom prst="rect">
            <a:avLst/>
          </a:prstGeom>
          <a:noFill/>
        </p:spPr>
        <p:txBody>
          <a:bodyPr wrap="square" rtlCol="0">
            <a:spAutoFit/>
          </a:bodyPr>
          <a:lstStyle/>
          <a:p>
            <a:pPr>
              <a:buClr>
                <a:schemeClr val="tx2"/>
              </a:buClr>
            </a:pPr>
            <a:r>
              <a:rPr lang="en-US" sz="2000" dirty="0" smtClean="0"/>
              <a:t>April</a:t>
            </a:r>
            <a:r>
              <a:rPr lang="en-US" sz="2000" dirty="0" smtClean="0"/>
              <a:t>	</a:t>
            </a:r>
            <a:endParaRPr lang="en-US" sz="2000" dirty="0" smtClean="0"/>
          </a:p>
          <a:p>
            <a:pPr>
              <a:buClr>
                <a:schemeClr val="tx2"/>
              </a:buClr>
            </a:pPr>
            <a:endParaRPr lang="en-US" sz="2000" dirty="0"/>
          </a:p>
          <a:p>
            <a:pPr>
              <a:buClr>
                <a:schemeClr val="tx2"/>
              </a:buClr>
            </a:pPr>
            <a:r>
              <a:rPr lang="en-US" sz="2000" dirty="0" smtClean="0"/>
              <a:t>May 	</a:t>
            </a:r>
          </a:p>
          <a:p>
            <a:pPr>
              <a:buClr>
                <a:schemeClr val="tx2"/>
              </a:buClr>
            </a:pPr>
            <a:endParaRPr lang="en-US" sz="2000" dirty="0"/>
          </a:p>
          <a:p>
            <a:pPr>
              <a:buClr>
                <a:schemeClr val="tx2"/>
              </a:buClr>
            </a:pPr>
            <a:r>
              <a:rPr lang="en-US" sz="2000" dirty="0" smtClean="0">
                <a:solidFill>
                  <a:schemeClr val="accent6">
                    <a:lumMod val="75000"/>
                  </a:schemeClr>
                </a:solidFill>
              </a:rPr>
              <a:t>June 	</a:t>
            </a:r>
          </a:p>
          <a:p>
            <a:pPr>
              <a:buClr>
                <a:schemeClr val="tx2"/>
              </a:buClr>
            </a:pPr>
            <a:endParaRPr lang="en-US" sz="2000" dirty="0"/>
          </a:p>
          <a:p>
            <a:pPr>
              <a:buClr>
                <a:schemeClr val="tx2"/>
              </a:buClr>
            </a:pPr>
            <a:r>
              <a:rPr lang="en-US" sz="2000" dirty="0" smtClean="0"/>
              <a:t>July    </a:t>
            </a:r>
          </a:p>
          <a:p>
            <a:pPr>
              <a:buClr>
                <a:schemeClr val="tx2"/>
              </a:buClr>
            </a:pPr>
            <a:endParaRPr lang="en-US" sz="2000" dirty="0"/>
          </a:p>
          <a:p>
            <a:pPr>
              <a:buClr>
                <a:schemeClr val="tx2"/>
              </a:buClr>
            </a:pPr>
            <a:r>
              <a:rPr lang="en-US" sz="2000" dirty="0" smtClean="0"/>
              <a:t>Aug</a:t>
            </a:r>
          </a:p>
          <a:p>
            <a:pPr>
              <a:buClr>
                <a:schemeClr val="tx2"/>
              </a:buClr>
            </a:pPr>
            <a:endParaRPr lang="en-US" sz="2000" dirty="0"/>
          </a:p>
          <a:p>
            <a:pPr>
              <a:buClr>
                <a:schemeClr val="tx2"/>
              </a:buClr>
            </a:pPr>
            <a:r>
              <a:rPr lang="en-US" sz="2000" dirty="0" smtClean="0"/>
              <a:t>Sep   </a:t>
            </a:r>
            <a:r>
              <a:rPr lang="en-US" sz="2000" dirty="0" smtClean="0"/>
              <a:t> </a:t>
            </a:r>
          </a:p>
          <a:p>
            <a:pPr>
              <a:buClr>
                <a:schemeClr val="tx2"/>
              </a:buClr>
            </a:pPr>
            <a:endParaRPr lang="en-US" sz="2000" dirty="0"/>
          </a:p>
          <a:p>
            <a:pPr>
              <a:buClr>
                <a:schemeClr val="tx2"/>
              </a:buClr>
            </a:pPr>
            <a:r>
              <a:rPr lang="en-US" sz="2000" dirty="0" smtClean="0"/>
              <a:t>Oct</a:t>
            </a:r>
            <a:r>
              <a:rPr lang="en-US" sz="2000" dirty="0" smtClean="0"/>
              <a:t>    </a:t>
            </a:r>
            <a:r>
              <a:rPr lang="en-US" sz="2000" dirty="0" smtClean="0"/>
              <a:t> </a:t>
            </a:r>
          </a:p>
          <a:p>
            <a:pPr>
              <a:buClr>
                <a:schemeClr val="tx2"/>
              </a:buClr>
            </a:pPr>
            <a:endParaRPr lang="en-US" sz="2000" dirty="0"/>
          </a:p>
          <a:p>
            <a:pPr>
              <a:buClr>
                <a:schemeClr val="tx2"/>
              </a:buClr>
            </a:pPr>
            <a:r>
              <a:rPr lang="en-US" sz="2000" dirty="0" smtClean="0"/>
              <a:t>Nov    </a:t>
            </a:r>
          </a:p>
          <a:p>
            <a:pPr>
              <a:buClr>
                <a:schemeClr val="tx2"/>
              </a:buClr>
            </a:pPr>
            <a:endParaRPr lang="en-US" sz="2000" dirty="0"/>
          </a:p>
          <a:p>
            <a:pPr>
              <a:buClr>
                <a:schemeClr val="tx2"/>
              </a:buClr>
            </a:pPr>
            <a:r>
              <a:rPr lang="en-US" sz="2000" dirty="0" smtClean="0"/>
              <a:t>Dec   </a:t>
            </a:r>
            <a:endParaRPr lang="en-US" sz="2000" dirty="0" smtClean="0"/>
          </a:p>
        </p:txBody>
      </p:sp>
      <p:sp>
        <p:nvSpPr>
          <p:cNvPr id="12" name="TextBox 11"/>
          <p:cNvSpPr txBox="1"/>
          <p:nvPr/>
        </p:nvSpPr>
        <p:spPr>
          <a:xfrm>
            <a:off x="2150542" y="475435"/>
            <a:ext cx="3260039" cy="400110"/>
          </a:xfrm>
          <a:prstGeom prst="rect">
            <a:avLst/>
          </a:prstGeom>
          <a:noFill/>
        </p:spPr>
        <p:txBody>
          <a:bodyPr wrap="square" rtlCol="0">
            <a:spAutoFit/>
          </a:bodyPr>
          <a:lstStyle/>
          <a:p>
            <a:pPr>
              <a:buClr>
                <a:schemeClr val="tx2"/>
              </a:buClr>
            </a:pPr>
            <a:r>
              <a:rPr lang="en-US" sz="2000" dirty="0"/>
              <a:t> </a:t>
            </a:r>
            <a:r>
              <a:rPr lang="en-US" sz="2000" dirty="0" smtClean="0">
                <a:solidFill>
                  <a:schemeClr val="accent6">
                    <a:lumMod val="75000"/>
                  </a:schemeClr>
                </a:solidFill>
              </a:rPr>
              <a:t>MR Lease for </a:t>
            </a:r>
            <a:r>
              <a:rPr lang="en-US" sz="2000" dirty="0" smtClean="0">
                <a:solidFill>
                  <a:schemeClr val="accent6">
                    <a:lumMod val="75000"/>
                  </a:schemeClr>
                </a:solidFill>
              </a:rPr>
              <a:t>ONE </a:t>
            </a:r>
            <a:r>
              <a:rPr lang="en-US" sz="2000" dirty="0" smtClean="0">
                <a:solidFill>
                  <a:schemeClr val="accent6">
                    <a:lumMod val="75000"/>
                  </a:schemeClr>
                </a:solidFill>
              </a:rPr>
              <a:t>month</a:t>
            </a:r>
          </a:p>
        </p:txBody>
      </p:sp>
      <p:sp>
        <p:nvSpPr>
          <p:cNvPr id="13" name="TextBox 12"/>
          <p:cNvSpPr txBox="1"/>
          <p:nvPr/>
        </p:nvSpPr>
        <p:spPr>
          <a:xfrm>
            <a:off x="2032194" y="1046330"/>
            <a:ext cx="2821343" cy="707886"/>
          </a:xfrm>
          <a:prstGeom prst="rect">
            <a:avLst/>
          </a:prstGeom>
          <a:noFill/>
        </p:spPr>
        <p:txBody>
          <a:bodyPr wrap="square" rtlCol="0">
            <a:spAutoFit/>
          </a:bodyPr>
          <a:lstStyle/>
          <a:p>
            <a:pPr>
              <a:buClr>
                <a:schemeClr val="tx2"/>
              </a:buClr>
            </a:pPr>
            <a:r>
              <a:rPr lang="en-US" sz="2000" dirty="0" smtClean="0"/>
              <a:t>Spring CANON cruise</a:t>
            </a:r>
          </a:p>
          <a:p>
            <a:pPr>
              <a:buClr>
                <a:schemeClr val="tx2"/>
              </a:buClr>
            </a:pPr>
            <a:endParaRPr lang="en-US" sz="2000" dirty="0" smtClean="0"/>
          </a:p>
        </p:txBody>
      </p:sp>
      <p:sp>
        <p:nvSpPr>
          <p:cNvPr id="4" name="Rectangle 3"/>
          <p:cNvSpPr/>
          <p:nvPr/>
        </p:nvSpPr>
        <p:spPr>
          <a:xfrm>
            <a:off x="5193455" y="6194438"/>
            <a:ext cx="6996958" cy="646331"/>
          </a:xfrm>
          <a:prstGeom prst="rect">
            <a:avLst/>
          </a:prstGeom>
        </p:spPr>
        <p:txBody>
          <a:bodyPr wrap="square">
            <a:spAutoFit/>
          </a:bodyPr>
          <a:lstStyle/>
          <a:p>
            <a:r>
              <a:rPr lang="en-US" sz="1800" dirty="0"/>
              <a:t>/</a:t>
            </a:r>
            <a:r>
              <a:rPr lang="en-US" sz="1800" dirty="0" err="1"/>
              <a:t>atlas.shore.mbari.org</a:t>
            </a:r>
            <a:r>
              <a:rPr lang="en-US" sz="1800" dirty="0"/>
              <a:t>/</a:t>
            </a:r>
            <a:r>
              <a:rPr lang="en-US" sz="1800" dirty="0" err="1"/>
              <a:t>ProjectLibrary</a:t>
            </a:r>
            <a:r>
              <a:rPr lang="en-US" sz="1800" dirty="0"/>
              <a:t>/Mixing Rates </a:t>
            </a:r>
            <a:r>
              <a:rPr lang="en-US" sz="1800" dirty="0" smtClean="0"/>
              <a:t>– 902108</a:t>
            </a:r>
            <a:endParaRPr lang="en-US" sz="1800" dirty="0"/>
          </a:p>
          <a:p>
            <a:r>
              <a:rPr lang="en-US" sz="1800" dirty="0"/>
              <a:t>/Rockland_VMP-</a:t>
            </a:r>
            <a:r>
              <a:rPr lang="en-US" sz="1800" dirty="0" smtClean="0"/>
              <a:t>250 : Workshop Materials</a:t>
            </a:r>
            <a:endParaRPr lang="en-US" sz="1800" dirty="0"/>
          </a:p>
        </p:txBody>
      </p:sp>
      <p:sp>
        <p:nvSpPr>
          <p:cNvPr id="8" name="TextBox 7"/>
          <p:cNvSpPr txBox="1"/>
          <p:nvPr/>
        </p:nvSpPr>
        <p:spPr>
          <a:xfrm>
            <a:off x="1958802" y="2262985"/>
            <a:ext cx="2895218" cy="707886"/>
          </a:xfrm>
          <a:prstGeom prst="rect">
            <a:avLst/>
          </a:prstGeom>
          <a:noFill/>
        </p:spPr>
        <p:txBody>
          <a:bodyPr wrap="square" rtlCol="0">
            <a:spAutoFit/>
          </a:bodyPr>
          <a:lstStyle/>
          <a:p>
            <a:pPr>
              <a:buClr>
                <a:schemeClr val="tx2"/>
              </a:buClr>
            </a:pPr>
            <a:r>
              <a:rPr lang="en-US" sz="2000" dirty="0"/>
              <a:t> </a:t>
            </a:r>
            <a:r>
              <a:rPr lang="en-US" sz="2000" dirty="0" smtClean="0">
                <a:solidFill>
                  <a:srgbClr val="E03012"/>
                </a:solidFill>
              </a:rPr>
              <a:t>Original Target Date</a:t>
            </a:r>
          </a:p>
          <a:p>
            <a:pPr>
              <a:buClr>
                <a:schemeClr val="tx2"/>
              </a:buClr>
            </a:pPr>
            <a:r>
              <a:rPr lang="en-US" sz="2000" dirty="0" smtClean="0">
                <a:solidFill>
                  <a:srgbClr val="E03012"/>
                </a:solidFill>
              </a:rPr>
              <a:t>	(CPF)</a:t>
            </a:r>
            <a:endParaRPr lang="en-US" sz="2000" dirty="0" smtClean="0">
              <a:solidFill>
                <a:srgbClr val="E03012"/>
              </a:solidFill>
            </a:endParaRPr>
          </a:p>
        </p:txBody>
      </p:sp>
      <p:sp>
        <p:nvSpPr>
          <p:cNvPr id="7" name="Donut 6"/>
          <p:cNvSpPr/>
          <p:nvPr/>
        </p:nvSpPr>
        <p:spPr>
          <a:xfrm>
            <a:off x="9661082" y="952500"/>
            <a:ext cx="589643" cy="589643"/>
          </a:xfrm>
          <a:prstGeom prst="donut">
            <a:avLst>
              <a:gd name="adj" fmla="val 2171"/>
            </a:avLst>
          </a:prstGeom>
          <a:solidFill>
            <a:schemeClr val="accent6">
              <a:lumMod val="75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Donut 10"/>
          <p:cNvSpPr/>
          <p:nvPr/>
        </p:nvSpPr>
        <p:spPr>
          <a:xfrm>
            <a:off x="10504718" y="1523999"/>
            <a:ext cx="388268" cy="388257"/>
          </a:xfrm>
          <a:prstGeom prst="donut">
            <a:avLst>
              <a:gd name="adj" fmla="val 2171"/>
            </a:avLst>
          </a:prstGeom>
          <a:solidFill>
            <a:schemeClr val="accent6">
              <a:lumMod val="75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TextBox 13"/>
          <p:cNvSpPr txBox="1"/>
          <p:nvPr/>
        </p:nvSpPr>
        <p:spPr>
          <a:xfrm>
            <a:off x="1954513" y="4732406"/>
            <a:ext cx="3144085" cy="400110"/>
          </a:xfrm>
          <a:prstGeom prst="rect">
            <a:avLst/>
          </a:prstGeom>
          <a:noFill/>
        </p:spPr>
        <p:txBody>
          <a:bodyPr wrap="square" rtlCol="0">
            <a:spAutoFit/>
          </a:bodyPr>
          <a:lstStyle/>
          <a:p>
            <a:pPr>
              <a:buClr>
                <a:schemeClr val="tx2"/>
              </a:buClr>
            </a:pPr>
            <a:r>
              <a:rPr lang="en-US" sz="2000" dirty="0"/>
              <a:t> </a:t>
            </a:r>
            <a:r>
              <a:rPr lang="en-US" sz="2000" dirty="0" smtClean="0"/>
              <a:t>Fall</a:t>
            </a:r>
            <a:r>
              <a:rPr lang="en-US" sz="2000" dirty="0" smtClean="0"/>
              <a:t> CANON cruise </a:t>
            </a:r>
          </a:p>
        </p:txBody>
      </p:sp>
      <p:sp>
        <p:nvSpPr>
          <p:cNvPr id="16" name="TextBox 15"/>
          <p:cNvSpPr txBox="1"/>
          <p:nvPr/>
        </p:nvSpPr>
        <p:spPr>
          <a:xfrm>
            <a:off x="8929075" y="625232"/>
            <a:ext cx="963037" cy="738664"/>
          </a:xfrm>
          <a:prstGeom prst="rect">
            <a:avLst/>
          </a:prstGeom>
          <a:noFill/>
        </p:spPr>
        <p:txBody>
          <a:bodyPr wrap="none" rtlCol="0">
            <a:spAutoFit/>
          </a:bodyPr>
          <a:lstStyle/>
          <a:p>
            <a:r>
              <a:rPr lang="en-US" dirty="0" smtClean="0">
                <a:solidFill>
                  <a:srgbClr val="FF0000"/>
                </a:solidFill>
              </a:rPr>
              <a:t>Upwelling</a:t>
            </a:r>
          </a:p>
          <a:p>
            <a:r>
              <a:rPr lang="en-US" dirty="0" smtClean="0">
                <a:solidFill>
                  <a:srgbClr val="FF0000"/>
                </a:solidFill>
              </a:rPr>
              <a:t>Shadow</a:t>
            </a:r>
          </a:p>
          <a:p>
            <a:r>
              <a:rPr lang="en-US" dirty="0" smtClean="0">
                <a:solidFill>
                  <a:srgbClr val="FF0000"/>
                </a:solidFill>
              </a:rPr>
              <a:t>(low </a:t>
            </a:r>
            <a:r>
              <a:rPr lang="en-US" dirty="0" err="1" smtClean="0">
                <a:solidFill>
                  <a:srgbClr val="FF0000"/>
                </a:solidFill>
              </a:rPr>
              <a:t>ε</a:t>
            </a:r>
            <a:r>
              <a:rPr lang="en-US" dirty="0" smtClean="0">
                <a:solidFill>
                  <a:srgbClr val="FF0000"/>
                </a:solidFill>
              </a:rPr>
              <a:t>)?</a:t>
            </a:r>
            <a:endParaRPr lang="en-US" dirty="0">
              <a:solidFill>
                <a:srgbClr val="FF0000"/>
              </a:solidFill>
            </a:endParaRPr>
          </a:p>
        </p:txBody>
      </p:sp>
      <p:sp>
        <p:nvSpPr>
          <p:cNvPr id="17" name="TextBox 16"/>
          <p:cNvSpPr txBox="1"/>
          <p:nvPr/>
        </p:nvSpPr>
        <p:spPr>
          <a:xfrm>
            <a:off x="10419861" y="816715"/>
            <a:ext cx="803488" cy="738664"/>
          </a:xfrm>
          <a:prstGeom prst="rect">
            <a:avLst/>
          </a:prstGeom>
          <a:noFill/>
        </p:spPr>
        <p:txBody>
          <a:bodyPr wrap="none" rtlCol="0">
            <a:spAutoFit/>
          </a:bodyPr>
          <a:lstStyle/>
          <a:p>
            <a:r>
              <a:rPr lang="en-US" dirty="0" smtClean="0">
                <a:solidFill>
                  <a:srgbClr val="FF0000"/>
                </a:solidFill>
              </a:rPr>
              <a:t>Canyon </a:t>
            </a:r>
          </a:p>
          <a:p>
            <a:r>
              <a:rPr lang="en-US" dirty="0" smtClean="0">
                <a:solidFill>
                  <a:srgbClr val="FF0000"/>
                </a:solidFill>
              </a:rPr>
              <a:t>Mouth</a:t>
            </a:r>
          </a:p>
          <a:p>
            <a:r>
              <a:rPr lang="en-US" dirty="0" smtClean="0">
                <a:solidFill>
                  <a:srgbClr val="FF0000"/>
                </a:solidFill>
              </a:rPr>
              <a:t>(high </a:t>
            </a:r>
            <a:r>
              <a:rPr lang="en-US" dirty="0" err="1" smtClean="0">
                <a:solidFill>
                  <a:srgbClr val="FF0000"/>
                </a:solidFill>
              </a:rPr>
              <a:t>ε</a:t>
            </a:r>
            <a:r>
              <a:rPr lang="en-US" dirty="0" smtClean="0">
                <a:solidFill>
                  <a:srgbClr val="FF0000"/>
                </a:solidFill>
              </a:rPr>
              <a:t>)</a:t>
            </a:r>
            <a:endParaRPr lang="en-US" dirty="0">
              <a:solidFill>
                <a:srgbClr val="FF0000"/>
              </a:solidFill>
            </a:endParaRPr>
          </a:p>
        </p:txBody>
      </p:sp>
    </p:spTree>
    <p:extLst>
      <p:ext uri="{BB962C8B-B14F-4D97-AF65-F5344CB8AC3E}">
        <p14:creationId xmlns:p14="http://schemas.microsoft.com/office/powerpoint/2010/main" val="108308361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7725" y="150501"/>
            <a:ext cx="8132587" cy="6519942"/>
          </a:xfrm>
          <a:prstGeom prst="rect">
            <a:avLst/>
          </a:prstGeom>
        </p:spPr>
      </p:pic>
      <p:sp>
        <p:nvSpPr>
          <p:cNvPr id="2" name="Title 1"/>
          <p:cNvSpPr>
            <a:spLocks noGrp="1"/>
          </p:cNvSpPr>
          <p:nvPr>
            <p:ph type="title"/>
          </p:nvPr>
        </p:nvSpPr>
        <p:spPr>
          <a:xfrm>
            <a:off x="838200" y="365125"/>
            <a:ext cx="10515600" cy="773495"/>
          </a:xfrm>
        </p:spPr>
        <p:txBody>
          <a:bodyPr/>
          <a:lstStyle/>
          <a:p>
            <a:r>
              <a:rPr lang="en-US" dirty="0" smtClean="0"/>
              <a:t>Tasks TO DO </a:t>
            </a:r>
            <a:br>
              <a:rPr lang="en-US" dirty="0" smtClean="0"/>
            </a:br>
            <a:r>
              <a:rPr lang="en-US" dirty="0" smtClean="0"/>
              <a:t>to meet June deadline</a:t>
            </a:r>
            <a:endParaRPr lang="en-US" dirty="0"/>
          </a:p>
        </p:txBody>
      </p:sp>
      <p:sp>
        <p:nvSpPr>
          <p:cNvPr id="3" name="TextBox 2"/>
          <p:cNvSpPr txBox="1"/>
          <p:nvPr/>
        </p:nvSpPr>
        <p:spPr>
          <a:xfrm>
            <a:off x="948455" y="1238385"/>
            <a:ext cx="3514688" cy="5324535"/>
          </a:xfrm>
          <a:prstGeom prst="rect">
            <a:avLst/>
          </a:prstGeom>
          <a:noFill/>
        </p:spPr>
        <p:txBody>
          <a:bodyPr wrap="square" rtlCol="0">
            <a:spAutoFit/>
          </a:bodyPr>
          <a:lstStyle/>
          <a:p>
            <a:pPr>
              <a:buClr>
                <a:schemeClr val="tx2"/>
              </a:buClr>
            </a:pPr>
            <a:r>
              <a:rPr lang="en-US" sz="2000" dirty="0" smtClean="0"/>
              <a:t>Feb</a:t>
            </a:r>
          </a:p>
          <a:p>
            <a:pPr>
              <a:buClr>
                <a:schemeClr val="tx2"/>
              </a:buClr>
            </a:pPr>
            <a:r>
              <a:rPr lang="en-US" sz="2000" dirty="0" smtClean="0"/>
              <a:t>Mar</a:t>
            </a:r>
          </a:p>
          <a:p>
            <a:pPr>
              <a:buClr>
                <a:schemeClr val="tx2"/>
              </a:buClr>
            </a:pPr>
            <a:endParaRPr lang="en-US" sz="2000" dirty="0" smtClean="0"/>
          </a:p>
          <a:p>
            <a:pPr>
              <a:buClr>
                <a:schemeClr val="tx2"/>
              </a:buClr>
            </a:pPr>
            <a:r>
              <a:rPr lang="en-US" sz="2000" dirty="0" smtClean="0"/>
              <a:t>April</a:t>
            </a:r>
            <a:r>
              <a:rPr lang="en-US" sz="2000" dirty="0" smtClean="0"/>
              <a:t>	</a:t>
            </a:r>
            <a:endParaRPr lang="en-US" sz="2000" dirty="0" smtClean="0"/>
          </a:p>
          <a:p>
            <a:pPr>
              <a:buClr>
                <a:schemeClr val="tx2"/>
              </a:buClr>
            </a:pPr>
            <a:endParaRPr lang="en-US" sz="2000" dirty="0"/>
          </a:p>
          <a:p>
            <a:pPr>
              <a:buClr>
                <a:schemeClr val="tx2"/>
              </a:buClr>
            </a:pPr>
            <a:r>
              <a:rPr lang="en-US" sz="2000" dirty="0" smtClean="0"/>
              <a:t>May 	</a:t>
            </a:r>
          </a:p>
          <a:p>
            <a:pPr>
              <a:buClr>
                <a:schemeClr val="tx2"/>
              </a:buClr>
            </a:pPr>
            <a:endParaRPr lang="en-US" sz="2000" dirty="0"/>
          </a:p>
          <a:p>
            <a:pPr>
              <a:buClr>
                <a:schemeClr val="tx2"/>
              </a:buClr>
            </a:pPr>
            <a:r>
              <a:rPr lang="en-US" sz="2000" dirty="0" smtClean="0">
                <a:solidFill>
                  <a:schemeClr val="accent6">
                    <a:lumMod val="75000"/>
                  </a:schemeClr>
                </a:solidFill>
              </a:rPr>
              <a:t>June 	</a:t>
            </a:r>
          </a:p>
          <a:p>
            <a:pPr>
              <a:buClr>
                <a:schemeClr val="tx2"/>
              </a:buClr>
            </a:pPr>
            <a:endParaRPr lang="en-US" sz="2000" dirty="0"/>
          </a:p>
          <a:p>
            <a:pPr>
              <a:buClr>
                <a:schemeClr val="tx2"/>
              </a:buClr>
            </a:pPr>
            <a:r>
              <a:rPr lang="en-US" sz="2000" dirty="0" smtClean="0"/>
              <a:t>…</a:t>
            </a:r>
            <a:endParaRPr lang="en-US" sz="2000" dirty="0" smtClean="0"/>
          </a:p>
          <a:p>
            <a:pPr>
              <a:buClr>
                <a:schemeClr val="tx2"/>
              </a:buClr>
            </a:pPr>
            <a:endParaRPr lang="en-US" sz="2000" dirty="0"/>
          </a:p>
          <a:p>
            <a:pPr>
              <a:buClr>
                <a:schemeClr val="tx2"/>
              </a:buClr>
            </a:pPr>
            <a:r>
              <a:rPr lang="en-US" sz="2000" dirty="0" smtClean="0"/>
              <a:t>Oct</a:t>
            </a:r>
            <a:r>
              <a:rPr lang="en-US" sz="2000" dirty="0" smtClean="0"/>
              <a:t>  </a:t>
            </a:r>
          </a:p>
          <a:p>
            <a:pPr>
              <a:buClr>
                <a:schemeClr val="tx2"/>
              </a:buClr>
            </a:pPr>
            <a:endParaRPr lang="en-US" sz="2000" dirty="0"/>
          </a:p>
          <a:p>
            <a:pPr>
              <a:buClr>
                <a:schemeClr val="tx2"/>
              </a:buClr>
            </a:pPr>
            <a:r>
              <a:rPr lang="en-US" sz="2000" dirty="0" smtClean="0"/>
              <a:t>Nov</a:t>
            </a:r>
          </a:p>
          <a:p>
            <a:pPr>
              <a:buClr>
                <a:schemeClr val="tx2"/>
              </a:buClr>
            </a:pPr>
            <a:endParaRPr lang="en-US" sz="2000" dirty="0"/>
          </a:p>
          <a:p>
            <a:pPr>
              <a:buClr>
                <a:schemeClr val="tx2"/>
              </a:buClr>
            </a:pPr>
            <a:r>
              <a:rPr lang="en-US" sz="2000" dirty="0" smtClean="0"/>
              <a:t>Dec  </a:t>
            </a:r>
            <a:r>
              <a:rPr lang="en-US" sz="2000" dirty="0" smtClean="0"/>
              <a:t> </a:t>
            </a:r>
          </a:p>
          <a:p>
            <a:pPr>
              <a:buClr>
                <a:schemeClr val="tx2"/>
              </a:buClr>
            </a:pPr>
            <a:r>
              <a:rPr lang="en-US" sz="2000" dirty="0" smtClean="0"/>
              <a:t>  </a:t>
            </a:r>
            <a:endParaRPr lang="en-US" sz="2000" dirty="0" smtClean="0"/>
          </a:p>
        </p:txBody>
      </p:sp>
      <p:sp>
        <p:nvSpPr>
          <p:cNvPr id="13" name="TextBox 12"/>
          <p:cNvSpPr txBox="1"/>
          <p:nvPr/>
        </p:nvSpPr>
        <p:spPr>
          <a:xfrm>
            <a:off x="1979822" y="2179918"/>
            <a:ext cx="2821343" cy="400110"/>
          </a:xfrm>
          <a:prstGeom prst="rect">
            <a:avLst/>
          </a:prstGeom>
          <a:noFill/>
        </p:spPr>
        <p:txBody>
          <a:bodyPr wrap="square" rtlCol="0">
            <a:spAutoFit/>
          </a:bodyPr>
          <a:lstStyle/>
          <a:p>
            <a:pPr>
              <a:buClr>
                <a:schemeClr val="tx2"/>
              </a:buClr>
            </a:pPr>
            <a:r>
              <a:rPr lang="en-US" sz="2000" dirty="0"/>
              <a:t> </a:t>
            </a:r>
            <a:r>
              <a:rPr lang="en-US" sz="2000" dirty="0"/>
              <a:t>b</a:t>
            </a:r>
            <a:r>
              <a:rPr lang="en-US" sz="2000" dirty="0" smtClean="0"/>
              <a:t>rackets?</a:t>
            </a:r>
            <a:endParaRPr lang="en-US" sz="2000" dirty="0" smtClean="0"/>
          </a:p>
        </p:txBody>
      </p:sp>
      <p:sp>
        <p:nvSpPr>
          <p:cNvPr id="4" name="Rectangle 3"/>
          <p:cNvSpPr/>
          <p:nvPr/>
        </p:nvSpPr>
        <p:spPr>
          <a:xfrm>
            <a:off x="5390818" y="6194438"/>
            <a:ext cx="6996958" cy="646331"/>
          </a:xfrm>
          <a:prstGeom prst="rect">
            <a:avLst/>
          </a:prstGeom>
        </p:spPr>
        <p:txBody>
          <a:bodyPr wrap="square">
            <a:spAutoFit/>
          </a:bodyPr>
          <a:lstStyle/>
          <a:p>
            <a:r>
              <a:rPr lang="en-US" sz="1800" dirty="0"/>
              <a:t>/</a:t>
            </a:r>
            <a:r>
              <a:rPr lang="en-US" sz="1800" dirty="0" err="1"/>
              <a:t>atlas.shore.mbari.org</a:t>
            </a:r>
            <a:r>
              <a:rPr lang="en-US" sz="1800" dirty="0"/>
              <a:t>/</a:t>
            </a:r>
            <a:r>
              <a:rPr lang="en-US" sz="1800" dirty="0" err="1"/>
              <a:t>ProjectLibrary</a:t>
            </a:r>
            <a:r>
              <a:rPr lang="en-US" sz="1800" dirty="0"/>
              <a:t>/Mixing Rates </a:t>
            </a:r>
            <a:r>
              <a:rPr lang="en-US" sz="1800" dirty="0" smtClean="0"/>
              <a:t>– 902108</a:t>
            </a:r>
            <a:endParaRPr lang="en-US" sz="1800" dirty="0"/>
          </a:p>
          <a:p>
            <a:r>
              <a:rPr lang="en-US" sz="1800" dirty="0"/>
              <a:t>/Rockland_VMP-</a:t>
            </a:r>
            <a:r>
              <a:rPr lang="en-US" sz="1800" dirty="0" smtClean="0"/>
              <a:t>250 : Workshop Materials</a:t>
            </a:r>
            <a:endParaRPr lang="en-US" sz="1800" dirty="0"/>
          </a:p>
        </p:txBody>
      </p:sp>
      <p:sp>
        <p:nvSpPr>
          <p:cNvPr id="8" name="TextBox 7"/>
          <p:cNvSpPr txBox="1"/>
          <p:nvPr/>
        </p:nvSpPr>
        <p:spPr>
          <a:xfrm>
            <a:off x="1976228" y="3404805"/>
            <a:ext cx="2895218" cy="707886"/>
          </a:xfrm>
          <a:prstGeom prst="rect">
            <a:avLst/>
          </a:prstGeom>
          <a:noFill/>
        </p:spPr>
        <p:txBody>
          <a:bodyPr wrap="square" rtlCol="0">
            <a:spAutoFit/>
          </a:bodyPr>
          <a:lstStyle/>
          <a:p>
            <a:pPr>
              <a:buClr>
                <a:schemeClr val="tx2"/>
              </a:buClr>
            </a:pPr>
            <a:r>
              <a:rPr lang="en-US" sz="2000" dirty="0" smtClean="0">
                <a:solidFill>
                  <a:srgbClr val="E03012"/>
                </a:solidFill>
              </a:rPr>
              <a:t>Target for Deployments</a:t>
            </a:r>
          </a:p>
          <a:p>
            <a:pPr>
              <a:buClr>
                <a:schemeClr val="tx2"/>
              </a:buClr>
            </a:pPr>
            <a:r>
              <a:rPr lang="en-US" sz="2000" dirty="0" smtClean="0">
                <a:solidFill>
                  <a:srgbClr val="E03012"/>
                </a:solidFill>
              </a:rPr>
              <a:t>	(CPF)</a:t>
            </a:r>
            <a:endParaRPr lang="en-US" sz="2000" dirty="0" smtClean="0">
              <a:solidFill>
                <a:srgbClr val="E03012"/>
              </a:solidFill>
            </a:endParaRPr>
          </a:p>
        </p:txBody>
      </p:sp>
      <p:sp>
        <p:nvSpPr>
          <p:cNvPr id="7" name="Donut 6"/>
          <p:cNvSpPr/>
          <p:nvPr/>
        </p:nvSpPr>
        <p:spPr>
          <a:xfrm>
            <a:off x="9582255" y="1872156"/>
            <a:ext cx="589643" cy="589643"/>
          </a:xfrm>
          <a:prstGeom prst="donut">
            <a:avLst>
              <a:gd name="adj" fmla="val 2171"/>
            </a:avLst>
          </a:prstGeom>
          <a:solidFill>
            <a:schemeClr val="accent6">
              <a:lumMod val="75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Donut 10"/>
          <p:cNvSpPr/>
          <p:nvPr/>
        </p:nvSpPr>
        <p:spPr>
          <a:xfrm>
            <a:off x="10417132" y="1602827"/>
            <a:ext cx="388268" cy="388257"/>
          </a:xfrm>
          <a:prstGeom prst="donut">
            <a:avLst>
              <a:gd name="adj" fmla="val 2171"/>
            </a:avLst>
          </a:prstGeom>
          <a:solidFill>
            <a:schemeClr val="accent6">
              <a:lumMod val="75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TextBox 14"/>
          <p:cNvSpPr txBox="1"/>
          <p:nvPr/>
        </p:nvSpPr>
        <p:spPr>
          <a:xfrm>
            <a:off x="2047293" y="1166192"/>
            <a:ext cx="3822373" cy="707886"/>
          </a:xfrm>
          <a:prstGeom prst="rect">
            <a:avLst/>
          </a:prstGeom>
          <a:noFill/>
        </p:spPr>
        <p:txBody>
          <a:bodyPr wrap="square" rtlCol="0">
            <a:spAutoFit/>
          </a:bodyPr>
          <a:lstStyle/>
          <a:p>
            <a:pPr>
              <a:buClr>
                <a:schemeClr val="tx2"/>
              </a:buClr>
            </a:pPr>
            <a:r>
              <a:rPr lang="en-US" sz="2000" dirty="0" smtClean="0"/>
              <a:t>CPF Buoyancy control adjustments?</a:t>
            </a:r>
            <a:endParaRPr lang="en-US" sz="2000" dirty="0" smtClean="0"/>
          </a:p>
        </p:txBody>
      </p:sp>
      <p:sp>
        <p:nvSpPr>
          <p:cNvPr id="16" name="TextBox 15"/>
          <p:cNvSpPr txBox="1"/>
          <p:nvPr/>
        </p:nvSpPr>
        <p:spPr>
          <a:xfrm>
            <a:off x="2033771" y="2775322"/>
            <a:ext cx="2821343" cy="400110"/>
          </a:xfrm>
          <a:prstGeom prst="rect">
            <a:avLst/>
          </a:prstGeom>
          <a:noFill/>
        </p:spPr>
        <p:txBody>
          <a:bodyPr wrap="square" rtlCol="0">
            <a:spAutoFit/>
          </a:bodyPr>
          <a:lstStyle/>
          <a:p>
            <a:pPr>
              <a:buClr>
                <a:schemeClr val="tx2"/>
              </a:buClr>
            </a:pPr>
            <a:r>
              <a:rPr lang="en-US" sz="2000" dirty="0" smtClean="0"/>
              <a:t>protective cage?</a:t>
            </a:r>
            <a:endParaRPr lang="en-US" sz="2000" dirty="0" smtClean="0"/>
          </a:p>
        </p:txBody>
      </p:sp>
      <p:cxnSp>
        <p:nvCxnSpPr>
          <p:cNvPr id="9" name="Straight Arrow Connector 8"/>
          <p:cNvCxnSpPr/>
          <p:nvPr/>
        </p:nvCxnSpPr>
        <p:spPr>
          <a:xfrm flipH="1">
            <a:off x="9661770" y="2168769"/>
            <a:ext cx="224692" cy="517769"/>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9026769" y="2715845"/>
            <a:ext cx="1723549" cy="523220"/>
          </a:xfrm>
          <a:prstGeom prst="rect">
            <a:avLst/>
          </a:prstGeom>
          <a:noFill/>
        </p:spPr>
        <p:txBody>
          <a:bodyPr wrap="none" rtlCol="0">
            <a:spAutoFit/>
          </a:bodyPr>
          <a:lstStyle/>
          <a:p>
            <a:r>
              <a:rPr lang="en-US" dirty="0" smtClean="0">
                <a:solidFill>
                  <a:srgbClr val="FF0000"/>
                </a:solidFill>
              </a:rPr>
              <a:t>weather-dependent</a:t>
            </a:r>
          </a:p>
          <a:p>
            <a:r>
              <a:rPr lang="en-US" dirty="0">
                <a:solidFill>
                  <a:srgbClr val="FF0000"/>
                </a:solidFill>
              </a:rPr>
              <a:t>f</a:t>
            </a:r>
            <a:r>
              <a:rPr lang="en-US" dirty="0" smtClean="0">
                <a:solidFill>
                  <a:srgbClr val="FF0000"/>
                </a:solidFill>
              </a:rPr>
              <a:t>or R/V Paragon</a:t>
            </a:r>
            <a:endParaRPr lang="en-US" dirty="0">
              <a:solidFill>
                <a:srgbClr val="FF0000"/>
              </a:solidFill>
            </a:endParaRPr>
          </a:p>
        </p:txBody>
      </p:sp>
      <p:sp>
        <p:nvSpPr>
          <p:cNvPr id="20" name="TextBox 19"/>
          <p:cNvSpPr txBox="1"/>
          <p:nvPr/>
        </p:nvSpPr>
        <p:spPr>
          <a:xfrm>
            <a:off x="9032635" y="1686167"/>
            <a:ext cx="803225" cy="307777"/>
          </a:xfrm>
          <a:prstGeom prst="rect">
            <a:avLst/>
          </a:prstGeom>
          <a:noFill/>
        </p:spPr>
        <p:txBody>
          <a:bodyPr wrap="none" rtlCol="0">
            <a:spAutoFit/>
          </a:bodyPr>
          <a:lstStyle/>
          <a:p>
            <a:r>
              <a:rPr lang="en-US" dirty="0" smtClean="0">
                <a:solidFill>
                  <a:srgbClr val="FF0000"/>
                </a:solidFill>
              </a:rPr>
              <a:t>MARS?</a:t>
            </a:r>
            <a:endParaRPr lang="en-US" dirty="0">
              <a:solidFill>
                <a:srgbClr val="FF0000"/>
              </a:solidFill>
            </a:endParaRPr>
          </a:p>
        </p:txBody>
      </p:sp>
      <p:sp>
        <p:nvSpPr>
          <p:cNvPr id="21" name="TextBox 20"/>
          <p:cNvSpPr txBox="1"/>
          <p:nvPr/>
        </p:nvSpPr>
        <p:spPr>
          <a:xfrm>
            <a:off x="10331931" y="1148863"/>
            <a:ext cx="803488" cy="523220"/>
          </a:xfrm>
          <a:prstGeom prst="rect">
            <a:avLst/>
          </a:prstGeom>
          <a:noFill/>
        </p:spPr>
        <p:txBody>
          <a:bodyPr wrap="none" rtlCol="0">
            <a:spAutoFit/>
          </a:bodyPr>
          <a:lstStyle/>
          <a:p>
            <a:r>
              <a:rPr lang="en-US" dirty="0" smtClean="0">
                <a:solidFill>
                  <a:srgbClr val="FF0000"/>
                </a:solidFill>
              </a:rPr>
              <a:t>Canyon </a:t>
            </a:r>
          </a:p>
          <a:p>
            <a:r>
              <a:rPr lang="en-US" dirty="0" smtClean="0">
                <a:solidFill>
                  <a:srgbClr val="FF0000"/>
                </a:solidFill>
              </a:rPr>
              <a:t>Axis</a:t>
            </a:r>
            <a:endParaRPr lang="en-US" dirty="0">
              <a:solidFill>
                <a:srgbClr val="FF0000"/>
              </a:solidFill>
            </a:endParaRPr>
          </a:p>
        </p:txBody>
      </p:sp>
    </p:spTree>
    <p:extLst>
      <p:ext uri="{BB962C8B-B14F-4D97-AF65-F5344CB8AC3E}">
        <p14:creationId xmlns:p14="http://schemas.microsoft.com/office/powerpoint/2010/main" val="385418222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3BC003FF-1D0F-E743-A3C5-5C18B8C25054}"/>
              </a:ext>
            </a:extLst>
          </p:cNvPr>
          <p:cNvSpPr>
            <a:spLocks noGrp="1"/>
          </p:cNvSpPr>
          <p:nvPr>
            <p:ph type="title"/>
          </p:nvPr>
        </p:nvSpPr>
        <p:spPr>
          <a:xfrm>
            <a:off x="838200" y="458432"/>
            <a:ext cx="10515600" cy="608910"/>
          </a:xfrm>
        </p:spPr>
        <p:txBody>
          <a:bodyPr>
            <a:noAutofit/>
          </a:bodyPr>
          <a:lstStyle/>
          <a:p>
            <a:pPr algn="ctr"/>
            <a:r>
              <a:rPr lang="en-US" sz="3600" dirty="0" smtClean="0"/>
              <a:t>The Fundamental Problem</a:t>
            </a:r>
            <a:endParaRPr lang="en-US" sz="3600" dirty="0"/>
          </a:p>
        </p:txBody>
      </p:sp>
      <p:sp>
        <p:nvSpPr>
          <p:cNvPr id="5" name="Rectangle 4"/>
          <p:cNvSpPr/>
          <p:nvPr/>
        </p:nvSpPr>
        <p:spPr>
          <a:xfrm>
            <a:off x="6127750" y="1268732"/>
            <a:ext cx="6064250" cy="1323439"/>
          </a:xfrm>
          <a:prstGeom prst="rect">
            <a:avLst/>
          </a:prstGeom>
        </p:spPr>
        <p:txBody>
          <a:bodyPr wrap="square">
            <a:spAutoFit/>
          </a:bodyPr>
          <a:lstStyle/>
          <a:p>
            <a:pPr lvl="2">
              <a:buClr>
                <a:schemeClr val="accent1">
                  <a:lumMod val="75000"/>
                </a:schemeClr>
              </a:buClr>
            </a:pPr>
            <a:r>
              <a:rPr lang="en-US" sz="2000" dirty="0" smtClean="0">
                <a:solidFill>
                  <a:schemeClr val="accent1">
                    <a:lumMod val="75000"/>
                  </a:schemeClr>
                </a:solidFill>
              </a:rPr>
              <a:t>- From microstructure measurements (</a:t>
            </a:r>
            <a:r>
              <a:rPr lang="en-US" sz="2000" dirty="0" smtClean="0">
                <a:solidFill>
                  <a:schemeClr val="accent3">
                    <a:lumMod val="75000"/>
                    <a:lumOff val="25000"/>
                  </a:schemeClr>
                </a:solidFill>
                <a:latin typeface="Wingdings"/>
                <a:ea typeface="Wingdings"/>
                <a:cs typeface="Wingdings"/>
                <a:sym typeface="Wingdings"/>
              </a:rPr>
              <a:t></a:t>
            </a:r>
            <a:r>
              <a:rPr lang="en-US" sz="2000" dirty="0">
                <a:solidFill>
                  <a:schemeClr val="accent1">
                    <a:lumMod val="75000"/>
                  </a:schemeClr>
                </a:solidFill>
              </a:rPr>
              <a:t>, </a:t>
            </a:r>
            <a:r>
              <a:rPr lang="en-US" sz="2000" dirty="0" smtClean="0">
                <a:solidFill>
                  <a:srgbClr val="008000"/>
                </a:solidFill>
                <a:latin typeface="Wingdings"/>
                <a:ea typeface="Wingdings"/>
                <a:cs typeface="Wingdings"/>
                <a:sym typeface="Wingdings"/>
              </a:rPr>
              <a:t></a:t>
            </a:r>
            <a:r>
              <a:rPr lang="en-US" sz="2000" dirty="0" smtClean="0">
                <a:solidFill>
                  <a:schemeClr val="accent1">
                    <a:lumMod val="75000"/>
                  </a:schemeClr>
                </a:solidFill>
              </a:rPr>
              <a:t>) </a:t>
            </a:r>
            <a:endParaRPr lang="en-US" sz="2000" dirty="0">
              <a:solidFill>
                <a:schemeClr val="accent1">
                  <a:lumMod val="75000"/>
                </a:schemeClr>
              </a:solidFill>
            </a:endParaRPr>
          </a:p>
          <a:p>
            <a:pPr lvl="2">
              <a:buClr>
                <a:schemeClr val="accent1">
                  <a:lumMod val="75000"/>
                </a:schemeClr>
              </a:buClr>
            </a:pPr>
            <a:r>
              <a:rPr lang="en-US" sz="2000" dirty="0">
                <a:solidFill>
                  <a:schemeClr val="accent1">
                    <a:lumMod val="75000"/>
                  </a:schemeClr>
                </a:solidFill>
              </a:rPr>
              <a:t> </a:t>
            </a:r>
            <a:r>
              <a:rPr lang="en-US" sz="2000" dirty="0" smtClean="0">
                <a:solidFill>
                  <a:schemeClr val="accent1">
                    <a:lumMod val="75000"/>
                  </a:schemeClr>
                </a:solidFill>
              </a:rPr>
              <a:t>on Vertical Microstructure Profiler, VMP</a:t>
            </a:r>
          </a:p>
          <a:p>
            <a:pPr lvl="2">
              <a:buClr>
                <a:schemeClr val="accent1">
                  <a:lumMod val="75000"/>
                </a:schemeClr>
              </a:buClr>
            </a:pPr>
            <a:r>
              <a:rPr lang="en-US" sz="2000" dirty="0" smtClean="0">
                <a:solidFill>
                  <a:schemeClr val="accent1">
                    <a:lumMod val="75000"/>
                  </a:schemeClr>
                </a:solidFill>
              </a:rPr>
              <a:t>- From acoustic </a:t>
            </a:r>
            <a:r>
              <a:rPr lang="en-US" sz="2000" dirty="0">
                <a:solidFill>
                  <a:schemeClr val="accent1">
                    <a:lumMod val="75000"/>
                  </a:schemeClr>
                </a:solidFill>
              </a:rPr>
              <a:t>measurements (</a:t>
            </a:r>
            <a:r>
              <a:rPr lang="en-US" sz="2000" dirty="0">
                <a:solidFill>
                  <a:srgbClr val="FF0000"/>
                </a:solidFill>
                <a:latin typeface="Wingdings"/>
                <a:ea typeface="Wingdings"/>
                <a:cs typeface="Wingdings"/>
                <a:sym typeface="Wingdings"/>
              </a:rPr>
              <a:t></a:t>
            </a:r>
            <a:r>
              <a:rPr lang="en-US" sz="2000" dirty="0">
                <a:solidFill>
                  <a:schemeClr val="accent1">
                    <a:lumMod val="75000"/>
                  </a:schemeClr>
                </a:solidFill>
              </a:rPr>
              <a:t>, </a:t>
            </a:r>
            <a:r>
              <a:rPr lang="en-US" sz="2000" dirty="0">
                <a:solidFill>
                  <a:srgbClr val="660066"/>
                </a:solidFill>
                <a:latin typeface="Wingdings"/>
                <a:ea typeface="Wingdings"/>
                <a:cs typeface="Wingdings"/>
                <a:sym typeface="Wingdings"/>
              </a:rPr>
              <a:t></a:t>
            </a:r>
            <a:r>
              <a:rPr lang="en-US" sz="2000" dirty="0">
                <a:solidFill>
                  <a:schemeClr val="accent1">
                    <a:lumMod val="75000"/>
                  </a:schemeClr>
                </a:solidFill>
              </a:rPr>
              <a:t>) </a:t>
            </a:r>
            <a:endParaRPr lang="en-US" sz="2000" dirty="0" smtClean="0">
              <a:solidFill>
                <a:schemeClr val="accent1">
                  <a:lumMod val="75000"/>
                </a:schemeClr>
              </a:solidFill>
            </a:endParaRPr>
          </a:p>
          <a:p>
            <a:pPr lvl="2">
              <a:buClr>
                <a:schemeClr val="accent1">
                  <a:lumMod val="75000"/>
                </a:schemeClr>
              </a:buClr>
            </a:pPr>
            <a:r>
              <a:rPr lang="en-US" sz="2000" dirty="0" smtClean="0">
                <a:solidFill>
                  <a:schemeClr val="accent1">
                    <a:lumMod val="75000"/>
                  </a:schemeClr>
                </a:solidFill>
              </a:rPr>
              <a:t>	</a:t>
            </a:r>
            <a:r>
              <a:rPr lang="en-US" sz="2000" dirty="0" smtClean="0">
                <a:solidFill>
                  <a:schemeClr val="accent1">
                    <a:lumMod val="75000"/>
                  </a:schemeClr>
                </a:solidFill>
                <a:sym typeface="Wingdings"/>
              </a:rPr>
              <a:t> very </a:t>
            </a:r>
            <a:r>
              <a:rPr lang="en-US" sz="2000" dirty="0">
                <a:solidFill>
                  <a:schemeClr val="accent1">
                    <a:lumMod val="75000"/>
                  </a:schemeClr>
                </a:solidFill>
                <a:sym typeface="Wingdings"/>
              </a:rPr>
              <a:t>expensive, and thus </a:t>
            </a:r>
            <a:r>
              <a:rPr lang="en-US" sz="2000" dirty="0" smtClean="0">
                <a:solidFill>
                  <a:schemeClr val="accent1">
                    <a:lumMod val="75000"/>
                  </a:schemeClr>
                </a:solidFill>
                <a:sym typeface="Wingdings"/>
              </a:rPr>
              <a:t>sparse</a:t>
            </a:r>
          </a:p>
        </p:txBody>
      </p:sp>
      <p:sp>
        <p:nvSpPr>
          <p:cNvPr id="7" name="Rectangle 6"/>
          <p:cNvSpPr/>
          <p:nvPr/>
        </p:nvSpPr>
        <p:spPr>
          <a:xfrm>
            <a:off x="6679418" y="6342263"/>
            <a:ext cx="5512581" cy="400110"/>
          </a:xfrm>
          <a:prstGeom prst="rect">
            <a:avLst/>
          </a:prstGeom>
        </p:spPr>
        <p:txBody>
          <a:bodyPr wrap="square">
            <a:spAutoFit/>
          </a:bodyPr>
          <a:lstStyle/>
          <a:p>
            <a:pPr lvl="2">
              <a:buClr>
                <a:schemeClr val="accent1">
                  <a:lumMod val="75000"/>
                </a:schemeClr>
              </a:buClr>
            </a:pPr>
            <a:r>
              <a:rPr lang="en-US" sz="2000" i="1" dirty="0" smtClean="0">
                <a:solidFill>
                  <a:schemeClr val="bg2">
                    <a:lumMod val="25000"/>
                  </a:schemeClr>
                </a:solidFill>
              </a:rPr>
              <a:t>Whalen et al. 2012, Waterhouse et al. 2014</a:t>
            </a:r>
            <a:endParaRPr lang="en-US" sz="2000" i="1" dirty="0">
              <a:solidFill>
                <a:schemeClr val="bg2">
                  <a:lumMod val="25000"/>
                </a:schemeClr>
              </a:solidFill>
            </a:endParaRPr>
          </a:p>
        </p:txBody>
      </p:sp>
      <p:pic>
        <p:nvPicPr>
          <p:cNvPr id="2" name="Picture 1"/>
          <p:cNvPicPr>
            <a:picLocks noChangeAspect="1"/>
          </p:cNvPicPr>
          <p:nvPr/>
        </p:nvPicPr>
        <p:blipFill>
          <a:blip r:embed="rId3"/>
          <a:stretch>
            <a:fillRect/>
          </a:stretch>
        </p:blipFill>
        <p:spPr>
          <a:xfrm>
            <a:off x="5976096" y="3629266"/>
            <a:ext cx="6215904" cy="2739818"/>
          </a:xfrm>
          <a:prstGeom prst="rect">
            <a:avLst/>
          </a:prstGeom>
        </p:spPr>
      </p:pic>
      <p:pic>
        <p:nvPicPr>
          <p:cNvPr id="3" name="Picture 2"/>
          <p:cNvPicPr>
            <a:picLocks noChangeAspect="1"/>
          </p:cNvPicPr>
          <p:nvPr/>
        </p:nvPicPr>
        <p:blipFill>
          <a:blip r:embed="rId4"/>
          <a:stretch>
            <a:fillRect/>
          </a:stretch>
        </p:blipFill>
        <p:spPr>
          <a:xfrm>
            <a:off x="903288" y="1085029"/>
            <a:ext cx="5156425" cy="3332810"/>
          </a:xfrm>
          <a:prstGeom prst="rect">
            <a:avLst/>
          </a:prstGeom>
        </p:spPr>
      </p:pic>
      <p:sp>
        <p:nvSpPr>
          <p:cNvPr id="6" name="Rectangle 5"/>
          <p:cNvSpPr/>
          <p:nvPr/>
        </p:nvSpPr>
        <p:spPr>
          <a:xfrm>
            <a:off x="903288" y="4906688"/>
            <a:ext cx="4974002" cy="1015663"/>
          </a:xfrm>
          <a:prstGeom prst="rect">
            <a:avLst/>
          </a:prstGeom>
        </p:spPr>
        <p:txBody>
          <a:bodyPr wrap="square">
            <a:spAutoFit/>
          </a:bodyPr>
          <a:lstStyle/>
          <a:p>
            <a:pPr algn="ctr"/>
            <a:r>
              <a:rPr lang="en-US" sz="2000" dirty="0" smtClean="0">
                <a:solidFill>
                  <a:srgbClr val="FF0000"/>
                </a:solidFill>
              </a:rPr>
              <a:t>Mixing rates in the top surface layer </a:t>
            </a:r>
          </a:p>
          <a:p>
            <a:pPr algn="ctr"/>
            <a:r>
              <a:rPr lang="en-US" sz="2000" dirty="0" smtClean="0">
                <a:solidFill>
                  <a:srgbClr val="FF0000"/>
                </a:solidFill>
              </a:rPr>
              <a:t>or coastal oceans are hard !!!</a:t>
            </a:r>
          </a:p>
          <a:p>
            <a:pPr algn="ctr"/>
            <a:r>
              <a:rPr lang="en-US" sz="2000" dirty="0" smtClean="0">
                <a:solidFill>
                  <a:srgbClr val="FF0000"/>
                </a:solidFill>
              </a:rPr>
              <a:t>from physical grounds</a:t>
            </a:r>
            <a:endParaRPr lang="en-US" sz="2000" dirty="0">
              <a:solidFill>
                <a:srgbClr val="FF0000"/>
              </a:solidFill>
            </a:endParaRPr>
          </a:p>
        </p:txBody>
      </p:sp>
      <p:sp>
        <p:nvSpPr>
          <p:cNvPr id="10" name="Rectangle 9"/>
          <p:cNvSpPr/>
          <p:nvPr/>
        </p:nvSpPr>
        <p:spPr>
          <a:xfrm>
            <a:off x="6486525" y="3122423"/>
            <a:ext cx="5403850" cy="400110"/>
          </a:xfrm>
          <a:prstGeom prst="rect">
            <a:avLst/>
          </a:prstGeom>
        </p:spPr>
        <p:txBody>
          <a:bodyPr wrap="square">
            <a:spAutoFit/>
          </a:bodyPr>
          <a:lstStyle/>
          <a:p>
            <a:pPr lvl="2">
              <a:buClr>
                <a:schemeClr val="accent1">
                  <a:lumMod val="75000"/>
                </a:schemeClr>
              </a:buClr>
            </a:pPr>
            <a:r>
              <a:rPr lang="en-US" sz="2000" dirty="0" smtClean="0">
                <a:solidFill>
                  <a:schemeClr val="accent1">
                    <a:lumMod val="75000"/>
                  </a:schemeClr>
                </a:solidFill>
              </a:rPr>
              <a:t>Argo float data (fine-scale parameterizations):</a:t>
            </a:r>
            <a:endParaRPr lang="en-US" sz="2000" dirty="0">
              <a:solidFill>
                <a:schemeClr val="accent1">
                  <a:lumMod val="75000"/>
                </a:schemeClr>
              </a:solidFill>
            </a:endParaRPr>
          </a:p>
        </p:txBody>
      </p:sp>
    </p:spTree>
    <p:extLst>
      <p:ext uri="{BB962C8B-B14F-4D97-AF65-F5344CB8AC3E}">
        <p14:creationId xmlns:p14="http://schemas.microsoft.com/office/powerpoint/2010/main" val="420291166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3BC003FF-1D0F-E743-A3C5-5C18B8C25054}"/>
              </a:ext>
            </a:extLst>
          </p:cNvPr>
          <p:cNvSpPr>
            <a:spLocks noGrp="1"/>
          </p:cNvSpPr>
          <p:nvPr>
            <p:ph type="title"/>
          </p:nvPr>
        </p:nvSpPr>
        <p:spPr>
          <a:xfrm>
            <a:off x="838200" y="458432"/>
            <a:ext cx="10515600" cy="608910"/>
          </a:xfrm>
        </p:spPr>
        <p:txBody>
          <a:bodyPr>
            <a:normAutofit/>
          </a:bodyPr>
          <a:lstStyle/>
          <a:p>
            <a:pPr indent="-457200" algn="ctr"/>
            <a:r>
              <a:rPr lang="en-US" dirty="0" smtClean="0">
                <a:solidFill>
                  <a:schemeClr val="accent1">
                    <a:lumMod val="75000"/>
                  </a:schemeClr>
                </a:solidFill>
              </a:rPr>
              <a:t>How do we quantify and measure vertical mixing rates?</a:t>
            </a:r>
            <a:endParaRPr lang="en-US" dirty="0">
              <a:solidFill>
                <a:schemeClr val="accent1">
                  <a:lumMod val="75000"/>
                </a:schemeClr>
              </a:solidFill>
            </a:endParaRPr>
          </a:p>
        </p:txBody>
      </p:sp>
      <p:sp>
        <p:nvSpPr>
          <p:cNvPr id="8" name="Rectangle 7"/>
          <p:cNvSpPr/>
          <p:nvPr/>
        </p:nvSpPr>
        <p:spPr>
          <a:xfrm>
            <a:off x="739775" y="1090582"/>
            <a:ext cx="11118253" cy="2554545"/>
          </a:xfrm>
          <a:prstGeom prst="rect">
            <a:avLst/>
          </a:prstGeom>
        </p:spPr>
        <p:txBody>
          <a:bodyPr wrap="square">
            <a:spAutoFit/>
          </a:bodyPr>
          <a:lstStyle/>
          <a:p>
            <a:r>
              <a:rPr lang="en-US" sz="2000" dirty="0">
                <a:solidFill>
                  <a:schemeClr val="tx1"/>
                </a:solidFill>
              </a:rPr>
              <a:t>Reynolds’ Decomposition (mean + turbulent flow):</a:t>
            </a:r>
          </a:p>
          <a:p>
            <a:endParaRPr lang="en-US" sz="2000" dirty="0" smtClean="0">
              <a:solidFill>
                <a:schemeClr val="tx1"/>
              </a:solidFill>
            </a:endParaRPr>
          </a:p>
          <a:p>
            <a:r>
              <a:rPr lang="en-US" sz="2000" dirty="0" smtClean="0">
                <a:solidFill>
                  <a:schemeClr val="tx1"/>
                </a:solidFill>
              </a:rPr>
              <a:t>Turbulent </a:t>
            </a:r>
            <a:r>
              <a:rPr lang="en-US" sz="2000" dirty="0" smtClean="0">
                <a:solidFill>
                  <a:schemeClr val="tx1"/>
                </a:solidFill>
              </a:rPr>
              <a:t>fluxes of properties:</a:t>
            </a:r>
          </a:p>
          <a:p>
            <a:r>
              <a:rPr lang="en-US" sz="2000" dirty="0">
                <a:solidFill>
                  <a:schemeClr val="tx1"/>
                </a:solidFill>
              </a:rPr>
              <a:t>	</a:t>
            </a:r>
            <a:r>
              <a:rPr lang="en-US" sz="2000" dirty="0" smtClean="0">
                <a:solidFill>
                  <a:schemeClr val="tx1"/>
                </a:solidFill>
              </a:rPr>
              <a:t>			- Turbulent </a:t>
            </a:r>
            <a:r>
              <a:rPr lang="en-US" sz="2000" dirty="0">
                <a:solidFill>
                  <a:schemeClr val="tx1"/>
                </a:solidFill>
              </a:rPr>
              <a:t>eddy diffusivity, </a:t>
            </a:r>
            <a:r>
              <a:rPr lang="en-US" sz="2000" dirty="0" err="1" smtClean="0">
                <a:solidFill>
                  <a:schemeClr val="tx1"/>
                </a:solidFill>
              </a:rPr>
              <a:t>K</a:t>
            </a:r>
            <a:r>
              <a:rPr lang="en-US" sz="2000" baseline="-25000" dirty="0" err="1" smtClean="0">
                <a:solidFill>
                  <a:schemeClr val="tx1"/>
                </a:solidFill>
              </a:rPr>
              <a:t>z</a:t>
            </a:r>
            <a:r>
              <a:rPr lang="en-US" sz="2000" dirty="0">
                <a:solidFill>
                  <a:schemeClr val="tx1"/>
                </a:solidFill>
              </a:rPr>
              <a:t> </a:t>
            </a:r>
            <a:r>
              <a:rPr lang="en-US" sz="2000" dirty="0" smtClean="0">
                <a:solidFill>
                  <a:schemeClr val="tx1"/>
                </a:solidFill>
              </a:rPr>
              <a:t>(variable in time and space)</a:t>
            </a:r>
          </a:p>
          <a:p>
            <a:r>
              <a:rPr lang="en-US" sz="2000" dirty="0">
                <a:solidFill>
                  <a:schemeClr val="tx1"/>
                </a:solidFill>
              </a:rPr>
              <a:t>	</a:t>
            </a:r>
            <a:r>
              <a:rPr lang="en-US" sz="2000" dirty="0" smtClean="0">
                <a:solidFill>
                  <a:schemeClr val="tx1"/>
                </a:solidFill>
              </a:rPr>
              <a:t>			  times a vertical gradient </a:t>
            </a:r>
            <a:r>
              <a:rPr lang="en-US" sz="2000" dirty="0" err="1" smtClean="0">
                <a:solidFill>
                  <a:schemeClr val="tx1"/>
                </a:solidFill>
              </a:rPr>
              <a:t>dP</a:t>
            </a:r>
            <a:r>
              <a:rPr lang="en-US" sz="2000" dirty="0" smtClean="0">
                <a:solidFill>
                  <a:schemeClr val="tx1"/>
                </a:solidFill>
              </a:rPr>
              <a:t>/</a:t>
            </a:r>
            <a:r>
              <a:rPr lang="en-US" sz="2000" dirty="0" err="1" smtClean="0">
                <a:solidFill>
                  <a:schemeClr val="tx1"/>
                </a:solidFill>
              </a:rPr>
              <a:t>dz</a:t>
            </a:r>
            <a:r>
              <a:rPr lang="en-US" sz="2000" dirty="0">
                <a:solidFill>
                  <a:schemeClr val="tx1"/>
                </a:solidFill>
              </a:rPr>
              <a:t> </a:t>
            </a:r>
            <a:r>
              <a:rPr lang="en-US" sz="2000" dirty="0" smtClean="0">
                <a:solidFill>
                  <a:schemeClr val="tx1"/>
                </a:solidFill>
              </a:rPr>
              <a:t>(</a:t>
            </a:r>
            <a:r>
              <a:rPr lang="en-US" sz="2000" dirty="0" smtClean="0">
                <a:solidFill>
                  <a:schemeClr val="tx1"/>
                </a:solidFill>
              </a:rPr>
              <a:t>in analogy to viscous diffusion)</a:t>
            </a:r>
            <a:endParaRPr lang="en-US" sz="2000" dirty="0">
              <a:solidFill>
                <a:schemeClr val="tx1"/>
              </a:solidFill>
            </a:endParaRPr>
          </a:p>
          <a:p>
            <a:r>
              <a:rPr lang="en-US" sz="2000" dirty="0" smtClean="0">
                <a:solidFill>
                  <a:schemeClr val="tx1"/>
                </a:solidFill>
              </a:rPr>
              <a:t>					 </a:t>
            </a:r>
          </a:p>
          <a:p>
            <a:r>
              <a:rPr lang="en-US" sz="2000" dirty="0" smtClean="0">
                <a:solidFill>
                  <a:schemeClr val="tx1"/>
                </a:solidFill>
              </a:rPr>
              <a:t>Microstructure shear sensors (cm-scale)</a:t>
            </a:r>
          </a:p>
          <a:p>
            <a:r>
              <a:rPr lang="en-US" sz="2000" dirty="0" smtClean="0">
                <a:solidFill>
                  <a:schemeClr val="tx1"/>
                </a:solidFill>
              </a:rPr>
              <a:t>on Vertical Microstructure Profilers (VMPs) </a:t>
            </a:r>
            <a:endParaRPr lang="en-US" sz="2000" dirty="0">
              <a:solidFill>
                <a:schemeClr val="tx1"/>
              </a:solidFill>
            </a:endParaRPr>
          </a:p>
        </p:txBody>
      </p:sp>
      <p:pic>
        <p:nvPicPr>
          <p:cNvPr id="2" name="Picture 1"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5786" y="2081728"/>
            <a:ext cx="2438400" cy="571500"/>
          </a:xfrm>
          <a:prstGeom prst="rect">
            <a:avLst/>
          </a:prstGeom>
        </p:spPr>
      </p:pic>
      <p:sp>
        <p:nvSpPr>
          <p:cNvPr id="3" name="Rectangle 2"/>
          <p:cNvSpPr/>
          <p:nvPr/>
        </p:nvSpPr>
        <p:spPr>
          <a:xfrm>
            <a:off x="10165033" y="3598846"/>
            <a:ext cx="1900954" cy="400110"/>
          </a:xfrm>
          <a:prstGeom prst="rect">
            <a:avLst/>
          </a:prstGeom>
        </p:spPr>
        <p:txBody>
          <a:bodyPr wrap="none">
            <a:spAutoFit/>
          </a:bodyPr>
          <a:lstStyle/>
          <a:p>
            <a:r>
              <a:rPr lang="en-US" sz="2000" i="1" dirty="0" smtClean="0"/>
              <a:t>Osborn (1980)</a:t>
            </a:r>
            <a:endParaRPr lang="en-US" sz="2000" i="1" dirty="0"/>
          </a:p>
        </p:txBody>
      </p:sp>
      <p:pic>
        <p:nvPicPr>
          <p:cNvPr id="5" name="Picture 4"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3310" y="3537819"/>
            <a:ext cx="2273300" cy="609600"/>
          </a:xfrm>
          <a:prstGeom prst="rect">
            <a:avLst/>
          </a:prstGeom>
        </p:spPr>
      </p:pic>
      <p:sp>
        <p:nvSpPr>
          <p:cNvPr id="6" name="Rectangle 5"/>
          <p:cNvSpPr/>
          <p:nvPr/>
        </p:nvSpPr>
        <p:spPr>
          <a:xfrm>
            <a:off x="6977600" y="5941333"/>
            <a:ext cx="5128352" cy="707886"/>
          </a:xfrm>
          <a:prstGeom prst="rect">
            <a:avLst/>
          </a:prstGeom>
        </p:spPr>
        <p:txBody>
          <a:bodyPr wrap="square">
            <a:spAutoFit/>
          </a:bodyPr>
          <a:lstStyle/>
          <a:p>
            <a:pPr lvl="2">
              <a:buClr>
                <a:schemeClr val="accent1">
                  <a:lumMod val="75000"/>
                </a:schemeClr>
              </a:buClr>
            </a:pPr>
            <a:r>
              <a:rPr lang="en-US" sz="2000" dirty="0" smtClean="0">
                <a:solidFill>
                  <a:schemeClr val="accent1">
                    <a:lumMod val="75000"/>
                  </a:schemeClr>
                </a:solidFill>
              </a:rPr>
              <a:t>Breaks in </a:t>
            </a:r>
            <a:r>
              <a:rPr lang="en-US" sz="2000" dirty="0">
                <a:solidFill>
                  <a:schemeClr val="accent1">
                    <a:lumMod val="75000"/>
                  </a:schemeClr>
                </a:solidFill>
              </a:rPr>
              <a:t>low stratification </a:t>
            </a:r>
            <a:r>
              <a:rPr lang="en-US" sz="2000" dirty="0" smtClean="0">
                <a:solidFill>
                  <a:schemeClr val="accent1">
                    <a:lumMod val="75000"/>
                  </a:schemeClr>
                </a:solidFill>
              </a:rPr>
              <a:t>conditions (N~0), </a:t>
            </a:r>
            <a:endParaRPr lang="en-US" sz="2000" dirty="0">
              <a:solidFill>
                <a:schemeClr val="accent1">
                  <a:lumMod val="75000"/>
                </a:schemeClr>
              </a:solidFill>
            </a:endParaRPr>
          </a:p>
          <a:p>
            <a:pPr lvl="2">
              <a:buClr>
                <a:schemeClr val="accent1">
                  <a:lumMod val="75000"/>
                </a:schemeClr>
              </a:buClr>
            </a:pPr>
            <a:r>
              <a:rPr lang="en-US" sz="2000" dirty="0">
                <a:solidFill>
                  <a:schemeClr val="accent1">
                    <a:lumMod val="75000"/>
                  </a:schemeClr>
                </a:solidFill>
              </a:rPr>
              <a:t>	like the </a:t>
            </a:r>
            <a:r>
              <a:rPr lang="en-US" sz="2000" dirty="0" smtClean="0">
                <a:solidFill>
                  <a:schemeClr val="accent1">
                    <a:lumMod val="75000"/>
                  </a:schemeClr>
                </a:solidFill>
              </a:rPr>
              <a:t>surface mixed </a:t>
            </a:r>
            <a:r>
              <a:rPr lang="en-US" sz="2000" dirty="0">
                <a:solidFill>
                  <a:schemeClr val="accent1">
                    <a:lumMod val="75000"/>
                  </a:schemeClr>
                </a:solidFill>
              </a:rPr>
              <a:t>layer!</a:t>
            </a:r>
          </a:p>
        </p:txBody>
      </p:sp>
      <p:grpSp>
        <p:nvGrpSpPr>
          <p:cNvPr id="10" name="Group 9"/>
          <p:cNvGrpSpPr/>
          <p:nvPr/>
        </p:nvGrpSpPr>
        <p:grpSpPr>
          <a:xfrm>
            <a:off x="8145483" y="4158994"/>
            <a:ext cx="3111723" cy="707886"/>
            <a:chOff x="8145483" y="4574444"/>
            <a:chExt cx="3111723" cy="707886"/>
          </a:xfrm>
        </p:grpSpPr>
        <p:sp>
          <p:nvSpPr>
            <p:cNvPr id="9" name="Rectangle 8"/>
            <p:cNvSpPr/>
            <p:nvPr/>
          </p:nvSpPr>
          <p:spPr>
            <a:xfrm>
              <a:off x="8145483" y="4574444"/>
              <a:ext cx="3111723" cy="707886"/>
            </a:xfrm>
            <a:prstGeom prst="rect">
              <a:avLst/>
            </a:prstGeom>
          </p:spPr>
          <p:txBody>
            <a:bodyPr wrap="none">
              <a:spAutoFit/>
            </a:bodyPr>
            <a:lstStyle/>
            <a:p>
              <a:r>
                <a:rPr lang="en-US" sz="2000" i="1" dirty="0" smtClean="0"/>
                <a:t>        dissipation rate</a:t>
              </a:r>
            </a:p>
            <a:p>
              <a:r>
                <a:rPr lang="en-US" sz="2000" i="1" dirty="0" smtClean="0"/>
                <a:t>(from microstructure </a:t>
              </a:r>
              <a:r>
                <a:rPr lang="en-US" sz="2000" i="1" dirty="0" err="1" smtClean="0"/>
                <a:t>obs</a:t>
              </a:r>
              <a:r>
                <a:rPr lang="en-US" sz="2000" i="1" dirty="0" smtClean="0"/>
                <a:t>) </a:t>
              </a:r>
              <a:endParaRPr lang="en-US" sz="2000" i="1" dirty="0"/>
            </a:p>
          </p:txBody>
        </p:sp>
        <p:pic>
          <p:nvPicPr>
            <p:cNvPr id="7" name="Picture 6"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4666" y="4708314"/>
              <a:ext cx="88900" cy="127000"/>
            </a:xfrm>
            <a:prstGeom prst="rect">
              <a:avLst/>
            </a:prstGeom>
          </p:spPr>
        </p:pic>
      </p:grpSp>
      <p:sp>
        <p:nvSpPr>
          <p:cNvPr id="11" name="Rectangle 10"/>
          <p:cNvSpPr/>
          <p:nvPr/>
        </p:nvSpPr>
        <p:spPr>
          <a:xfrm>
            <a:off x="9407516" y="4869293"/>
            <a:ext cx="2366118" cy="400110"/>
          </a:xfrm>
          <a:prstGeom prst="rect">
            <a:avLst/>
          </a:prstGeom>
        </p:spPr>
        <p:txBody>
          <a:bodyPr wrap="square">
            <a:spAutoFit/>
          </a:bodyPr>
          <a:lstStyle/>
          <a:p>
            <a:r>
              <a:rPr lang="en-US" sz="2000" i="1" dirty="0"/>
              <a:t> </a:t>
            </a:r>
            <a:r>
              <a:rPr lang="en-US" sz="2000" i="1" dirty="0" smtClean="0"/>
              <a:t>mixing coefficient</a:t>
            </a:r>
            <a:endParaRPr lang="en-US" sz="2000" i="1" dirty="0"/>
          </a:p>
        </p:txBody>
      </p:sp>
      <p:pic>
        <p:nvPicPr>
          <p:cNvPr id="12" name="Picture 11"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95037" y="4973320"/>
            <a:ext cx="812800" cy="190500"/>
          </a:xfrm>
          <a:prstGeom prst="rect">
            <a:avLst/>
          </a:prstGeom>
        </p:spPr>
      </p:pic>
      <p:sp>
        <p:nvSpPr>
          <p:cNvPr id="13" name="Rectangle 12"/>
          <p:cNvSpPr/>
          <p:nvPr/>
        </p:nvSpPr>
        <p:spPr>
          <a:xfrm>
            <a:off x="9524310" y="5425280"/>
            <a:ext cx="2366118" cy="400110"/>
          </a:xfrm>
          <a:prstGeom prst="rect">
            <a:avLst/>
          </a:prstGeom>
        </p:spPr>
        <p:txBody>
          <a:bodyPr wrap="square">
            <a:spAutoFit/>
          </a:bodyPr>
          <a:lstStyle/>
          <a:p>
            <a:r>
              <a:rPr lang="en-US" sz="2000" i="1" dirty="0" smtClean="0"/>
              <a:t>stratification</a:t>
            </a:r>
            <a:endParaRPr lang="en-US" sz="2000" i="1" dirty="0"/>
          </a:p>
        </p:txBody>
      </p:sp>
      <p:pic>
        <p:nvPicPr>
          <p:cNvPr id="14" name="Picture 13"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17175" y="5377159"/>
            <a:ext cx="1016000" cy="546100"/>
          </a:xfrm>
          <a:prstGeom prst="rect">
            <a:avLst/>
          </a:prstGeom>
        </p:spPr>
      </p:pic>
      <p:pic>
        <p:nvPicPr>
          <p:cNvPr id="15" name="Picture 14"/>
          <p:cNvPicPr>
            <a:picLocks noChangeAspect="1"/>
          </p:cNvPicPr>
          <p:nvPr/>
        </p:nvPicPr>
        <p:blipFill>
          <a:blip r:embed="rId8"/>
          <a:stretch>
            <a:fillRect/>
          </a:stretch>
        </p:blipFill>
        <p:spPr>
          <a:xfrm>
            <a:off x="2109158" y="3620542"/>
            <a:ext cx="3093800" cy="2711500"/>
          </a:xfrm>
          <a:prstGeom prst="rect">
            <a:avLst/>
          </a:prstGeom>
        </p:spPr>
      </p:pic>
      <p:cxnSp>
        <p:nvCxnSpPr>
          <p:cNvPr id="17" name="Straight Arrow Connector 16"/>
          <p:cNvCxnSpPr/>
          <p:nvPr/>
        </p:nvCxnSpPr>
        <p:spPr>
          <a:xfrm flipH="1">
            <a:off x="5936086" y="4380287"/>
            <a:ext cx="2411251" cy="920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9" name="Picture 18"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41748" y="1189725"/>
            <a:ext cx="1143000" cy="241300"/>
          </a:xfrm>
          <a:prstGeom prst="rect">
            <a:avLst/>
          </a:prstGeom>
        </p:spPr>
      </p:pic>
      <p:sp>
        <p:nvSpPr>
          <p:cNvPr id="20" name="Rectangle 19"/>
          <p:cNvSpPr/>
          <p:nvPr/>
        </p:nvSpPr>
        <p:spPr>
          <a:xfrm>
            <a:off x="7882097" y="3111933"/>
            <a:ext cx="2564878" cy="400110"/>
          </a:xfrm>
          <a:prstGeom prst="rect">
            <a:avLst/>
          </a:prstGeom>
        </p:spPr>
        <p:txBody>
          <a:bodyPr wrap="square">
            <a:spAutoFit/>
          </a:bodyPr>
          <a:lstStyle/>
          <a:p>
            <a:r>
              <a:rPr lang="en-US" sz="2000" dirty="0" smtClean="0"/>
              <a:t>Invoking “theory”:</a:t>
            </a:r>
            <a:endParaRPr lang="en-US" sz="2000" dirty="0"/>
          </a:p>
        </p:txBody>
      </p:sp>
      <p:pic>
        <p:nvPicPr>
          <p:cNvPr id="21" name="Picture 20"/>
          <p:cNvPicPr>
            <a:picLocks noChangeAspect="1"/>
          </p:cNvPicPr>
          <p:nvPr/>
        </p:nvPicPr>
        <p:blipFill>
          <a:blip r:embed="rId10"/>
          <a:stretch>
            <a:fillRect/>
          </a:stretch>
        </p:blipFill>
        <p:spPr>
          <a:xfrm>
            <a:off x="8074511" y="917798"/>
            <a:ext cx="2695664" cy="1203599"/>
          </a:xfrm>
          <a:prstGeom prst="rect">
            <a:avLst/>
          </a:prstGeom>
        </p:spPr>
      </p:pic>
    </p:spTree>
    <p:extLst>
      <p:ext uri="{BB962C8B-B14F-4D97-AF65-F5344CB8AC3E}">
        <p14:creationId xmlns:p14="http://schemas.microsoft.com/office/powerpoint/2010/main" val="323020667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3BC003FF-1D0F-E743-A3C5-5C18B8C25054}"/>
              </a:ext>
            </a:extLst>
          </p:cNvPr>
          <p:cNvSpPr>
            <a:spLocks noGrp="1"/>
          </p:cNvSpPr>
          <p:nvPr>
            <p:ph type="title"/>
          </p:nvPr>
        </p:nvSpPr>
        <p:spPr>
          <a:xfrm>
            <a:off x="838200" y="458432"/>
            <a:ext cx="10515600" cy="608910"/>
          </a:xfrm>
        </p:spPr>
        <p:txBody>
          <a:bodyPr>
            <a:normAutofit/>
          </a:bodyPr>
          <a:lstStyle/>
          <a:p>
            <a:pPr indent="-457200" algn="ctr"/>
            <a:r>
              <a:rPr lang="en-US" dirty="0" smtClean="0">
                <a:solidFill>
                  <a:schemeClr val="accent1">
                    <a:lumMod val="75000"/>
                  </a:schemeClr>
                </a:solidFill>
              </a:rPr>
              <a:t>How do we quantify and measure mixing rates?</a:t>
            </a:r>
            <a:endParaRPr lang="en-US" dirty="0">
              <a:solidFill>
                <a:schemeClr val="accent1">
                  <a:lumMod val="75000"/>
                </a:schemeClr>
              </a:solidFill>
            </a:endParaRPr>
          </a:p>
        </p:txBody>
      </p:sp>
      <p:sp>
        <p:nvSpPr>
          <p:cNvPr id="8" name="Rectangle 7"/>
          <p:cNvSpPr/>
          <p:nvPr/>
        </p:nvSpPr>
        <p:spPr>
          <a:xfrm>
            <a:off x="739775" y="1090582"/>
            <a:ext cx="11118253" cy="2554545"/>
          </a:xfrm>
          <a:prstGeom prst="rect">
            <a:avLst/>
          </a:prstGeom>
        </p:spPr>
        <p:txBody>
          <a:bodyPr wrap="square">
            <a:spAutoFit/>
          </a:bodyPr>
          <a:lstStyle/>
          <a:p>
            <a:r>
              <a:rPr lang="en-US" sz="2000" dirty="0" smtClean="0">
                <a:solidFill>
                  <a:schemeClr val="tx1"/>
                </a:solidFill>
              </a:rPr>
              <a:t>Reynolds’ Decomposition (mean + turbulent flow)</a:t>
            </a:r>
            <a:r>
              <a:rPr lang="en-US" sz="2000" dirty="0" smtClean="0">
                <a:solidFill>
                  <a:schemeClr val="tx1"/>
                </a:solidFill>
              </a:rPr>
              <a:t>:</a:t>
            </a:r>
            <a:endParaRPr lang="en-US" sz="2000" dirty="0" smtClean="0">
              <a:solidFill>
                <a:schemeClr val="tx1"/>
              </a:solidFill>
            </a:endParaRPr>
          </a:p>
          <a:p>
            <a:r>
              <a:rPr lang="en-US" sz="2000" dirty="0">
                <a:solidFill>
                  <a:schemeClr val="tx1"/>
                </a:solidFill>
              </a:rPr>
              <a:t>	</a:t>
            </a:r>
            <a:r>
              <a:rPr lang="en-US" sz="2000" dirty="0" smtClean="0">
                <a:solidFill>
                  <a:schemeClr val="tx1"/>
                </a:solidFill>
                <a:sym typeface="Wingdings"/>
              </a:rPr>
              <a:t> </a:t>
            </a:r>
            <a:r>
              <a:rPr lang="en-US" sz="2000" dirty="0" smtClean="0">
                <a:solidFill>
                  <a:schemeClr val="tx1"/>
                </a:solidFill>
              </a:rPr>
              <a:t>turbulent fluxes of properties:</a:t>
            </a:r>
          </a:p>
          <a:p>
            <a:endParaRPr lang="en-US" sz="2000" dirty="0">
              <a:solidFill>
                <a:schemeClr val="tx1"/>
              </a:solidFill>
            </a:endParaRPr>
          </a:p>
          <a:p>
            <a:r>
              <a:rPr lang="en-US" sz="2000" dirty="0">
                <a:solidFill>
                  <a:schemeClr val="tx1"/>
                </a:solidFill>
              </a:rPr>
              <a:t>					- </a:t>
            </a:r>
            <a:r>
              <a:rPr lang="en-US" sz="2000" dirty="0" smtClean="0">
                <a:solidFill>
                  <a:schemeClr val="tx1"/>
                </a:solidFill>
              </a:rPr>
              <a:t>Turbulent </a:t>
            </a:r>
            <a:r>
              <a:rPr lang="en-US" sz="2000" dirty="0">
                <a:solidFill>
                  <a:schemeClr val="tx1"/>
                </a:solidFill>
              </a:rPr>
              <a:t>eddy diffusivity, </a:t>
            </a:r>
            <a:r>
              <a:rPr lang="en-US" sz="2000" dirty="0" err="1" smtClean="0">
                <a:solidFill>
                  <a:schemeClr val="tx1"/>
                </a:solidFill>
              </a:rPr>
              <a:t>K</a:t>
            </a:r>
            <a:r>
              <a:rPr lang="en-US" sz="2000" baseline="-25000" dirty="0" err="1" smtClean="0">
                <a:solidFill>
                  <a:schemeClr val="tx1"/>
                </a:solidFill>
              </a:rPr>
              <a:t>z</a:t>
            </a:r>
            <a:r>
              <a:rPr lang="en-US" sz="2000" dirty="0" smtClean="0">
                <a:solidFill>
                  <a:schemeClr val="tx1"/>
                </a:solidFill>
              </a:rPr>
              <a:t> </a:t>
            </a:r>
          </a:p>
          <a:p>
            <a:r>
              <a:rPr lang="en-US" sz="2000" dirty="0">
                <a:solidFill>
                  <a:schemeClr val="tx1"/>
                </a:solidFill>
              </a:rPr>
              <a:t>	</a:t>
            </a:r>
            <a:r>
              <a:rPr lang="en-US" sz="2000" dirty="0" smtClean="0">
                <a:solidFill>
                  <a:schemeClr val="tx1"/>
                </a:solidFill>
              </a:rPr>
              <a:t>				  (parameterization, in analogy to viscous diffusion)</a:t>
            </a:r>
            <a:endParaRPr lang="en-US" sz="2000" dirty="0">
              <a:solidFill>
                <a:schemeClr val="tx1"/>
              </a:solidFill>
            </a:endParaRPr>
          </a:p>
          <a:p>
            <a:r>
              <a:rPr lang="en-US" sz="2000" dirty="0" smtClean="0">
                <a:solidFill>
                  <a:schemeClr val="tx1"/>
                </a:solidFill>
              </a:rPr>
              <a:t>					 </a:t>
            </a:r>
          </a:p>
          <a:p>
            <a:endParaRPr lang="en-US" sz="2000" dirty="0" smtClean="0">
              <a:solidFill>
                <a:schemeClr val="tx1"/>
              </a:solidFill>
            </a:endParaRPr>
          </a:p>
          <a:p>
            <a:r>
              <a:rPr lang="en-US" sz="2000" dirty="0">
                <a:solidFill>
                  <a:schemeClr val="tx1"/>
                </a:solidFill>
                <a:sym typeface="Wingdings"/>
              </a:rPr>
              <a:t>	</a:t>
            </a:r>
            <a:endParaRPr lang="en-US" sz="2000" dirty="0" smtClean="0">
              <a:solidFill>
                <a:schemeClr val="tx1"/>
              </a:solidFill>
              <a:sym typeface="Wingdings"/>
            </a:endParaRPr>
          </a:p>
        </p:txBody>
      </p:sp>
      <p:pic>
        <p:nvPicPr>
          <p:cNvPr id="2" name="Picture 1"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1251" y="1955587"/>
            <a:ext cx="2438400" cy="571500"/>
          </a:xfrm>
          <a:prstGeom prst="rect">
            <a:avLst/>
          </a:prstGeom>
        </p:spPr>
      </p:pic>
      <p:sp>
        <p:nvSpPr>
          <p:cNvPr id="3" name="Rectangle 2"/>
          <p:cNvSpPr/>
          <p:nvPr/>
        </p:nvSpPr>
        <p:spPr>
          <a:xfrm>
            <a:off x="10165033" y="3487594"/>
            <a:ext cx="1900954" cy="400110"/>
          </a:xfrm>
          <a:prstGeom prst="rect">
            <a:avLst/>
          </a:prstGeom>
        </p:spPr>
        <p:txBody>
          <a:bodyPr wrap="none">
            <a:spAutoFit/>
          </a:bodyPr>
          <a:lstStyle/>
          <a:p>
            <a:r>
              <a:rPr lang="en-US" sz="2000" i="1" dirty="0" smtClean="0"/>
              <a:t>Osborn (1980)</a:t>
            </a:r>
            <a:endParaRPr lang="en-US" sz="2000" i="1" dirty="0"/>
          </a:p>
        </p:txBody>
      </p:sp>
      <p:pic>
        <p:nvPicPr>
          <p:cNvPr id="5" name="Picture 4"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3310" y="3398754"/>
            <a:ext cx="2273300" cy="609600"/>
          </a:xfrm>
          <a:prstGeom prst="rect">
            <a:avLst/>
          </a:prstGeom>
        </p:spPr>
      </p:pic>
      <p:sp>
        <p:nvSpPr>
          <p:cNvPr id="6" name="Rectangle 5"/>
          <p:cNvSpPr/>
          <p:nvPr/>
        </p:nvSpPr>
        <p:spPr>
          <a:xfrm>
            <a:off x="6977600" y="5941333"/>
            <a:ext cx="5128352" cy="707886"/>
          </a:xfrm>
          <a:prstGeom prst="rect">
            <a:avLst/>
          </a:prstGeom>
        </p:spPr>
        <p:txBody>
          <a:bodyPr wrap="square">
            <a:spAutoFit/>
          </a:bodyPr>
          <a:lstStyle/>
          <a:p>
            <a:pPr lvl="2">
              <a:buClr>
                <a:schemeClr val="accent1">
                  <a:lumMod val="75000"/>
                </a:schemeClr>
              </a:buClr>
            </a:pPr>
            <a:r>
              <a:rPr lang="en-US" sz="2000" dirty="0" smtClean="0">
                <a:solidFill>
                  <a:schemeClr val="accent1">
                    <a:lumMod val="75000"/>
                  </a:schemeClr>
                </a:solidFill>
              </a:rPr>
              <a:t>Breaks in </a:t>
            </a:r>
            <a:r>
              <a:rPr lang="en-US" sz="2000" dirty="0">
                <a:solidFill>
                  <a:schemeClr val="accent1">
                    <a:lumMod val="75000"/>
                  </a:schemeClr>
                </a:solidFill>
              </a:rPr>
              <a:t>low stratification </a:t>
            </a:r>
            <a:r>
              <a:rPr lang="en-US" sz="2000" dirty="0" smtClean="0">
                <a:solidFill>
                  <a:schemeClr val="accent1">
                    <a:lumMod val="75000"/>
                  </a:schemeClr>
                </a:solidFill>
              </a:rPr>
              <a:t>conditions (N~0), </a:t>
            </a:r>
            <a:endParaRPr lang="en-US" sz="2000" dirty="0">
              <a:solidFill>
                <a:schemeClr val="accent1">
                  <a:lumMod val="75000"/>
                </a:schemeClr>
              </a:solidFill>
            </a:endParaRPr>
          </a:p>
          <a:p>
            <a:pPr lvl="2">
              <a:buClr>
                <a:schemeClr val="accent1">
                  <a:lumMod val="75000"/>
                </a:schemeClr>
              </a:buClr>
            </a:pPr>
            <a:r>
              <a:rPr lang="en-US" sz="2000" dirty="0">
                <a:solidFill>
                  <a:schemeClr val="accent1">
                    <a:lumMod val="75000"/>
                  </a:schemeClr>
                </a:solidFill>
              </a:rPr>
              <a:t>	like the </a:t>
            </a:r>
            <a:r>
              <a:rPr lang="en-US" sz="2000" dirty="0" smtClean="0">
                <a:solidFill>
                  <a:schemeClr val="accent1">
                    <a:lumMod val="75000"/>
                  </a:schemeClr>
                </a:solidFill>
              </a:rPr>
              <a:t>surface mixed </a:t>
            </a:r>
            <a:r>
              <a:rPr lang="en-US" sz="2000" dirty="0">
                <a:solidFill>
                  <a:schemeClr val="accent1">
                    <a:lumMod val="75000"/>
                  </a:schemeClr>
                </a:solidFill>
              </a:rPr>
              <a:t>layer!</a:t>
            </a:r>
          </a:p>
        </p:txBody>
      </p:sp>
      <p:grpSp>
        <p:nvGrpSpPr>
          <p:cNvPr id="10" name="Group 9"/>
          <p:cNvGrpSpPr/>
          <p:nvPr/>
        </p:nvGrpSpPr>
        <p:grpSpPr>
          <a:xfrm>
            <a:off x="8145483" y="4158994"/>
            <a:ext cx="3111723" cy="707886"/>
            <a:chOff x="8145483" y="4574444"/>
            <a:chExt cx="3111723" cy="707886"/>
          </a:xfrm>
        </p:grpSpPr>
        <p:sp>
          <p:nvSpPr>
            <p:cNvPr id="9" name="Rectangle 8"/>
            <p:cNvSpPr/>
            <p:nvPr/>
          </p:nvSpPr>
          <p:spPr>
            <a:xfrm>
              <a:off x="8145483" y="4574444"/>
              <a:ext cx="3111723" cy="707886"/>
            </a:xfrm>
            <a:prstGeom prst="rect">
              <a:avLst/>
            </a:prstGeom>
          </p:spPr>
          <p:txBody>
            <a:bodyPr wrap="none">
              <a:spAutoFit/>
            </a:bodyPr>
            <a:lstStyle/>
            <a:p>
              <a:r>
                <a:rPr lang="en-US" sz="2000" i="1" dirty="0" smtClean="0"/>
                <a:t>        dissipation rate</a:t>
              </a:r>
            </a:p>
            <a:p>
              <a:r>
                <a:rPr lang="en-US" sz="2000" i="1" dirty="0" smtClean="0"/>
                <a:t>(from microstructure </a:t>
              </a:r>
              <a:r>
                <a:rPr lang="en-US" sz="2000" i="1" dirty="0" err="1" smtClean="0"/>
                <a:t>obs</a:t>
              </a:r>
              <a:r>
                <a:rPr lang="en-US" sz="2000" i="1" dirty="0" smtClean="0"/>
                <a:t>) </a:t>
              </a:r>
              <a:endParaRPr lang="en-US" sz="2000" i="1" dirty="0"/>
            </a:p>
          </p:txBody>
        </p:sp>
        <p:pic>
          <p:nvPicPr>
            <p:cNvPr id="7" name="Picture 6"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4666" y="4708314"/>
              <a:ext cx="88900" cy="127000"/>
            </a:xfrm>
            <a:prstGeom prst="rect">
              <a:avLst/>
            </a:prstGeom>
          </p:spPr>
        </p:pic>
      </p:grpSp>
      <p:sp>
        <p:nvSpPr>
          <p:cNvPr id="11" name="Rectangle 10"/>
          <p:cNvSpPr/>
          <p:nvPr/>
        </p:nvSpPr>
        <p:spPr>
          <a:xfrm>
            <a:off x="9407516" y="4869293"/>
            <a:ext cx="2366118" cy="400110"/>
          </a:xfrm>
          <a:prstGeom prst="rect">
            <a:avLst/>
          </a:prstGeom>
        </p:spPr>
        <p:txBody>
          <a:bodyPr wrap="square">
            <a:spAutoFit/>
          </a:bodyPr>
          <a:lstStyle/>
          <a:p>
            <a:r>
              <a:rPr lang="en-US" sz="2000" i="1" dirty="0"/>
              <a:t> </a:t>
            </a:r>
            <a:r>
              <a:rPr lang="en-US" sz="2000" i="1" dirty="0" smtClean="0"/>
              <a:t>mixing coefficient</a:t>
            </a:r>
            <a:endParaRPr lang="en-US" sz="2000" i="1" dirty="0"/>
          </a:p>
        </p:txBody>
      </p:sp>
      <p:pic>
        <p:nvPicPr>
          <p:cNvPr id="12" name="Picture 11"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95037" y="4973320"/>
            <a:ext cx="812800" cy="190500"/>
          </a:xfrm>
          <a:prstGeom prst="rect">
            <a:avLst/>
          </a:prstGeom>
        </p:spPr>
      </p:pic>
      <p:sp>
        <p:nvSpPr>
          <p:cNvPr id="13" name="Rectangle 12"/>
          <p:cNvSpPr/>
          <p:nvPr/>
        </p:nvSpPr>
        <p:spPr>
          <a:xfrm>
            <a:off x="9524310" y="5425280"/>
            <a:ext cx="2366118" cy="400110"/>
          </a:xfrm>
          <a:prstGeom prst="rect">
            <a:avLst/>
          </a:prstGeom>
        </p:spPr>
        <p:txBody>
          <a:bodyPr wrap="square">
            <a:spAutoFit/>
          </a:bodyPr>
          <a:lstStyle/>
          <a:p>
            <a:r>
              <a:rPr lang="en-US" sz="2000" i="1" dirty="0" smtClean="0"/>
              <a:t>stratification</a:t>
            </a:r>
            <a:endParaRPr lang="en-US" sz="2000" i="1" dirty="0"/>
          </a:p>
        </p:txBody>
      </p:sp>
      <p:pic>
        <p:nvPicPr>
          <p:cNvPr id="14" name="Picture 13"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17175" y="5377159"/>
            <a:ext cx="1016000" cy="546100"/>
          </a:xfrm>
          <a:prstGeom prst="rect">
            <a:avLst/>
          </a:prstGeom>
        </p:spPr>
      </p:pic>
      <p:pic>
        <p:nvPicPr>
          <p:cNvPr id="15" name="Picture 14"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41748" y="1189725"/>
            <a:ext cx="1143000" cy="241300"/>
          </a:xfrm>
          <a:prstGeom prst="rect">
            <a:avLst/>
          </a:prstGeom>
        </p:spPr>
      </p:pic>
      <p:sp>
        <p:nvSpPr>
          <p:cNvPr id="17" name="TextBox 16"/>
          <p:cNvSpPr txBox="1"/>
          <p:nvPr/>
        </p:nvSpPr>
        <p:spPr>
          <a:xfrm>
            <a:off x="3736871" y="3025848"/>
            <a:ext cx="2636359" cy="1200328"/>
          </a:xfrm>
          <a:prstGeom prst="rect">
            <a:avLst/>
          </a:prstGeom>
          <a:noFill/>
        </p:spPr>
        <p:txBody>
          <a:bodyPr wrap="none" rtlCol="0">
            <a:spAutoFit/>
          </a:bodyPr>
          <a:lstStyle/>
          <a:p>
            <a:r>
              <a:rPr lang="en-US" sz="1600" dirty="0"/>
              <a:t>c</a:t>
            </a:r>
            <a:r>
              <a:rPr lang="en-US" sz="1600" dirty="0" smtClean="0"/>
              <a:t>m-scale </a:t>
            </a:r>
            <a:r>
              <a:rPr lang="en-US" sz="1600" dirty="0" err="1" smtClean="0"/>
              <a:t>u,v</a:t>
            </a:r>
            <a:r>
              <a:rPr lang="en-US" sz="1600" dirty="0" smtClean="0"/>
              <a:t> </a:t>
            </a:r>
            <a:r>
              <a:rPr lang="en-US" sz="1600" dirty="0" smtClean="0"/>
              <a:t>shear spectra</a:t>
            </a:r>
            <a:endParaRPr lang="en-US" sz="1600" dirty="0"/>
          </a:p>
          <a:p>
            <a:r>
              <a:rPr lang="en-US" dirty="0" smtClean="0"/>
              <a:t> </a:t>
            </a:r>
          </a:p>
          <a:p>
            <a:endParaRPr lang="en-US" dirty="0"/>
          </a:p>
          <a:p>
            <a:r>
              <a:rPr lang="en-US" dirty="0" smtClean="0"/>
              <a:t>(</a:t>
            </a:r>
            <a:r>
              <a:rPr lang="en-US" dirty="0" err="1" smtClean="0"/>
              <a:t>obs</a:t>
            </a:r>
            <a:r>
              <a:rPr lang="en-US" dirty="0" smtClean="0"/>
              <a:t> + theoretical</a:t>
            </a:r>
          </a:p>
          <a:p>
            <a:r>
              <a:rPr lang="en-US" dirty="0" smtClean="0"/>
              <a:t>For different epsilon regimes</a:t>
            </a:r>
          </a:p>
        </p:txBody>
      </p:sp>
      <p:cxnSp>
        <p:nvCxnSpPr>
          <p:cNvPr id="19" name="Straight Arrow Connector 18"/>
          <p:cNvCxnSpPr/>
          <p:nvPr/>
        </p:nvCxnSpPr>
        <p:spPr>
          <a:xfrm flipH="1">
            <a:off x="6882725" y="4370317"/>
            <a:ext cx="1406937" cy="2826"/>
          </a:xfrm>
          <a:prstGeom prst="straightConnector1">
            <a:avLst/>
          </a:prstGeom>
          <a:ln>
            <a:solidFill>
              <a:srgbClr val="FF7F0F"/>
            </a:solidFill>
            <a:tailEnd type="arrow"/>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279866" y="6342263"/>
            <a:ext cx="2329904" cy="400110"/>
          </a:xfrm>
          <a:prstGeom prst="rect">
            <a:avLst/>
          </a:prstGeom>
        </p:spPr>
        <p:txBody>
          <a:bodyPr wrap="square">
            <a:spAutoFit/>
          </a:bodyPr>
          <a:lstStyle/>
          <a:p>
            <a:pPr lvl="2">
              <a:buClr>
                <a:schemeClr val="accent1">
                  <a:lumMod val="75000"/>
                </a:schemeClr>
              </a:buClr>
            </a:pPr>
            <a:r>
              <a:rPr lang="en-US" sz="2000" i="1" dirty="0" smtClean="0">
                <a:solidFill>
                  <a:schemeClr val="bg2">
                    <a:lumMod val="25000"/>
                  </a:schemeClr>
                </a:solidFill>
              </a:rPr>
              <a:t>Fisher et al. (2008)</a:t>
            </a:r>
            <a:endParaRPr lang="en-US" sz="2000" i="1" dirty="0">
              <a:solidFill>
                <a:schemeClr val="bg2">
                  <a:lumMod val="25000"/>
                </a:schemeClr>
              </a:solidFill>
            </a:endParaRPr>
          </a:p>
        </p:txBody>
      </p:sp>
      <p:pic>
        <p:nvPicPr>
          <p:cNvPr id="21" name="Picture 20" descr="epsilon_structure_HaroStrait_demoFig7_profile05.eps"/>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234" y="3312147"/>
            <a:ext cx="3933039" cy="2949779"/>
          </a:xfrm>
          <a:prstGeom prst="rect">
            <a:avLst/>
          </a:prstGeom>
        </p:spPr>
      </p:pic>
      <p:pic>
        <p:nvPicPr>
          <p:cNvPr id="16" name="Picture 15"/>
          <p:cNvPicPr>
            <a:picLocks noChangeAspect="1"/>
          </p:cNvPicPr>
          <p:nvPr/>
        </p:nvPicPr>
        <p:blipFill>
          <a:blip r:embed="rId10"/>
          <a:stretch>
            <a:fillRect/>
          </a:stretch>
        </p:blipFill>
        <p:spPr>
          <a:xfrm>
            <a:off x="3133521" y="3351705"/>
            <a:ext cx="3486777" cy="2970797"/>
          </a:xfrm>
          <a:prstGeom prst="rect">
            <a:avLst/>
          </a:prstGeom>
        </p:spPr>
      </p:pic>
      <p:cxnSp>
        <p:nvCxnSpPr>
          <p:cNvPr id="24" name="Straight Arrow Connector 23"/>
          <p:cNvCxnSpPr/>
          <p:nvPr/>
        </p:nvCxnSpPr>
        <p:spPr>
          <a:xfrm flipH="1" flipV="1">
            <a:off x="1227827" y="4269513"/>
            <a:ext cx="2131598" cy="11465"/>
          </a:xfrm>
          <a:prstGeom prst="straightConnector1">
            <a:avLst/>
          </a:prstGeom>
          <a:ln>
            <a:solidFill>
              <a:srgbClr val="FF7F0F"/>
            </a:solidFill>
            <a:tailEnd type="arrow"/>
          </a:ln>
        </p:spPr>
        <p:style>
          <a:lnRef idx="2">
            <a:schemeClr val="accent1"/>
          </a:lnRef>
          <a:fillRef idx="0">
            <a:schemeClr val="accent1"/>
          </a:fillRef>
          <a:effectRef idx="1">
            <a:schemeClr val="accent1"/>
          </a:effectRef>
          <a:fontRef idx="minor">
            <a:schemeClr val="tx1"/>
          </a:fontRef>
        </p:style>
      </p:cxnSp>
      <p:sp>
        <p:nvSpPr>
          <p:cNvPr id="27" name="Rectangle 26"/>
          <p:cNvSpPr/>
          <p:nvPr/>
        </p:nvSpPr>
        <p:spPr>
          <a:xfrm>
            <a:off x="7882097" y="2982139"/>
            <a:ext cx="2564878" cy="400110"/>
          </a:xfrm>
          <a:prstGeom prst="rect">
            <a:avLst/>
          </a:prstGeom>
        </p:spPr>
        <p:txBody>
          <a:bodyPr wrap="square">
            <a:spAutoFit/>
          </a:bodyPr>
          <a:lstStyle/>
          <a:p>
            <a:r>
              <a:rPr lang="en-US" sz="2000" dirty="0" smtClean="0"/>
              <a:t>Invoking “theory”:</a:t>
            </a:r>
            <a:endParaRPr lang="en-US" sz="2000" dirty="0"/>
          </a:p>
        </p:txBody>
      </p:sp>
    </p:spTree>
    <p:extLst>
      <p:ext uri="{BB962C8B-B14F-4D97-AF65-F5344CB8AC3E}">
        <p14:creationId xmlns:p14="http://schemas.microsoft.com/office/powerpoint/2010/main" val="86612248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3BC003FF-1D0F-E743-A3C5-5C18B8C25054}"/>
              </a:ext>
            </a:extLst>
          </p:cNvPr>
          <p:cNvSpPr>
            <a:spLocks noGrp="1"/>
          </p:cNvSpPr>
          <p:nvPr>
            <p:ph type="title"/>
          </p:nvPr>
        </p:nvSpPr>
        <p:spPr>
          <a:xfrm>
            <a:off x="838200" y="363182"/>
            <a:ext cx="10515600" cy="1224318"/>
          </a:xfrm>
        </p:spPr>
        <p:txBody>
          <a:bodyPr>
            <a:noAutofit/>
          </a:bodyPr>
          <a:lstStyle/>
          <a:p>
            <a:pPr indent="-457200"/>
            <a:r>
              <a:rPr lang="en-US" dirty="0" smtClean="0">
                <a:solidFill>
                  <a:schemeClr val="accent1">
                    <a:lumMod val="75000"/>
                  </a:schemeClr>
                </a:solidFill>
              </a:rPr>
              <a:t>Scalability Assessment: Can </a:t>
            </a:r>
            <a:r>
              <a:rPr lang="en-US" dirty="0">
                <a:solidFill>
                  <a:schemeClr val="accent1">
                    <a:lumMod val="75000"/>
                  </a:schemeClr>
                </a:solidFill>
              </a:rPr>
              <a:t>we infer </a:t>
            </a:r>
            <a:r>
              <a:rPr lang="en-US" dirty="0" smtClean="0">
                <a:solidFill>
                  <a:schemeClr val="accent1">
                    <a:lumMod val="75000"/>
                  </a:schemeClr>
                </a:solidFill>
              </a:rPr>
              <a:t>mixing rates </a:t>
            </a:r>
            <a:r>
              <a:rPr lang="en-US" dirty="0">
                <a:solidFill>
                  <a:schemeClr val="accent1">
                    <a:lumMod val="75000"/>
                  </a:schemeClr>
                </a:solidFill>
              </a:rPr>
              <a:t>in the upper-ocean </a:t>
            </a:r>
            <a:r>
              <a:rPr lang="en-US" dirty="0" smtClean="0">
                <a:solidFill>
                  <a:schemeClr val="accent1">
                    <a:lumMod val="75000"/>
                  </a:schemeClr>
                </a:solidFill>
              </a:rPr>
              <a:t/>
            </a:r>
            <a:br>
              <a:rPr lang="en-US" dirty="0" smtClean="0">
                <a:solidFill>
                  <a:schemeClr val="accent1">
                    <a:lumMod val="75000"/>
                  </a:schemeClr>
                </a:solidFill>
              </a:rPr>
            </a:br>
            <a:r>
              <a:rPr lang="en-US" dirty="0" smtClean="0">
                <a:solidFill>
                  <a:schemeClr val="accent1">
                    <a:lumMod val="75000"/>
                  </a:schemeClr>
                </a:solidFill>
              </a:rPr>
              <a:t>				from “coarse” resolution BGC float </a:t>
            </a:r>
            <a:r>
              <a:rPr lang="en-US" dirty="0">
                <a:solidFill>
                  <a:schemeClr val="accent1">
                    <a:lumMod val="75000"/>
                  </a:schemeClr>
                </a:solidFill>
              </a:rPr>
              <a:t>data?</a:t>
            </a:r>
          </a:p>
        </p:txBody>
      </p:sp>
      <p:sp>
        <p:nvSpPr>
          <p:cNvPr id="8" name="Rectangle 7"/>
          <p:cNvSpPr/>
          <p:nvPr/>
        </p:nvSpPr>
        <p:spPr>
          <a:xfrm>
            <a:off x="739775" y="1595942"/>
            <a:ext cx="11237457" cy="4093428"/>
          </a:xfrm>
          <a:prstGeom prst="rect">
            <a:avLst/>
          </a:prstGeom>
        </p:spPr>
        <p:txBody>
          <a:bodyPr wrap="square">
            <a:spAutoFit/>
          </a:bodyPr>
          <a:lstStyle/>
          <a:p>
            <a:r>
              <a:rPr lang="en-US" sz="2000" dirty="0" smtClean="0">
                <a:solidFill>
                  <a:schemeClr val="tx1"/>
                </a:solidFill>
              </a:rPr>
              <a:t>Exploit </a:t>
            </a:r>
            <a:r>
              <a:rPr lang="en-US" sz="2000" dirty="0" smtClean="0">
                <a:solidFill>
                  <a:schemeClr val="accent1">
                    <a:lumMod val="75000"/>
                  </a:schemeClr>
                </a:solidFill>
              </a:rPr>
              <a:t>the observation that biogeochemical tracer’s distributions show vertical gradients </a:t>
            </a:r>
            <a:r>
              <a:rPr lang="en-US" sz="2000" dirty="0">
                <a:solidFill>
                  <a:schemeClr val="accent1">
                    <a:lumMod val="75000"/>
                  </a:schemeClr>
                </a:solidFill>
              </a:rPr>
              <a:t>within the </a:t>
            </a:r>
            <a:r>
              <a:rPr lang="en-US" sz="2000" dirty="0" smtClean="0">
                <a:solidFill>
                  <a:schemeClr val="accent1">
                    <a:lumMod val="75000"/>
                  </a:schemeClr>
                </a:solidFill>
              </a:rPr>
              <a:t>mixed layer (i.e. homogenized in density) to infer vertical eddy diffusivities in the surface layer</a:t>
            </a:r>
          </a:p>
          <a:p>
            <a:endParaRPr lang="en-US" sz="2000" dirty="0">
              <a:solidFill>
                <a:schemeClr val="accent1">
                  <a:lumMod val="75000"/>
                </a:schemeClr>
              </a:solidFill>
            </a:endParaRPr>
          </a:p>
          <a:p>
            <a:endParaRPr lang="en-US" sz="2000" dirty="0" smtClean="0">
              <a:solidFill>
                <a:schemeClr val="tx1"/>
              </a:solidFill>
            </a:endParaRPr>
          </a:p>
          <a:p>
            <a:endParaRPr lang="en-US" sz="2000" dirty="0" smtClean="0">
              <a:solidFill>
                <a:schemeClr val="tx1"/>
              </a:solidFill>
            </a:endParaRPr>
          </a:p>
          <a:p>
            <a:pPr indent="-457200">
              <a:buClr>
                <a:schemeClr val="accent1">
                  <a:lumMod val="75000"/>
                </a:schemeClr>
              </a:buClr>
              <a:buFont typeface="+mj-lt"/>
              <a:buAutoNum type="arabicPeriod"/>
            </a:pPr>
            <a:r>
              <a:rPr lang="en-US" sz="2000" dirty="0">
                <a:solidFill>
                  <a:schemeClr val="accent1">
                    <a:lumMod val="75000"/>
                  </a:schemeClr>
                </a:solidFill>
              </a:rPr>
              <a:t>P</a:t>
            </a:r>
            <a:r>
              <a:rPr lang="en-US" sz="2000" dirty="0" smtClean="0">
                <a:solidFill>
                  <a:schemeClr val="accent1">
                    <a:lumMod val="75000"/>
                  </a:schemeClr>
                </a:solidFill>
              </a:rPr>
              <a:t>hytoplankton production and nutrient demands </a:t>
            </a:r>
            <a:r>
              <a:rPr lang="en-US" sz="2000" dirty="0" smtClean="0">
                <a:solidFill>
                  <a:schemeClr val="accent1">
                    <a:lumMod val="75000"/>
                  </a:schemeClr>
                </a:solidFill>
                <a:sym typeface="Wingdings"/>
              </a:rPr>
              <a:t> vertical diffusivities, </a:t>
            </a:r>
            <a:r>
              <a:rPr lang="en-US" sz="2000" dirty="0" err="1" smtClean="0">
                <a:solidFill>
                  <a:schemeClr val="accent1">
                    <a:lumMod val="75000"/>
                  </a:schemeClr>
                </a:solidFill>
                <a:sym typeface="Wingdings"/>
              </a:rPr>
              <a:t>Kz</a:t>
            </a:r>
            <a:r>
              <a:rPr lang="en-US" sz="2000" dirty="0" smtClean="0">
                <a:solidFill>
                  <a:schemeClr val="accent1">
                    <a:lumMod val="75000"/>
                  </a:schemeClr>
                </a:solidFill>
                <a:sym typeface="Wingdings"/>
              </a:rPr>
              <a:t>(z)</a:t>
            </a:r>
          </a:p>
          <a:p>
            <a:pPr lvl="2">
              <a:buClr>
                <a:schemeClr val="accent1">
                  <a:lumMod val="75000"/>
                </a:schemeClr>
              </a:buClr>
            </a:pPr>
            <a:r>
              <a:rPr lang="en-US" sz="2000" dirty="0" smtClean="0">
                <a:solidFill>
                  <a:schemeClr val="accent1">
                    <a:lumMod val="75000"/>
                  </a:schemeClr>
                </a:solidFill>
                <a:sym typeface="Wingdings"/>
              </a:rPr>
              <a:t>      (</a:t>
            </a:r>
            <a:r>
              <a:rPr lang="en-US" sz="2000" i="1" dirty="0" err="1" smtClean="0">
                <a:solidFill>
                  <a:schemeClr val="accent1">
                    <a:lumMod val="75000"/>
                  </a:schemeClr>
                </a:solidFill>
              </a:rPr>
              <a:t>Eppley</a:t>
            </a:r>
            <a:r>
              <a:rPr lang="en-US" sz="2000" i="1" dirty="0" smtClean="0">
                <a:solidFill>
                  <a:schemeClr val="accent1">
                    <a:lumMod val="75000"/>
                  </a:schemeClr>
                </a:solidFill>
              </a:rPr>
              <a:t> </a:t>
            </a:r>
            <a:r>
              <a:rPr lang="en-US" sz="2000" i="1" dirty="0">
                <a:solidFill>
                  <a:schemeClr val="accent1">
                    <a:lumMod val="75000"/>
                  </a:schemeClr>
                </a:solidFill>
              </a:rPr>
              <a:t>et al. 1979, King and </a:t>
            </a:r>
            <a:r>
              <a:rPr lang="en-US" sz="2000" i="1" dirty="0" err="1">
                <a:solidFill>
                  <a:schemeClr val="accent1">
                    <a:lumMod val="75000"/>
                  </a:schemeClr>
                </a:solidFill>
              </a:rPr>
              <a:t>Devol</a:t>
            </a:r>
            <a:r>
              <a:rPr lang="en-US" sz="2000" i="1" dirty="0">
                <a:solidFill>
                  <a:schemeClr val="accent1">
                    <a:lumMod val="75000"/>
                  </a:schemeClr>
                </a:solidFill>
              </a:rPr>
              <a:t> </a:t>
            </a:r>
            <a:r>
              <a:rPr lang="en-US" sz="2000" i="1" dirty="0" smtClean="0">
                <a:solidFill>
                  <a:schemeClr val="accent1">
                    <a:lumMod val="75000"/>
                  </a:schemeClr>
                </a:solidFill>
              </a:rPr>
              <a:t>1979, Lewis et al. 1986)</a:t>
            </a:r>
            <a:endParaRPr lang="en-US" sz="2000" dirty="0" smtClean="0">
              <a:solidFill>
                <a:schemeClr val="accent1">
                  <a:lumMod val="75000"/>
                </a:schemeClr>
              </a:solidFill>
            </a:endParaRPr>
          </a:p>
          <a:p>
            <a:pPr indent="-457200">
              <a:buClr>
                <a:schemeClr val="accent1">
                  <a:lumMod val="75000"/>
                </a:schemeClr>
              </a:buClr>
              <a:buFont typeface="+mj-lt"/>
              <a:buAutoNum type="arabicPeriod"/>
            </a:pPr>
            <a:endParaRPr lang="en-US" sz="2000" dirty="0" smtClean="0">
              <a:solidFill>
                <a:schemeClr val="accent1">
                  <a:lumMod val="75000"/>
                </a:schemeClr>
              </a:solidFill>
            </a:endParaRPr>
          </a:p>
          <a:p>
            <a:pPr indent="-457200">
              <a:buClr>
                <a:schemeClr val="accent1">
                  <a:lumMod val="75000"/>
                </a:schemeClr>
              </a:buClr>
              <a:buFont typeface="+mj-lt"/>
              <a:buAutoNum type="arabicPeriod"/>
            </a:pPr>
            <a:r>
              <a:rPr lang="en-US" sz="2000" dirty="0">
                <a:solidFill>
                  <a:schemeClr val="accent1">
                    <a:lumMod val="75000"/>
                  </a:schemeClr>
                </a:solidFill>
              </a:rPr>
              <a:t>P</a:t>
            </a:r>
            <a:r>
              <a:rPr lang="en-US" sz="2000" dirty="0" smtClean="0">
                <a:solidFill>
                  <a:schemeClr val="accent1">
                    <a:lumMod val="75000"/>
                  </a:schemeClr>
                </a:solidFill>
              </a:rPr>
              <a:t>hoto-adaptation principles/theory in a turbulent layer </a:t>
            </a:r>
            <a:r>
              <a:rPr lang="en-US" sz="2000" dirty="0" smtClean="0">
                <a:solidFill>
                  <a:schemeClr val="accent1">
                    <a:lumMod val="75000"/>
                  </a:schemeClr>
                </a:solidFill>
                <a:sym typeface="Wingdings"/>
              </a:rPr>
              <a:t> bulk mixed-layer diffusivity </a:t>
            </a:r>
            <a:r>
              <a:rPr lang="en-US" sz="2000" dirty="0" err="1" smtClean="0">
                <a:solidFill>
                  <a:schemeClr val="accent1">
                    <a:lumMod val="75000"/>
                  </a:schemeClr>
                </a:solidFill>
                <a:sym typeface="Wingdings"/>
              </a:rPr>
              <a:t>Kz</a:t>
            </a:r>
            <a:endParaRPr lang="en-US" sz="2000" dirty="0" smtClean="0">
              <a:solidFill>
                <a:schemeClr val="accent1">
                  <a:lumMod val="75000"/>
                </a:schemeClr>
              </a:solidFill>
            </a:endParaRPr>
          </a:p>
          <a:p>
            <a:pPr lvl="2">
              <a:buClr>
                <a:schemeClr val="accent1">
                  <a:lumMod val="75000"/>
                </a:schemeClr>
              </a:buClr>
            </a:pPr>
            <a:r>
              <a:rPr lang="en-US" sz="2000" dirty="0" smtClean="0">
                <a:solidFill>
                  <a:schemeClr val="accent1">
                    <a:lumMod val="75000"/>
                  </a:schemeClr>
                </a:solidFill>
                <a:sym typeface="Wingdings"/>
              </a:rPr>
              <a:t>      (</a:t>
            </a:r>
            <a:r>
              <a:rPr lang="en-US" sz="2000" i="1" dirty="0">
                <a:solidFill>
                  <a:schemeClr val="accent1">
                    <a:lumMod val="75000"/>
                  </a:schemeClr>
                </a:solidFill>
              </a:rPr>
              <a:t>Lewis et al. 1984a, 1984b, Cullen and Lewis 1984, </a:t>
            </a:r>
            <a:r>
              <a:rPr lang="en-US" sz="2000" i="1" dirty="0" err="1">
                <a:solidFill>
                  <a:schemeClr val="accent1">
                    <a:lumMod val="75000"/>
                  </a:schemeClr>
                </a:solidFill>
              </a:rPr>
              <a:t>Falkowski</a:t>
            </a:r>
            <a:r>
              <a:rPr lang="en-US" sz="2000" i="1" dirty="0">
                <a:solidFill>
                  <a:schemeClr val="accent1">
                    <a:lumMod val="75000"/>
                  </a:schemeClr>
                </a:solidFill>
              </a:rPr>
              <a:t> 1983)</a:t>
            </a:r>
          </a:p>
          <a:p>
            <a:pPr>
              <a:buClr>
                <a:schemeClr val="accent1">
                  <a:lumMod val="75000"/>
                </a:schemeClr>
              </a:buClr>
            </a:pPr>
            <a:endParaRPr lang="en-US" sz="2000" i="1" dirty="0">
              <a:solidFill>
                <a:schemeClr val="accent4"/>
              </a:solidFill>
            </a:endParaRPr>
          </a:p>
          <a:p>
            <a:pPr indent="-457200">
              <a:buClr>
                <a:schemeClr val="accent1">
                  <a:lumMod val="75000"/>
                </a:schemeClr>
              </a:buClr>
              <a:buFont typeface="+mj-lt"/>
              <a:buAutoNum type="arabicPeriod"/>
            </a:pPr>
            <a:r>
              <a:rPr lang="en-US" sz="2000" dirty="0">
                <a:solidFill>
                  <a:schemeClr val="accent6">
                    <a:lumMod val="75000"/>
                  </a:schemeClr>
                </a:solidFill>
              </a:rPr>
              <a:t>F</a:t>
            </a:r>
            <a:r>
              <a:rPr lang="en-US" sz="2000" dirty="0" smtClean="0">
                <a:solidFill>
                  <a:schemeClr val="accent6">
                    <a:lumMod val="75000"/>
                  </a:schemeClr>
                </a:solidFill>
              </a:rPr>
              <a:t>rom vertical velocity </a:t>
            </a:r>
            <a:r>
              <a:rPr lang="en-US" sz="2000" dirty="0" smtClean="0">
                <a:solidFill>
                  <a:schemeClr val="accent6">
                    <a:lumMod val="75000"/>
                  </a:schemeClr>
                </a:solidFill>
              </a:rPr>
              <a:t>variance (Large-eddy scales) </a:t>
            </a:r>
            <a:r>
              <a:rPr lang="en-US" sz="2000" dirty="0" smtClean="0">
                <a:solidFill>
                  <a:schemeClr val="accent6">
                    <a:lumMod val="75000"/>
                  </a:schemeClr>
                </a:solidFill>
                <a:sym typeface="Wingdings"/>
              </a:rPr>
              <a:t> estimate dissipation rates </a:t>
            </a:r>
            <a:r>
              <a:rPr lang="en-US" sz="2000" dirty="0" smtClean="0">
                <a:solidFill>
                  <a:schemeClr val="accent6">
                    <a:lumMod val="75000"/>
                  </a:schemeClr>
                </a:solidFill>
                <a:sym typeface="Wingdings"/>
              </a:rPr>
              <a:t> </a:t>
            </a:r>
            <a:r>
              <a:rPr lang="en-US" sz="2000" dirty="0" err="1" smtClean="0">
                <a:solidFill>
                  <a:schemeClr val="accent6">
                    <a:lumMod val="75000"/>
                  </a:schemeClr>
                </a:solidFill>
                <a:sym typeface="Wingdings"/>
              </a:rPr>
              <a:t>Kz</a:t>
            </a:r>
            <a:r>
              <a:rPr lang="en-US" sz="2000" dirty="0" smtClean="0">
                <a:solidFill>
                  <a:schemeClr val="accent6">
                    <a:lumMod val="75000"/>
                  </a:schemeClr>
                </a:solidFill>
                <a:sym typeface="Wingdings"/>
              </a:rPr>
              <a:t>(z)</a:t>
            </a:r>
          </a:p>
          <a:p>
            <a:pPr>
              <a:buClr>
                <a:schemeClr val="accent1">
                  <a:lumMod val="75000"/>
                </a:schemeClr>
              </a:buClr>
            </a:pPr>
            <a:r>
              <a:rPr lang="en-US" sz="2000" dirty="0" smtClean="0">
                <a:solidFill>
                  <a:schemeClr val="accent6">
                    <a:lumMod val="75000"/>
                  </a:schemeClr>
                </a:solidFill>
                <a:sym typeface="Wingdings"/>
              </a:rPr>
              <a:t>      </a:t>
            </a:r>
            <a:r>
              <a:rPr lang="en-US" sz="2000" dirty="0" smtClean="0">
                <a:solidFill>
                  <a:schemeClr val="accent6">
                    <a:lumMod val="75000"/>
                  </a:schemeClr>
                </a:solidFill>
                <a:sym typeface="Wingdings"/>
              </a:rPr>
              <a:t>(</a:t>
            </a:r>
            <a:r>
              <a:rPr lang="en-US" sz="2000" dirty="0" err="1" smtClean="0">
                <a:solidFill>
                  <a:schemeClr val="accent6">
                    <a:lumMod val="75000"/>
                  </a:schemeClr>
                </a:solidFill>
                <a:sym typeface="Wingdings"/>
              </a:rPr>
              <a:t>Gargett</a:t>
            </a:r>
            <a:r>
              <a:rPr lang="en-US" sz="2000" dirty="0" smtClean="0">
                <a:solidFill>
                  <a:schemeClr val="accent6">
                    <a:lumMod val="75000"/>
                  </a:schemeClr>
                </a:solidFill>
                <a:sym typeface="Wingdings"/>
              </a:rPr>
              <a:t>, et al. 1994, </a:t>
            </a:r>
            <a:r>
              <a:rPr lang="en-US" sz="2000" i="1" dirty="0" smtClean="0">
                <a:solidFill>
                  <a:schemeClr val="accent6">
                    <a:lumMod val="75000"/>
                  </a:schemeClr>
                </a:solidFill>
              </a:rPr>
              <a:t>Rudnick </a:t>
            </a:r>
            <a:r>
              <a:rPr lang="en-US" sz="2000" i="1" dirty="0" smtClean="0">
                <a:solidFill>
                  <a:schemeClr val="accent6">
                    <a:lumMod val="75000"/>
                  </a:schemeClr>
                </a:solidFill>
              </a:rPr>
              <a:t>et al. 2013; </a:t>
            </a:r>
            <a:r>
              <a:rPr lang="en-US" sz="2000" i="1" dirty="0" err="1" smtClean="0">
                <a:solidFill>
                  <a:schemeClr val="accent6">
                    <a:lumMod val="75000"/>
                  </a:schemeClr>
                </a:solidFill>
              </a:rPr>
              <a:t>Beaird</a:t>
            </a:r>
            <a:r>
              <a:rPr lang="en-US" sz="2000" i="1" dirty="0" smtClean="0">
                <a:solidFill>
                  <a:schemeClr val="accent6">
                    <a:lumMod val="75000"/>
                  </a:schemeClr>
                </a:solidFill>
              </a:rPr>
              <a:t> et al. 2012)</a:t>
            </a:r>
            <a:endParaRPr lang="en-US" sz="2000" dirty="0">
              <a:solidFill>
                <a:schemeClr val="accent6">
                  <a:lumMod val="75000"/>
                </a:schemeClr>
              </a:solidFill>
            </a:endParaRPr>
          </a:p>
        </p:txBody>
      </p:sp>
      <p:sp>
        <p:nvSpPr>
          <p:cNvPr id="5" name="Title 3">
            <a:extLst>
              <a:ext uri="{FF2B5EF4-FFF2-40B4-BE49-F238E27FC236}">
                <a16:creationId xmlns="" xmlns:a16="http://schemas.microsoft.com/office/drawing/2014/main" id="{3BC003FF-1D0F-E743-A3C5-5C18B8C25054}"/>
              </a:ext>
            </a:extLst>
          </p:cNvPr>
          <p:cNvSpPr txBox="1">
            <a:spLocks/>
          </p:cNvSpPr>
          <p:nvPr/>
        </p:nvSpPr>
        <p:spPr>
          <a:xfrm>
            <a:off x="806001" y="2406599"/>
            <a:ext cx="10515600" cy="608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pPr algn="ctr"/>
            <a:r>
              <a:rPr lang="en-US" dirty="0" smtClean="0"/>
              <a:t>Tools and Approach</a:t>
            </a:r>
            <a:endParaRPr lang="en-US" dirty="0"/>
          </a:p>
        </p:txBody>
      </p:sp>
    </p:spTree>
    <p:extLst>
      <p:ext uri="{BB962C8B-B14F-4D97-AF65-F5344CB8AC3E}">
        <p14:creationId xmlns:p14="http://schemas.microsoft.com/office/powerpoint/2010/main" val="201817557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001.png" descr="/Users/Mau/Documents/MBARIprojects/Scoping_Proposal_2021/CPF/image001.png"/>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11695" y="3963922"/>
            <a:ext cx="1493222" cy="2655953"/>
          </a:xfrm>
          <a:prstGeom prst="rect">
            <a:avLst/>
          </a:prstGeom>
        </p:spPr>
      </p:pic>
      <p:pic>
        <p:nvPicPr>
          <p:cNvPr id="7" name="CPF_photo.jpg" descr="/Users/Mau/Documents/MBARIprojects/Scoping_Proposal_2021/CPF/CPF_photo.jpg"/>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680514" y="4023309"/>
            <a:ext cx="1622235" cy="2596566"/>
          </a:xfrm>
          <a:prstGeom prst="rect">
            <a:avLst/>
          </a:prstGeom>
        </p:spPr>
      </p:pic>
      <p:sp>
        <p:nvSpPr>
          <p:cNvPr id="8" name="Rectangle 7"/>
          <p:cNvSpPr/>
          <p:nvPr/>
        </p:nvSpPr>
        <p:spPr>
          <a:xfrm>
            <a:off x="903288" y="1103951"/>
            <a:ext cx="9590422" cy="5324535"/>
          </a:xfrm>
          <a:prstGeom prst="rect">
            <a:avLst/>
          </a:prstGeom>
        </p:spPr>
        <p:txBody>
          <a:bodyPr wrap="square">
            <a:spAutoFit/>
          </a:bodyPr>
          <a:lstStyle/>
          <a:p>
            <a:pPr>
              <a:buClr>
                <a:schemeClr val="accent1">
                  <a:lumMod val="75000"/>
                </a:schemeClr>
              </a:buClr>
            </a:pPr>
            <a:endParaRPr lang="en-US" sz="2000" dirty="0">
              <a:solidFill>
                <a:schemeClr val="tx1"/>
              </a:solidFill>
            </a:endParaRPr>
          </a:p>
          <a:p>
            <a:pPr>
              <a:buClr>
                <a:schemeClr val="accent1">
                  <a:lumMod val="75000"/>
                </a:schemeClr>
              </a:buClr>
            </a:pPr>
            <a:r>
              <a:rPr lang="en-US" sz="2000" dirty="0" smtClean="0">
                <a:solidFill>
                  <a:schemeClr val="accent1">
                    <a:lumMod val="75000"/>
                  </a:schemeClr>
                </a:solidFill>
              </a:rPr>
              <a:t>1. Microstructure sensor’s </a:t>
            </a:r>
            <a:r>
              <a:rPr lang="en-US" sz="2000" dirty="0">
                <a:solidFill>
                  <a:schemeClr val="accent1">
                    <a:lumMod val="75000"/>
                  </a:schemeClr>
                </a:solidFill>
              </a:rPr>
              <a:t>S</a:t>
            </a:r>
            <a:r>
              <a:rPr lang="en-US" sz="2000" dirty="0" smtClean="0">
                <a:solidFill>
                  <a:schemeClr val="accent1">
                    <a:lumMod val="75000"/>
                  </a:schemeClr>
                </a:solidFill>
              </a:rPr>
              <a:t>olutions from Rockland Scientific International (RSI):</a:t>
            </a:r>
          </a:p>
          <a:p>
            <a:pPr indent="-457200">
              <a:buClr>
                <a:schemeClr val="accent1">
                  <a:lumMod val="75000"/>
                </a:schemeClr>
              </a:buClr>
              <a:buFont typeface="+mj-lt"/>
              <a:buAutoNum type="arabicPeriod"/>
            </a:pPr>
            <a:endParaRPr lang="en-US" sz="2000" dirty="0">
              <a:solidFill>
                <a:schemeClr val="accent1">
                  <a:lumMod val="75000"/>
                </a:schemeClr>
              </a:solidFill>
            </a:endParaRPr>
          </a:p>
          <a:p>
            <a:pPr lvl="3">
              <a:buClr>
                <a:schemeClr val="accent1">
                  <a:lumMod val="75000"/>
                </a:schemeClr>
              </a:buClr>
            </a:pPr>
            <a:r>
              <a:rPr lang="en-US" sz="2000" dirty="0" err="1" smtClean="0">
                <a:solidFill>
                  <a:schemeClr val="accent1">
                    <a:lumMod val="75000"/>
                  </a:schemeClr>
                </a:solidFill>
              </a:rPr>
              <a:t>MicroRider</a:t>
            </a:r>
            <a:r>
              <a:rPr lang="en-US" sz="2000" dirty="0" smtClean="0">
                <a:solidFill>
                  <a:schemeClr val="accent1">
                    <a:lumMod val="75000"/>
                  </a:schemeClr>
                </a:solidFill>
              </a:rPr>
              <a:t> </a:t>
            </a:r>
            <a:r>
              <a:rPr lang="en-US" sz="2000" dirty="0">
                <a:solidFill>
                  <a:schemeClr val="accent1">
                    <a:lumMod val="75000"/>
                  </a:schemeClr>
                </a:solidFill>
              </a:rPr>
              <a:t>Package </a:t>
            </a:r>
            <a:r>
              <a:rPr lang="en-US" sz="2000" dirty="0" smtClean="0">
                <a:solidFill>
                  <a:schemeClr val="accent1">
                    <a:lumMod val="75000"/>
                  </a:schemeClr>
                </a:solidFill>
              </a:rPr>
              <a:t>(RSI):</a:t>
            </a:r>
          </a:p>
          <a:p>
            <a:pPr marL="342900" lvl="5" indent="-342900">
              <a:buClr>
                <a:schemeClr val="accent1">
                  <a:lumMod val="75000"/>
                </a:schemeClr>
              </a:buClr>
              <a:buFont typeface="Wingdings" charset="2"/>
              <a:buChar char="ü"/>
            </a:pPr>
            <a:r>
              <a:rPr lang="en-US" sz="2000" dirty="0" smtClean="0">
                <a:solidFill>
                  <a:schemeClr val="accent1">
                    <a:lumMod val="75000"/>
                  </a:schemeClr>
                </a:solidFill>
              </a:rPr>
              <a:t>2 shear probes, 2 fast</a:t>
            </a:r>
            <a:r>
              <a:rPr lang="en-US" sz="2000" dirty="0">
                <a:solidFill>
                  <a:schemeClr val="accent1">
                    <a:lumMod val="75000"/>
                  </a:schemeClr>
                </a:solidFill>
              </a:rPr>
              <a:t>-response </a:t>
            </a:r>
            <a:r>
              <a:rPr lang="en-US" sz="2000" dirty="0" smtClean="0">
                <a:solidFill>
                  <a:schemeClr val="accent1">
                    <a:lumMod val="75000"/>
                  </a:schemeClr>
                </a:solidFill>
              </a:rPr>
              <a:t>thermistors (FP07s, or </a:t>
            </a:r>
            <a:r>
              <a:rPr lang="en-US" sz="2000" dirty="0" err="1" smtClean="0">
                <a:solidFill>
                  <a:schemeClr val="accent1">
                    <a:lumMod val="75000"/>
                  </a:schemeClr>
                </a:solidFill>
              </a:rPr>
              <a:t>χ</a:t>
            </a:r>
            <a:r>
              <a:rPr lang="en-US" sz="2000" dirty="0" smtClean="0">
                <a:solidFill>
                  <a:schemeClr val="accent1">
                    <a:lumMod val="75000"/>
                  </a:schemeClr>
                </a:solidFill>
              </a:rPr>
              <a:t>-pods)</a:t>
            </a:r>
          </a:p>
          <a:p>
            <a:pPr marL="342900" lvl="5" indent="-342900">
              <a:buClr>
                <a:schemeClr val="accent1">
                  <a:lumMod val="75000"/>
                </a:schemeClr>
              </a:buClr>
              <a:buFont typeface="Wingdings" charset="2"/>
              <a:buChar char="ü"/>
            </a:pPr>
            <a:r>
              <a:rPr lang="en-US" sz="2000" dirty="0" smtClean="0">
                <a:solidFill>
                  <a:schemeClr val="accent1">
                    <a:lumMod val="75000"/>
                  </a:schemeClr>
                </a:solidFill>
              </a:rPr>
              <a:t>2 vibrational </a:t>
            </a:r>
            <a:r>
              <a:rPr lang="en-US" sz="2000" dirty="0" smtClean="0">
                <a:solidFill>
                  <a:schemeClr val="accent1">
                    <a:lumMod val="75000"/>
                  </a:schemeClr>
                </a:solidFill>
              </a:rPr>
              <a:t>sensors and inclinometer</a:t>
            </a:r>
          </a:p>
          <a:p>
            <a:pPr marL="342900" lvl="5" indent="-342900">
              <a:buClr>
                <a:schemeClr val="accent1">
                  <a:lumMod val="75000"/>
                </a:schemeClr>
              </a:buClr>
              <a:buFont typeface="Wingdings" charset="2"/>
              <a:buChar char="ü"/>
            </a:pPr>
            <a:r>
              <a:rPr lang="en-US" sz="2000" dirty="0" smtClean="0">
                <a:solidFill>
                  <a:schemeClr val="accent1">
                    <a:lumMod val="75000"/>
                  </a:schemeClr>
                </a:solidFill>
              </a:rPr>
              <a:t>self-powered, self-logging </a:t>
            </a:r>
            <a:r>
              <a:rPr lang="en-US" sz="2000" dirty="0" smtClean="0">
                <a:solidFill>
                  <a:schemeClr val="accent1">
                    <a:lumMod val="75000"/>
                  </a:schemeClr>
                </a:solidFill>
                <a:sym typeface="Wingdings"/>
              </a:rPr>
              <a:t></a:t>
            </a:r>
            <a:r>
              <a:rPr lang="en-US" sz="2000" dirty="0" smtClean="0">
                <a:solidFill>
                  <a:schemeClr val="accent1">
                    <a:lumMod val="75000"/>
                  </a:schemeClr>
                </a:solidFill>
              </a:rPr>
              <a:t> minimal engineering effort</a:t>
            </a:r>
          </a:p>
          <a:p>
            <a:pPr marL="342900" lvl="5" indent="-342900">
              <a:buClr>
                <a:schemeClr val="accent1">
                  <a:lumMod val="75000"/>
                </a:schemeClr>
              </a:buClr>
              <a:buFont typeface="Wingdings" charset="2"/>
              <a:buChar char="ü"/>
            </a:pPr>
            <a:r>
              <a:rPr lang="en-US" sz="2000" dirty="0" smtClean="0">
                <a:solidFill>
                  <a:schemeClr val="accent1">
                    <a:lumMod val="75000"/>
                  </a:schemeClr>
                </a:solidFill>
              </a:rPr>
              <a:t>still expensive, but can be leased for a month (~13K)</a:t>
            </a:r>
          </a:p>
          <a:p>
            <a:pPr lvl="3">
              <a:buClr>
                <a:schemeClr val="accent1">
                  <a:lumMod val="75000"/>
                </a:schemeClr>
              </a:buClr>
            </a:pPr>
            <a:endParaRPr lang="en-US" sz="2000" dirty="0" smtClean="0">
              <a:solidFill>
                <a:schemeClr val="accent1">
                  <a:lumMod val="75000"/>
                </a:schemeClr>
              </a:solidFill>
            </a:endParaRPr>
          </a:p>
          <a:p>
            <a:pPr lvl="3">
              <a:buClr>
                <a:schemeClr val="accent1">
                  <a:lumMod val="75000"/>
                </a:schemeClr>
              </a:buClr>
            </a:pPr>
            <a:r>
              <a:rPr lang="en-US" sz="2000" dirty="0" smtClean="0">
                <a:solidFill>
                  <a:schemeClr val="accent1">
                    <a:lumMod val="75000"/>
                  </a:schemeClr>
                </a:solidFill>
              </a:rPr>
              <a:t>2. MBARI’s own Coastal Profiling Float (CPF)</a:t>
            </a:r>
          </a:p>
          <a:p>
            <a:pPr marL="342900" lvl="3" indent="-342900">
              <a:buClr>
                <a:schemeClr val="accent1">
                  <a:lumMod val="75000"/>
                </a:schemeClr>
              </a:buClr>
              <a:buFont typeface="Wingdings" charset="2"/>
              <a:buChar char="ü"/>
            </a:pPr>
            <a:r>
              <a:rPr lang="en-US" sz="2000" dirty="0" smtClean="0">
                <a:solidFill>
                  <a:schemeClr val="accent1">
                    <a:lumMod val="75000"/>
                  </a:schemeClr>
                </a:solidFill>
              </a:rPr>
              <a:t>full control </a:t>
            </a:r>
            <a:r>
              <a:rPr lang="en-US" sz="2000" dirty="0" smtClean="0">
                <a:solidFill>
                  <a:schemeClr val="accent1">
                    <a:lumMod val="75000"/>
                  </a:schemeClr>
                </a:solidFill>
              </a:rPr>
              <a:t>on </a:t>
            </a:r>
            <a:r>
              <a:rPr lang="en-US" sz="2000" dirty="0" smtClean="0">
                <a:solidFill>
                  <a:schemeClr val="accent1">
                    <a:lumMod val="75000"/>
                  </a:schemeClr>
                </a:solidFill>
              </a:rPr>
              <a:t>profiling speeds</a:t>
            </a:r>
          </a:p>
          <a:p>
            <a:pPr marL="342900" lvl="3" indent="-342900">
              <a:buClr>
                <a:schemeClr val="accent1">
                  <a:lumMod val="75000"/>
                </a:schemeClr>
              </a:buClr>
              <a:buFont typeface="Wingdings" charset="2"/>
              <a:buChar char="ü"/>
            </a:pPr>
            <a:r>
              <a:rPr lang="en-US" sz="2000" dirty="0" smtClean="0">
                <a:solidFill>
                  <a:schemeClr val="accent1">
                    <a:lumMod val="75000"/>
                  </a:schemeClr>
                </a:solidFill>
              </a:rPr>
              <a:t>higher payload capacity, full BGC sensor suite:</a:t>
            </a:r>
          </a:p>
          <a:p>
            <a:pPr lvl="3">
              <a:buClr>
                <a:schemeClr val="accent1">
                  <a:lumMod val="75000"/>
                </a:schemeClr>
              </a:buClr>
            </a:pPr>
            <a:r>
              <a:rPr lang="en-US" sz="2000" dirty="0">
                <a:solidFill>
                  <a:schemeClr val="accent1">
                    <a:lumMod val="75000"/>
                  </a:schemeClr>
                </a:solidFill>
              </a:rPr>
              <a:t> </a:t>
            </a:r>
            <a:r>
              <a:rPr lang="en-US" sz="2000" dirty="0" smtClean="0">
                <a:solidFill>
                  <a:schemeClr val="accent1">
                    <a:lumMod val="75000"/>
                  </a:schemeClr>
                </a:solidFill>
              </a:rPr>
              <a:t>CTD, nitrate, bio-optics (FLBB), </a:t>
            </a:r>
          </a:p>
          <a:p>
            <a:pPr lvl="3">
              <a:buClr>
                <a:schemeClr val="accent1">
                  <a:lumMod val="75000"/>
                </a:schemeClr>
              </a:buClr>
            </a:pPr>
            <a:r>
              <a:rPr lang="en-US" sz="2000" dirty="0">
                <a:solidFill>
                  <a:schemeClr val="accent1">
                    <a:lumMod val="75000"/>
                  </a:schemeClr>
                </a:solidFill>
              </a:rPr>
              <a:t> </a:t>
            </a:r>
            <a:r>
              <a:rPr lang="en-US" sz="2000" dirty="0" smtClean="0">
                <a:solidFill>
                  <a:schemeClr val="accent1">
                    <a:lumMod val="75000"/>
                  </a:schemeClr>
                </a:solidFill>
              </a:rPr>
              <a:t>radiometer (4 channel OR), pH and oxygen</a:t>
            </a:r>
          </a:p>
          <a:p>
            <a:pPr lvl="3">
              <a:buClr>
                <a:schemeClr val="accent1">
                  <a:lumMod val="75000"/>
                </a:schemeClr>
              </a:buClr>
            </a:pPr>
            <a:r>
              <a:rPr lang="en-US" sz="2000" dirty="0">
                <a:solidFill>
                  <a:schemeClr val="accent1">
                    <a:lumMod val="75000"/>
                  </a:schemeClr>
                </a:solidFill>
              </a:rPr>
              <a:t>	</a:t>
            </a:r>
          </a:p>
          <a:p>
            <a:pPr>
              <a:buClr>
                <a:schemeClr val="accent1">
                  <a:lumMod val="75000"/>
                </a:schemeClr>
              </a:buClr>
            </a:pPr>
            <a:endParaRPr lang="en-US" sz="2000" dirty="0">
              <a:solidFill>
                <a:schemeClr val="accent1">
                  <a:lumMod val="75000"/>
                </a:schemeClr>
              </a:solidFill>
            </a:endParaRPr>
          </a:p>
          <a:p>
            <a:pPr>
              <a:buClr>
                <a:schemeClr val="accent1">
                  <a:lumMod val="75000"/>
                </a:schemeClr>
              </a:buClr>
            </a:pPr>
            <a:endParaRPr lang="en-US" sz="2000" dirty="0" smtClean="0">
              <a:solidFill>
                <a:schemeClr val="accent1">
                  <a:lumMod val="75000"/>
                </a:schemeClr>
              </a:solidFill>
            </a:endParaRPr>
          </a:p>
        </p:txBody>
      </p:sp>
      <p:pic>
        <p:nvPicPr>
          <p:cNvPr id="3" name="Picture 2" descr="microRider_RSI.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51079" y="2027304"/>
            <a:ext cx="1632857" cy="1084217"/>
          </a:xfrm>
          <a:prstGeom prst="rect">
            <a:avLst/>
          </a:prstGeom>
        </p:spPr>
      </p:pic>
      <p:sp>
        <p:nvSpPr>
          <p:cNvPr id="4" name="Title 3">
            <a:extLst>
              <a:ext uri="{FF2B5EF4-FFF2-40B4-BE49-F238E27FC236}">
                <a16:creationId xmlns="" xmlns:a16="http://schemas.microsoft.com/office/drawing/2014/main" id="{3BC003FF-1D0F-E743-A3C5-5C18B8C25054}"/>
              </a:ext>
            </a:extLst>
          </p:cNvPr>
          <p:cNvSpPr>
            <a:spLocks noGrp="1"/>
          </p:cNvSpPr>
          <p:nvPr>
            <p:ph type="title"/>
          </p:nvPr>
        </p:nvSpPr>
        <p:spPr>
          <a:xfrm>
            <a:off x="838200" y="458432"/>
            <a:ext cx="10515600" cy="608910"/>
          </a:xfrm>
        </p:spPr>
        <p:txBody>
          <a:bodyPr>
            <a:normAutofit/>
          </a:bodyPr>
          <a:lstStyle/>
          <a:p>
            <a:r>
              <a:rPr lang="en-US" dirty="0"/>
              <a:t>New </a:t>
            </a:r>
            <a:r>
              <a:rPr lang="en-US" dirty="0" smtClean="0"/>
              <a:t>Technology</a:t>
            </a:r>
            <a:r>
              <a:rPr lang="en-US" dirty="0"/>
              <a:t>: </a:t>
            </a:r>
            <a:r>
              <a:rPr lang="en-US" dirty="0" smtClean="0"/>
              <a:t>Microstructure Sensors </a:t>
            </a:r>
            <a:r>
              <a:rPr lang="en-US" dirty="0"/>
              <a:t>on </a:t>
            </a:r>
            <a:r>
              <a:rPr lang="en-US" dirty="0" smtClean="0"/>
              <a:t>Autonomous Platforms</a:t>
            </a:r>
            <a:endParaRPr lang="en-US" dirty="0"/>
          </a:p>
        </p:txBody>
      </p:sp>
      <p:pic>
        <p:nvPicPr>
          <p:cNvPr id="2" name="Picture 1" descr="MicroRider_attached2float.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00042" y="985920"/>
            <a:ext cx="1637970" cy="2193900"/>
          </a:xfrm>
          <a:prstGeom prst="rect">
            <a:avLst/>
          </a:prstGeom>
        </p:spPr>
      </p:pic>
      <p:pic>
        <p:nvPicPr>
          <p:cNvPr id="5" name="Picture 4" descr="EM-APEX_wshearprobe_f07thermistors.tif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58445" y="3138450"/>
            <a:ext cx="2150874" cy="1598952"/>
          </a:xfrm>
          <a:prstGeom prst="rect">
            <a:avLst/>
          </a:prstGeom>
        </p:spPr>
      </p:pic>
    </p:spTree>
    <p:extLst>
      <p:ext uri="{BB962C8B-B14F-4D97-AF65-F5344CB8AC3E}">
        <p14:creationId xmlns:p14="http://schemas.microsoft.com/office/powerpoint/2010/main" val="227851305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V-John-Martin.png" descr="/Users/Mau/Documents/MBARIprojects/Scoping_Proposal_2021/MBARIvessels/RV-John-Martin.png"/>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8586908" y="464073"/>
            <a:ext cx="3092291" cy="2199241"/>
          </a:xfrm>
          <a:prstGeom prst="rect">
            <a:avLst/>
          </a:prstGeom>
        </p:spPr>
      </p:pic>
      <p:sp>
        <p:nvSpPr>
          <p:cNvPr id="2" name="Title 1"/>
          <p:cNvSpPr>
            <a:spLocks noGrp="1"/>
          </p:cNvSpPr>
          <p:nvPr>
            <p:ph type="title"/>
          </p:nvPr>
        </p:nvSpPr>
        <p:spPr>
          <a:xfrm>
            <a:off x="917575" y="365126"/>
            <a:ext cx="10515600" cy="608910"/>
          </a:xfrm>
        </p:spPr>
        <p:txBody>
          <a:bodyPr>
            <a:normAutofit/>
          </a:bodyPr>
          <a:lstStyle/>
          <a:p>
            <a:r>
              <a:rPr lang="en-US" sz="2800" dirty="0" smtClean="0"/>
              <a:t>Strategy – Test Deployments</a:t>
            </a:r>
            <a:endParaRPr lang="en-US" sz="2800" dirty="0"/>
          </a:p>
        </p:txBody>
      </p:sp>
      <p:sp>
        <p:nvSpPr>
          <p:cNvPr id="3" name="TextBox 2"/>
          <p:cNvSpPr txBox="1"/>
          <p:nvPr/>
        </p:nvSpPr>
        <p:spPr>
          <a:xfrm>
            <a:off x="896091" y="1285853"/>
            <a:ext cx="10398125" cy="4401205"/>
          </a:xfrm>
          <a:prstGeom prst="rect">
            <a:avLst/>
          </a:prstGeom>
          <a:noFill/>
        </p:spPr>
        <p:txBody>
          <a:bodyPr wrap="square" rtlCol="0">
            <a:spAutoFit/>
          </a:bodyPr>
          <a:lstStyle/>
          <a:p>
            <a:pPr marL="342900" indent="-342900">
              <a:buAutoNum type="arabicParenR"/>
            </a:pPr>
            <a:r>
              <a:rPr lang="en-US" sz="2000" dirty="0" smtClean="0"/>
              <a:t>Integrate a </a:t>
            </a:r>
            <a:r>
              <a:rPr lang="en-US" sz="2000" dirty="0" err="1" smtClean="0"/>
              <a:t>MicroRider</a:t>
            </a:r>
            <a:r>
              <a:rPr lang="en-US" sz="2000" dirty="0" smtClean="0"/>
              <a:t> (full </a:t>
            </a:r>
            <a:r>
              <a:rPr lang="en-US" sz="2000" dirty="0" smtClean="0"/>
              <a:t>microstructure sensor </a:t>
            </a:r>
            <a:r>
              <a:rPr lang="en-US" sz="2000" dirty="0" smtClean="0"/>
              <a:t>package) </a:t>
            </a:r>
          </a:p>
          <a:p>
            <a:r>
              <a:rPr lang="en-US" sz="2000" dirty="0" smtClean="0"/>
              <a:t>     on the CPF to evaluate:</a:t>
            </a:r>
            <a:endParaRPr lang="en-US" sz="2000" dirty="0"/>
          </a:p>
          <a:p>
            <a:pPr lvl="1"/>
            <a:r>
              <a:rPr lang="en-US" sz="2000" dirty="0"/>
              <a:t>	</a:t>
            </a:r>
            <a:r>
              <a:rPr lang="en-US" sz="2000" dirty="0" smtClean="0"/>
              <a:t>- float’s behavior </a:t>
            </a:r>
          </a:p>
          <a:p>
            <a:pPr lvl="1"/>
            <a:r>
              <a:rPr lang="en-US" sz="2000" dirty="0"/>
              <a:t>	</a:t>
            </a:r>
            <a:r>
              <a:rPr lang="en-US" sz="2000" dirty="0" smtClean="0"/>
              <a:t>- quality turbulence signal </a:t>
            </a:r>
          </a:p>
          <a:p>
            <a:pPr lvl="1"/>
            <a:r>
              <a:rPr lang="en-US" sz="2000" dirty="0"/>
              <a:t>	</a:t>
            </a:r>
            <a:r>
              <a:rPr lang="en-US" sz="2000" dirty="0" smtClean="0"/>
              <a:t>(noise removal from additional sensors)</a:t>
            </a:r>
          </a:p>
          <a:p>
            <a:pPr lvl="1"/>
            <a:endParaRPr lang="en-US" sz="2000" dirty="0" smtClean="0"/>
          </a:p>
          <a:p>
            <a:pPr lvl="1"/>
            <a:r>
              <a:rPr lang="en-US" sz="2000" dirty="0" smtClean="0"/>
              <a:t>Perform stability tests of CPF-</a:t>
            </a:r>
            <a:r>
              <a:rPr lang="en-US" sz="2000" dirty="0" err="1" smtClean="0"/>
              <a:t>MicroRider</a:t>
            </a:r>
            <a:r>
              <a:rPr lang="en-US" sz="2000" dirty="0" smtClean="0"/>
              <a:t> in the tank </a:t>
            </a:r>
          </a:p>
          <a:p>
            <a:pPr lvl="1"/>
            <a:r>
              <a:rPr lang="en-US" sz="2000" dirty="0" smtClean="0"/>
              <a:t>CPF float deployments and instrument recovery </a:t>
            </a:r>
          </a:p>
          <a:p>
            <a:pPr lvl="1"/>
            <a:r>
              <a:rPr lang="en-US" sz="2000" dirty="0" smtClean="0"/>
              <a:t>(from R/V Paragon or R/V John Martin) </a:t>
            </a:r>
          </a:p>
          <a:p>
            <a:endParaRPr lang="en-US" sz="2000" dirty="0"/>
          </a:p>
          <a:p>
            <a:r>
              <a:rPr lang="en-US" sz="2000" dirty="0" smtClean="0"/>
              <a:t>2) Evaluate the feasibility of full integration</a:t>
            </a:r>
          </a:p>
          <a:p>
            <a:r>
              <a:rPr lang="en-US" sz="2000" dirty="0"/>
              <a:t>	</a:t>
            </a:r>
            <a:r>
              <a:rPr lang="en-US" sz="2000" dirty="0">
                <a:sym typeface="Calibri"/>
              </a:rPr>
              <a:t>- Power &amp; data telemetry integration</a:t>
            </a:r>
          </a:p>
          <a:p>
            <a:r>
              <a:rPr lang="en-US" sz="2000" dirty="0">
                <a:sym typeface="Calibri"/>
              </a:rPr>
              <a:t>	</a:t>
            </a:r>
            <a:r>
              <a:rPr lang="en-US" sz="2000" dirty="0" smtClean="0"/>
              <a:t>- </a:t>
            </a:r>
            <a:r>
              <a:rPr lang="en-US" sz="2000" dirty="0">
                <a:sym typeface="Calibri"/>
              </a:rPr>
              <a:t>OEM Float </a:t>
            </a:r>
            <a:r>
              <a:rPr lang="en-US" sz="2000" dirty="0" smtClean="0">
                <a:sym typeface="Calibri"/>
              </a:rPr>
              <a:t>Kit (in development by RSI for float manufacturers), </a:t>
            </a:r>
          </a:p>
          <a:p>
            <a:r>
              <a:rPr lang="en-US" sz="2000" dirty="0">
                <a:sym typeface="Calibri"/>
              </a:rPr>
              <a:t>	</a:t>
            </a:r>
            <a:r>
              <a:rPr lang="en-US" sz="2000" dirty="0" smtClean="0">
                <a:sym typeface="Calibri"/>
              </a:rPr>
              <a:t>  would require significant engineering efforts</a:t>
            </a:r>
            <a:endParaRPr lang="en-US" sz="2000" dirty="0"/>
          </a:p>
        </p:txBody>
      </p:sp>
      <p:pic>
        <p:nvPicPr>
          <p:cNvPr id="4" name="Paragon.png" descr="/Users/Mau/Documents/MBARIprojects/Scoping_Proposal_2021/MBARIvessels/Paragon.png"/>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8244007" y="2717755"/>
            <a:ext cx="3425301" cy="1815068"/>
          </a:xfrm>
          <a:prstGeom prst="rect">
            <a:avLst/>
          </a:prstGeom>
        </p:spPr>
      </p:pic>
    </p:spTree>
    <p:extLst>
      <p:ext uri="{BB962C8B-B14F-4D97-AF65-F5344CB8AC3E}">
        <p14:creationId xmlns:p14="http://schemas.microsoft.com/office/powerpoint/2010/main" val="265035718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3BC003FF-1D0F-E743-A3C5-5C18B8C25054}"/>
              </a:ext>
            </a:extLst>
          </p:cNvPr>
          <p:cNvSpPr>
            <a:spLocks noGrp="1"/>
          </p:cNvSpPr>
          <p:nvPr>
            <p:ph type="title"/>
          </p:nvPr>
        </p:nvSpPr>
        <p:spPr>
          <a:xfrm>
            <a:off x="838200" y="363182"/>
            <a:ext cx="10515600" cy="1224318"/>
          </a:xfrm>
        </p:spPr>
        <p:txBody>
          <a:bodyPr>
            <a:noAutofit/>
          </a:bodyPr>
          <a:lstStyle/>
          <a:p>
            <a:pPr indent="-457200"/>
            <a:r>
              <a:rPr lang="en-US" dirty="0" smtClean="0">
                <a:solidFill>
                  <a:schemeClr val="accent1">
                    <a:lumMod val="75000"/>
                  </a:schemeClr>
                </a:solidFill>
              </a:rPr>
              <a:t>Scalability Assessment: Can </a:t>
            </a:r>
            <a:r>
              <a:rPr lang="en-US" dirty="0">
                <a:solidFill>
                  <a:schemeClr val="accent1">
                    <a:lumMod val="75000"/>
                  </a:schemeClr>
                </a:solidFill>
              </a:rPr>
              <a:t>we infer </a:t>
            </a:r>
            <a:r>
              <a:rPr lang="en-US" dirty="0" smtClean="0">
                <a:solidFill>
                  <a:schemeClr val="accent1">
                    <a:lumMod val="75000"/>
                  </a:schemeClr>
                </a:solidFill>
              </a:rPr>
              <a:t>mixing rates </a:t>
            </a:r>
            <a:r>
              <a:rPr lang="en-US" dirty="0">
                <a:solidFill>
                  <a:schemeClr val="accent1">
                    <a:lumMod val="75000"/>
                  </a:schemeClr>
                </a:solidFill>
              </a:rPr>
              <a:t>in the upper-ocean </a:t>
            </a:r>
            <a:r>
              <a:rPr lang="en-US" dirty="0" smtClean="0">
                <a:solidFill>
                  <a:schemeClr val="accent1">
                    <a:lumMod val="75000"/>
                  </a:schemeClr>
                </a:solidFill>
              </a:rPr>
              <a:t/>
            </a:r>
            <a:br>
              <a:rPr lang="en-US" dirty="0" smtClean="0">
                <a:solidFill>
                  <a:schemeClr val="accent1">
                    <a:lumMod val="75000"/>
                  </a:schemeClr>
                </a:solidFill>
              </a:rPr>
            </a:br>
            <a:r>
              <a:rPr lang="en-US" dirty="0" smtClean="0">
                <a:solidFill>
                  <a:schemeClr val="accent1">
                    <a:lumMod val="75000"/>
                  </a:schemeClr>
                </a:solidFill>
              </a:rPr>
              <a:t>				from “coarse” resolution BGC float </a:t>
            </a:r>
            <a:r>
              <a:rPr lang="en-US" dirty="0">
                <a:solidFill>
                  <a:schemeClr val="accent1">
                    <a:lumMod val="75000"/>
                  </a:schemeClr>
                </a:solidFill>
              </a:rPr>
              <a:t>data?</a:t>
            </a:r>
          </a:p>
        </p:txBody>
      </p:sp>
      <p:sp>
        <p:nvSpPr>
          <p:cNvPr id="8" name="Rectangle 7"/>
          <p:cNvSpPr/>
          <p:nvPr/>
        </p:nvSpPr>
        <p:spPr>
          <a:xfrm>
            <a:off x="739775" y="1595942"/>
            <a:ext cx="11237457" cy="4093428"/>
          </a:xfrm>
          <a:prstGeom prst="rect">
            <a:avLst/>
          </a:prstGeom>
        </p:spPr>
        <p:txBody>
          <a:bodyPr wrap="square">
            <a:spAutoFit/>
          </a:bodyPr>
          <a:lstStyle/>
          <a:p>
            <a:r>
              <a:rPr lang="en-US" sz="2000" dirty="0" smtClean="0">
                <a:solidFill>
                  <a:schemeClr val="tx1"/>
                </a:solidFill>
              </a:rPr>
              <a:t>Exploit </a:t>
            </a:r>
            <a:r>
              <a:rPr lang="en-US" sz="2000" dirty="0" smtClean="0">
                <a:solidFill>
                  <a:schemeClr val="accent1">
                    <a:lumMod val="75000"/>
                  </a:schemeClr>
                </a:solidFill>
              </a:rPr>
              <a:t>the observation that biogeochemical tracer’s distributions show vertical gradients </a:t>
            </a:r>
            <a:r>
              <a:rPr lang="en-US" sz="2000" dirty="0">
                <a:solidFill>
                  <a:schemeClr val="accent1">
                    <a:lumMod val="75000"/>
                  </a:schemeClr>
                </a:solidFill>
              </a:rPr>
              <a:t>within the </a:t>
            </a:r>
            <a:r>
              <a:rPr lang="en-US" sz="2000" dirty="0" smtClean="0">
                <a:solidFill>
                  <a:schemeClr val="accent1">
                    <a:lumMod val="75000"/>
                  </a:schemeClr>
                </a:solidFill>
              </a:rPr>
              <a:t>mixed layer (i.e. homogenized in density) to infer vertical eddy diffusivities in the surface layer</a:t>
            </a:r>
          </a:p>
          <a:p>
            <a:endParaRPr lang="en-US" sz="2000" dirty="0">
              <a:solidFill>
                <a:schemeClr val="accent1">
                  <a:lumMod val="75000"/>
                </a:schemeClr>
              </a:solidFill>
            </a:endParaRPr>
          </a:p>
          <a:p>
            <a:endParaRPr lang="en-US" sz="2000" dirty="0" smtClean="0">
              <a:solidFill>
                <a:schemeClr val="tx1"/>
              </a:solidFill>
            </a:endParaRPr>
          </a:p>
          <a:p>
            <a:endParaRPr lang="en-US" sz="2000" dirty="0" smtClean="0">
              <a:solidFill>
                <a:schemeClr val="tx1"/>
              </a:solidFill>
            </a:endParaRPr>
          </a:p>
          <a:p>
            <a:pPr indent="-457200">
              <a:buClr>
                <a:schemeClr val="accent1">
                  <a:lumMod val="75000"/>
                </a:schemeClr>
              </a:buClr>
              <a:buFont typeface="+mj-lt"/>
              <a:buAutoNum type="arabicPeriod"/>
            </a:pPr>
            <a:r>
              <a:rPr lang="en-US" sz="2000" dirty="0">
                <a:solidFill>
                  <a:schemeClr val="accent1">
                    <a:lumMod val="75000"/>
                  </a:schemeClr>
                </a:solidFill>
              </a:rPr>
              <a:t>P</a:t>
            </a:r>
            <a:r>
              <a:rPr lang="en-US" sz="2000" dirty="0" smtClean="0">
                <a:solidFill>
                  <a:schemeClr val="accent1">
                    <a:lumMod val="75000"/>
                  </a:schemeClr>
                </a:solidFill>
              </a:rPr>
              <a:t>hytoplankton production and nutrient demands </a:t>
            </a:r>
            <a:r>
              <a:rPr lang="en-US" sz="2000" dirty="0" smtClean="0">
                <a:solidFill>
                  <a:schemeClr val="accent1">
                    <a:lumMod val="75000"/>
                  </a:schemeClr>
                </a:solidFill>
                <a:sym typeface="Wingdings"/>
              </a:rPr>
              <a:t> vertical diffusivities, </a:t>
            </a:r>
            <a:r>
              <a:rPr lang="en-US" sz="2000" dirty="0" err="1" smtClean="0">
                <a:solidFill>
                  <a:schemeClr val="accent1">
                    <a:lumMod val="75000"/>
                  </a:schemeClr>
                </a:solidFill>
                <a:sym typeface="Wingdings"/>
              </a:rPr>
              <a:t>Kz</a:t>
            </a:r>
            <a:r>
              <a:rPr lang="en-US" sz="2000" dirty="0" smtClean="0">
                <a:solidFill>
                  <a:schemeClr val="accent1">
                    <a:lumMod val="75000"/>
                  </a:schemeClr>
                </a:solidFill>
                <a:sym typeface="Wingdings"/>
              </a:rPr>
              <a:t>(z)</a:t>
            </a:r>
          </a:p>
          <a:p>
            <a:pPr lvl="2">
              <a:buClr>
                <a:schemeClr val="accent1">
                  <a:lumMod val="75000"/>
                </a:schemeClr>
              </a:buClr>
            </a:pPr>
            <a:r>
              <a:rPr lang="en-US" sz="2000" dirty="0" smtClean="0">
                <a:solidFill>
                  <a:schemeClr val="accent1">
                    <a:lumMod val="75000"/>
                  </a:schemeClr>
                </a:solidFill>
                <a:sym typeface="Wingdings"/>
              </a:rPr>
              <a:t>      (</a:t>
            </a:r>
            <a:r>
              <a:rPr lang="en-US" sz="2000" i="1" dirty="0" err="1" smtClean="0">
                <a:solidFill>
                  <a:schemeClr val="accent1">
                    <a:lumMod val="75000"/>
                  </a:schemeClr>
                </a:solidFill>
              </a:rPr>
              <a:t>Eppley</a:t>
            </a:r>
            <a:r>
              <a:rPr lang="en-US" sz="2000" i="1" dirty="0" smtClean="0">
                <a:solidFill>
                  <a:schemeClr val="accent1">
                    <a:lumMod val="75000"/>
                  </a:schemeClr>
                </a:solidFill>
              </a:rPr>
              <a:t> </a:t>
            </a:r>
            <a:r>
              <a:rPr lang="en-US" sz="2000" i="1" dirty="0">
                <a:solidFill>
                  <a:schemeClr val="accent1">
                    <a:lumMod val="75000"/>
                  </a:schemeClr>
                </a:solidFill>
              </a:rPr>
              <a:t>et al. 1979, King and </a:t>
            </a:r>
            <a:r>
              <a:rPr lang="en-US" sz="2000" i="1" dirty="0" err="1">
                <a:solidFill>
                  <a:schemeClr val="accent1">
                    <a:lumMod val="75000"/>
                  </a:schemeClr>
                </a:solidFill>
              </a:rPr>
              <a:t>Devol</a:t>
            </a:r>
            <a:r>
              <a:rPr lang="en-US" sz="2000" i="1" dirty="0">
                <a:solidFill>
                  <a:schemeClr val="accent1">
                    <a:lumMod val="75000"/>
                  </a:schemeClr>
                </a:solidFill>
              </a:rPr>
              <a:t> </a:t>
            </a:r>
            <a:r>
              <a:rPr lang="en-US" sz="2000" i="1" dirty="0" smtClean="0">
                <a:solidFill>
                  <a:schemeClr val="accent1">
                    <a:lumMod val="75000"/>
                  </a:schemeClr>
                </a:solidFill>
              </a:rPr>
              <a:t>1979, Lewis et al. 1986)</a:t>
            </a:r>
            <a:endParaRPr lang="en-US" sz="2000" dirty="0" smtClean="0">
              <a:solidFill>
                <a:schemeClr val="accent1">
                  <a:lumMod val="75000"/>
                </a:schemeClr>
              </a:solidFill>
            </a:endParaRPr>
          </a:p>
          <a:p>
            <a:pPr indent="-457200">
              <a:buClr>
                <a:schemeClr val="accent1">
                  <a:lumMod val="75000"/>
                </a:schemeClr>
              </a:buClr>
              <a:buFont typeface="+mj-lt"/>
              <a:buAutoNum type="arabicPeriod"/>
            </a:pPr>
            <a:endParaRPr lang="en-US" sz="2000" dirty="0" smtClean="0">
              <a:solidFill>
                <a:schemeClr val="accent1">
                  <a:lumMod val="75000"/>
                </a:schemeClr>
              </a:solidFill>
            </a:endParaRPr>
          </a:p>
          <a:p>
            <a:pPr indent="-457200">
              <a:buClr>
                <a:schemeClr val="accent1">
                  <a:lumMod val="75000"/>
                </a:schemeClr>
              </a:buClr>
              <a:buFont typeface="+mj-lt"/>
              <a:buAutoNum type="arabicPeriod"/>
            </a:pPr>
            <a:r>
              <a:rPr lang="en-US" sz="2000" dirty="0">
                <a:solidFill>
                  <a:schemeClr val="accent1">
                    <a:lumMod val="75000"/>
                  </a:schemeClr>
                </a:solidFill>
              </a:rPr>
              <a:t>P</a:t>
            </a:r>
            <a:r>
              <a:rPr lang="en-US" sz="2000" dirty="0" smtClean="0">
                <a:solidFill>
                  <a:schemeClr val="accent1">
                    <a:lumMod val="75000"/>
                  </a:schemeClr>
                </a:solidFill>
              </a:rPr>
              <a:t>hoto-adaptation principles/theory in a turbulent layer </a:t>
            </a:r>
            <a:r>
              <a:rPr lang="en-US" sz="2000" dirty="0" smtClean="0">
                <a:solidFill>
                  <a:schemeClr val="accent1">
                    <a:lumMod val="75000"/>
                  </a:schemeClr>
                </a:solidFill>
                <a:sym typeface="Wingdings"/>
              </a:rPr>
              <a:t> bulk mixed-layer diffusivity </a:t>
            </a:r>
            <a:r>
              <a:rPr lang="en-US" sz="2000" dirty="0" err="1" smtClean="0">
                <a:solidFill>
                  <a:schemeClr val="accent1">
                    <a:lumMod val="75000"/>
                  </a:schemeClr>
                </a:solidFill>
                <a:sym typeface="Wingdings"/>
              </a:rPr>
              <a:t>Kz</a:t>
            </a:r>
            <a:endParaRPr lang="en-US" sz="2000" dirty="0" smtClean="0">
              <a:solidFill>
                <a:schemeClr val="accent1">
                  <a:lumMod val="75000"/>
                </a:schemeClr>
              </a:solidFill>
            </a:endParaRPr>
          </a:p>
          <a:p>
            <a:pPr lvl="2">
              <a:buClr>
                <a:schemeClr val="accent1">
                  <a:lumMod val="75000"/>
                </a:schemeClr>
              </a:buClr>
            </a:pPr>
            <a:r>
              <a:rPr lang="en-US" sz="2000" dirty="0" smtClean="0">
                <a:solidFill>
                  <a:schemeClr val="accent1">
                    <a:lumMod val="75000"/>
                  </a:schemeClr>
                </a:solidFill>
                <a:sym typeface="Wingdings"/>
              </a:rPr>
              <a:t>      (</a:t>
            </a:r>
            <a:r>
              <a:rPr lang="en-US" sz="2000" i="1" dirty="0">
                <a:solidFill>
                  <a:schemeClr val="accent1">
                    <a:lumMod val="75000"/>
                  </a:schemeClr>
                </a:solidFill>
              </a:rPr>
              <a:t>Lewis et al. 1984a, 1984b, Cullen and Lewis 1984, </a:t>
            </a:r>
            <a:r>
              <a:rPr lang="en-US" sz="2000" i="1" dirty="0" err="1">
                <a:solidFill>
                  <a:schemeClr val="accent1">
                    <a:lumMod val="75000"/>
                  </a:schemeClr>
                </a:solidFill>
              </a:rPr>
              <a:t>Falkowski</a:t>
            </a:r>
            <a:r>
              <a:rPr lang="en-US" sz="2000" i="1" dirty="0">
                <a:solidFill>
                  <a:schemeClr val="accent1">
                    <a:lumMod val="75000"/>
                  </a:schemeClr>
                </a:solidFill>
              </a:rPr>
              <a:t> 1983)</a:t>
            </a:r>
          </a:p>
          <a:p>
            <a:pPr>
              <a:buClr>
                <a:schemeClr val="accent1">
                  <a:lumMod val="75000"/>
                </a:schemeClr>
              </a:buClr>
            </a:pPr>
            <a:endParaRPr lang="en-US" sz="2000" i="1" dirty="0">
              <a:solidFill>
                <a:schemeClr val="accent4"/>
              </a:solidFill>
            </a:endParaRPr>
          </a:p>
          <a:p>
            <a:pPr indent="-457200">
              <a:buClr>
                <a:schemeClr val="accent1">
                  <a:lumMod val="75000"/>
                </a:schemeClr>
              </a:buClr>
              <a:buFont typeface="+mj-lt"/>
              <a:buAutoNum type="arabicPeriod"/>
            </a:pPr>
            <a:r>
              <a:rPr lang="en-US" sz="2000" dirty="0">
                <a:solidFill>
                  <a:schemeClr val="accent6">
                    <a:lumMod val="75000"/>
                  </a:schemeClr>
                </a:solidFill>
              </a:rPr>
              <a:t>F</a:t>
            </a:r>
            <a:r>
              <a:rPr lang="en-US" sz="2000" dirty="0" smtClean="0">
                <a:solidFill>
                  <a:schemeClr val="accent6">
                    <a:lumMod val="75000"/>
                  </a:schemeClr>
                </a:solidFill>
              </a:rPr>
              <a:t>rom vertical velocity variance </a:t>
            </a:r>
            <a:r>
              <a:rPr lang="en-US" sz="2000" dirty="0" smtClean="0">
                <a:solidFill>
                  <a:schemeClr val="accent6">
                    <a:lumMod val="75000"/>
                  </a:schemeClr>
                </a:solidFill>
                <a:sym typeface="Wingdings"/>
              </a:rPr>
              <a:t> estimate dissipation rates </a:t>
            </a:r>
            <a:r>
              <a:rPr lang="en-US" sz="2000" dirty="0" smtClean="0">
                <a:solidFill>
                  <a:schemeClr val="accent6">
                    <a:lumMod val="75000"/>
                  </a:schemeClr>
                </a:solidFill>
                <a:sym typeface="Wingdings"/>
              </a:rPr>
              <a:t> </a:t>
            </a:r>
            <a:r>
              <a:rPr lang="en-US" sz="2000" dirty="0" err="1" smtClean="0">
                <a:solidFill>
                  <a:schemeClr val="accent6">
                    <a:lumMod val="75000"/>
                  </a:schemeClr>
                </a:solidFill>
                <a:sym typeface="Wingdings"/>
              </a:rPr>
              <a:t>Kz</a:t>
            </a:r>
            <a:r>
              <a:rPr lang="en-US" sz="2000" dirty="0" smtClean="0">
                <a:solidFill>
                  <a:schemeClr val="accent6">
                    <a:lumMod val="75000"/>
                  </a:schemeClr>
                </a:solidFill>
                <a:sym typeface="Wingdings"/>
              </a:rPr>
              <a:t>(z)</a:t>
            </a:r>
          </a:p>
          <a:p>
            <a:pPr>
              <a:buClr>
                <a:schemeClr val="accent1">
                  <a:lumMod val="75000"/>
                </a:schemeClr>
              </a:buClr>
            </a:pPr>
            <a:r>
              <a:rPr lang="en-US" sz="2000" dirty="0" smtClean="0">
                <a:solidFill>
                  <a:schemeClr val="accent6">
                    <a:lumMod val="75000"/>
                  </a:schemeClr>
                </a:solidFill>
                <a:sym typeface="Wingdings"/>
              </a:rPr>
              <a:t>      (</a:t>
            </a:r>
            <a:r>
              <a:rPr lang="en-US" sz="2000" i="1" dirty="0" smtClean="0">
                <a:solidFill>
                  <a:schemeClr val="accent6">
                    <a:lumMod val="75000"/>
                  </a:schemeClr>
                </a:solidFill>
              </a:rPr>
              <a:t>Rudnick et al. 2013; </a:t>
            </a:r>
            <a:r>
              <a:rPr lang="en-US" sz="2000" i="1" dirty="0" err="1" smtClean="0">
                <a:solidFill>
                  <a:schemeClr val="accent6">
                    <a:lumMod val="75000"/>
                  </a:schemeClr>
                </a:solidFill>
              </a:rPr>
              <a:t>Beaird</a:t>
            </a:r>
            <a:r>
              <a:rPr lang="en-US" sz="2000" i="1" dirty="0" smtClean="0">
                <a:solidFill>
                  <a:schemeClr val="accent6">
                    <a:lumMod val="75000"/>
                  </a:schemeClr>
                </a:solidFill>
              </a:rPr>
              <a:t> et al. 2012)</a:t>
            </a:r>
            <a:endParaRPr lang="en-US" sz="2000" dirty="0">
              <a:solidFill>
                <a:schemeClr val="accent6">
                  <a:lumMod val="75000"/>
                </a:schemeClr>
              </a:solidFill>
            </a:endParaRPr>
          </a:p>
        </p:txBody>
      </p:sp>
      <p:sp>
        <p:nvSpPr>
          <p:cNvPr id="5" name="Title 3">
            <a:extLst>
              <a:ext uri="{FF2B5EF4-FFF2-40B4-BE49-F238E27FC236}">
                <a16:creationId xmlns="" xmlns:a16="http://schemas.microsoft.com/office/drawing/2014/main" id="{3BC003FF-1D0F-E743-A3C5-5C18B8C25054}"/>
              </a:ext>
            </a:extLst>
          </p:cNvPr>
          <p:cNvSpPr txBox="1">
            <a:spLocks/>
          </p:cNvSpPr>
          <p:nvPr/>
        </p:nvSpPr>
        <p:spPr>
          <a:xfrm>
            <a:off x="806001" y="2406599"/>
            <a:ext cx="10515600" cy="608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a:lstStyle>
          <a:p>
            <a:pPr algn="ctr"/>
            <a:r>
              <a:rPr lang="en-US" dirty="0" smtClean="0"/>
              <a:t>Tools and Approach</a:t>
            </a:r>
            <a:endParaRPr lang="en-US" dirty="0"/>
          </a:p>
        </p:txBody>
      </p:sp>
    </p:spTree>
    <p:extLst>
      <p:ext uri="{BB962C8B-B14F-4D97-AF65-F5344CB8AC3E}">
        <p14:creationId xmlns:p14="http://schemas.microsoft.com/office/powerpoint/2010/main" val="92304440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1_Title Page: NCAR - Blue Logo">
  <a:themeElements>
    <a:clrScheme name="NCAR UCAR">
      <a:dk1>
        <a:srgbClr val="000000"/>
      </a:dk1>
      <a:lt1>
        <a:srgbClr val="FFFFFF"/>
      </a:lt1>
      <a:dk2>
        <a:srgbClr val="1F3058"/>
      </a:dk2>
      <a:lt2>
        <a:srgbClr val="EEECE1"/>
      </a:lt2>
      <a:accent1>
        <a:srgbClr val="1A3141"/>
      </a:accent1>
      <a:accent2>
        <a:srgbClr val="456673"/>
      </a:accent2>
      <a:accent3>
        <a:srgbClr val="C45229"/>
      </a:accent3>
      <a:accent4>
        <a:srgbClr val="9F1B25"/>
      </a:accent4>
      <a:accent5>
        <a:srgbClr val="B36E25"/>
      </a:accent5>
      <a:accent6>
        <a:srgbClr val="555058"/>
      </a:accent6>
      <a:hlink>
        <a:srgbClr val="1F3058"/>
      </a:hlink>
      <a:folHlink>
        <a:srgbClr val="7C788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13">
      <a:dk1>
        <a:srgbClr val="000000"/>
      </a:dk1>
      <a:lt1>
        <a:srgbClr val="FFFFFF"/>
      </a:lt1>
      <a:dk2>
        <a:srgbClr val="004161"/>
      </a:dk2>
      <a:lt2>
        <a:srgbClr val="E7E6E6"/>
      </a:lt2>
      <a:accent1>
        <a:srgbClr val="004161"/>
      </a:accent1>
      <a:accent2>
        <a:srgbClr val="34698E"/>
      </a:accent2>
      <a:accent3>
        <a:srgbClr val="002B46"/>
      </a:accent3>
      <a:accent4>
        <a:srgbClr val="90301E"/>
      </a:accent4>
      <a:accent5>
        <a:srgbClr val="002B46"/>
      </a:accent5>
      <a:accent6>
        <a:srgbClr val="F16851"/>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127164</TotalTime>
  <Words>5958</Words>
  <Application>Microsoft Macintosh PowerPoint</Application>
  <PresentationFormat>Custom</PresentationFormat>
  <Paragraphs>870</Paragraphs>
  <Slides>26</Slides>
  <Notes>26</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1_Title Page: NCAR - Blue Logo</vt:lpstr>
      <vt:lpstr>Office Theme</vt:lpstr>
      <vt:lpstr>Vertical Mixing Rates from Autonomous Profiling Floats</vt:lpstr>
      <vt:lpstr>PowerPoint Presentation</vt:lpstr>
      <vt:lpstr>The Fundamental Problem</vt:lpstr>
      <vt:lpstr>How do we quantify and measure vertical mixing rates?</vt:lpstr>
      <vt:lpstr>How do we quantify and measure mixing rates?</vt:lpstr>
      <vt:lpstr>Scalability Assessment: Can we infer mixing rates in the upper-ocean      from “coarse” resolution BGC float data?</vt:lpstr>
      <vt:lpstr>New Technology: Microstructure Sensors on Autonomous Platforms</vt:lpstr>
      <vt:lpstr>Strategy – Test Deployments</vt:lpstr>
      <vt:lpstr>Scalability Assessment: Can we infer mixing rates in the upper-ocean      from “coarse” resolution BGC float data?</vt:lpstr>
      <vt:lpstr>Vertical velocities from glider’s CTD data and steady flight model</vt:lpstr>
      <vt:lpstr>Vertical velocities from a Spray Glider</vt:lpstr>
      <vt:lpstr>Vertical velocities from a Spray Glider</vt:lpstr>
      <vt:lpstr>Internal Wave induced vertical motion</vt:lpstr>
      <vt:lpstr>Dissipation rate estimates from w</vt:lpstr>
      <vt:lpstr>Dissipation rate estimates from glider’s CTD data</vt:lpstr>
      <vt:lpstr>Dissipation rate estimates from vertical velocity variance: Glider Survey in MB </vt:lpstr>
      <vt:lpstr>Basic requirements for microstructure turbulence measurements</vt:lpstr>
      <vt:lpstr>MicroRider-1000-WW Specifications</vt:lpstr>
      <vt:lpstr>High-energy Battery Pack</vt:lpstr>
      <vt:lpstr>CPF       Spray Gliders </vt:lpstr>
      <vt:lpstr>Discussion </vt:lpstr>
      <vt:lpstr>Pre-MR arrival Tasks</vt:lpstr>
      <vt:lpstr>Tank Tests</vt:lpstr>
      <vt:lpstr>PowerPoint Presentation</vt:lpstr>
      <vt:lpstr>Timeline</vt:lpstr>
      <vt:lpstr>Tasks TO DO  to meet June deadline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magdalenatemp</cp:lastModifiedBy>
  <cp:revision>1378</cp:revision>
  <cp:lastPrinted>2021-01-21T19:13:59Z</cp:lastPrinted>
  <dcterms:modified xsi:type="dcterms:W3CDTF">2021-01-21T20:22:00Z</dcterms:modified>
</cp:coreProperties>
</file>