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docProps/custom.xml" ContentType="application/vnd.openxmlformats-officedocument.custom-properties+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51"/>
  </p:notesMasterIdLst>
  <p:sldIdLst>
    <p:sldId id="256" r:id="rId3"/>
    <p:sldId id="258" r:id="rId4"/>
    <p:sldId id="260" r:id="rId5"/>
    <p:sldId id="322" r:id="rId6"/>
    <p:sldId id="307" r:id="rId7"/>
    <p:sldId id="313" r:id="rId8"/>
    <p:sldId id="298" r:id="rId9"/>
    <p:sldId id="323" r:id="rId10"/>
    <p:sldId id="324" r:id="rId11"/>
    <p:sldId id="263" r:id="rId12"/>
    <p:sldId id="291" r:id="rId13"/>
    <p:sldId id="292" r:id="rId14"/>
    <p:sldId id="267" r:id="rId15"/>
    <p:sldId id="293" r:id="rId16"/>
    <p:sldId id="294" r:id="rId17"/>
    <p:sldId id="314" r:id="rId18"/>
    <p:sldId id="273" r:id="rId19"/>
    <p:sldId id="299" r:id="rId20"/>
    <p:sldId id="325" r:id="rId21"/>
    <p:sldId id="326" r:id="rId22"/>
    <p:sldId id="328" r:id="rId23"/>
    <p:sldId id="327" r:id="rId24"/>
    <p:sldId id="316" r:id="rId25"/>
    <p:sldId id="296" r:id="rId26"/>
    <p:sldId id="269" r:id="rId27"/>
    <p:sldId id="317" r:id="rId28"/>
    <p:sldId id="318" r:id="rId29"/>
    <p:sldId id="295" r:id="rId30"/>
    <p:sldId id="274" r:id="rId31"/>
    <p:sldId id="319" r:id="rId32"/>
    <p:sldId id="301" r:id="rId33"/>
    <p:sldId id="300" r:id="rId34"/>
    <p:sldId id="302" r:id="rId35"/>
    <p:sldId id="304" r:id="rId36"/>
    <p:sldId id="303" r:id="rId37"/>
    <p:sldId id="312" r:id="rId38"/>
    <p:sldId id="284" r:id="rId39"/>
    <p:sldId id="320" r:id="rId40"/>
    <p:sldId id="321" r:id="rId41"/>
    <p:sldId id="283" r:id="rId42"/>
    <p:sldId id="305" r:id="rId43"/>
    <p:sldId id="286" r:id="rId44"/>
    <p:sldId id="306" r:id="rId45"/>
    <p:sldId id="287" r:id="rId46"/>
    <p:sldId id="310" r:id="rId47"/>
    <p:sldId id="308" r:id="rId48"/>
    <p:sldId id="309" r:id="rId49"/>
    <p:sldId id="290"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ncy Hollenback" initials="N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8" autoAdjust="0"/>
    <p:restoredTop sz="75931" autoAdjust="0"/>
  </p:normalViewPr>
  <p:slideViewPr>
    <p:cSldViewPr snapToGrid="0" snapToObjects="1">
      <p:cViewPr varScale="1">
        <p:scale>
          <a:sx n="68" d="100"/>
          <a:sy n="68" d="100"/>
        </p:scale>
        <p:origin x="-163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4" d="100"/>
        <a:sy n="84"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62B7B7-FEB4-4D07-B8B4-836A24BEB620}"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US"/>
        </a:p>
      </dgm:t>
    </dgm:pt>
    <dgm:pt modelId="{E25944E0-8215-4432-8266-2C0E0FF27F14}">
      <dgm:prSet phldrT="[Text]"/>
      <dgm:spPr/>
      <dgm:t>
        <a:bodyPr/>
        <a:lstStyle/>
        <a:p>
          <a:r>
            <a:rPr lang="en-US" dirty="0" smtClean="0"/>
            <a:t>Queues</a:t>
          </a:r>
          <a:endParaRPr lang="en-US" dirty="0"/>
        </a:p>
      </dgm:t>
    </dgm:pt>
    <dgm:pt modelId="{5BA7F5C7-355B-4467-820A-4DBC44A6A69B}" type="parTrans" cxnId="{324A553E-2DA7-4DEF-ABDA-A8934BDEE4E2}">
      <dgm:prSet/>
      <dgm:spPr/>
      <dgm:t>
        <a:bodyPr/>
        <a:lstStyle/>
        <a:p>
          <a:endParaRPr lang="en-US"/>
        </a:p>
      </dgm:t>
    </dgm:pt>
    <dgm:pt modelId="{05520F61-831A-4120-93DF-156BC30F810F}" type="sibTrans" cxnId="{324A553E-2DA7-4DEF-ABDA-A8934BDEE4E2}">
      <dgm:prSet/>
      <dgm:spPr/>
      <dgm:t>
        <a:bodyPr/>
        <a:lstStyle/>
        <a:p>
          <a:endParaRPr lang="en-US"/>
        </a:p>
      </dgm:t>
    </dgm:pt>
    <dgm:pt modelId="{54784A3D-5B8F-40E4-A453-0E260270B7E3}">
      <dgm:prSet phldrT="[Text]" custT="1"/>
      <dgm:spPr/>
      <dgm:t>
        <a:bodyPr/>
        <a:lstStyle/>
        <a:p>
          <a:r>
            <a:rPr lang="en-US" sz="1800" dirty="0" smtClean="0"/>
            <a:t>Lossless (option)</a:t>
          </a:r>
          <a:endParaRPr lang="en-US" sz="1800" dirty="0"/>
        </a:p>
      </dgm:t>
    </dgm:pt>
    <dgm:pt modelId="{FC289595-778E-44B0-A291-DDD43903D6AA}" type="parTrans" cxnId="{123BBA4F-CB12-4AD3-96EC-BBD776A0AD5A}">
      <dgm:prSet/>
      <dgm:spPr/>
      <dgm:t>
        <a:bodyPr/>
        <a:lstStyle/>
        <a:p>
          <a:endParaRPr lang="en-US"/>
        </a:p>
      </dgm:t>
    </dgm:pt>
    <dgm:pt modelId="{1DF8874E-0D72-48C8-A60A-65FEBE6ADCD5}" type="sibTrans" cxnId="{123BBA4F-CB12-4AD3-96EC-BBD776A0AD5A}">
      <dgm:prSet/>
      <dgm:spPr/>
      <dgm:t>
        <a:bodyPr/>
        <a:lstStyle/>
        <a:p>
          <a:endParaRPr lang="en-US"/>
        </a:p>
      </dgm:t>
    </dgm:pt>
    <dgm:pt modelId="{47E7AAF2-A285-497C-AA1B-209C24A939FF}">
      <dgm:prSet phldrT="[Text]"/>
      <dgm:spPr/>
      <dgm:t>
        <a:bodyPr/>
        <a:lstStyle/>
        <a:p>
          <a:r>
            <a:rPr lang="en-US" dirty="0" smtClean="0"/>
            <a:t>User  Events</a:t>
          </a:r>
          <a:endParaRPr lang="en-US" dirty="0"/>
        </a:p>
      </dgm:t>
    </dgm:pt>
    <dgm:pt modelId="{C62050B0-525F-45F1-8F78-2CA1D257187D}" type="parTrans" cxnId="{8D33837D-0AF0-431D-8D43-7F98A534B26D}">
      <dgm:prSet/>
      <dgm:spPr/>
      <dgm:t>
        <a:bodyPr/>
        <a:lstStyle/>
        <a:p>
          <a:endParaRPr lang="en-US"/>
        </a:p>
      </dgm:t>
    </dgm:pt>
    <dgm:pt modelId="{E5E6E681-5048-4A54-9447-8BE361E4B302}" type="sibTrans" cxnId="{8D33837D-0AF0-431D-8D43-7F98A534B26D}">
      <dgm:prSet/>
      <dgm:spPr/>
      <dgm:t>
        <a:bodyPr/>
        <a:lstStyle/>
        <a:p>
          <a:endParaRPr lang="en-US"/>
        </a:p>
      </dgm:t>
    </dgm:pt>
    <dgm:pt modelId="{6D04B314-EEF9-47C9-A37E-2053FE9AC285}">
      <dgm:prSet phldrT="[Text]" custT="1"/>
      <dgm:spPr/>
      <dgm:t>
        <a:bodyPr/>
        <a:lstStyle/>
        <a:p>
          <a:r>
            <a:rPr lang="en-US" sz="1800" dirty="0" smtClean="0"/>
            <a:t>1:1,N:1,1:N,N:N</a:t>
          </a:r>
          <a:endParaRPr lang="en-US" sz="1800" dirty="0"/>
        </a:p>
      </dgm:t>
    </dgm:pt>
    <dgm:pt modelId="{A1DF9C23-CF2A-443F-BDB3-EF7EEB62EAD3}" type="parTrans" cxnId="{060ABF42-F2BD-4692-8F82-CAE30979CB4F}">
      <dgm:prSet/>
      <dgm:spPr/>
      <dgm:t>
        <a:bodyPr/>
        <a:lstStyle/>
        <a:p>
          <a:endParaRPr lang="en-US"/>
        </a:p>
      </dgm:t>
    </dgm:pt>
    <dgm:pt modelId="{0277334B-6D1A-4464-B5A2-571AD3D298DC}" type="sibTrans" cxnId="{060ABF42-F2BD-4692-8F82-CAE30979CB4F}">
      <dgm:prSet/>
      <dgm:spPr/>
      <dgm:t>
        <a:bodyPr/>
        <a:lstStyle/>
        <a:p>
          <a:endParaRPr lang="en-US"/>
        </a:p>
      </dgm:t>
    </dgm:pt>
    <dgm:pt modelId="{EA92960D-B043-4B6F-B28D-35802018DA0E}">
      <dgm:prSet phldrT="[Text]"/>
      <dgm:spPr/>
      <dgm:t>
        <a:bodyPr/>
        <a:lstStyle/>
        <a:p>
          <a:r>
            <a:rPr lang="en-US" dirty="0" smtClean="0"/>
            <a:t>Notifiers</a:t>
          </a:r>
          <a:endParaRPr lang="en-US" dirty="0"/>
        </a:p>
      </dgm:t>
    </dgm:pt>
    <dgm:pt modelId="{1AE6A1E1-9BE8-4D86-854C-2A792AE891E4}" type="parTrans" cxnId="{39ACE445-E5E2-4C4C-A510-8C778D1C5DA8}">
      <dgm:prSet/>
      <dgm:spPr/>
      <dgm:t>
        <a:bodyPr/>
        <a:lstStyle/>
        <a:p>
          <a:endParaRPr lang="en-US"/>
        </a:p>
      </dgm:t>
    </dgm:pt>
    <dgm:pt modelId="{45249BB2-F5B9-4449-B6ED-4FE5F7D6769F}" type="sibTrans" cxnId="{39ACE445-E5E2-4C4C-A510-8C778D1C5DA8}">
      <dgm:prSet/>
      <dgm:spPr/>
      <dgm:t>
        <a:bodyPr/>
        <a:lstStyle/>
        <a:p>
          <a:endParaRPr lang="en-US"/>
        </a:p>
      </dgm:t>
    </dgm:pt>
    <dgm:pt modelId="{6CA7617B-191B-4F01-87C1-F9F0731BFDCE}">
      <dgm:prSet phldrT="[Text]"/>
      <dgm:spPr/>
      <dgm:t>
        <a:bodyPr/>
        <a:lstStyle/>
        <a:p>
          <a:r>
            <a:rPr lang="en-US" dirty="0" smtClean="0"/>
            <a:t>1:1, 1:N</a:t>
          </a:r>
          <a:endParaRPr lang="en-US" dirty="0"/>
        </a:p>
      </dgm:t>
    </dgm:pt>
    <dgm:pt modelId="{098EC23D-53B4-4054-8D49-064EDDCC832A}" type="parTrans" cxnId="{055A7E22-EC42-44F1-911F-85460B2EA2B1}">
      <dgm:prSet/>
      <dgm:spPr/>
      <dgm:t>
        <a:bodyPr/>
        <a:lstStyle/>
        <a:p>
          <a:endParaRPr lang="en-US"/>
        </a:p>
      </dgm:t>
    </dgm:pt>
    <dgm:pt modelId="{E59FE8F5-40AB-4B9B-911D-C842ACFB9D5D}" type="sibTrans" cxnId="{055A7E22-EC42-44F1-911F-85460B2EA2B1}">
      <dgm:prSet/>
      <dgm:spPr/>
      <dgm:t>
        <a:bodyPr/>
        <a:lstStyle/>
        <a:p>
          <a:endParaRPr lang="en-US"/>
        </a:p>
      </dgm:t>
    </dgm:pt>
    <dgm:pt modelId="{C2FD87B4-72E7-4FA1-A33E-35E5AF6A8C11}">
      <dgm:prSet phldrT="[Text]"/>
      <dgm:spPr/>
      <dgm:t>
        <a:bodyPr/>
        <a:lstStyle/>
        <a:p>
          <a:r>
            <a:rPr lang="en-US" dirty="0" smtClean="0"/>
            <a:t>DVRs</a:t>
          </a:r>
        </a:p>
        <a:p>
          <a:r>
            <a:rPr lang="en-US" dirty="0" smtClean="0"/>
            <a:t>FGVs</a:t>
          </a:r>
          <a:endParaRPr lang="en-US" dirty="0"/>
        </a:p>
      </dgm:t>
    </dgm:pt>
    <dgm:pt modelId="{46CD7AE4-FC28-4AA1-A4A0-E26C080EE0D8}" type="parTrans" cxnId="{9CA4150C-6CD8-489B-A81D-B60FC7C53D64}">
      <dgm:prSet/>
      <dgm:spPr/>
      <dgm:t>
        <a:bodyPr/>
        <a:lstStyle/>
        <a:p>
          <a:endParaRPr lang="en-US"/>
        </a:p>
      </dgm:t>
    </dgm:pt>
    <dgm:pt modelId="{63F15973-A1B1-42BE-AF33-C97737C9D9BB}" type="sibTrans" cxnId="{9CA4150C-6CD8-489B-A81D-B60FC7C53D64}">
      <dgm:prSet/>
      <dgm:spPr/>
      <dgm:t>
        <a:bodyPr/>
        <a:lstStyle/>
        <a:p>
          <a:endParaRPr lang="en-US"/>
        </a:p>
      </dgm:t>
    </dgm:pt>
    <dgm:pt modelId="{C62433E6-67A8-47DE-B2D7-9DC6F2B64D42}">
      <dgm:prSet phldrT="[Text]"/>
      <dgm:spPr/>
      <dgm:t>
        <a:bodyPr/>
        <a:lstStyle/>
        <a:p>
          <a:r>
            <a:rPr lang="en-US" dirty="0" smtClean="0"/>
            <a:t>Pointer to Data</a:t>
          </a:r>
          <a:endParaRPr lang="en-US" dirty="0"/>
        </a:p>
      </dgm:t>
    </dgm:pt>
    <dgm:pt modelId="{CE9D5881-2671-4C7B-BEC2-DCB9DA10BB6C}" type="parTrans" cxnId="{78FCA421-3AFE-407D-8369-10CE1B920A5A}">
      <dgm:prSet/>
      <dgm:spPr/>
      <dgm:t>
        <a:bodyPr/>
        <a:lstStyle/>
        <a:p>
          <a:endParaRPr lang="en-US"/>
        </a:p>
      </dgm:t>
    </dgm:pt>
    <dgm:pt modelId="{EA97B78B-40DA-4778-9D86-16265C60A158}" type="sibTrans" cxnId="{78FCA421-3AFE-407D-8369-10CE1B920A5A}">
      <dgm:prSet/>
      <dgm:spPr/>
      <dgm:t>
        <a:bodyPr/>
        <a:lstStyle/>
        <a:p>
          <a:endParaRPr lang="en-US"/>
        </a:p>
      </dgm:t>
    </dgm:pt>
    <dgm:pt modelId="{3EB93C9B-40C7-4808-99B0-922796C933EA}">
      <dgm:prSet phldrT="[Text]" custT="1"/>
      <dgm:spPr/>
      <dgm:t>
        <a:bodyPr/>
        <a:lstStyle/>
        <a:p>
          <a:r>
            <a:rPr lang="en-US" sz="1800" dirty="0" smtClean="0"/>
            <a:t>1:1, N:1</a:t>
          </a:r>
          <a:endParaRPr lang="en-US" sz="1800" dirty="0"/>
        </a:p>
      </dgm:t>
    </dgm:pt>
    <dgm:pt modelId="{04A7EC8D-3137-4561-B966-B890C9BB44BC}" type="parTrans" cxnId="{660FC9F5-B3D9-4F8C-9F4A-72531138BF5E}">
      <dgm:prSet/>
      <dgm:spPr/>
      <dgm:t>
        <a:bodyPr/>
        <a:lstStyle/>
        <a:p>
          <a:endParaRPr lang="en-US"/>
        </a:p>
      </dgm:t>
    </dgm:pt>
    <dgm:pt modelId="{96F8A90C-E717-477B-9C8E-4414E1E62FFA}" type="sibTrans" cxnId="{660FC9F5-B3D9-4F8C-9F4A-72531138BF5E}">
      <dgm:prSet/>
      <dgm:spPr/>
      <dgm:t>
        <a:bodyPr/>
        <a:lstStyle/>
        <a:p>
          <a:endParaRPr lang="en-US"/>
        </a:p>
      </dgm:t>
    </dgm:pt>
    <dgm:pt modelId="{B68B15F7-4AF2-49D1-A85D-569D916F5FBC}">
      <dgm:prSet phldrT="[Text]" custT="1"/>
      <dgm:spPr/>
      <dgm:t>
        <a:bodyPr/>
        <a:lstStyle/>
        <a:p>
          <a:r>
            <a:rPr lang="en-US" sz="1800" dirty="0" smtClean="0"/>
            <a:t>Full API</a:t>
          </a:r>
          <a:endParaRPr lang="en-US" sz="1800" dirty="0"/>
        </a:p>
      </dgm:t>
    </dgm:pt>
    <dgm:pt modelId="{6E5F4D66-00C2-420B-9B7D-917F85C484C2}" type="parTrans" cxnId="{AB240C96-45BA-48D2-B9C6-684F3BE6A179}">
      <dgm:prSet/>
      <dgm:spPr/>
      <dgm:t>
        <a:bodyPr/>
        <a:lstStyle/>
        <a:p>
          <a:endParaRPr lang="en-US"/>
        </a:p>
      </dgm:t>
    </dgm:pt>
    <dgm:pt modelId="{D4228E01-C866-4EEF-9E52-E19DCF4E4064}" type="sibTrans" cxnId="{AB240C96-45BA-48D2-B9C6-684F3BE6A179}">
      <dgm:prSet/>
      <dgm:spPr/>
      <dgm:t>
        <a:bodyPr/>
        <a:lstStyle/>
        <a:p>
          <a:endParaRPr lang="en-US"/>
        </a:p>
      </dgm:t>
    </dgm:pt>
    <dgm:pt modelId="{BAA9F44D-0991-4582-A2F7-46A1E516C7A6}">
      <dgm:prSet phldrT="[Text]"/>
      <dgm:spPr/>
      <dgm:t>
        <a:bodyPr/>
        <a:lstStyle/>
        <a:p>
          <a:r>
            <a:rPr lang="en-US" dirty="0" smtClean="0"/>
            <a:t>Full API</a:t>
          </a:r>
          <a:endParaRPr lang="en-US" dirty="0"/>
        </a:p>
      </dgm:t>
    </dgm:pt>
    <dgm:pt modelId="{99CE4DE4-6C6D-4D42-BD8B-B0C1505747D1}" type="parTrans" cxnId="{AB2D2F53-7D3E-4B9E-B576-184F7E698606}">
      <dgm:prSet/>
      <dgm:spPr/>
      <dgm:t>
        <a:bodyPr/>
        <a:lstStyle/>
        <a:p>
          <a:endParaRPr lang="en-US"/>
        </a:p>
      </dgm:t>
    </dgm:pt>
    <dgm:pt modelId="{964B8D13-B10C-40F4-9175-C0228C3510A0}" type="sibTrans" cxnId="{AB2D2F53-7D3E-4B9E-B576-184F7E698606}">
      <dgm:prSet/>
      <dgm:spPr/>
      <dgm:t>
        <a:bodyPr/>
        <a:lstStyle/>
        <a:p>
          <a:endParaRPr lang="en-US"/>
        </a:p>
      </dgm:t>
    </dgm:pt>
    <dgm:pt modelId="{0D8DD1B7-B170-416B-A67F-F8C338089F49}">
      <dgm:prSet phldrT="[Text]"/>
      <dgm:spPr/>
      <dgm:t>
        <a:bodyPr/>
        <a:lstStyle/>
        <a:p>
          <a:r>
            <a:rPr lang="en-US" dirty="0" smtClean="0"/>
            <a:t>Lossy</a:t>
          </a:r>
          <a:endParaRPr lang="en-US" dirty="0"/>
        </a:p>
      </dgm:t>
    </dgm:pt>
    <dgm:pt modelId="{5AA8F3D9-605F-41B3-A2A8-A18A0C97BB66}" type="parTrans" cxnId="{1D808CF0-67CF-4D3F-9004-4AE5CA45C9A9}">
      <dgm:prSet/>
      <dgm:spPr/>
      <dgm:t>
        <a:bodyPr/>
        <a:lstStyle/>
        <a:p>
          <a:endParaRPr lang="en-US"/>
        </a:p>
      </dgm:t>
    </dgm:pt>
    <dgm:pt modelId="{D1A9E4D7-B3AD-4BC1-BB21-1B273344DB02}" type="sibTrans" cxnId="{1D808CF0-67CF-4D3F-9004-4AE5CA45C9A9}">
      <dgm:prSet/>
      <dgm:spPr/>
      <dgm:t>
        <a:bodyPr/>
        <a:lstStyle/>
        <a:p>
          <a:endParaRPr lang="en-US"/>
        </a:p>
      </dgm:t>
    </dgm:pt>
    <dgm:pt modelId="{C3FA5EBF-561A-4AFB-871E-F666F826FC2F}">
      <dgm:prSet phldrT="[Text]" custT="1"/>
      <dgm:spPr/>
      <dgm:t>
        <a:bodyPr/>
        <a:lstStyle/>
        <a:p>
          <a:r>
            <a:rPr lang="en-US" sz="1800" dirty="0" smtClean="0"/>
            <a:t>Secure</a:t>
          </a:r>
          <a:endParaRPr lang="en-US" sz="1800" dirty="0"/>
        </a:p>
      </dgm:t>
    </dgm:pt>
    <dgm:pt modelId="{50415D39-6455-4F53-B5B4-F54823F1F63A}" type="parTrans" cxnId="{3570A491-A364-445F-8EAA-B3735C6E4DBE}">
      <dgm:prSet/>
      <dgm:spPr/>
      <dgm:t>
        <a:bodyPr/>
        <a:lstStyle/>
        <a:p>
          <a:endParaRPr lang="en-US"/>
        </a:p>
      </dgm:t>
    </dgm:pt>
    <dgm:pt modelId="{78B3C22D-38E7-46E7-A14E-F5BDCBCC06FA}" type="sibTrans" cxnId="{3570A491-A364-445F-8EAA-B3735C6E4DBE}">
      <dgm:prSet/>
      <dgm:spPr/>
      <dgm:t>
        <a:bodyPr/>
        <a:lstStyle/>
        <a:p>
          <a:endParaRPr lang="en-US"/>
        </a:p>
      </dgm:t>
    </dgm:pt>
    <dgm:pt modelId="{83A4AC5E-25A1-4003-A039-4D2A2EA26388}">
      <dgm:prSet phldrT="[Text]" custT="1"/>
      <dgm:spPr/>
      <dgm:t>
        <a:bodyPr/>
        <a:lstStyle/>
        <a:p>
          <a:r>
            <a:rPr lang="en-US" sz="1800" dirty="0" smtClean="0"/>
            <a:t>Flexible</a:t>
          </a:r>
          <a:endParaRPr lang="en-US" sz="1800" dirty="0"/>
        </a:p>
      </dgm:t>
    </dgm:pt>
    <dgm:pt modelId="{55D64920-76B3-43AD-AB86-3B88ADC7AB67}" type="parTrans" cxnId="{D86D2FE6-3E8A-4857-96D3-35BDCBAA1622}">
      <dgm:prSet/>
      <dgm:spPr/>
      <dgm:t>
        <a:bodyPr/>
        <a:lstStyle/>
        <a:p>
          <a:endParaRPr lang="en-US"/>
        </a:p>
      </dgm:t>
    </dgm:pt>
    <dgm:pt modelId="{9776D841-D4EA-4EEC-ABE8-F4D3AEB2099F}" type="sibTrans" cxnId="{D86D2FE6-3E8A-4857-96D3-35BDCBAA1622}">
      <dgm:prSet/>
      <dgm:spPr/>
      <dgm:t>
        <a:bodyPr/>
        <a:lstStyle/>
        <a:p>
          <a:endParaRPr lang="en-US"/>
        </a:p>
      </dgm:t>
    </dgm:pt>
    <dgm:pt modelId="{43E30F93-A630-49A0-A04D-532B1BB7BC0C}">
      <dgm:prSet phldrT="[Text]"/>
      <dgm:spPr/>
      <dgm:t>
        <a:bodyPr/>
        <a:lstStyle/>
        <a:p>
          <a:endParaRPr lang="en-US" dirty="0"/>
        </a:p>
      </dgm:t>
    </dgm:pt>
    <dgm:pt modelId="{E2518730-0CAE-4B9E-8398-94C0ED8723A5}" type="parTrans" cxnId="{B17159B0-C8D9-497F-A316-4097A3F60690}">
      <dgm:prSet/>
      <dgm:spPr/>
      <dgm:t>
        <a:bodyPr/>
        <a:lstStyle/>
        <a:p>
          <a:endParaRPr lang="en-US"/>
        </a:p>
      </dgm:t>
    </dgm:pt>
    <dgm:pt modelId="{91819F2A-3FD2-4E11-83C1-9509F9DCAC38}" type="sibTrans" cxnId="{B17159B0-C8D9-497F-A316-4097A3F60690}">
      <dgm:prSet/>
      <dgm:spPr/>
      <dgm:t>
        <a:bodyPr/>
        <a:lstStyle/>
        <a:p>
          <a:endParaRPr lang="en-US"/>
        </a:p>
      </dgm:t>
    </dgm:pt>
    <dgm:pt modelId="{01E021C1-C037-4F36-8A0D-34A55007CE20}">
      <dgm:prSet phldrT="[Text]" custT="1"/>
      <dgm:spPr/>
      <dgm:t>
        <a:bodyPr/>
        <a:lstStyle/>
        <a:p>
          <a:r>
            <a:rPr lang="en-US" sz="1800" dirty="0" smtClean="0"/>
            <a:t>Named</a:t>
          </a:r>
          <a:endParaRPr lang="en-US" sz="1800" dirty="0"/>
        </a:p>
      </dgm:t>
    </dgm:pt>
    <dgm:pt modelId="{E28B0009-B253-4CDA-A776-8B86BF72CB8B}" type="parTrans" cxnId="{58C49FF8-3E14-44C9-8886-022DD21896C1}">
      <dgm:prSet/>
      <dgm:spPr/>
      <dgm:t>
        <a:bodyPr/>
        <a:lstStyle/>
        <a:p>
          <a:endParaRPr lang="en-US"/>
        </a:p>
      </dgm:t>
    </dgm:pt>
    <dgm:pt modelId="{24F78375-3690-4BD2-9AA5-E9E2DB391CA2}" type="sibTrans" cxnId="{58C49FF8-3E14-44C9-8886-022DD21896C1}">
      <dgm:prSet/>
      <dgm:spPr/>
      <dgm:t>
        <a:bodyPr/>
        <a:lstStyle/>
        <a:p>
          <a:endParaRPr lang="en-US"/>
        </a:p>
      </dgm:t>
    </dgm:pt>
    <dgm:pt modelId="{39E8EA59-56B8-4887-9B2B-2A95F895FAC0}">
      <dgm:prSet phldrT="[Text]"/>
      <dgm:spPr/>
      <dgm:t>
        <a:bodyPr/>
        <a:lstStyle/>
        <a:p>
          <a:r>
            <a:rPr lang="en-US" dirty="0" smtClean="0"/>
            <a:t>Named</a:t>
          </a:r>
          <a:endParaRPr lang="en-US" dirty="0"/>
        </a:p>
      </dgm:t>
    </dgm:pt>
    <dgm:pt modelId="{4F7502D2-5EE5-460B-B269-B65EAC63F164}" type="parTrans" cxnId="{2885B8B5-739A-4DF0-89DF-3D50A5F96FA8}">
      <dgm:prSet/>
      <dgm:spPr/>
      <dgm:t>
        <a:bodyPr/>
        <a:lstStyle/>
        <a:p>
          <a:endParaRPr lang="en-US"/>
        </a:p>
      </dgm:t>
    </dgm:pt>
    <dgm:pt modelId="{DE9C2315-413E-4D3F-BB49-6D7A6B0E0F62}" type="sibTrans" cxnId="{2885B8B5-739A-4DF0-89DF-3D50A5F96FA8}">
      <dgm:prSet/>
      <dgm:spPr/>
      <dgm:t>
        <a:bodyPr/>
        <a:lstStyle/>
        <a:p>
          <a:endParaRPr lang="en-US"/>
        </a:p>
      </dgm:t>
    </dgm:pt>
    <dgm:pt modelId="{D35E9525-8B84-4A36-81FF-FEC35B22E27B}">
      <dgm:prSet phldrT="[Text]" custT="1"/>
      <dgm:spPr/>
      <dgm:t>
        <a:bodyPr/>
        <a:lstStyle/>
        <a:p>
          <a:r>
            <a:rPr lang="en-US" sz="1800" dirty="0" smtClean="0"/>
            <a:t>Buffered</a:t>
          </a:r>
          <a:endParaRPr lang="en-US" sz="1800" dirty="0"/>
        </a:p>
      </dgm:t>
    </dgm:pt>
    <dgm:pt modelId="{66967D6A-62CE-4F1B-AE1B-5BCE3D77E006}" type="parTrans" cxnId="{9D3BE645-9C9A-4E1E-9913-3CBD849912FA}">
      <dgm:prSet/>
      <dgm:spPr/>
      <dgm:t>
        <a:bodyPr/>
        <a:lstStyle/>
        <a:p>
          <a:endParaRPr lang="en-US"/>
        </a:p>
      </dgm:t>
    </dgm:pt>
    <dgm:pt modelId="{15F3A3E3-ED4B-47F6-A120-5FBF44C3E879}" type="sibTrans" cxnId="{9D3BE645-9C9A-4E1E-9913-3CBD849912FA}">
      <dgm:prSet/>
      <dgm:spPr/>
      <dgm:t>
        <a:bodyPr/>
        <a:lstStyle/>
        <a:p>
          <a:endParaRPr lang="en-US"/>
        </a:p>
      </dgm:t>
    </dgm:pt>
    <dgm:pt modelId="{EC89EBB3-A1CF-4762-A3EF-48AF801FF764}">
      <dgm:prSet phldrT="[Text]"/>
      <dgm:spPr/>
      <dgm:t>
        <a:bodyPr/>
        <a:lstStyle/>
        <a:p>
          <a:r>
            <a:rPr lang="en-US" dirty="0" smtClean="0"/>
            <a:t>1:1,1:N,N:1,N;N</a:t>
          </a:r>
          <a:endParaRPr lang="en-US" dirty="0"/>
        </a:p>
      </dgm:t>
    </dgm:pt>
    <dgm:pt modelId="{181C0A5E-A474-41F9-9F55-AAA110DC086C}" type="parTrans" cxnId="{D09BFF3E-50D3-417C-B182-71806A8AB5F6}">
      <dgm:prSet/>
      <dgm:spPr/>
    </dgm:pt>
    <dgm:pt modelId="{E0E9D253-3EF3-4311-92B8-3FDC7314CA57}" type="sibTrans" cxnId="{D09BFF3E-50D3-417C-B182-71806A8AB5F6}">
      <dgm:prSet/>
      <dgm:spPr/>
    </dgm:pt>
    <dgm:pt modelId="{89BAA5FB-694D-438F-9E60-068959620AC0}">
      <dgm:prSet phldrT="[Text]"/>
      <dgm:spPr/>
      <dgm:t>
        <a:bodyPr/>
        <a:lstStyle/>
        <a:p>
          <a:r>
            <a:rPr lang="en-US" dirty="0" smtClean="0"/>
            <a:t>Full API (DVR)</a:t>
          </a:r>
          <a:endParaRPr lang="en-US" dirty="0"/>
        </a:p>
      </dgm:t>
    </dgm:pt>
    <dgm:pt modelId="{712DC4F6-D3F3-4069-8DF3-818F81A48B0F}" type="parTrans" cxnId="{FA89B7B0-76A7-44DF-A1B4-E123D6B7DF39}">
      <dgm:prSet/>
      <dgm:spPr/>
    </dgm:pt>
    <dgm:pt modelId="{2E7565F6-EAEC-46E8-85DB-F9DB0D5E1D91}" type="sibTrans" cxnId="{FA89B7B0-76A7-44DF-A1B4-E123D6B7DF39}">
      <dgm:prSet/>
      <dgm:spPr/>
    </dgm:pt>
    <dgm:pt modelId="{DD780046-5331-4FE1-8BBF-76D0C85F63B8}" type="pres">
      <dgm:prSet presAssocID="{AB62B7B7-FEB4-4D07-B8B4-836A24BEB620}" presName="cycleMatrixDiagram" presStyleCnt="0">
        <dgm:presLayoutVars>
          <dgm:chMax val="1"/>
          <dgm:dir/>
          <dgm:animLvl val="lvl"/>
          <dgm:resizeHandles val="exact"/>
        </dgm:presLayoutVars>
      </dgm:prSet>
      <dgm:spPr/>
      <dgm:t>
        <a:bodyPr/>
        <a:lstStyle/>
        <a:p>
          <a:endParaRPr lang="en-US"/>
        </a:p>
      </dgm:t>
    </dgm:pt>
    <dgm:pt modelId="{6D5CBB8C-3C47-48D1-B6E0-EC9B128A659E}" type="pres">
      <dgm:prSet presAssocID="{AB62B7B7-FEB4-4D07-B8B4-836A24BEB620}" presName="children" presStyleCnt="0"/>
      <dgm:spPr/>
    </dgm:pt>
    <dgm:pt modelId="{8E9B637A-E319-4EA5-8343-8EAAF780E3D1}" type="pres">
      <dgm:prSet presAssocID="{AB62B7B7-FEB4-4D07-B8B4-836A24BEB620}" presName="child1group" presStyleCnt="0"/>
      <dgm:spPr/>
    </dgm:pt>
    <dgm:pt modelId="{472092A0-8D9D-4E94-827A-2F6DDCC78466}" type="pres">
      <dgm:prSet presAssocID="{AB62B7B7-FEB4-4D07-B8B4-836A24BEB620}" presName="child1" presStyleLbl="bgAcc1" presStyleIdx="0" presStyleCnt="4" custScaleX="132451" custScaleY="109912" custLinFactNeighborX="-19025"/>
      <dgm:spPr/>
      <dgm:t>
        <a:bodyPr/>
        <a:lstStyle/>
        <a:p>
          <a:endParaRPr lang="en-US"/>
        </a:p>
      </dgm:t>
    </dgm:pt>
    <dgm:pt modelId="{36C5403F-62CB-4D01-ADDB-7C2F0A8F03D4}" type="pres">
      <dgm:prSet presAssocID="{AB62B7B7-FEB4-4D07-B8B4-836A24BEB620}" presName="child1Text" presStyleLbl="bgAcc1" presStyleIdx="0" presStyleCnt="4">
        <dgm:presLayoutVars>
          <dgm:bulletEnabled val="1"/>
        </dgm:presLayoutVars>
      </dgm:prSet>
      <dgm:spPr/>
      <dgm:t>
        <a:bodyPr/>
        <a:lstStyle/>
        <a:p>
          <a:endParaRPr lang="en-US"/>
        </a:p>
      </dgm:t>
    </dgm:pt>
    <dgm:pt modelId="{83BE6213-0209-4F5A-963E-AD4A3EA0EACA}" type="pres">
      <dgm:prSet presAssocID="{AB62B7B7-FEB4-4D07-B8B4-836A24BEB620}" presName="child2group" presStyleCnt="0"/>
      <dgm:spPr/>
    </dgm:pt>
    <dgm:pt modelId="{A16ED589-48ED-461D-B26C-73187BA16B05}" type="pres">
      <dgm:prSet presAssocID="{AB62B7B7-FEB4-4D07-B8B4-836A24BEB620}" presName="child2" presStyleLbl="bgAcc1" presStyleIdx="1" presStyleCnt="4" custScaleX="120777" custLinFactNeighborX="19025"/>
      <dgm:spPr/>
      <dgm:t>
        <a:bodyPr/>
        <a:lstStyle/>
        <a:p>
          <a:endParaRPr lang="en-US"/>
        </a:p>
      </dgm:t>
    </dgm:pt>
    <dgm:pt modelId="{E11D7E23-6200-40DC-A960-379388FF17B1}" type="pres">
      <dgm:prSet presAssocID="{AB62B7B7-FEB4-4D07-B8B4-836A24BEB620}" presName="child2Text" presStyleLbl="bgAcc1" presStyleIdx="1" presStyleCnt="4">
        <dgm:presLayoutVars>
          <dgm:bulletEnabled val="1"/>
        </dgm:presLayoutVars>
      </dgm:prSet>
      <dgm:spPr/>
      <dgm:t>
        <a:bodyPr/>
        <a:lstStyle/>
        <a:p>
          <a:endParaRPr lang="en-US"/>
        </a:p>
      </dgm:t>
    </dgm:pt>
    <dgm:pt modelId="{17A4B28E-73A0-4A84-8869-93358A25F60C}" type="pres">
      <dgm:prSet presAssocID="{AB62B7B7-FEB4-4D07-B8B4-836A24BEB620}" presName="child3group" presStyleCnt="0"/>
      <dgm:spPr/>
    </dgm:pt>
    <dgm:pt modelId="{EA0B3676-9B3D-49F6-88F3-83420E4CA588}" type="pres">
      <dgm:prSet presAssocID="{AB62B7B7-FEB4-4D07-B8B4-836A24BEB620}" presName="child3" presStyleLbl="bgAcc1" presStyleIdx="2" presStyleCnt="4" custScaleY="99043" custLinFactNeighborX="19025"/>
      <dgm:spPr/>
      <dgm:t>
        <a:bodyPr/>
        <a:lstStyle/>
        <a:p>
          <a:endParaRPr lang="en-US"/>
        </a:p>
      </dgm:t>
    </dgm:pt>
    <dgm:pt modelId="{D01AA29E-DC5B-4F4C-A2E0-086B7011904A}" type="pres">
      <dgm:prSet presAssocID="{AB62B7B7-FEB4-4D07-B8B4-836A24BEB620}" presName="child3Text" presStyleLbl="bgAcc1" presStyleIdx="2" presStyleCnt="4">
        <dgm:presLayoutVars>
          <dgm:bulletEnabled val="1"/>
        </dgm:presLayoutVars>
      </dgm:prSet>
      <dgm:spPr/>
      <dgm:t>
        <a:bodyPr/>
        <a:lstStyle/>
        <a:p>
          <a:endParaRPr lang="en-US"/>
        </a:p>
      </dgm:t>
    </dgm:pt>
    <dgm:pt modelId="{65C05896-7940-41D5-8855-28917636E9D5}" type="pres">
      <dgm:prSet presAssocID="{AB62B7B7-FEB4-4D07-B8B4-836A24BEB620}" presName="child4group" presStyleCnt="0"/>
      <dgm:spPr/>
    </dgm:pt>
    <dgm:pt modelId="{223C84E7-7BFE-4625-AB25-F4884E4E06EA}" type="pres">
      <dgm:prSet presAssocID="{AB62B7B7-FEB4-4D07-B8B4-836A24BEB620}" presName="child4" presStyleLbl="bgAcc1" presStyleIdx="3" presStyleCnt="4" custLinFactNeighborX="-19025"/>
      <dgm:spPr/>
      <dgm:t>
        <a:bodyPr/>
        <a:lstStyle/>
        <a:p>
          <a:endParaRPr lang="en-US"/>
        </a:p>
      </dgm:t>
    </dgm:pt>
    <dgm:pt modelId="{B02CAF43-AB8B-47B6-B2DA-8E4846102C29}" type="pres">
      <dgm:prSet presAssocID="{AB62B7B7-FEB4-4D07-B8B4-836A24BEB620}" presName="child4Text" presStyleLbl="bgAcc1" presStyleIdx="3" presStyleCnt="4">
        <dgm:presLayoutVars>
          <dgm:bulletEnabled val="1"/>
        </dgm:presLayoutVars>
      </dgm:prSet>
      <dgm:spPr/>
      <dgm:t>
        <a:bodyPr/>
        <a:lstStyle/>
        <a:p>
          <a:endParaRPr lang="en-US"/>
        </a:p>
      </dgm:t>
    </dgm:pt>
    <dgm:pt modelId="{96E0AEE5-9D3C-461A-9F2D-1F40EB051187}" type="pres">
      <dgm:prSet presAssocID="{AB62B7B7-FEB4-4D07-B8B4-836A24BEB620}" presName="childPlaceholder" presStyleCnt="0"/>
      <dgm:spPr/>
    </dgm:pt>
    <dgm:pt modelId="{BA3FDEFB-399F-4593-907A-A5FF004BE1A5}" type="pres">
      <dgm:prSet presAssocID="{AB62B7B7-FEB4-4D07-B8B4-836A24BEB620}" presName="circle" presStyleCnt="0"/>
      <dgm:spPr/>
    </dgm:pt>
    <dgm:pt modelId="{73C9A088-D23B-408A-825C-12D5793D2078}" type="pres">
      <dgm:prSet presAssocID="{AB62B7B7-FEB4-4D07-B8B4-836A24BEB620}" presName="quadrant1" presStyleLbl="node1" presStyleIdx="0" presStyleCnt="4">
        <dgm:presLayoutVars>
          <dgm:chMax val="1"/>
          <dgm:bulletEnabled val="1"/>
        </dgm:presLayoutVars>
      </dgm:prSet>
      <dgm:spPr/>
      <dgm:t>
        <a:bodyPr/>
        <a:lstStyle/>
        <a:p>
          <a:endParaRPr lang="en-US"/>
        </a:p>
      </dgm:t>
    </dgm:pt>
    <dgm:pt modelId="{EF4794D6-F6C6-4B0B-993E-10CF28CAD008}" type="pres">
      <dgm:prSet presAssocID="{AB62B7B7-FEB4-4D07-B8B4-836A24BEB620}" presName="quadrant2" presStyleLbl="node1" presStyleIdx="1" presStyleCnt="4">
        <dgm:presLayoutVars>
          <dgm:chMax val="1"/>
          <dgm:bulletEnabled val="1"/>
        </dgm:presLayoutVars>
      </dgm:prSet>
      <dgm:spPr/>
      <dgm:t>
        <a:bodyPr/>
        <a:lstStyle/>
        <a:p>
          <a:endParaRPr lang="en-US"/>
        </a:p>
      </dgm:t>
    </dgm:pt>
    <dgm:pt modelId="{38FF0C17-9204-4214-BC57-2F36E59F2A85}" type="pres">
      <dgm:prSet presAssocID="{AB62B7B7-FEB4-4D07-B8B4-836A24BEB620}" presName="quadrant3" presStyleLbl="node1" presStyleIdx="2" presStyleCnt="4">
        <dgm:presLayoutVars>
          <dgm:chMax val="1"/>
          <dgm:bulletEnabled val="1"/>
        </dgm:presLayoutVars>
      </dgm:prSet>
      <dgm:spPr/>
      <dgm:t>
        <a:bodyPr/>
        <a:lstStyle/>
        <a:p>
          <a:endParaRPr lang="en-US"/>
        </a:p>
      </dgm:t>
    </dgm:pt>
    <dgm:pt modelId="{491C8781-F633-4BC6-A9C0-CF3B2319EC10}" type="pres">
      <dgm:prSet presAssocID="{AB62B7B7-FEB4-4D07-B8B4-836A24BEB620}" presName="quadrant4" presStyleLbl="node1" presStyleIdx="3" presStyleCnt="4">
        <dgm:presLayoutVars>
          <dgm:chMax val="1"/>
          <dgm:bulletEnabled val="1"/>
        </dgm:presLayoutVars>
      </dgm:prSet>
      <dgm:spPr/>
      <dgm:t>
        <a:bodyPr/>
        <a:lstStyle/>
        <a:p>
          <a:endParaRPr lang="en-US"/>
        </a:p>
      </dgm:t>
    </dgm:pt>
    <dgm:pt modelId="{14BD0638-20FA-4E87-8D1D-D351D45B71C6}" type="pres">
      <dgm:prSet presAssocID="{AB62B7B7-FEB4-4D07-B8B4-836A24BEB620}" presName="quadrantPlaceholder" presStyleCnt="0"/>
      <dgm:spPr/>
    </dgm:pt>
    <dgm:pt modelId="{4CE391B5-1D53-4946-88EA-A5F58726F60D}" type="pres">
      <dgm:prSet presAssocID="{AB62B7B7-FEB4-4D07-B8B4-836A24BEB620}" presName="center1" presStyleLbl="fgShp" presStyleIdx="0" presStyleCnt="2"/>
      <dgm:spPr/>
    </dgm:pt>
    <dgm:pt modelId="{10F5A08D-4146-4D7E-98A2-6E04C1B22433}" type="pres">
      <dgm:prSet presAssocID="{AB62B7B7-FEB4-4D07-B8B4-836A24BEB620}" presName="center2" presStyleLbl="fgShp" presStyleIdx="1" presStyleCnt="2"/>
      <dgm:spPr/>
    </dgm:pt>
  </dgm:ptLst>
  <dgm:cxnLst>
    <dgm:cxn modelId="{CFAD1EE7-9587-4B9B-AA34-A6BE9FC0D3C0}" type="presOf" srcId="{BAA9F44D-0991-4582-A2F7-46A1E516C7A6}" destId="{D01AA29E-DC5B-4F4C-A2E0-086B7011904A}" srcOrd="1" destOrd="1" presId="urn:microsoft.com/office/officeart/2005/8/layout/cycle4"/>
    <dgm:cxn modelId="{D86D2FE6-3E8A-4857-96D3-35BDCBAA1622}" srcId="{47E7AAF2-A285-497C-AA1B-209C24A939FF}" destId="{83A4AC5E-25A1-4003-A039-4D2A2EA26388}" srcOrd="2" destOrd="0" parTransId="{55D64920-76B3-43AD-AB86-3B88ADC7AB67}" sibTransId="{9776D841-D4EA-4EEC-ABE8-F4D3AEB2099F}"/>
    <dgm:cxn modelId="{E5A5830F-F492-4A78-8B98-8F3D96B51038}" type="presOf" srcId="{BAA9F44D-0991-4582-A2F7-46A1E516C7A6}" destId="{EA0B3676-9B3D-49F6-88F3-83420E4CA588}" srcOrd="0" destOrd="1" presId="urn:microsoft.com/office/officeart/2005/8/layout/cycle4"/>
    <dgm:cxn modelId="{055A7E22-EC42-44F1-911F-85460B2EA2B1}" srcId="{EA92960D-B043-4B6F-B28D-35802018DA0E}" destId="{6CA7617B-191B-4F01-87C1-F9F0731BFDCE}" srcOrd="0" destOrd="0" parTransId="{098EC23D-53B4-4054-8D49-064EDDCC832A}" sibTransId="{E59FE8F5-40AB-4B9B-911D-C842ACFB9D5D}"/>
    <dgm:cxn modelId="{78FCA421-3AFE-407D-8369-10CE1B920A5A}" srcId="{C2FD87B4-72E7-4FA1-A33E-35E5AF6A8C11}" destId="{C62433E6-67A8-47DE-B2D7-9DC6F2B64D42}" srcOrd="0" destOrd="0" parTransId="{CE9D5881-2671-4C7B-BEC2-DCB9DA10BB6C}" sibTransId="{EA97B78B-40DA-4778-9D86-16265C60A158}"/>
    <dgm:cxn modelId="{123BBA4F-CB12-4AD3-96EC-BBD776A0AD5A}" srcId="{E25944E0-8215-4432-8266-2C0E0FF27F14}" destId="{54784A3D-5B8F-40E4-A453-0E260270B7E3}" srcOrd="0" destOrd="0" parTransId="{FC289595-778E-44B0-A291-DDD43903D6AA}" sibTransId="{1DF8874E-0D72-48C8-A60A-65FEBE6ADCD5}"/>
    <dgm:cxn modelId="{8D33837D-0AF0-431D-8D43-7F98A534B26D}" srcId="{AB62B7B7-FEB4-4D07-B8B4-836A24BEB620}" destId="{47E7AAF2-A285-497C-AA1B-209C24A939FF}" srcOrd="1" destOrd="0" parTransId="{C62050B0-525F-45F1-8F78-2CA1D257187D}" sibTransId="{E5E6E681-5048-4A54-9447-8BE361E4B302}"/>
    <dgm:cxn modelId="{CDF48262-FF23-4986-95F1-A27A6AAD83F8}" type="presOf" srcId="{3EB93C9B-40C7-4808-99B0-922796C933EA}" destId="{36C5403F-62CB-4D01-ADDB-7C2F0A8F03D4}" srcOrd="1" destOrd="3" presId="urn:microsoft.com/office/officeart/2005/8/layout/cycle4"/>
    <dgm:cxn modelId="{DD1D5FEA-F45F-4B99-B663-6F82AAAA25EB}" type="presOf" srcId="{C3FA5EBF-561A-4AFB-871E-F666F826FC2F}" destId="{A16ED589-48ED-461D-B26C-73187BA16B05}" srcOrd="0" destOrd="1" presId="urn:microsoft.com/office/officeart/2005/8/layout/cycle4"/>
    <dgm:cxn modelId="{36C9C9E8-8F3F-4FCB-8800-A1921035E3A0}" type="presOf" srcId="{EC89EBB3-A1CF-4762-A3EF-48AF801FF764}" destId="{223C84E7-7BFE-4625-AB25-F4884E4E06EA}" srcOrd="0" destOrd="1" presId="urn:microsoft.com/office/officeart/2005/8/layout/cycle4"/>
    <dgm:cxn modelId="{2885B8B5-739A-4DF0-89DF-3D50A5F96FA8}" srcId="{EA92960D-B043-4B6F-B28D-35802018DA0E}" destId="{39E8EA59-56B8-4887-9B2B-2A95F895FAC0}" srcOrd="3" destOrd="0" parTransId="{4F7502D2-5EE5-460B-B269-B65EAC63F164}" sibTransId="{DE9C2315-413E-4D3F-BB49-6D7A6B0E0F62}"/>
    <dgm:cxn modelId="{9D7627C2-804D-4C63-A299-41265E3740F0}" type="presOf" srcId="{0D8DD1B7-B170-416B-A67F-F8C338089F49}" destId="{D01AA29E-DC5B-4F4C-A2E0-086B7011904A}" srcOrd="1" destOrd="2" presId="urn:microsoft.com/office/officeart/2005/8/layout/cycle4"/>
    <dgm:cxn modelId="{8AF97801-8F26-4560-B77A-D14B9585ABFA}" type="presOf" srcId="{E25944E0-8215-4432-8266-2C0E0FF27F14}" destId="{73C9A088-D23B-408A-825C-12D5793D2078}" srcOrd="0" destOrd="0" presId="urn:microsoft.com/office/officeart/2005/8/layout/cycle4"/>
    <dgm:cxn modelId="{6407B9C5-6CC3-45C9-AEB4-2BD06B35235F}" type="presOf" srcId="{89BAA5FB-694D-438F-9E60-068959620AC0}" destId="{B02CAF43-AB8B-47B6-B2DA-8E4846102C29}" srcOrd="1" destOrd="2" presId="urn:microsoft.com/office/officeart/2005/8/layout/cycle4"/>
    <dgm:cxn modelId="{AC10ACB3-9F96-4314-B380-990F1310AEAD}" type="presOf" srcId="{01E021C1-C037-4F36-8A0D-34A55007CE20}" destId="{472092A0-8D9D-4E94-827A-2F6DDCC78466}" srcOrd="0" destOrd="4" presId="urn:microsoft.com/office/officeart/2005/8/layout/cycle4"/>
    <dgm:cxn modelId="{516A9C8A-D062-4B61-BE96-4E7121BEE8FF}" type="presOf" srcId="{43E30F93-A630-49A0-A04D-532B1BB7BC0C}" destId="{B02CAF43-AB8B-47B6-B2DA-8E4846102C29}" srcOrd="1" destOrd="3" presId="urn:microsoft.com/office/officeart/2005/8/layout/cycle4"/>
    <dgm:cxn modelId="{D81D6ECF-DB3F-46A0-A001-9FEB20D61F13}" type="presOf" srcId="{B68B15F7-4AF2-49D1-A85D-569D916F5FBC}" destId="{472092A0-8D9D-4E94-827A-2F6DDCC78466}" srcOrd="0" destOrd="2" presId="urn:microsoft.com/office/officeart/2005/8/layout/cycle4"/>
    <dgm:cxn modelId="{3CA64F6F-94FC-4F43-9372-3B604EA2BF44}" type="presOf" srcId="{6D04B314-EEF9-47C9-A37E-2053FE9AC285}" destId="{E11D7E23-6200-40DC-A960-379388FF17B1}" srcOrd="1" destOrd="0" presId="urn:microsoft.com/office/officeart/2005/8/layout/cycle4"/>
    <dgm:cxn modelId="{3ED10CBC-AF2F-4558-80A0-139F7F0B56F2}" type="presOf" srcId="{0D8DD1B7-B170-416B-A67F-F8C338089F49}" destId="{EA0B3676-9B3D-49F6-88F3-83420E4CA588}" srcOrd="0" destOrd="2" presId="urn:microsoft.com/office/officeart/2005/8/layout/cycle4"/>
    <dgm:cxn modelId="{2D1FE7A9-C999-4D46-B799-7FE9AD17C583}" type="presOf" srcId="{47E7AAF2-A285-497C-AA1B-209C24A939FF}" destId="{EF4794D6-F6C6-4B0B-993E-10CF28CAD008}" srcOrd="0" destOrd="0" presId="urn:microsoft.com/office/officeart/2005/8/layout/cycle4"/>
    <dgm:cxn modelId="{060ABF42-F2BD-4692-8F82-CAE30979CB4F}" srcId="{47E7AAF2-A285-497C-AA1B-209C24A939FF}" destId="{6D04B314-EEF9-47C9-A37E-2053FE9AC285}" srcOrd="0" destOrd="0" parTransId="{A1DF9C23-CF2A-443F-BDB3-EF7EEB62EAD3}" sibTransId="{0277334B-6D1A-4464-B5A2-571AD3D298DC}"/>
    <dgm:cxn modelId="{58C49FF8-3E14-44C9-8886-022DD21896C1}" srcId="{E25944E0-8215-4432-8266-2C0E0FF27F14}" destId="{01E021C1-C037-4F36-8A0D-34A55007CE20}" srcOrd="4" destOrd="0" parTransId="{E28B0009-B253-4CDA-A776-8B86BF72CB8B}" sibTransId="{24F78375-3690-4BD2-9AA5-E9E2DB391CA2}"/>
    <dgm:cxn modelId="{4CC0756E-F9BE-4383-8384-986DCB07AA99}" type="presOf" srcId="{D35E9525-8B84-4A36-81FF-FEC35B22E27B}" destId="{36C5403F-62CB-4D01-ADDB-7C2F0A8F03D4}" srcOrd="1" destOrd="1" presId="urn:microsoft.com/office/officeart/2005/8/layout/cycle4"/>
    <dgm:cxn modelId="{6C278C86-B0D3-4AB1-B40D-3360EFD23897}" type="presOf" srcId="{6CA7617B-191B-4F01-87C1-F9F0731BFDCE}" destId="{D01AA29E-DC5B-4F4C-A2E0-086B7011904A}" srcOrd="1" destOrd="0" presId="urn:microsoft.com/office/officeart/2005/8/layout/cycle4"/>
    <dgm:cxn modelId="{292B2FE6-F607-4EFB-BA9A-BDAB86501664}" type="presOf" srcId="{83A4AC5E-25A1-4003-A039-4D2A2EA26388}" destId="{A16ED589-48ED-461D-B26C-73187BA16B05}" srcOrd="0" destOrd="2" presId="urn:microsoft.com/office/officeart/2005/8/layout/cycle4"/>
    <dgm:cxn modelId="{AA2A6207-E694-4798-AFD4-4D8BA88638EC}" type="presOf" srcId="{C62433E6-67A8-47DE-B2D7-9DC6F2B64D42}" destId="{B02CAF43-AB8B-47B6-B2DA-8E4846102C29}" srcOrd="1" destOrd="0" presId="urn:microsoft.com/office/officeart/2005/8/layout/cycle4"/>
    <dgm:cxn modelId="{1D808CF0-67CF-4D3F-9004-4AE5CA45C9A9}" srcId="{EA92960D-B043-4B6F-B28D-35802018DA0E}" destId="{0D8DD1B7-B170-416B-A67F-F8C338089F49}" srcOrd="2" destOrd="0" parTransId="{5AA8F3D9-605F-41B3-A2A8-A18A0C97BB66}" sibTransId="{D1A9E4D7-B3AD-4BC1-BB21-1B273344DB02}"/>
    <dgm:cxn modelId="{324A553E-2DA7-4DEF-ABDA-A8934BDEE4E2}" srcId="{AB62B7B7-FEB4-4D07-B8B4-836A24BEB620}" destId="{E25944E0-8215-4432-8266-2C0E0FF27F14}" srcOrd="0" destOrd="0" parTransId="{5BA7F5C7-355B-4467-820A-4DBC44A6A69B}" sibTransId="{05520F61-831A-4120-93DF-156BC30F810F}"/>
    <dgm:cxn modelId="{F5558667-67E7-4BA8-83C6-51CC283EF5D6}" type="presOf" srcId="{C2FD87B4-72E7-4FA1-A33E-35E5AF6A8C11}" destId="{491C8781-F633-4BC6-A9C0-CF3B2319EC10}" srcOrd="0" destOrd="0" presId="urn:microsoft.com/office/officeart/2005/8/layout/cycle4"/>
    <dgm:cxn modelId="{D09BFF3E-50D3-417C-B182-71806A8AB5F6}" srcId="{C2FD87B4-72E7-4FA1-A33E-35E5AF6A8C11}" destId="{EC89EBB3-A1CF-4762-A3EF-48AF801FF764}" srcOrd="1" destOrd="0" parTransId="{181C0A5E-A474-41F9-9F55-AAA110DC086C}" sibTransId="{E0E9D253-3EF3-4311-92B8-3FDC7314CA57}"/>
    <dgm:cxn modelId="{39ACE445-E5E2-4C4C-A510-8C778D1C5DA8}" srcId="{AB62B7B7-FEB4-4D07-B8B4-836A24BEB620}" destId="{EA92960D-B043-4B6F-B28D-35802018DA0E}" srcOrd="2" destOrd="0" parTransId="{1AE6A1E1-9BE8-4D86-854C-2A792AE891E4}" sibTransId="{45249BB2-F5B9-4449-B6ED-4FE5F7D6769F}"/>
    <dgm:cxn modelId="{4EEC0B6A-F39E-40DC-BB67-EB317ACE7D08}" type="presOf" srcId="{3EB93C9B-40C7-4808-99B0-922796C933EA}" destId="{472092A0-8D9D-4E94-827A-2F6DDCC78466}" srcOrd="0" destOrd="3" presId="urn:microsoft.com/office/officeart/2005/8/layout/cycle4"/>
    <dgm:cxn modelId="{00016716-71E5-410B-B93D-DA18BBA21E67}" type="presOf" srcId="{C3FA5EBF-561A-4AFB-871E-F666F826FC2F}" destId="{E11D7E23-6200-40DC-A960-379388FF17B1}" srcOrd="1" destOrd="1" presId="urn:microsoft.com/office/officeart/2005/8/layout/cycle4"/>
    <dgm:cxn modelId="{B17159B0-C8D9-497F-A316-4097A3F60690}" srcId="{C2FD87B4-72E7-4FA1-A33E-35E5AF6A8C11}" destId="{43E30F93-A630-49A0-A04D-532B1BB7BC0C}" srcOrd="3" destOrd="0" parTransId="{E2518730-0CAE-4B9E-8398-94C0ED8723A5}" sibTransId="{91819F2A-3FD2-4E11-83C1-9509F9DCAC38}"/>
    <dgm:cxn modelId="{EFD20FDB-B610-4870-82A1-0F95B60A9C8C}" type="presOf" srcId="{D35E9525-8B84-4A36-81FF-FEC35B22E27B}" destId="{472092A0-8D9D-4E94-827A-2F6DDCC78466}" srcOrd="0" destOrd="1" presId="urn:microsoft.com/office/officeart/2005/8/layout/cycle4"/>
    <dgm:cxn modelId="{86B8D2F5-A9C4-4764-9F53-6C974D67C916}" type="presOf" srcId="{EA92960D-B043-4B6F-B28D-35802018DA0E}" destId="{38FF0C17-9204-4214-BC57-2F36E59F2A85}" srcOrd="0" destOrd="0" presId="urn:microsoft.com/office/officeart/2005/8/layout/cycle4"/>
    <dgm:cxn modelId="{B3ACFEB8-3432-42DA-85A0-B79A4EA919E5}" type="presOf" srcId="{EC89EBB3-A1CF-4762-A3EF-48AF801FF764}" destId="{B02CAF43-AB8B-47B6-B2DA-8E4846102C29}" srcOrd="1" destOrd="1" presId="urn:microsoft.com/office/officeart/2005/8/layout/cycle4"/>
    <dgm:cxn modelId="{3570A491-A364-445F-8EAA-B3735C6E4DBE}" srcId="{47E7AAF2-A285-497C-AA1B-209C24A939FF}" destId="{C3FA5EBF-561A-4AFB-871E-F666F826FC2F}" srcOrd="1" destOrd="0" parTransId="{50415D39-6455-4F53-B5B4-F54823F1F63A}" sibTransId="{78B3C22D-38E7-46E7-A14E-F5BDCBCC06FA}"/>
    <dgm:cxn modelId="{AB2D2F53-7D3E-4B9E-B576-184F7E698606}" srcId="{EA92960D-B043-4B6F-B28D-35802018DA0E}" destId="{BAA9F44D-0991-4582-A2F7-46A1E516C7A6}" srcOrd="1" destOrd="0" parTransId="{99CE4DE4-6C6D-4D42-BD8B-B0C1505747D1}" sibTransId="{964B8D13-B10C-40F4-9175-C0228C3510A0}"/>
    <dgm:cxn modelId="{42ECCD84-A3CA-44A5-A521-344EC13742A2}" type="presOf" srcId="{39E8EA59-56B8-4887-9B2B-2A95F895FAC0}" destId="{EA0B3676-9B3D-49F6-88F3-83420E4CA588}" srcOrd="0" destOrd="3" presId="urn:microsoft.com/office/officeart/2005/8/layout/cycle4"/>
    <dgm:cxn modelId="{F383DD00-A710-436E-AE23-87C678825110}" type="presOf" srcId="{01E021C1-C037-4F36-8A0D-34A55007CE20}" destId="{36C5403F-62CB-4D01-ADDB-7C2F0A8F03D4}" srcOrd="1" destOrd="4" presId="urn:microsoft.com/office/officeart/2005/8/layout/cycle4"/>
    <dgm:cxn modelId="{7FD99452-3990-4696-9529-80BE0F6649F4}" type="presOf" srcId="{83A4AC5E-25A1-4003-A039-4D2A2EA26388}" destId="{E11D7E23-6200-40DC-A960-379388FF17B1}" srcOrd="1" destOrd="2" presId="urn:microsoft.com/office/officeart/2005/8/layout/cycle4"/>
    <dgm:cxn modelId="{DDE86171-409F-42C6-98EF-98102D983D28}" type="presOf" srcId="{54784A3D-5B8F-40E4-A453-0E260270B7E3}" destId="{472092A0-8D9D-4E94-827A-2F6DDCC78466}" srcOrd="0" destOrd="0" presId="urn:microsoft.com/office/officeart/2005/8/layout/cycle4"/>
    <dgm:cxn modelId="{2F1B92CD-7411-4294-ABBF-8CE68C66F8D8}" type="presOf" srcId="{54784A3D-5B8F-40E4-A453-0E260270B7E3}" destId="{36C5403F-62CB-4D01-ADDB-7C2F0A8F03D4}" srcOrd="1" destOrd="0" presId="urn:microsoft.com/office/officeart/2005/8/layout/cycle4"/>
    <dgm:cxn modelId="{A822B622-9243-45C8-AB08-C9329AF3FE11}" type="presOf" srcId="{89BAA5FB-694D-438F-9E60-068959620AC0}" destId="{223C84E7-7BFE-4625-AB25-F4884E4E06EA}" srcOrd="0" destOrd="2" presId="urn:microsoft.com/office/officeart/2005/8/layout/cycle4"/>
    <dgm:cxn modelId="{3E39A582-0FEE-43D6-BBE5-9863FC4414A3}" type="presOf" srcId="{43E30F93-A630-49A0-A04D-532B1BB7BC0C}" destId="{223C84E7-7BFE-4625-AB25-F4884E4E06EA}" srcOrd="0" destOrd="3" presId="urn:microsoft.com/office/officeart/2005/8/layout/cycle4"/>
    <dgm:cxn modelId="{ECEC4090-F82C-40CF-B3EE-B907F3A37748}" type="presOf" srcId="{39E8EA59-56B8-4887-9B2B-2A95F895FAC0}" destId="{D01AA29E-DC5B-4F4C-A2E0-086B7011904A}" srcOrd="1" destOrd="3" presId="urn:microsoft.com/office/officeart/2005/8/layout/cycle4"/>
    <dgm:cxn modelId="{E6BCBD07-C8E4-436C-97E0-72B8F6BDE052}" type="presOf" srcId="{6D04B314-EEF9-47C9-A37E-2053FE9AC285}" destId="{A16ED589-48ED-461D-B26C-73187BA16B05}" srcOrd="0" destOrd="0" presId="urn:microsoft.com/office/officeart/2005/8/layout/cycle4"/>
    <dgm:cxn modelId="{4FC67285-EE5F-466B-B805-B218FA08D54B}" type="presOf" srcId="{AB62B7B7-FEB4-4D07-B8B4-836A24BEB620}" destId="{DD780046-5331-4FE1-8BBF-76D0C85F63B8}" srcOrd="0" destOrd="0" presId="urn:microsoft.com/office/officeart/2005/8/layout/cycle4"/>
    <dgm:cxn modelId="{660FC9F5-B3D9-4F8C-9F4A-72531138BF5E}" srcId="{E25944E0-8215-4432-8266-2C0E0FF27F14}" destId="{3EB93C9B-40C7-4808-99B0-922796C933EA}" srcOrd="3" destOrd="0" parTransId="{04A7EC8D-3137-4561-B966-B890C9BB44BC}" sibTransId="{96F8A90C-E717-477B-9C8E-4414E1E62FFA}"/>
    <dgm:cxn modelId="{44F9FF8F-F3DA-45E2-BC4F-CA4DF892DF36}" type="presOf" srcId="{6CA7617B-191B-4F01-87C1-F9F0731BFDCE}" destId="{EA0B3676-9B3D-49F6-88F3-83420E4CA588}" srcOrd="0" destOrd="0" presId="urn:microsoft.com/office/officeart/2005/8/layout/cycle4"/>
    <dgm:cxn modelId="{BD58343E-104E-4B96-B909-72860C924D5B}" type="presOf" srcId="{C62433E6-67A8-47DE-B2D7-9DC6F2B64D42}" destId="{223C84E7-7BFE-4625-AB25-F4884E4E06EA}" srcOrd="0" destOrd="0" presId="urn:microsoft.com/office/officeart/2005/8/layout/cycle4"/>
    <dgm:cxn modelId="{D55BA297-FC8D-4467-92D5-196A5779E2E9}" type="presOf" srcId="{B68B15F7-4AF2-49D1-A85D-569D916F5FBC}" destId="{36C5403F-62CB-4D01-ADDB-7C2F0A8F03D4}" srcOrd="1" destOrd="2" presId="urn:microsoft.com/office/officeart/2005/8/layout/cycle4"/>
    <dgm:cxn modelId="{FA89B7B0-76A7-44DF-A1B4-E123D6B7DF39}" srcId="{C2FD87B4-72E7-4FA1-A33E-35E5AF6A8C11}" destId="{89BAA5FB-694D-438F-9E60-068959620AC0}" srcOrd="2" destOrd="0" parTransId="{712DC4F6-D3F3-4069-8DF3-818F81A48B0F}" sibTransId="{2E7565F6-EAEC-46E8-85DB-F9DB0D5E1D91}"/>
    <dgm:cxn modelId="{9CA4150C-6CD8-489B-A81D-B60FC7C53D64}" srcId="{AB62B7B7-FEB4-4D07-B8B4-836A24BEB620}" destId="{C2FD87B4-72E7-4FA1-A33E-35E5AF6A8C11}" srcOrd="3" destOrd="0" parTransId="{46CD7AE4-FC28-4AA1-A4A0-E26C080EE0D8}" sibTransId="{63F15973-A1B1-42BE-AF33-C97737C9D9BB}"/>
    <dgm:cxn modelId="{9D3BE645-9C9A-4E1E-9913-3CBD849912FA}" srcId="{E25944E0-8215-4432-8266-2C0E0FF27F14}" destId="{D35E9525-8B84-4A36-81FF-FEC35B22E27B}" srcOrd="1" destOrd="0" parTransId="{66967D6A-62CE-4F1B-AE1B-5BCE3D77E006}" sibTransId="{15F3A3E3-ED4B-47F6-A120-5FBF44C3E879}"/>
    <dgm:cxn modelId="{AB240C96-45BA-48D2-B9C6-684F3BE6A179}" srcId="{E25944E0-8215-4432-8266-2C0E0FF27F14}" destId="{B68B15F7-4AF2-49D1-A85D-569D916F5FBC}" srcOrd="2" destOrd="0" parTransId="{6E5F4D66-00C2-420B-9B7D-917F85C484C2}" sibTransId="{D4228E01-C866-4EEF-9E52-E19DCF4E4064}"/>
    <dgm:cxn modelId="{C326DF0D-AFFC-460C-B518-49697311F402}" type="presParOf" srcId="{DD780046-5331-4FE1-8BBF-76D0C85F63B8}" destId="{6D5CBB8C-3C47-48D1-B6E0-EC9B128A659E}" srcOrd="0" destOrd="0" presId="urn:microsoft.com/office/officeart/2005/8/layout/cycle4"/>
    <dgm:cxn modelId="{D90537CE-CB75-46D9-AAF5-FDBF3E2AD79A}" type="presParOf" srcId="{6D5CBB8C-3C47-48D1-B6E0-EC9B128A659E}" destId="{8E9B637A-E319-4EA5-8343-8EAAF780E3D1}" srcOrd="0" destOrd="0" presId="urn:microsoft.com/office/officeart/2005/8/layout/cycle4"/>
    <dgm:cxn modelId="{06578F20-FECA-488D-9E69-18169B9961DC}" type="presParOf" srcId="{8E9B637A-E319-4EA5-8343-8EAAF780E3D1}" destId="{472092A0-8D9D-4E94-827A-2F6DDCC78466}" srcOrd="0" destOrd="0" presId="urn:microsoft.com/office/officeart/2005/8/layout/cycle4"/>
    <dgm:cxn modelId="{3B2B9E60-FA98-4D5B-9BE5-AB9605FC9761}" type="presParOf" srcId="{8E9B637A-E319-4EA5-8343-8EAAF780E3D1}" destId="{36C5403F-62CB-4D01-ADDB-7C2F0A8F03D4}" srcOrd="1" destOrd="0" presId="urn:microsoft.com/office/officeart/2005/8/layout/cycle4"/>
    <dgm:cxn modelId="{43BCF812-DDCC-4FA6-865B-1B10B88F7D29}" type="presParOf" srcId="{6D5CBB8C-3C47-48D1-B6E0-EC9B128A659E}" destId="{83BE6213-0209-4F5A-963E-AD4A3EA0EACA}" srcOrd="1" destOrd="0" presId="urn:microsoft.com/office/officeart/2005/8/layout/cycle4"/>
    <dgm:cxn modelId="{8149B62D-0D0A-4B36-91EB-3E8C59AC856A}" type="presParOf" srcId="{83BE6213-0209-4F5A-963E-AD4A3EA0EACA}" destId="{A16ED589-48ED-461D-B26C-73187BA16B05}" srcOrd="0" destOrd="0" presId="urn:microsoft.com/office/officeart/2005/8/layout/cycle4"/>
    <dgm:cxn modelId="{724CF1D2-3830-46BB-8FDF-8E2947E8089B}" type="presParOf" srcId="{83BE6213-0209-4F5A-963E-AD4A3EA0EACA}" destId="{E11D7E23-6200-40DC-A960-379388FF17B1}" srcOrd="1" destOrd="0" presId="urn:microsoft.com/office/officeart/2005/8/layout/cycle4"/>
    <dgm:cxn modelId="{096F4F2D-6D7A-4486-A82B-9D5195F53289}" type="presParOf" srcId="{6D5CBB8C-3C47-48D1-B6E0-EC9B128A659E}" destId="{17A4B28E-73A0-4A84-8869-93358A25F60C}" srcOrd="2" destOrd="0" presId="urn:microsoft.com/office/officeart/2005/8/layout/cycle4"/>
    <dgm:cxn modelId="{DAECDADD-B7D3-4161-B715-0AEF90DF868C}" type="presParOf" srcId="{17A4B28E-73A0-4A84-8869-93358A25F60C}" destId="{EA0B3676-9B3D-49F6-88F3-83420E4CA588}" srcOrd="0" destOrd="0" presId="urn:microsoft.com/office/officeart/2005/8/layout/cycle4"/>
    <dgm:cxn modelId="{D12468A3-CE66-4DC2-836C-B24D86875932}" type="presParOf" srcId="{17A4B28E-73A0-4A84-8869-93358A25F60C}" destId="{D01AA29E-DC5B-4F4C-A2E0-086B7011904A}" srcOrd="1" destOrd="0" presId="urn:microsoft.com/office/officeart/2005/8/layout/cycle4"/>
    <dgm:cxn modelId="{BEEE2240-1D1B-4581-B192-D5C51F9E2CBE}" type="presParOf" srcId="{6D5CBB8C-3C47-48D1-B6E0-EC9B128A659E}" destId="{65C05896-7940-41D5-8855-28917636E9D5}" srcOrd="3" destOrd="0" presId="urn:microsoft.com/office/officeart/2005/8/layout/cycle4"/>
    <dgm:cxn modelId="{1B9F9B23-D87B-46A3-94FD-9C0E86DFD24E}" type="presParOf" srcId="{65C05896-7940-41D5-8855-28917636E9D5}" destId="{223C84E7-7BFE-4625-AB25-F4884E4E06EA}" srcOrd="0" destOrd="0" presId="urn:microsoft.com/office/officeart/2005/8/layout/cycle4"/>
    <dgm:cxn modelId="{DB9E8255-A520-4799-8972-5D3FB59D61EA}" type="presParOf" srcId="{65C05896-7940-41D5-8855-28917636E9D5}" destId="{B02CAF43-AB8B-47B6-B2DA-8E4846102C29}" srcOrd="1" destOrd="0" presId="urn:microsoft.com/office/officeart/2005/8/layout/cycle4"/>
    <dgm:cxn modelId="{9E24D542-2296-48DB-83F9-A7927BC69325}" type="presParOf" srcId="{6D5CBB8C-3C47-48D1-B6E0-EC9B128A659E}" destId="{96E0AEE5-9D3C-461A-9F2D-1F40EB051187}" srcOrd="4" destOrd="0" presId="urn:microsoft.com/office/officeart/2005/8/layout/cycle4"/>
    <dgm:cxn modelId="{B48E5E26-F42C-45BA-B517-93A6E91E876D}" type="presParOf" srcId="{DD780046-5331-4FE1-8BBF-76D0C85F63B8}" destId="{BA3FDEFB-399F-4593-907A-A5FF004BE1A5}" srcOrd="1" destOrd="0" presId="urn:microsoft.com/office/officeart/2005/8/layout/cycle4"/>
    <dgm:cxn modelId="{16592CF6-693A-449D-A444-002164A5CF4B}" type="presParOf" srcId="{BA3FDEFB-399F-4593-907A-A5FF004BE1A5}" destId="{73C9A088-D23B-408A-825C-12D5793D2078}" srcOrd="0" destOrd="0" presId="urn:microsoft.com/office/officeart/2005/8/layout/cycle4"/>
    <dgm:cxn modelId="{986900F1-A226-45DB-B1D5-DC70B9734C47}" type="presParOf" srcId="{BA3FDEFB-399F-4593-907A-A5FF004BE1A5}" destId="{EF4794D6-F6C6-4B0B-993E-10CF28CAD008}" srcOrd="1" destOrd="0" presId="urn:microsoft.com/office/officeart/2005/8/layout/cycle4"/>
    <dgm:cxn modelId="{C3F73AF9-F56C-4B7C-9E93-1CCA569E94B5}" type="presParOf" srcId="{BA3FDEFB-399F-4593-907A-A5FF004BE1A5}" destId="{38FF0C17-9204-4214-BC57-2F36E59F2A85}" srcOrd="2" destOrd="0" presId="urn:microsoft.com/office/officeart/2005/8/layout/cycle4"/>
    <dgm:cxn modelId="{D24DCD99-7FD7-43EB-8E23-172B07A8024B}" type="presParOf" srcId="{BA3FDEFB-399F-4593-907A-A5FF004BE1A5}" destId="{491C8781-F633-4BC6-A9C0-CF3B2319EC10}" srcOrd="3" destOrd="0" presId="urn:microsoft.com/office/officeart/2005/8/layout/cycle4"/>
    <dgm:cxn modelId="{AC67F680-B777-497E-A6A7-741240B97F22}" type="presParOf" srcId="{BA3FDEFB-399F-4593-907A-A5FF004BE1A5}" destId="{14BD0638-20FA-4E87-8D1D-D351D45B71C6}" srcOrd="4" destOrd="0" presId="urn:microsoft.com/office/officeart/2005/8/layout/cycle4"/>
    <dgm:cxn modelId="{C21096CF-1D6B-4238-BCC8-1B2E48BFC904}" type="presParOf" srcId="{DD780046-5331-4FE1-8BBF-76D0C85F63B8}" destId="{4CE391B5-1D53-4946-88EA-A5F58726F60D}" srcOrd="2" destOrd="0" presId="urn:microsoft.com/office/officeart/2005/8/layout/cycle4"/>
    <dgm:cxn modelId="{FE0DF21A-98D9-412A-A99A-E54EA3E5C137}" type="presParOf" srcId="{DD780046-5331-4FE1-8BBF-76D0C85F63B8}" destId="{10F5A08D-4146-4D7E-98A2-6E04C1B22433}" srcOrd="3" destOrd="0" presId="urn:microsoft.com/office/officeart/2005/8/layout/cycle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A0B3676-9B3D-49F6-88F3-83420E4CA588}">
      <dsp:nvSpPr>
        <dsp:cNvPr id="0" name=""/>
        <dsp:cNvSpPr/>
      </dsp:nvSpPr>
      <dsp:spPr>
        <a:xfrm>
          <a:off x="5254164" y="2988130"/>
          <a:ext cx="2128759" cy="13657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t>1:1, 1:N</a:t>
          </a:r>
          <a:endParaRPr lang="en-US" sz="1300" kern="1200" dirty="0"/>
        </a:p>
        <a:p>
          <a:pPr marL="114300" lvl="1" indent="-114300" algn="l" defTabSz="577850">
            <a:lnSpc>
              <a:spcPct val="90000"/>
            </a:lnSpc>
            <a:spcBef>
              <a:spcPct val="0"/>
            </a:spcBef>
            <a:spcAft>
              <a:spcPct val="15000"/>
            </a:spcAft>
            <a:buChar char="••"/>
          </a:pPr>
          <a:r>
            <a:rPr lang="en-US" sz="1300" kern="1200" dirty="0" smtClean="0"/>
            <a:t>Full API</a:t>
          </a:r>
          <a:endParaRPr lang="en-US" sz="1300" kern="1200" dirty="0"/>
        </a:p>
        <a:p>
          <a:pPr marL="114300" lvl="1" indent="-114300" algn="l" defTabSz="577850">
            <a:lnSpc>
              <a:spcPct val="90000"/>
            </a:lnSpc>
            <a:spcBef>
              <a:spcPct val="0"/>
            </a:spcBef>
            <a:spcAft>
              <a:spcPct val="15000"/>
            </a:spcAft>
            <a:buChar char="••"/>
          </a:pPr>
          <a:r>
            <a:rPr lang="en-US" sz="1300" kern="1200" dirty="0" smtClean="0"/>
            <a:t>Lossy</a:t>
          </a:r>
          <a:endParaRPr lang="en-US" sz="1300" kern="1200" dirty="0"/>
        </a:p>
        <a:p>
          <a:pPr marL="114300" lvl="1" indent="-114300" algn="l" defTabSz="577850">
            <a:lnSpc>
              <a:spcPct val="90000"/>
            </a:lnSpc>
            <a:spcBef>
              <a:spcPct val="0"/>
            </a:spcBef>
            <a:spcAft>
              <a:spcPct val="15000"/>
            </a:spcAft>
            <a:buChar char="••"/>
          </a:pPr>
          <a:r>
            <a:rPr lang="en-US" sz="1300" kern="1200" dirty="0" smtClean="0"/>
            <a:t>Named</a:t>
          </a:r>
          <a:endParaRPr lang="en-US" sz="1300" kern="1200" dirty="0"/>
        </a:p>
      </dsp:txBody>
      <dsp:txXfrm>
        <a:off x="5892791" y="3329569"/>
        <a:ext cx="1490131" cy="1024317"/>
      </dsp:txXfrm>
    </dsp:sp>
    <dsp:sp modelId="{223C84E7-7BFE-4625-AB25-F4884E4E06EA}">
      <dsp:nvSpPr>
        <dsp:cNvPr id="0" name=""/>
        <dsp:cNvSpPr/>
      </dsp:nvSpPr>
      <dsp:spPr>
        <a:xfrm>
          <a:off x="970932" y="2981531"/>
          <a:ext cx="2128759" cy="137895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t>Pointer to Data</a:t>
          </a:r>
          <a:endParaRPr lang="en-US" sz="1300" kern="1200" dirty="0"/>
        </a:p>
        <a:p>
          <a:pPr marL="114300" lvl="1" indent="-114300" algn="l" defTabSz="577850">
            <a:lnSpc>
              <a:spcPct val="90000"/>
            </a:lnSpc>
            <a:spcBef>
              <a:spcPct val="0"/>
            </a:spcBef>
            <a:spcAft>
              <a:spcPct val="15000"/>
            </a:spcAft>
            <a:buChar char="••"/>
          </a:pPr>
          <a:r>
            <a:rPr lang="en-US" sz="1300" kern="1200" dirty="0" smtClean="0"/>
            <a:t>1:1,1:N,N:1,N;N</a:t>
          </a:r>
          <a:endParaRPr lang="en-US" sz="1300" kern="1200" dirty="0"/>
        </a:p>
        <a:p>
          <a:pPr marL="114300" lvl="1" indent="-114300" algn="l" defTabSz="577850">
            <a:lnSpc>
              <a:spcPct val="90000"/>
            </a:lnSpc>
            <a:spcBef>
              <a:spcPct val="0"/>
            </a:spcBef>
            <a:spcAft>
              <a:spcPct val="15000"/>
            </a:spcAft>
            <a:buChar char="••"/>
          </a:pPr>
          <a:r>
            <a:rPr lang="en-US" sz="1300" kern="1200" dirty="0" smtClean="0"/>
            <a:t>Full API (DVR)</a:t>
          </a:r>
          <a:endParaRPr lang="en-US" sz="1300" kern="1200" dirty="0"/>
        </a:p>
        <a:p>
          <a:pPr marL="114300" lvl="1" indent="-114300" algn="l" defTabSz="577850">
            <a:lnSpc>
              <a:spcPct val="90000"/>
            </a:lnSpc>
            <a:spcBef>
              <a:spcPct val="0"/>
            </a:spcBef>
            <a:spcAft>
              <a:spcPct val="15000"/>
            </a:spcAft>
            <a:buChar char="••"/>
          </a:pPr>
          <a:endParaRPr lang="en-US" sz="1300" kern="1200" dirty="0"/>
        </a:p>
      </dsp:txBody>
      <dsp:txXfrm>
        <a:off x="970932" y="3326270"/>
        <a:ext cx="1490131" cy="1034215"/>
      </dsp:txXfrm>
    </dsp:sp>
    <dsp:sp modelId="{A16ED589-48ED-461D-B26C-73187BA16B05}">
      <dsp:nvSpPr>
        <dsp:cNvPr id="0" name=""/>
        <dsp:cNvSpPr/>
      </dsp:nvSpPr>
      <dsp:spPr>
        <a:xfrm>
          <a:off x="5033017" y="51255"/>
          <a:ext cx="2571051" cy="137895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1:1,N:1,1:N,N:N</a:t>
          </a:r>
          <a:endParaRPr lang="en-US" sz="1800" kern="1200" dirty="0"/>
        </a:p>
        <a:p>
          <a:pPr marL="171450" lvl="1" indent="-171450" algn="l" defTabSz="800100">
            <a:lnSpc>
              <a:spcPct val="90000"/>
            </a:lnSpc>
            <a:spcBef>
              <a:spcPct val="0"/>
            </a:spcBef>
            <a:spcAft>
              <a:spcPct val="15000"/>
            </a:spcAft>
            <a:buChar char="••"/>
          </a:pPr>
          <a:r>
            <a:rPr lang="en-US" sz="1800" kern="1200" dirty="0" smtClean="0"/>
            <a:t>Secure</a:t>
          </a:r>
          <a:endParaRPr lang="en-US" sz="1800" kern="1200" dirty="0"/>
        </a:p>
        <a:p>
          <a:pPr marL="171450" lvl="1" indent="-171450" algn="l" defTabSz="800100">
            <a:lnSpc>
              <a:spcPct val="90000"/>
            </a:lnSpc>
            <a:spcBef>
              <a:spcPct val="0"/>
            </a:spcBef>
            <a:spcAft>
              <a:spcPct val="15000"/>
            </a:spcAft>
            <a:buChar char="••"/>
          </a:pPr>
          <a:r>
            <a:rPr lang="en-US" sz="1800" kern="1200" dirty="0" smtClean="0"/>
            <a:t>Flexible</a:t>
          </a:r>
          <a:endParaRPr lang="en-US" sz="1800" kern="1200" dirty="0"/>
        </a:p>
      </dsp:txBody>
      <dsp:txXfrm>
        <a:off x="5804333" y="51255"/>
        <a:ext cx="1799736" cy="1034215"/>
      </dsp:txXfrm>
    </dsp:sp>
    <dsp:sp modelId="{472092A0-8D9D-4E94-827A-2F6DDCC78466}">
      <dsp:nvSpPr>
        <dsp:cNvPr id="0" name=""/>
        <dsp:cNvSpPr/>
      </dsp:nvSpPr>
      <dsp:spPr>
        <a:xfrm>
          <a:off x="625530" y="-17085"/>
          <a:ext cx="2819563" cy="151563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Lossless (option)</a:t>
          </a:r>
          <a:endParaRPr lang="en-US" sz="1800" kern="1200" dirty="0"/>
        </a:p>
        <a:p>
          <a:pPr marL="171450" lvl="1" indent="-171450" algn="l" defTabSz="800100">
            <a:lnSpc>
              <a:spcPct val="90000"/>
            </a:lnSpc>
            <a:spcBef>
              <a:spcPct val="0"/>
            </a:spcBef>
            <a:spcAft>
              <a:spcPct val="15000"/>
            </a:spcAft>
            <a:buChar char="••"/>
          </a:pPr>
          <a:r>
            <a:rPr lang="en-US" sz="1800" kern="1200" dirty="0" smtClean="0"/>
            <a:t>Buffered</a:t>
          </a:r>
          <a:endParaRPr lang="en-US" sz="1800" kern="1200" dirty="0"/>
        </a:p>
        <a:p>
          <a:pPr marL="171450" lvl="1" indent="-171450" algn="l" defTabSz="800100">
            <a:lnSpc>
              <a:spcPct val="90000"/>
            </a:lnSpc>
            <a:spcBef>
              <a:spcPct val="0"/>
            </a:spcBef>
            <a:spcAft>
              <a:spcPct val="15000"/>
            </a:spcAft>
            <a:buChar char="••"/>
          </a:pPr>
          <a:r>
            <a:rPr lang="en-US" sz="1800" kern="1200" dirty="0" smtClean="0"/>
            <a:t>Full API</a:t>
          </a:r>
          <a:endParaRPr lang="en-US" sz="1800" kern="1200" dirty="0"/>
        </a:p>
        <a:p>
          <a:pPr marL="171450" lvl="1" indent="-171450" algn="l" defTabSz="800100">
            <a:lnSpc>
              <a:spcPct val="90000"/>
            </a:lnSpc>
            <a:spcBef>
              <a:spcPct val="0"/>
            </a:spcBef>
            <a:spcAft>
              <a:spcPct val="15000"/>
            </a:spcAft>
            <a:buChar char="••"/>
          </a:pPr>
          <a:r>
            <a:rPr lang="en-US" sz="1800" kern="1200" dirty="0" smtClean="0"/>
            <a:t>1:1, N:1</a:t>
          </a:r>
          <a:endParaRPr lang="en-US" sz="1800" kern="1200" dirty="0"/>
        </a:p>
        <a:p>
          <a:pPr marL="171450" lvl="1" indent="-171450" algn="l" defTabSz="800100">
            <a:lnSpc>
              <a:spcPct val="90000"/>
            </a:lnSpc>
            <a:spcBef>
              <a:spcPct val="0"/>
            </a:spcBef>
            <a:spcAft>
              <a:spcPct val="15000"/>
            </a:spcAft>
            <a:buChar char="••"/>
          </a:pPr>
          <a:r>
            <a:rPr lang="en-US" sz="1800" kern="1200" dirty="0" smtClean="0"/>
            <a:t>Named</a:t>
          </a:r>
          <a:endParaRPr lang="en-US" sz="1800" kern="1200" dirty="0"/>
        </a:p>
      </dsp:txBody>
      <dsp:txXfrm>
        <a:off x="625530" y="-17085"/>
        <a:ext cx="1973694" cy="1136726"/>
      </dsp:txXfrm>
    </dsp:sp>
    <dsp:sp modelId="{73C9A088-D23B-408A-825C-12D5793D2078}">
      <dsp:nvSpPr>
        <dsp:cNvPr id="0" name=""/>
        <dsp:cNvSpPr/>
      </dsp:nvSpPr>
      <dsp:spPr>
        <a:xfrm>
          <a:off x="2205811" y="262711"/>
          <a:ext cx="1865896" cy="1865896"/>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t>Queues</a:t>
          </a:r>
          <a:endParaRPr lang="en-US" sz="2200" kern="1200" dirty="0"/>
        </a:p>
      </dsp:txBody>
      <dsp:txXfrm>
        <a:off x="2205811" y="262711"/>
        <a:ext cx="1865896" cy="1865896"/>
      </dsp:txXfrm>
    </dsp:sp>
    <dsp:sp modelId="{EF4794D6-F6C6-4B0B-993E-10CF28CAD008}">
      <dsp:nvSpPr>
        <dsp:cNvPr id="0" name=""/>
        <dsp:cNvSpPr/>
      </dsp:nvSpPr>
      <dsp:spPr>
        <a:xfrm rot="5400000">
          <a:off x="4157892" y="262711"/>
          <a:ext cx="1865896" cy="1865896"/>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t>User  Events</a:t>
          </a:r>
          <a:endParaRPr lang="en-US" sz="2200" kern="1200" dirty="0"/>
        </a:p>
      </dsp:txBody>
      <dsp:txXfrm rot="5400000">
        <a:off x="4157892" y="262711"/>
        <a:ext cx="1865896" cy="1865896"/>
      </dsp:txXfrm>
    </dsp:sp>
    <dsp:sp modelId="{38FF0C17-9204-4214-BC57-2F36E59F2A85}">
      <dsp:nvSpPr>
        <dsp:cNvPr id="0" name=""/>
        <dsp:cNvSpPr/>
      </dsp:nvSpPr>
      <dsp:spPr>
        <a:xfrm rot="10800000">
          <a:off x="4157892" y="2214792"/>
          <a:ext cx="1865896" cy="1865896"/>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t>Notifiers</a:t>
          </a:r>
          <a:endParaRPr lang="en-US" sz="2200" kern="1200" dirty="0"/>
        </a:p>
      </dsp:txBody>
      <dsp:txXfrm rot="10800000">
        <a:off x="4157892" y="2214792"/>
        <a:ext cx="1865896" cy="1865896"/>
      </dsp:txXfrm>
    </dsp:sp>
    <dsp:sp modelId="{491C8781-F633-4BC6-A9C0-CF3B2319EC10}">
      <dsp:nvSpPr>
        <dsp:cNvPr id="0" name=""/>
        <dsp:cNvSpPr/>
      </dsp:nvSpPr>
      <dsp:spPr>
        <a:xfrm rot="16200000">
          <a:off x="2205811" y="2214792"/>
          <a:ext cx="1865896" cy="1865896"/>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smtClean="0"/>
            <a:t>DVRs</a:t>
          </a:r>
        </a:p>
        <a:p>
          <a:pPr lvl="0" algn="ctr" defTabSz="977900">
            <a:lnSpc>
              <a:spcPct val="90000"/>
            </a:lnSpc>
            <a:spcBef>
              <a:spcPct val="0"/>
            </a:spcBef>
            <a:spcAft>
              <a:spcPct val="35000"/>
            </a:spcAft>
          </a:pPr>
          <a:r>
            <a:rPr lang="en-US" sz="2200" kern="1200" dirty="0" smtClean="0"/>
            <a:t>FGVs</a:t>
          </a:r>
          <a:endParaRPr lang="en-US" sz="2200" kern="1200" dirty="0"/>
        </a:p>
      </dsp:txBody>
      <dsp:txXfrm rot="16200000">
        <a:off x="2205811" y="2214792"/>
        <a:ext cx="1865896" cy="1865896"/>
      </dsp:txXfrm>
    </dsp:sp>
    <dsp:sp modelId="{4CE391B5-1D53-4946-88EA-A5F58726F60D}">
      <dsp:nvSpPr>
        <dsp:cNvPr id="0" name=""/>
        <dsp:cNvSpPr/>
      </dsp:nvSpPr>
      <dsp:spPr>
        <a:xfrm>
          <a:off x="3792685" y="1783869"/>
          <a:ext cx="644229" cy="560199"/>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F5A08D-4146-4D7E-98A2-6E04C1B22433}">
      <dsp:nvSpPr>
        <dsp:cNvPr id="0" name=""/>
        <dsp:cNvSpPr/>
      </dsp:nvSpPr>
      <dsp:spPr>
        <a:xfrm rot="10800000">
          <a:off x="3792685" y="1999330"/>
          <a:ext cx="644229" cy="560199"/>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FE014A-9633-419C-B276-B9B56A863BC7}" type="datetimeFigureOut">
              <a:rPr lang="en-US" smtClean="0"/>
              <a:pPr/>
              <a:t>2/21/2012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E5AF3C-1B86-4B9B-B592-D8C613618D1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overly simplified message that reaches to LabVIEW community is “don’t use </a:t>
            </a:r>
            <a:r>
              <a:rPr lang="en-US" baseline="0" dirty="0" err="1" smtClean="0"/>
              <a:t>globals</a:t>
            </a:r>
            <a:r>
              <a:rPr lang="en-US" baseline="0" dirty="0" smtClean="0"/>
              <a:t>, use functional </a:t>
            </a:r>
            <a:r>
              <a:rPr lang="en-US" baseline="0" dirty="0" err="1" smtClean="0"/>
              <a:t>globals</a:t>
            </a:r>
            <a:r>
              <a:rPr lang="en-US" baseline="0" dirty="0" smtClean="0"/>
              <a:t> to prevent race conditions.”  However, as we shall see, it’s not just the functional global encapsulation that prevents the race conditions.  So let’s evaluate what this simple set &amp; get functional global provides us.</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initial demo that includes a global variable</a:t>
            </a:r>
            <a:r>
              <a:rPr lang="en-US" baseline="0" dirty="0" smtClean="0"/>
              <a:t> for storing data.  </a:t>
            </a:r>
          </a:p>
          <a:p>
            <a:endParaRPr lang="en-US" baseline="0" dirty="0" smtClean="0"/>
          </a:p>
          <a:p>
            <a:r>
              <a:rPr lang="en-US" i="0" baseline="0" dirty="0" smtClean="0"/>
              <a:t>Run</a:t>
            </a:r>
            <a:r>
              <a:rPr lang="en-US" i="1" baseline="0" dirty="0" smtClean="0"/>
              <a:t> Main – Using a Global.vi </a:t>
            </a:r>
            <a:r>
              <a:rPr lang="en-US" baseline="0" dirty="0" smtClean="0"/>
              <a:t>in the Simple Get-Set FGV virtual folder.  </a:t>
            </a:r>
          </a:p>
          <a:p>
            <a:r>
              <a:rPr lang="en-US" baseline="0" dirty="0" smtClean="0"/>
              <a:t>Show the block diagram.</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global variable has now</a:t>
            </a:r>
            <a:r>
              <a:rPr lang="en-US" baseline="0" dirty="0" smtClean="0"/>
              <a:t> be replaced with an FGV.</a:t>
            </a:r>
          </a:p>
          <a:p>
            <a:endParaRPr lang="en-US" baseline="0" dirty="0" smtClean="0"/>
          </a:p>
          <a:p>
            <a:r>
              <a:rPr lang="en-US" baseline="0" dirty="0" smtClean="0"/>
              <a:t>Run </a:t>
            </a:r>
            <a:r>
              <a:rPr lang="en-US" i="1" baseline="0" dirty="0" smtClean="0"/>
              <a:t>Main – Using a Simple Set-Get FGV.vi </a:t>
            </a:r>
            <a:r>
              <a:rPr lang="en-US" baseline="0" dirty="0" smtClean="0"/>
              <a:t>in the Simple Get-Set FGV virtual folder.  </a:t>
            </a:r>
          </a:p>
          <a:p>
            <a:r>
              <a:rPr lang="en-US" baseline="0" dirty="0" smtClean="0"/>
              <a:t>Show the block diagram.</a:t>
            </a:r>
          </a:p>
          <a:p>
            <a:endParaRPr lang="en-US" baseline="0" dirty="0" smtClean="0"/>
          </a:p>
        </p:txBody>
      </p:sp>
      <p:sp>
        <p:nvSpPr>
          <p:cNvPr id="4" name="Slide Number Placeholder 3"/>
          <p:cNvSpPr>
            <a:spLocks noGrp="1"/>
          </p:cNvSpPr>
          <p:nvPr>
            <p:ph type="sldNum" sz="quarter" idx="10"/>
          </p:nvPr>
        </p:nvSpPr>
        <p:spPr/>
        <p:txBody>
          <a:bodyPr/>
          <a:lstStyle/>
          <a:p>
            <a:fld id="{7FE5AF3C-1B86-4B9B-B592-D8C613618D18}"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Run Race Conditions &gt;&gt; Main – Race Conditions</a:t>
            </a:r>
            <a:r>
              <a:rPr lang="en-US" baseline="0" dirty="0" smtClean="0"/>
              <a:t> with Set-Get FGV</a:t>
            </a:r>
          </a:p>
          <a:p>
            <a:endParaRPr lang="en-US" baseline="0" dirty="0" smtClean="0"/>
          </a:p>
          <a:p>
            <a:r>
              <a:rPr lang="en-US" baseline="0" dirty="0" smtClean="0"/>
              <a:t>Open the block diagram.  Note that Total Iterations should equal Current Value FGV after running the program.  However, each time the program runs Current Value FGV is equal to half of the Total Iterations.  Since the LabVIEW execution system processes both loops concurrently, or rather time slices between the two, and since the “critical section” of code is not protected, both loops are modifying the count at the same time.  As such half of the counts are missed.</a:t>
            </a:r>
          </a:p>
          <a:p>
            <a:endParaRPr lang="en-US" baseline="0" dirty="0" smtClean="0"/>
          </a:p>
          <a:p>
            <a:r>
              <a:rPr lang="en-US" baseline="0" dirty="0" smtClean="0"/>
              <a:t>This example exaggerates the problem with the inclusion of the 100 </a:t>
            </a:r>
            <a:r>
              <a:rPr lang="en-US" baseline="0" dirty="0" err="1" smtClean="0"/>
              <a:t>msec</a:t>
            </a:r>
            <a:r>
              <a:rPr lang="en-US" baseline="0" dirty="0" smtClean="0"/>
              <a:t> delay.  Typically these types of race conditions are not so obvious.  It might be something that occurs occasionally.  As such it can be very difficult to spot.</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1135"/>
              </a:spcBef>
            </a:pPr>
            <a:endParaRPr lang="en-US" dirty="0">
              <a:latin typeface="Times"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bwMode="auto">
          <a:xfrm>
            <a:off x="673100" y="725488"/>
            <a:ext cx="5480050" cy="4110037"/>
          </a:xfrm>
          <a:prstGeom prst="rect">
            <a:avLst/>
          </a:prstGeom>
          <a:solidFill>
            <a:srgbClr val="FFFFFF"/>
          </a:solidFill>
          <a:ln>
            <a:solidFill>
              <a:srgbClr val="000000"/>
            </a:solidFill>
            <a:miter lim="800000"/>
            <a:headEnd/>
            <a:tailEnd/>
          </a:ln>
        </p:spPr>
      </p:sp>
      <p:sp>
        <p:nvSpPr>
          <p:cNvPr id="147459" name="Rectangle 3"/>
          <p:cNvSpPr>
            <a:spLocks noGrp="1" noChangeArrowheads="1"/>
          </p:cNvSpPr>
          <p:nvPr>
            <p:ph type="body" idx="1"/>
          </p:nvPr>
        </p:nvSpPr>
        <p:spPr bwMode="auto">
          <a:xfrm>
            <a:off x="642938" y="4934857"/>
            <a:ext cx="5572125" cy="3523343"/>
          </a:xfrm>
          <a:prstGeom prst="rect">
            <a:avLst/>
          </a:prstGeom>
          <a:noFill/>
          <a:ln>
            <a:miter lim="800000"/>
            <a:headEnd/>
            <a:tailEnd/>
          </a:ln>
        </p:spPr>
        <p:txBody>
          <a:bodyPr>
            <a:normAutofit lnSpcReduction="10000"/>
          </a:bodyPr>
          <a:lstStyle/>
          <a:p>
            <a:pPr>
              <a:spcBef>
                <a:spcPts val="1135"/>
              </a:spcBef>
            </a:pPr>
            <a:r>
              <a:rPr lang="en-US" dirty="0" smtClean="0">
                <a:latin typeface="Times" pitchFamily="18" charset="0"/>
              </a:rPr>
              <a:t>This is information that is taught in</a:t>
            </a:r>
            <a:r>
              <a:rPr lang="en-US" baseline="0" dirty="0" smtClean="0">
                <a:latin typeface="Times" pitchFamily="18" charset="0"/>
              </a:rPr>
              <a:t> the LabVIEW Performance course.</a:t>
            </a:r>
            <a:endParaRPr lang="en-US" dirty="0" smtClean="0">
              <a:latin typeface="Times" pitchFamily="18" charset="0"/>
            </a:endParaRPr>
          </a:p>
          <a:p>
            <a:pPr>
              <a:spcBef>
                <a:spcPts val="1135"/>
              </a:spcBef>
            </a:pPr>
            <a:endParaRPr lang="en-US" dirty="0" smtClean="0">
              <a:latin typeface="Times" pitchFamily="18" charset="0"/>
            </a:endParaRPr>
          </a:p>
          <a:p>
            <a:pPr>
              <a:spcBef>
                <a:spcPts val="1135"/>
              </a:spcBef>
            </a:pPr>
            <a:r>
              <a:rPr lang="en-US" dirty="0" smtClean="0">
                <a:latin typeface="Times" pitchFamily="18" charset="0"/>
              </a:rPr>
              <a:t>Reentrant </a:t>
            </a:r>
            <a:r>
              <a:rPr lang="en-US" dirty="0">
                <a:latin typeface="Times" pitchFamily="18" charset="0"/>
              </a:rPr>
              <a:t>VIs have two different uses. For performance, it is important to understand that a VI must be marked as reentrant so that you can call it from two spots simultaneously. </a:t>
            </a:r>
            <a:endParaRPr lang="en-US" dirty="0" smtClean="0">
              <a:latin typeface="Times" pitchFamily="18" charset="0"/>
            </a:endParaRPr>
          </a:p>
          <a:p>
            <a:pPr>
              <a:spcBef>
                <a:spcPts val="1135"/>
              </a:spcBef>
            </a:pPr>
            <a:r>
              <a:rPr lang="en-US" dirty="0" smtClean="0">
                <a:latin typeface="Times" pitchFamily="18" charset="0"/>
              </a:rPr>
              <a:t>Functional global variables must be non-reentrant </a:t>
            </a:r>
            <a:r>
              <a:rPr lang="en-US" baseline="0" dirty="0" smtClean="0">
                <a:latin typeface="Times" pitchFamily="18" charset="0"/>
              </a:rPr>
              <a:t>to maintain state between calls. If two calls are made to a non-reentrant VI simultaneously, one call must wait until the other call is complete. This may slow execution. </a:t>
            </a:r>
          </a:p>
          <a:p>
            <a:pPr>
              <a:spcBef>
                <a:spcPts val="1135"/>
              </a:spcBef>
            </a:pPr>
            <a:r>
              <a:rPr lang="en-US" baseline="0" dirty="0" smtClean="0">
                <a:latin typeface="Times" pitchFamily="18" charset="0"/>
              </a:rPr>
              <a:t>If you have a subVI that performs an operation, such as searching a data structure is passed to the subVI from the calling VI, but it is called in multiple places, this subVI is a good candidate for being reentrant because it does not need to maintain information from other calls.</a:t>
            </a:r>
          </a:p>
          <a:p>
            <a:pPr>
              <a:spcBef>
                <a:spcPts val="1135"/>
              </a:spcBef>
            </a:pPr>
            <a:r>
              <a:rPr lang="en-US" baseline="0" dirty="0" smtClean="0">
                <a:latin typeface="Times" pitchFamily="18" charset="0"/>
              </a:rPr>
              <a:t>Deciding if a VI should be reentrant or not requires you to decide if optimizing for memory usage or optimizing for execution speed is more important. Having multiple instances in memory improves execution speed but increases memory usage. VIs must be reentrant in order to call themselves recursively.</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1135"/>
              </a:spcBef>
            </a:pPr>
            <a:r>
              <a:rPr lang="en-US" dirty="0" smtClean="0">
                <a:latin typeface="Times" pitchFamily="18" charset="0"/>
              </a:rPr>
              <a:t>This slide is from the performance</a:t>
            </a:r>
            <a:r>
              <a:rPr lang="en-US" baseline="0" dirty="0" smtClean="0">
                <a:latin typeface="Times" pitchFamily="18" charset="0"/>
              </a:rPr>
              <a:t> course.  It is hidden as it does not directly address the topic of the presentation.  It is included in the presentation materials as it is</a:t>
            </a:r>
            <a:endParaRPr lang="en-US" dirty="0" smtClean="0">
              <a:latin typeface="Times" pitchFamily="18" charset="0"/>
            </a:endParaRPr>
          </a:p>
          <a:p>
            <a:pPr>
              <a:spcBef>
                <a:spcPts val="1135"/>
              </a:spcBef>
            </a:pPr>
            <a:endParaRPr lang="en-US" dirty="0" smtClean="0">
              <a:latin typeface="Times" pitchFamily="18" charset="0"/>
            </a:endParaRPr>
          </a:p>
          <a:p>
            <a:pPr>
              <a:spcBef>
                <a:spcPts val="1135"/>
              </a:spcBef>
            </a:pPr>
            <a:r>
              <a:rPr lang="en-US" dirty="0" smtClean="0">
                <a:latin typeface="Times" pitchFamily="18" charset="0"/>
              </a:rPr>
              <a:t>The Preallocate clones reentrancy</a:t>
            </a:r>
            <a:r>
              <a:rPr lang="en-US" baseline="0" dirty="0" smtClean="0">
                <a:latin typeface="Times" pitchFamily="18" charset="0"/>
              </a:rPr>
              <a:t> option allocates a clone for every instance of a reentrant subVI in your application. This means that if a reentrant VI has 20 instances in your code, </a:t>
            </a:r>
            <a:br>
              <a:rPr lang="en-US" baseline="0" dirty="0" smtClean="0">
                <a:latin typeface="Times" pitchFamily="18" charset="0"/>
              </a:rPr>
            </a:br>
            <a:r>
              <a:rPr lang="en-US" baseline="0" dirty="0" smtClean="0">
                <a:latin typeface="Times" pitchFamily="18" charset="0"/>
              </a:rPr>
              <a:t>20 clones are allocated at the start of execution.</a:t>
            </a:r>
          </a:p>
          <a:p>
            <a:pPr>
              <a:spcBef>
                <a:spcPts val="1135"/>
              </a:spcBef>
            </a:pPr>
            <a:r>
              <a:rPr lang="en-US" baseline="0" dirty="0" smtClean="0">
                <a:latin typeface="Times" pitchFamily="18" charset="0"/>
              </a:rPr>
              <a:t>Shared clones, added as a reentrancy option in LabVIEW 8.5, allocates a pool of clones for use during execution. At any given time during execution, you may only simultaneously call two instances of your reentrant subVI. This option allows only two clones to be allocated and reused by different instances when needed. If, at some time during the execution, you require three clones, a third clone is allocated at run time. This option induces jitter, so is not recommended if jitter is a concern. Also, this option cannot be used if each instance needs to maintain its own state. This will, however, reduce the overall memory usage if only a few clones are needed at any given time.</a:t>
            </a:r>
            <a:endParaRPr lang="en-US" dirty="0">
              <a:latin typeface="Times"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Run Race Conditions</a:t>
            </a:r>
            <a:r>
              <a:rPr lang="en-US" baseline="0" dirty="0" smtClean="0"/>
              <a:t> &gt;&gt; </a:t>
            </a:r>
            <a:r>
              <a:rPr lang="en-US" i="1" baseline="0" dirty="0" smtClean="0"/>
              <a:t>Main Race Conditions Avoided with Action Engine.vi</a:t>
            </a:r>
          </a:p>
          <a:p>
            <a:endParaRPr lang="en-US" i="1" baseline="0" dirty="0" smtClean="0"/>
          </a:p>
          <a:p>
            <a:r>
              <a:rPr lang="en-US" i="0" baseline="0" dirty="0" smtClean="0"/>
              <a:t>Note that in this instance, the FGV returns the correct information.  Each instance of the action engine blocks the other until the critical section of code executes.</a:t>
            </a:r>
          </a:p>
          <a:p>
            <a:endParaRPr lang="en-US" i="0" baseline="0" dirty="0" smtClean="0"/>
          </a:p>
          <a:p>
            <a:r>
              <a:rPr lang="en-US" i="0" baseline="0" dirty="0" smtClean="0"/>
              <a:t>Note also that this Action Engine includes an unnecessary delay so that the example is comparable to the Set-Get FGV.</a:t>
            </a:r>
            <a:endParaRPr lang="en-US" i="0"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24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goal of this session is to promote the responsible use of functional global variables (FGVs).  The newer user may be unaware of FGVs and the role that they play in LabVIEW development.  Some developers over use FGVs and should consider another technique for global data storage.</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Remember</a:t>
            </a:r>
            <a:r>
              <a:rPr lang="en-US" baseline="0" dirty="0" smtClean="0"/>
              <a:t> that a global variable is actually a special kind of VI.  The diagram is removed and the global values are placed on the front panel.  </a:t>
            </a:r>
          </a:p>
          <a:p>
            <a:endParaRPr lang="en-US" baseline="0" dirty="0" smtClean="0"/>
          </a:p>
          <a:p>
            <a:r>
              <a:rPr lang="en-US" baseline="0" dirty="0" smtClean="0"/>
              <a:t>The benchmark indicates that the Global is about 7x faster than the FGV for a simple increment in a loop that runs 1,000,000 times.  The benchmark code is in the benchmark folder.</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25</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a:t>
            </a:r>
            <a:r>
              <a:rPr lang="en-US" baseline="0" dirty="0" smtClean="0"/>
              <a:t> the broken </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26</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an idea was recommended</a:t>
            </a:r>
            <a:r>
              <a:rPr lang="en-US" baseline="0" dirty="0" smtClean="0"/>
              <a:t> on the forums by a very knowledgeable LabVIEW developer.  It has not yet been widely adopted at this time.</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27</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Run Encapsulated</a:t>
            </a:r>
            <a:r>
              <a:rPr lang="en-US" baseline="0" dirty="0" smtClean="0"/>
              <a:t> Global &gt;&gt; </a:t>
            </a:r>
            <a:r>
              <a:rPr lang="en-US" i="1" dirty="0" smtClean="0"/>
              <a:t>Main – Using an Encapsulated Global.vi</a:t>
            </a:r>
          </a:p>
          <a:p>
            <a:endParaRPr lang="en-US" dirty="0" smtClean="0"/>
          </a:p>
          <a:p>
            <a:r>
              <a:rPr lang="en-US" dirty="0" smtClean="0"/>
              <a:t>Open</a:t>
            </a:r>
            <a:r>
              <a:rPr lang="en-US" baseline="0" dirty="0" smtClean="0"/>
              <a:t> the block diagram.  </a:t>
            </a:r>
          </a:p>
          <a:p>
            <a:r>
              <a:rPr lang="en-US" baseline="0" dirty="0" smtClean="0"/>
              <a:t>Open the Counter.vi</a:t>
            </a:r>
          </a:p>
          <a:p>
            <a:r>
              <a:rPr lang="en-US" baseline="0" dirty="0" smtClean="0"/>
              <a:t>Explore the similarities with the previous solution</a:t>
            </a:r>
          </a:p>
          <a:p>
            <a:r>
              <a:rPr lang="en-US" baseline="0" dirty="0" smtClean="0"/>
              <a:t>Show that code breaks if the global is called from a VI that is not a member of the .</a:t>
            </a:r>
            <a:r>
              <a:rPr lang="en-US" baseline="0" dirty="0" err="1" smtClean="0"/>
              <a:t>lvlib</a:t>
            </a:r>
            <a:endParaRPr lang="en-US" baseline="0" dirty="0" smtClean="0"/>
          </a:p>
          <a:p>
            <a:endParaRPr lang="en-US" baseline="0" dirty="0" smtClean="0"/>
          </a:p>
          <a:p>
            <a:r>
              <a:rPr lang="en-US" baseline="0" dirty="0" smtClean="0"/>
              <a:t>Remind everyone that locking the .</a:t>
            </a:r>
            <a:r>
              <a:rPr lang="en-US" baseline="0" dirty="0" err="1" smtClean="0"/>
              <a:t>lvlib</a:t>
            </a:r>
            <a:r>
              <a:rPr lang="en-US" baseline="0" dirty="0" smtClean="0"/>
              <a:t> will not only prevent edits, but also make the global and any other private data hidden in the project.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28</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Reusable</a:t>
            </a:r>
            <a:r>
              <a:rPr lang="en-US" baseline="0" dirty="0" smtClean="0"/>
              <a:t> components: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29</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a:t>
            </a:r>
            <a:r>
              <a:rPr lang="en-US" baseline="0" dirty="0" smtClean="0"/>
              <a:t> that with reference storage, you may want to remove the modify from the list of methods as a reference would never be modified.</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33</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Create new from the *.</a:t>
            </a:r>
            <a:r>
              <a:rPr lang="en-US" dirty="0" err="1" smtClean="0"/>
              <a:t>vit</a:t>
            </a:r>
            <a:r>
              <a:rPr lang="en-US" dirty="0" smtClean="0"/>
              <a:t>.</a:t>
            </a:r>
            <a:r>
              <a:rPr lang="en-US" baseline="0" dirty="0" smtClean="0"/>
              <a:t>  </a:t>
            </a:r>
          </a:p>
          <a:p>
            <a:endParaRPr lang="en-US" baseline="0" dirty="0" smtClean="0"/>
          </a:p>
          <a:p>
            <a:r>
              <a:rPr lang="en-US" baseline="0" dirty="0" smtClean="0"/>
              <a:t>The two type </a:t>
            </a:r>
            <a:r>
              <a:rPr lang="en-US" baseline="0" dirty="0" err="1" smtClean="0"/>
              <a:t>defs</a:t>
            </a:r>
            <a:r>
              <a:rPr lang="en-US" baseline="0" dirty="0" smtClean="0"/>
              <a:t> (data and the methods) are saved as *.ctt, so you will be required to save those unique type </a:t>
            </a:r>
            <a:r>
              <a:rPr lang="en-US" baseline="0" dirty="0" err="1" smtClean="0"/>
              <a:t>defs</a:t>
            </a:r>
            <a:r>
              <a:rPr lang="en-US" baseline="0" dirty="0" smtClean="0"/>
              <a:t> that correspond to the new FGV.  </a:t>
            </a:r>
          </a:p>
          <a:p>
            <a:endParaRPr lang="en-US" baseline="0" dirty="0" smtClean="0"/>
          </a:p>
          <a:p>
            <a:r>
              <a:rPr lang="en-US" baseline="0" dirty="0" smtClean="0"/>
              <a:t>Once complete, edit the data set as needed and you are done!  </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34</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4375" y="4343400"/>
            <a:ext cx="5486400" cy="4114800"/>
          </a:xfrm>
        </p:spPr>
        <p:txBody>
          <a:bodyPr>
            <a:normAutofit/>
          </a:bodyPr>
          <a:lstStyle/>
          <a:p>
            <a:endParaRPr lang="en-US" dirty="0" smtClean="0">
              <a:latin typeface="Times New Roman"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p:sp>
      <p:sp>
        <p:nvSpPr>
          <p:cNvPr id="6" name="Notes Placeholder 5"/>
          <p:cNvSpPr>
            <a:spLocks noGrp="1"/>
          </p:cNvSpPr>
          <p:nvPr>
            <p:ph type="body" idx="1"/>
          </p:nvPr>
        </p:nvSpPr>
        <p:spPr/>
        <p:txBody>
          <a:bodyPr>
            <a:normAutofit/>
          </a:bodyPr>
          <a:lstStyle/>
          <a:p>
            <a:r>
              <a:rPr lang="en-US" sz="1100" dirty="0" smtClean="0">
                <a:latin typeface="Times New Roman" pitchFamily="18" charset="0"/>
              </a:rPr>
              <a:t>You already conducted a thorough evaluation of the Producer/Consumer (Events) design pattern, but you are now going to see how this pattern plays a very foundational role in the primary templates that your team will use.</a:t>
            </a:r>
            <a:endParaRPr lang="en-US" sz="1100"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40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Run DVR</a:t>
            </a:r>
            <a:r>
              <a:rPr lang="en-US" baseline="0" dirty="0" smtClean="0"/>
              <a:t> &gt;&gt; Main – Using a DVR.vi</a:t>
            </a:r>
          </a:p>
          <a:p>
            <a:endParaRPr lang="en-US" baseline="0" dirty="0" smtClean="0"/>
          </a:p>
          <a:p>
            <a:r>
              <a:rPr lang="en-US" baseline="0" dirty="0" smtClean="0"/>
              <a:t>Show the block diagram.</a:t>
            </a:r>
          </a:p>
          <a:p>
            <a:endParaRPr lang="en-US" baseline="0" dirty="0" smtClean="0"/>
          </a:p>
        </p:txBody>
      </p:sp>
      <p:sp>
        <p:nvSpPr>
          <p:cNvPr id="4" name="Slide Number Placeholder 3"/>
          <p:cNvSpPr>
            <a:spLocks noGrp="1"/>
          </p:cNvSpPr>
          <p:nvPr>
            <p:ph type="sldNum" sz="quarter" idx="10"/>
          </p:nvPr>
        </p:nvSpPr>
        <p:spPr/>
        <p:txBody>
          <a:bodyPr/>
          <a:lstStyle/>
          <a:p>
            <a:fld id="{7FE5AF3C-1B86-4B9B-B592-D8C613618D18}" type="slidenum">
              <a:rPr lang="en-US" smtClean="0"/>
              <a:pPr/>
              <a:t>41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a:t>
            </a:r>
            <a:r>
              <a:rPr lang="en-US" baseline="0" dirty="0" smtClean="0"/>
              <a:t> the template, create a new method to reset the counter.  </a:t>
            </a:r>
          </a:p>
          <a:p>
            <a:endParaRPr lang="en-US" baseline="0" dirty="0" smtClean="0"/>
          </a:p>
          <a:p>
            <a:r>
              <a:rPr lang="en-US" baseline="0" dirty="0" smtClean="0"/>
              <a:t>Then add this method to the demonstration.</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43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We’ve only explored the myriad ways to store</a:t>
            </a:r>
            <a:r>
              <a:rPr lang="en-US" baseline="0" dirty="0" smtClean="0"/>
              <a:t> data in a LabVIEW application.  We may need to stream data or send messages.</a:t>
            </a:r>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w="6350"/>
        </p:spPr>
      </p:sp>
      <p:sp>
        <p:nvSpPr>
          <p:cNvPr id="43011" name="Rectangle 3"/>
          <p:cNvSpPr>
            <a:spLocks noGrp="1" noChangeArrowheads="1"/>
          </p:cNvSpPr>
          <p:nvPr>
            <p:ph type="body" idx="1"/>
          </p:nvPr>
        </p:nvSpPr>
        <p:spPr>
          <a:noFill/>
          <a:ln/>
        </p:spPr>
        <p:txBody>
          <a:bodyPr>
            <a:noAutofit/>
          </a:bodyPr>
          <a:lstStyle/>
          <a:p>
            <a:pPr eaLnBrk="1" hangingPunct="1"/>
            <a:r>
              <a:rPr lang="en-US" sz="1100" b="1" dirty="0" smtClean="0"/>
              <a:t>Various Inter-process Communication Methods</a:t>
            </a:r>
          </a:p>
          <a:p>
            <a:pPr eaLnBrk="1" hangingPunct="1"/>
            <a:r>
              <a:rPr lang="en-US" sz="1100" dirty="0" smtClean="0"/>
              <a:t>This table lists various inter-process communication methods organized by scope and transfer type. This list is not comprehensive, but it is beneficial to know about all of the listed methods.</a:t>
            </a:r>
          </a:p>
          <a:p>
            <a:pPr eaLnBrk="1" hangingPunct="1"/>
            <a:r>
              <a:rPr lang="en-US" sz="1100" dirty="0" smtClean="0">
                <a:latin typeface="Helvetica Condensed" pitchFamily="34" charset="0"/>
              </a:rPr>
              <a:t>Various Inter-process Communication Methods:</a:t>
            </a:r>
          </a:p>
          <a:p>
            <a:pPr eaLnBrk="1" hangingPunct="1">
              <a:buFont typeface="Arial" pitchFamily="34" charset="0"/>
              <a:buChar char="•"/>
            </a:pPr>
            <a:r>
              <a:rPr lang="en-US" sz="1100" dirty="0" smtClean="0"/>
              <a:t>Single-process shared variables</a:t>
            </a:r>
          </a:p>
          <a:p>
            <a:pPr eaLnBrk="1" hangingPunct="1">
              <a:buFont typeface="Arial" pitchFamily="34" charset="0"/>
              <a:buChar char="•"/>
            </a:pPr>
            <a:r>
              <a:rPr lang="en-US" sz="1100" dirty="0" smtClean="0"/>
              <a:t>Local variables</a:t>
            </a:r>
          </a:p>
          <a:p>
            <a:pPr eaLnBrk="1" hangingPunct="1">
              <a:buFont typeface="Arial" pitchFamily="34" charset="0"/>
              <a:buChar char="•"/>
            </a:pPr>
            <a:r>
              <a:rPr lang="en-US" sz="1100" dirty="0" smtClean="0"/>
              <a:t>Global variables</a:t>
            </a:r>
          </a:p>
          <a:p>
            <a:pPr eaLnBrk="1" hangingPunct="1">
              <a:buFont typeface="Arial" pitchFamily="34" charset="0"/>
              <a:buChar char="•"/>
            </a:pPr>
            <a:r>
              <a:rPr lang="en-US" sz="1100" dirty="0" smtClean="0"/>
              <a:t>Network-published shared variables (single-element)</a:t>
            </a:r>
          </a:p>
          <a:p>
            <a:pPr defTabSz="864842">
              <a:spcBef>
                <a:spcPts val="568"/>
              </a:spcBef>
              <a:buFont typeface="Arial" pitchFamily="34" charset="0"/>
              <a:buChar char="•"/>
              <a:defRPr/>
            </a:pPr>
            <a:r>
              <a:rPr lang="en-US" sz="1100" dirty="0" smtClean="0"/>
              <a:t>Network-published shared variables (multiple-element)</a:t>
            </a:r>
          </a:p>
          <a:p>
            <a:pPr eaLnBrk="1" hangingPunct="1">
              <a:buFont typeface="Arial" pitchFamily="34" charset="0"/>
              <a:buChar char="•"/>
            </a:pPr>
            <a:r>
              <a:rPr lang="en-US" sz="1100" dirty="0" smtClean="0"/>
              <a:t>Functional global variables (FGV)</a:t>
            </a:r>
          </a:p>
          <a:p>
            <a:pPr eaLnBrk="1" hangingPunct="1">
              <a:buFont typeface="Arial" pitchFamily="34" charset="0"/>
              <a:buChar char="•"/>
            </a:pPr>
            <a:r>
              <a:rPr lang="en-US" sz="1100" dirty="0" smtClean="0"/>
              <a:t>Single Element Queues (SEQ)</a:t>
            </a:r>
          </a:p>
          <a:p>
            <a:pPr eaLnBrk="1" hangingPunct="1">
              <a:buFont typeface="Arial" pitchFamily="34" charset="0"/>
              <a:buChar char="•"/>
            </a:pPr>
            <a:r>
              <a:rPr lang="en-US" sz="1100" dirty="0" smtClean="0"/>
              <a:t>Data Value Reference (DVR)</a:t>
            </a:r>
          </a:p>
          <a:p>
            <a:pPr eaLnBrk="1" hangingPunct="1">
              <a:buFont typeface="Arial" pitchFamily="34" charset="0"/>
              <a:buChar char="•"/>
            </a:pPr>
            <a:r>
              <a:rPr lang="en-US" sz="1100" dirty="0" smtClean="0"/>
              <a:t>Current Value Table (CVT)</a:t>
            </a:r>
          </a:p>
          <a:p>
            <a:pPr eaLnBrk="1" hangingPunct="1">
              <a:buFont typeface="Arial" pitchFamily="34" charset="0"/>
              <a:buChar char="•"/>
            </a:pPr>
            <a:r>
              <a:rPr lang="en-US" sz="1100" dirty="0" smtClean="0"/>
              <a:t>Client CVT Communication (CCC)</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We’ve covered this one key component.  There is still a lot that</a:t>
            </a:r>
            <a:r>
              <a:rPr lang="en-US" baseline="0" dirty="0" smtClean="0"/>
              <a:t> we need to learn to write scalable applications.</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47</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presentation included material from</a:t>
            </a:r>
            <a:r>
              <a:rPr lang="en-US" baseline="0" dirty="0" smtClean="0"/>
              <a:t> Core 1, Core 3, Performance, and Advanced Architectures courses.</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48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By</a:t>
            </a:r>
            <a:r>
              <a:rPr lang="en-US" baseline="0" dirty="0" smtClean="0"/>
              <a:t> comparison, consider typical messaging mechanisms such as queues.  These types of data communication implementations invoke some type of action.  When an element is </a:t>
            </a:r>
            <a:r>
              <a:rPr lang="en-US" baseline="0" dirty="0" err="1" smtClean="0"/>
              <a:t>enqueued</a:t>
            </a:r>
            <a:r>
              <a:rPr lang="en-US" baseline="0" dirty="0" smtClean="0"/>
              <a:t>, the </a:t>
            </a:r>
            <a:r>
              <a:rPr lang="en-US" baseline="0" dirty="0" err="1" smtClean="0"/>
              <a:t>dequeue</a:t>
            </a:r>
            <a:r>
              <a:rPr lang="en-US" baseline="0" dirty="0" smtClean="0"/>
              <a:t> will immediately run, receiving the message with a command to process.  In the classic producer/consumer design pattern, the producer loop will cause an action to occur in the consumer loop.</a:t>
            </a:r>
          </a:p>
          <a:p>
            <a:endParaRPr lang="en-US" baseline="0" dirty="0" smtClean="0"/>
          </a:p>
          <a:p>
            <a:r>
              <a:rPr lang="en-US" baseline="0" dirty="0" smtClean="0"/>
              <a:t>In contrast, global data storage is simply a memory location that stores data.  Any process that needs the data must fetch the data.  As such some type of polling would be required for regular retrieval of the data.</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318">
              <a:spcBef>
                <a:spcPts val="568"/>
              </a:spcBef>
              <a:defRPr/>
            </a:pPr>
            <a:endParaRPr lang="en-US" b="1" dirty="0" smtClean="0">
              <a:latin typeface="Helvetica Condensed"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information straight out of Core 1.</a:t>
            </a:r>
          </a:p>
          <a:p>
            <a:endParaRPr lang="en-US" dirty="0" smtClean="0"/>
          </a:p>
          <a:p>
            <a:r>
              <a:rPr lang="en-US" dirty="0" smtClean="0"/>
              <a:t>You can use uninitialized shift registers in For Loops or While Loops to hold data as long as the VI never goes out of memory</a:t>
            </a:r>
          </a:p>
          <a:p>
            <a:r>
              <a:rPr lang="en-US" dirty="0" smtClean="0"/>
              <a:t>Place a loop within a subVI and use the shift registers to store data that can be read from or written to, similar to a global variable</a:t>
            </a:r>
          </a:p>
          <a:p>
            <a:r>
              <a:rPr lang="en-US" dirty="0" smtClean="0"/>
              <a:t>This method is referred to as a functional global variable</a:t>
            </a:r>
          </a:p>
          <a:p>
            <a:r>
              <a:rPr lang="en-US" dirty="0" smtClean="0"/>
              <a:t>The advantage to this method over a global variable is that you can control access to the data in the shift register</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information straight</a:t>
            </a:r>
            <a:r>
              <a:rPr lang="en-US" baseline="0" dirty="0" smtClean="0"/>
              <a:t> out of core 1</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developer of the FGV or action engine wants to avoid the situation in which the someone uses the FGV, forgets to wire the  method and then accidentally changes the state of the FGV.  Making the “get” method the default prevents this.  Additionally, making the method/action a required terminal will force the user to specifically wire to the input as well.</a:t>
            </a:r>
            <a:endParaRPr lang="en-US" dirty="0"/>
          </a:p>
        </p:txBody>
      </p:sp>
      <p:sp>
        <p:nvSpPr>
          <p:cNvPr id="4" name="Slide Number Placeholder 3"/>
          <p:cNvSpPr>
            <a:spLocks noGrp="1"/>
          </p:cNvSpPr>
          <p:nvPr>
            <p:ph type="sldNum" sz="quarter" idx="10"/>
          </p:nvPr>
        </p:nvSpPr>
        <p:spPr/>
        <p:txBody>
          <a:bodyPr/>
          <a:lstStyle/>
          <a:p>
            <a:fld id="{7FE5AF3C-1B86-4B9B-B592-D8C613618D18}"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latin typeface="Helvetica Condensed" pitchFamily="34" charset="0"/>
              </a:rPr>
              <a:t>Functional Global Variables – History</a:t>
            </a:r>
          </a:p>
          <a:p>
            <a:pPr>
              <a:spcBef>
                <a:spcPts val="568"/>
              </a:spcBef>
            </a:pPr>
            <a:r>
              <a:rPr lang="en-US" sz="1100" dirty="0" smtClean="0">
                <a:latin typeface="Times New Roman" pitchFamily="18" charset="0"/>
              </a:rPr>
              <a:t>The functional global variable has a fascinating history. Prior to the release of LabVIEW 2, the value of the initialized shift register had not been defined. This was during the time period in which LabVIEW was black and white and required the developer to disconnect all of the terminals to move an icon. With the release of LabVIEW 2, the LabVIEW development team wisely determined that the uninitialized shift register would retain its previous value. The alternative would have been that it revert back to the default value of the data type.</a:t>
            </a:r>
          </a:p>
          <a:p>
            <a:pPr>
              <a:spcBef>
                <a:spcPts val="568"/>
              </a:spcBef>
            </a:pPr>
            <a:r>
              <a:rPr lang="en-US" sz="1100" dirty="0" smtClean="0">
                <a:latin typeface="Times New Roman" pitchFamily="18" charset="0"/>
              </a:rPr>
              <a:t>Subsequently, with the release of LabVIEW 2, this technique became the methodology for storing global data in LabVIEW. The native global variable was not introduced until LabVIEW 3. But even with the introduction of the native global variable, the functional global variable remained a popular programming technique for global data storage.</a:t>
            </a:r>
            <a:endParaRPr lang="en-US" sz="1000" dirty="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3ADE863-0FE3-1B4A-8E73-CF78169F2B14}" type="datetimeFigureOut">
              <a:rPr lang="en-US" smtClean="0"/>
              <a:pPr/>
              <a:t>2/21/2012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BA2155E-5E2C-FE49-A35D-87789475A7FA}" type="slidenum">
              <a:rPr lang="en-US" smtClean="0"/>
              <a:pPr/>
              <a:t>‹#›</a:t>
            </a:fld>
            <a:endParaRPr lang="en-US"/>
          </a:p>
        </p:txBody>
      </p:sp>
    </p:spTree>
    <p:extLst>
      <p:ext uri="{BB962C8B-B14F-4D97-AF65-F5344CB8AC3E}">
        <p14:creationId xmlns:p14="http://schemas.microsoft.com/office/powerpoint/2010/main" xmlns="" val="386882178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F9A3C3-BC6D-3243-8D6F-5FD8C59C631A}" type="datetimeFigureOut">
              <a:rPr lang="en-US" smtClean="0"/>
              <a:pPr/>
              <a:t>2/21/2012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3510169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F9A3C3-BC6D-3243-8D6F-5FD8C59C631A}" type="datetimeFigureOut">
              <a:rPr lang="en-US" smtClean="0"/>
              <a:pPr/>
              <a:t>2/21/2012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2374544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F9A3C3-BC6D-3243-8D6F-5FD8C59C631A}" type="datetimeFigureOut">
              <a:rPr lang="en-US" smtClean="0"/>
              <a:pPr/>
              <a:t>2/21/2012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1301538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scussion w/bullets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2"/>
          <p:cNvSpPr>
            <a:spLocks noGrp="1"/>
          </p:cNvSpPr>
          <p:nvPr>
            <p:ph idx="1"/>
          </p:nvPr>
        </p:nvSpPr>
        <p:spPr>
          <a:xfrm>
            <a:off x="489100" y="3886200"/>
            <a:ext cx="8197701" cy="1981200"/>
          </a:xfrm>
        </p:spPr>
        <p:txBody>
          <a:bodyPr/>
          <a:lstStyle>
            <a:lvl1pPr marL="225401" indent="-225401">
              <a:buFont typeface="Arial" pitchFamily="34" charset="0"/>
              <a:buChar char="•"/>
              <a:defRPr>
                <a:solidFill>
                  <a:schemeClr val="tx1"/>
                </a:solidFill>
              </a:defRPr>
            </a:lvl1pPr>
            <a:lvl2pPr>
              <a:defRPr sz="2600">
                <a:solidFill>
                  <a:schemeClr val="tx1"/>
                </a:solidFill>
              </a:defRPr>
            </a:lvl2pPr>
            <a:lvl3pPr>
              <a:defRPr>
                <a:solidFill>
                  <a:schemeClr val="tx1"/>
                </a:solidFill>
              </a:defRPr>
            </a:lvl3pPr>
            <a:lvl4pPr>
              <a:defRPr>
                <a:solidFill>
                  <a:schemeClr val="accent1"/>
                </a:solidFill>
              </a:defRPr>
            </a:lvl4pPr>
            <a:lvl5pPr>
              <a:defRPr>
                <a:solidFill>
                  <a:schemeClr val="accent1"/>
                </a:solidFill>
              </a:defRPr>
            </a:lvl5pPr>
          </a:lstStyle>
          <a:p>
            <a:pPr lvl="0"/>
            <a:r>
              <a:rPr lang="en-US" smtClean="0"/>
              <a:t>Click to edit Master text styles</a:t>
            </a:r>
          </a:p>
          <a:p>
            <a:pPr lvl="1"/>
            <a:r>
              <a:rPr lang="en-US" smtClean="0"/>
              <a:t>Second level</a:t>
            </a:r>
          </a:p>
          <a:p>
            <a:pPr lvl="2"/>
            <a:r>
              <a:rPr lang="en-US" smtClean="0"/>
              <a:t>Third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F9A3C3-BC6D-3243-8D6F-5FD8C59C631A}" type="datetimeFigureOut">
              <a:rPr lang="en-US" smtClean="0"/>
              <a:pPr/>
              <a:t>2/21/2012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3869074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F9A3C3-BC6D-3243-8D6F-5FD8C59C631A}" type="datetimeFigureOut">
              <a:rPr lang="en-US" smtClean="0"/>
              <a:pPr/>
              <a:t>2/21/2012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363131049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F9A3C3-BC6D-3243-8D6F-5FD8C59C631A}" type="datetimeFigureOut">
              <a:rPr lang="en-US" smtClean="0"/>
              <a:pPr/>
              <a:t>2/21/2012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1219143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F9A3C3-BC6D-3243-8D6F-5FD8C59C631A}" type="datetimeFigureOut">
              <a:rPr lang="en-US" smtClean="0"/>
              <a:pPr/>
              <a:t>2/21/2012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3172466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3F9A3C3-BC6D-3243-8D6F-5FD8C59C631A}" type="datetimeFigureOut">
              <a:rPr lang="en-US" smtClean="0"/>
              <a:pPr/>
              <a:t>2/21/2012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1062071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F9A3C3-BC6D-3243-8D6F-5FD8C59C631A}" type="datetimeFigureOut">
              <a:rPr lang="en-US" smtClean="0"/>
              <a:pPr/>
              <a:t>2/21/2012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1194516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F9A3C3-BC6D-3243-8D6F-5FD8C59C631A}" type="datetimeFigureOut">
              <a:rPr lang="en-US" smtClean="0"/>
              <a:pPr/>
              <a:t>2/21/2012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2496190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F9A3C3-BC6D-3243-8D6F-5FD8C59C631A}" type="datetimeFigureOut">
              <a:rPr lang="en-US" smtClean="0"/>
              <a:pPr/>
              <a:t>2/21/2012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20314469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LVDevDays_PPT_Title.jpg"/>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3469284567"/>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LVDevDays_PPT_Content.png"/>
          <p:cNvPicPr>
            <a:picLocks noChangeAspect="1"/>
          </p:cNvPicPr>
          <p:nvPr userDrawn="1"/>
        </p:nvPicPr>
        <p:blipFill>
          <a:blip r:embed="rId14">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F9A3C3-BC6D-3243-8D6F-5FD8C59C631A}" type="datetimeFigureOut">
              <a:rPr lang="en-US" smtClean="0"/>
              <a:pPr/>
              <a:t>2/21/2012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B7983-00CA-4C49-9BE1-AD2513A407A2}" type="slidenum">
              <a:rPr lang="en-US" smtClean="0"/>
              <a:pPr/>
              <a:t>‹#›</a:t>
            </a:fld>
            <a:endParaRPr lang="en-US"/>
          </a:p>
        </p:txBody>
      </p:sp>
    </p:spTree>
    <p:extLst>
      <p:ext uri="{BB962C8B-B14F-4D97-AF65-F5344CB8AC3E}">
        <p14:creationId xmlns:p14="http://schemas.microsoft.com/office/powerpoint/2010/main" xmlns="" val="7691319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905534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 for Documentation</a:t>
            </a:r>
            <a:endParaRPr lang="en-US" dirty="0"/>
          </a:p>
        </p:txBody>
      </p:sp>
      <p:sp>
        <p:nvSpPr>
          <p:cNvPr id="3" name="Content Placeholder 2"/>
          <p:cNvSpPr>
            <a:spLocks noGrp="1"/>
          </p:cNvSpPr>
          <p:nvPr>
            <p:ph idx="1"/>
          </p:nvPr>
        </p:nvSpPr>
        <p:spPr>
          <a:xfrm>
            <a:off x="457200" y="3295650"/>
            <a:ext cx="8229600" cy="2830513"/>
          </a:xfrm>
        </p:spPr>
        <p:txBody>
          <a:bodyPr>
            <a:normAutofit fontScale="92500" lnSpcReduction="20000"/>
          </a:bodyPr>
          <a:lstStyle/>
          <a:p>
            <a:r>
              <a:rPr lang="en-US" dirty="0" smtClean="0"/>
              <a:t>The action/method control should be a type defined </a:t>
            </a:r>
            <a:r>
              <a:rPr lang="en-US" dirty="0" err="1" smtClean="0"/>
              <a:t>enum</a:t>
            </a:r>
            <a:r>
              <a:rPr lang="en-US" dirty="0" smtClean="0"/>
              <a:t>.</a:t>
            </a:r>
          </a:p>
          <a:p>
            <a:r>
              <a:rPr lang="en-US" dirty="0" smtClean="0"/>
              <a:t>Make “get” the default action/method.</a:t>
            </a:r>
          </a:p>
          <a:p>
            <a:r>
              <a:rPr lang="en-US" dirty="0" smtClean="0"/>
              <a:t>Consider making the action/method required.</a:t>
            </a:r>
          </a:p>
          <a:p>
            <a:r>
              <a:rPr lang="en-US" dirty="0" smtClean="0"/>
              <a:t>Include this in the label.</a:t>
            </a:r>
          </a:p>
          <a:p>
            <a:r>
              <a:rPr lang="en-US" dirty="0" smtClean="0"/>
              <a:t>Wire to the top connector</a:t>
            </a:r>
          </a:p>
          <a:p>
            <a:endParaRPr lang="en-US" dirty="0"/>
          </a:p>
        </p:txBody>
      </p:sp>
      <p:pic>
        <p:nvPicPr>
          <p:cNvPr id="1026" name="Picture 2"/>
          <p:cNvPicPr>
            <a:picLocks noChangeAspect="1" noChangeArrowheads="1"/>
          </p:cNvPicPr>
          <p:nvPr/>
        </p:nvPicPr>
        <p:blipFill>
          <a:blip r:embed="rId3"/>
          <a:srcRect/>
          <a:stretch>
            <a:fillRect/>
          </a:stretch>
        </p:blipFill>
        <p:spPr bwMode="auto">
          <a:xfrm>
            <a:off x="2486024" y="1417638"/>
            <a:ext cx="4365111" cy="1649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Functional Global Variables</a:t>
            </a:r>
            <a:r>
              <a:rPr lang="en-US" baseline="0" dirty="0" smtClean="0"/>
              <a:t> – History</a:t>
            </a:r>
            <a:endParaRPr lang="en-US" dirty="0"/>
          </a:p>
        </p:txBody>
      </p:sp>
      <p:sp>
        <p:nvSpPr>
          <p:cNvPr id="3" name="Content Placeholder 2"/>
          <p:cNvSpPr>
            <a:spLocks noGrp="1"/>
          </p:cNvSpPr>
          <p:nvPr>
            <p:ph idx="1"/>
          </p:nvPr>
        </p:nvSpPr>
        <p:spPr>
          <a:xfrm>
            <a:off x="457200" y="1600200"/>
            <a:ext cx="8229600" cy="3713205"/>
          </a:xfrm>
        </p:spPr>
        <p:txBody>
          <a:bodyPr>
            <a:normAutofit/>
          </a:bodyPr>
          <a:lstStyle/>
          <a:p>
            <a:r>
              <a:rPr lang="en-US" dirty="0" smtClean="0"/>
              <a:t>(LV2</a:t>
            </a:r>
            <a:r>
              <a:rPr lang="en-US" baseline="0" dirty="0" smtClean="0"/>
              <a:t> Style</a:t>
            </a:r>
            <a:r>
              <a:rPr lang="en-US" dirty="0" smtClean="0"/>
              <a:t> Global, Action Engine, VIGlobals, USRs, Components)</a:t>
            </a:r>
          </a:p>
          <a:p>
            <a:endParaRPr lang="en-US" baseline="0" dirty="0" smtClean="0"/>
          </a:p>
          <a:p>
            <a:pPr lvl="1"/>
            <a:r>
              <a:rPr lang="en-US" baseline="0" dirty="0" smtClean="0"/>
              <a:t>Global data storage mechanism prior to the introduction of the global variable in LabVIEW 3</a:t>
            </a:r>
          </a:p>
          <a:p>
            <a:pPr lvl="1"/>
            <a:r>
              <a:rPr lang="en-US" dirty="0" smtClean="0"/>
              <a:t>Foundational programming technique that has been in extensive use in the LabVIEW community</a:t>
            </a:r>
            <a:endParaRPr lang="en-US" baseline="0" dirty="0"/>
          </a:p>
        </p:txBody>
      </p:sp>
      <p:sp>
        <p:nvSpPr>
          <p:cNvPr id="4" name="TextBox 3"/>
          <p:cNvSpPr txBox="1"/>
          <p:nvPr/>
        </p:nvSpPr>
        <p:spPr>
          <a:xfrm>
            <a:off x="844781" y="5425987"/>
            <a:ext cx="7918643" cy="369332"/>
          </a:xfrm>
          <a:prstGeom prst="rect">
            <a:avLst/>
          </a:prstGeom>
          <a:noFill/>
        </p:spPr>
        <p:txBody>
          <a:bodyPr wrap="none" rtlCol="0">
            <a:spAutoFit/>
          </a:bodyPr>
          <a:lstStyle/>
          <a:p>
            <a:r>
              <a:rPr lang="en-US" i="1" dirty="0" smtClean="0">
                <a:solidFill>
                  <a:schemeClr val="accent1"/>
                </a:solidFill>
              </a:rPr>
              <a:t>Note:  The behavior of an uninitialized shift register was not defined in LabVIEW 1.0</a:t>
            </a:r>
            <a:endParaRPr lang="en-US" i="1" dirty="0">
              <a:solidFill>
                <a:schemeClr val="accent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Replacing Global Variables with FGVs</a:t>
            </a:r>
            <a:endParaRPr lang="en-US" dirty="0"/>
          </a:p>
        </p:txBody>
      </p:sp>
      <p:sp>
        <p:nvSpPr>
          <p:cNvPr id="3" name="Content Placeholder 2"/>
          <p:cNvSpPr>
            <a:spLocks noGrp="1"/>
          </p:cNvSpPr>
          <p:nvPr>
            <p:ph idx="1"/>
          </p:nvPr>
        </p:nvSpPr>
        <p:spPr/>
        <p:txBody>
          <a:bodyPr/>
          <a:lstStyle/>
          <a:p>
            <a:r>
              <a:rPr lang="en-US" dirty="0" smtClean="0"/>
              <a:t>This is  a common initial use case.</a:t>
            </a:r>
            <a:endParaRPr lang="en-US" dirty="0"/>
          </a:p>
        </p:txBody>
      </p:sp>
      <p:pic>
        <p:nvPicPr>
          <p:cNvPr id="2050" name="Picture 2"/>
          <p:cNvPicPr>
            <a:picLocks noChangeAspect="1" noChangeArrowheads="1"/>
          </p:cNvPicPr>
          <p:nvPr/>
        </p:nvPicPr>
        <p:blipFill>
          <a:blip r:embed="rId3"/>
          <a:srcRect/>
          <a:stretch>
            <a:fillRect/>
          </a:stretch>
        </p:blipFill>
        <p:spPr bwMode="auto">
          <a:xfrm>
            <a:off x="1244088" y="2838450"/>
            <a:ext cx="2418275" cy="1885950"/>
          </a:xfrm>
          <a:prstGeom prst="rect">
            <a:avLst/>
          </a:prstGeom>
          <a:noFill/>
          <a:ln w="9525">
            <a:noFill/>
            <a:miter lim="800000"/>
            <a:headEnd/>
            <a:tailEnd/>
          </a:ln>
        </p:spPr>
      </p:pic>
      <p:pic>
        <p:nvPicPr>
          <p:cNvPr id="2051" name="Picture 3"/>
          <p:cNvPicPr>
            <a:picLocks noChangeAspect="1" noChangeArrowheads="1"/>
          </p:cNvPicPr>
          <p:nvPr/>
        </p:nvPicPr>
        <p:blipFill>
          <a:blip r:embed="rId4"/>
          <a:srcRect/>
          <a:stretch>
            <a:fillRect/>
          </a:stretch>
        </p:blipFill>
        <p:spPr bwMode="auto">
          <a:xfrm>
            <a:off x="5410200" y="2211417"/>
            <a:ext cx="3009900" cy="2512983"/>
          </a:xfrm>
          <a:prstGeom prst="rect">
            <a:avLst/>
          </a:prstGeom>
          <a:noFill/>
          <a:ln w="9525">
            <a:noFill/>
            <a:miter lim="800000"/>
            <a:headEnd/>
            <a:tailEnd/>
          </a:ln>
        </p:spPr>
      </p:pic>
      <p:sp>
        <p:nvSpPr>
          <p:cNvPr id="7" name="Right Arrow 6"/>
          <p:cNvSpPr/>
          <p:nvPr/>
        </p:nvSpPr>
        <p:spPr>
          <a:xfrm>
            <a:off x="3662363" y="3505200"/>
            <a:ext cx="1747837" cy="4381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a:t>
            </a:r>
            <a:endParaRPr lang="en-US" dirty="0"/>
          </a:p>
        </p:txBody>
      </p:sp>
      <p:sp>
        <p:nvSpPr>
          <p:cNvPr id="4" name="Text Placeholder 3"/>
          <p:cNvSpPr>
            <a:spLocks noGrp="1"/>
          </p:cNvSpPr>
          <p:nvPr>
            <p:ph type="body" idx="1"/>
          </p:nvPr>
        </p:nvSpPr>
        <p:spPr/>
        <p:txBody>
          <a:bodyPr/>
          <a:lstStyle/>
          <a:p>
            <a:r>
              <a:rPr lang="en-US" dirty="0" smtClean="0"/>
              <a:t>Main – Using a Global</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a:t>
            </a:r>
            <a:endParaRPr lang="en-US" dirty="0"/>
          </a:p>
        </p:txBody>
      </p:sp>
      <p:sp>
        <p:nvSpPr>
          <p:cNvPr id="4" name="Text Placeholder 3"/>
          <p:cNvSpPr>
            <a:spLocks noGrp="1"/>
          </p:cNvSpPr>
          <p:nvPr>
            <p:ph type="body" idx="1"/>
          </p:nvPr>
        </p:nvSpPr>
        <p:spPr/>
        <p:txBody>
          <a:bodyPr/>
          <a:lstStyle/>
          <a:p>
            <a:r>
              <a:rPr lang="en-US" dirty="0" smtClean="0"/>
              <a:t>Main – Using a Simple Set-Get FGV</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p:cNvPicPr>
            <a:picLocks noChangeAspect="1" noChangeArrowheads="1"/>
          </p:cNvPicPr>
          <p:nvPr/>
        </p:nvPicPr>
        <p:blipFill>
          <a:blip r:embed="rId3"/>
          <a:srcRect/>
          <a:stretch>
            <a:fillRect/>
          </a:stretch>
        </p:blipFill>
        <p:spPr bwMode="auto">
          <a:xfrm>
            <a:off x="2711920" y="3698447"/>
            <a:ext cx="3690937" cy="1250648"/>
          </a:xfrm>
          <a:prstGeom prst="rect">
            <a:avLst/>
          </a:prstGeom>
          <a:noFill/>
          <a:ln w="9525">
            <a:solidFill>
              <a:schemeClr val="accent1"/>
            </a:solidFill>
            <a:miter lim="800000"/>
            <a:headEnd/>
            <a:tailEnd/>
          </a:ln>
        </p:spPr>
      </p:pic>
      <p:pic>
        <p:nvPicPr>
          <p:cNvPr id="1027" name="Picture 3"/>
          <p:cNvPicPr>
            <a:picLocks noChangeAspect="1" noChangeArrowheads="1"/>
          </p:cNvPicPr>
          <p:nvPr/>
        </p:nvPicPr>
        <p:blipFill>
          <a:blip r:embed="rId3"/>
          <a:srcRect/>
          <a:stretch>
            <a:fillRect/>
          </a:stretch>
        </p:blipFill>
        <p:spPr bwMode="auto">
          <a:xfrm>
            <a:off x="2695447" y="2300160"/>
            <a:ext cx="3690937" cy="1250648"/>
          </a:xfrm>
          <a:prstGeom prst="rect">
            <a:avLst/>
          </a:prstGeom>
          <a:noFill/>
          <a:ln w="9525">
            <a:solidFill>
              <a:schemeClr val="accent1"/>
            </a:solidFill>
            <a:miter lim="800000"/>
            <a:headEnd/>
            <a:tailEnd/>
          </a:ln>
        </p:spPr>
      </p:pic>
      <p:sp>
        <p:nvSpPr>
          <p:cNvPr id="2" name="Title 1"/>
          <p:cNvSpPr>
            <a:spLocks noGrp="1"/>
          </p:cNvSpPr>
          <p:nvPr>
            <p:ph type="title"/>
          </p:nvPr>
        </p:nvSpPr>
        <p:spPr/>
        <p:txBody>
          <a:bodyPr>
            <a:normAutofit fontScale="90000"/>
          </a:bodyPr>
          <a:lstStyle/>
          <a:p>
            <a:r>
              <a:rPr lang="en-US" dirty="0" smtClean="0"/>
              <a:t>Do FGVs Eliminate Race Conditions?</a:t>
            </a:r>
            <a:endParaRPr lang="en-US" dirty="0"/>
          </a:p>
        </p:txBody>
      </p:sp>
      <p:sp>
        <p:nvSpPr>
          <p:cNvPr id="3" name="Content Placeholder 2"/>
          <p:cNvSpPr>
            <a:spLocks noGrp="1"/>
          </p:cNvSpPr>
          <p:nvPr>
            <p:ph idx="1"/>
          </p:nvPr>
        </p:nvSpPr>
        <p:spPr>
          <a:xfrm>
            <a:off x="457200" y="1600201"/>
            <a:ext cx="8229600" cy="1066799"/>
          </a:xfrm>
        </p:spPr>
        <p:txBody>
          <a:bodyPr>
            <a:normAutofit lnSpcReduction="10000"/>
          </a:bodyPr>
          <a:lstStyle/>
          <a:p>
            <a:r>
              <a:rPr lang="en-US" dirty="0" smtClean="0"/>
              <a:t>What if the FGV includes only set and get methods?</a:t>
            </a:r>
            <a:endParaRPr lang="en-US" dirty="0"/>
          </a:p>
        </p:txBody>
      </p:sp>
      <p:sp>
        <p:nvSpPr>
          <p:cNvPr id="6" name="Content Placeholder 2"/>
          <p:cNvSpPr txBox="1">
            <a:spLocks/>
          </p:cNvSpPr>
          <p:nvPr/>
        </p:nvSpPr>
        <p:spPr>
          <a:xfrm>
            <a:off x="457200" y="4933951"/>
            <a:ext cx="8229600" cy="1066799"/>
          </a:xfrm>
          <a:prstGeom prst="rect">
            <a:avLst/>
          </a:prstGeom>
        </p:spPr>
        <p:txBody>
          <a:bodyPr vert="horz" lIns="91430" tIns="45716" rIns="91430" bIns="45716" rtlCol="0">
            <a:normAutofit/>
          </a:bodyPr>
          <a:lstStyle/>
          <a:p>
            <a:pPr marL="0" marR="0" lvl="0" indent="0" algn="l" defTabSz="914306"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What happens when</a:t>
            </a:r>
            <a:r>
              <a:rPr kumimoji="0" lang="en-US" sz="2800" b="0" i="0" u="none" strike="noStrike" kern="1200" cap="none" spc="0" normalizeH="0" noProof="0" dirty="0" smtClean="0">
                <a:ln>
                  <a:noFill/>
                </a:ln>
                <a:solidFill>
                  <a:schemeClr val="tx1"/>
                </a:solidFill>
                <a:effectLst/>
                <a:uLnTx/>
                <a:uFillTx/>
                <a:latin typeface="+mn-lt"/>
                <a:ea typeface="+mn-ea"/>
                <a:cs typeface="+mn-cs"/>
              </a:rPr>
              <a:t> 2 VIs call the get and both modify the data before either has called the set?</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Rectangle 7"/>
          <p:cNvSpPr/>
          <p:nvPr/>
        </p:nvSpPr>
        <p:spPr>
          <a:xfrm>
            <a:off x="3829050" y="2724150"/>
            <a:ext cx="1257300" cy="5905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Modify</a:t>
            </a:r>
          </a:p>
          <a:p>
            <a:pPr algn="ctr"/>
            <a:r>
              <a:rPr lang="en-US" dirty="0" smtClean="0">
                <a:solidFill>
                  <a:schemeClr val="tx1"/>
                </a:solidFill>
              </a:rPr>
              <a:t>Data</a:t>
            </a:r>
            <a:endParaRPr lang="en-US" dirty="0">
              <a:solidFill>
                <a:schemeClr val="tx1"/>
              </a:solidFill>
            </a:endParaRPr>
          </a:p>
        </p:txBody>
      </p:sp>
      <p:sp>
        <p:nvSpPr>
          <p:cNvPr id="10" name="Rectangle 9"/>
          <p:cNvSpPr/>
          <p:nvPr/>
        </p:nvSpPr>
        <p:spPr>
          <a:xfrm>
            <a:off x="3829050" y="3981450"/>
            <a:ext cx="1257300" cy="5905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Modify</a:t>
            </a:r>
          </a:p>
          <a:p>
            <a:pPr algn="ctr"/>
            <a:r>
              <a:rPr lang="en-US" dirty="0" smtClean="0">
                <a:solidFill>
                  <a:schemeClr val="tx1"/>
                </a:solidFill>
              </a:rPr>
              <a:t>Data</a:t>
            </a:r>
            <a:endParaRPr lang="en-US" dirty="0">
              <a:solidFill>
                <a:schemeClr val="tx1"/>
              </a:solidFill>
            </a:endParaRPr>
          </a:p>
        </p:txBody>
      </p:sp>
      <p:sp>
        <p:nvSpPr>
          <p:cNvPr id="12" name="TextBox 11"/>
          <p:cNvSpPr txBox="1"/>
          <p:nvPr/>
        </p:nvSpPr>
        <p:spPr>
          <a:xfrm>
            <a:off x="3562350" y="2090865"/>
            <a:ext cx="721672" cy="369332"/>
          </a:xfrm>
          <a:prstGeom prst="rect">
            <a:avLst/>
          </a:prstGeom>
          <a:solidFill>
            <a:schemeClr val="bg1"/>
          </a:solidFill>
        </p:spPr>
        <p:txBody>
          <a:bodyPr wrap="none" rtlCol="0">
            <a:spAutoFit/>
          </a:bodyPr>
          <a:lstStyle/>
          <a:p>
            <a:r>
              <a:rPr lang="en-US" dirty="0" smtClean="0"/>
              <a:t>VI-1.vi</a:t>
            </a:r>
            <a:endParaRPr lang="en-US" dirty="0"/>
          </a:p>
        </p:txBody>
      </p:sp>
      <p:sp>
        <p:nvSpPr>
          <p:cNvPr id="13" name="TextBox 12"/>
          <p:cNvSpPr txBox="1"/>
          <p:nvPr/>
        </p:nvSpPr>
        <p:spPr>
          <a:xfrm>
            <a:off x="3543300" y="3575047"/>
            <a:ext cx="721672" cy="369332"/>
          </a:xfrm>
          <a:prstGeom prst="rect">
            <a:avLst/>
          </a:prstGeom>
          <a:solidFill>
            <a:schemeClr val="bg1"/>
          </a:solidFill>
        </p:spPr>
        <p:txBody>
          <a:bodyPr wrap="none" rtlCol="0">
            <a:spAutoFit/>
          </a:bodyPr>
          <a:lstStyle/>
          <a:p>
            <a:r>
              <a:rPr lang="en-US" dirty="0" smtClean="0"/>
              <a:t>VI-2.vi</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Demo</a:t>
            </a:r>
            <a:endParaRPr lang="en-US" dirty="0"/>
          </a:p>
        </p:txBody>
      </p:sp>
      <p:sp>
        <p:nvSpPr>
          <p:cNvPr id="5" name="Text Placeholder 4"/>
          <p:cNvSpPr>
            <a:spLocks noGrp="1"/>
          </p:cNvSpPr>
          <p:nvPr>
            <p:ph type="body" idx="1"/>
          </p:nvPr>
        </p:nvSpPr>
        <p:spPr/>
        <p:txBody>
          <a:bodyPr/>
          <a:lstStyle/>
          <a:p>
            <a:r>
              <a:rPr lang="en-US" dirty="0" smtClean="0"/>
              <a:t>Race Condition with a Set-Get  Functional Global Variable</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Use FGVs to Protect Critical Sections of Code</a:t>
            </a:r>
            <a:endParaRPr lang="en-US" dirty="0"/>
          </a:p>
        </p:txBody>
      </p:sp>
      <p:sp>
        <p:nvSpPr>
          <p:cNvPr id="3" name="Content Placeholder 2"/>
          <p:cNvSpPr>
            <a:spLocks noGrp="1"/>
          </p:cNvSpPr>
          <p:nvPr>
            <p:ph idx="1"/>
          </p:nvPr>
        </p:nvSpPr>
        <p:spPr>
          <a:xfrm>
            <a:off x="457200" y="1600200"/>
            <a:ext cx="8229600" cy="3774989"/>
          </a:xfrm>
        </p:spPr>
        <p:txBody>
          <a:bodyPr/>
          <a:lstStyle/>
          <a:p>
            <a:r>
              <a:rPr lang="en-US" dirty="0" smtClean="0"/>
              <a:t>Identify a critical section of code, such as the modification of a counter value or a timer value.</a:t>
            </a:r>
          </a:p>
          <a:p>
            <a:r>
              <a:rPr lang="en-US" dirty="0" smtClean="0"/>
              <a:t>Identify the actions that modify the data (increment, decrement)</a:t>
            </a:r>
          </a:p>
          <a:p>
            <a:r>
              <a:rPr lang="en-US" dirty="0" smtClean="0"/>
              <a:t>Encapsulate the entire get/modify/set steps in the FGV</a:t>
            </a:r>
          </a:p>
          <a:p>
            <a:endParaRPr lang="en-US" dirty="0"/>
          </a:p>
        </p:txBody>
      </p:sp>
      <p:sp>
        <p:nvSpPr>
          <p:cNvPr id="5" name="TextBox 4"/>
          <p:cNvSpPr txBox="1"/>
          <p:nvPr/>
        </p:nvSpPr>
        <p:spPr>
          <a:xfrm>
            <a:off x="781051" y="5375189"/>
            <a:ext cx="7181850" cy="954107"/>
          </a:xfrm>
          <a:prstGeom prst="rect">
            <a:avLst/>
          </a:prstGeom>
          <a:noFill/>
        </p:spPr>
        <p:txBody>
          <a:bodyPr wrap="square" rtlCol="0">
            <a:spAutoFit/>
          </a:bodyPr>
          <a:lstStyle/>
          <a:p>
            <a:r>
              <a:rPr lang="en-US" sz="2800" i="1" dirty="0" smtClean="0">
                <a:solidFill>
                  <a:schemeClr val="accent1"/>
                </a:solidFill>
              </a:rPr>
              <a:t>This is commonly called an Action Engine.  It is a special type of FGV.</a:t>
            </a:r>
            <a:endParaRPr lang="en-US" sz="2800" i="1" dirty="0">
              <a:solidFill>
                <a:schemeClr val="accent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FGV – Action Engine Protects Critical Sections of Code</a:t>
            </a:r>
            <a:endParaRPr lang="en-US" dirty="0"/>
          </a:p>
        </p:txBody>
      </p:sp>
      <p:sp>
        <p:nvSpPr>
          <p:cNvPr id="3" name="Content Placeholder 2"/>
          <p:cNvSpPr>
            <a:spLocks noGrp="1"/>
          </p:cNvSpPr>
          <p:nvPr>
            <p:ph idx="1"/>
          </p:nvPr>
        </p:nvSpPr>
        <p:spPr>
          <a:xfrm>
            <a:off x="495300" y="4906140"/>
            <a:ext cx="8229600" cy="781051"/>
          </a:xfrm>
        </p:spPr>
        <p:txBody>
          <a:bodyPr>
            <a:noAutofit/>
          </a:bodyPr>
          <a:lstStyle/>
          <a:p>
            <a:r>
              <a:rPr lang="en-US" sz="2800" dirty="0" smtClean="0"/>
              <a:t>This action engine wraps the “get/modify/set” around the critical section of code.</a:t>
            </a:r>
            <a:endParaRPr lang="en-US" sz="2800" dirty="0"/>
          </a:p>
        </p:txBody>
      </p:sp>
      <p:pic>
        <p:nvPicPr>
          <p:cNvPr id="3074" name="Picture 2"/>
          <p:cNvPicPr>
            <a:picLocks noChangeAspect="1" noChangeArrowheads="1"/>
          </p:cNvPicPr>
          <p:nvPr/>
        </p:nvPicPr>
        <p:blipFill>
          <a:blip r:embed="rId2"/>
          <a:srcRect/>
          <a:stretch>
            <a:fillRect/>
          </a:stretch>
        </p:blipFill>
        <p:spPr bwMode="auto">
          <a:xfrm>
            <a:off x="2324100" y="1847850"/>
            <a:ext cx="4591050" cy="2029080"/>
          </a:xfrm>
          <a:prstGeom prst="rect">
            <a:avLst/>
          </a:prstGeom>
          <a:noFill/>
          <a:ln w="9525">
            <a:solidFill>
              <a:schemeClr val="accent1"/>
            </a:solidFill>
            <a:miter lim="800000"/>
            <a:headEnd/>
            <a:tailEnd/>
          </a:ln>
        </p:spPr>
      </p:pic>
      <p:sp>
        <p:nvSpPr>
          <p:cNvPr id="7" name="TextBox 6"/>
          <p:cNvSpPr txBox="1"/>
          <p:nvPr/>
        </p:nvSpPr>
        <p:spPr>
          <a:xfrm>
            <a:off x="2667000" y="1606034"/>
            <a:ext cx="1557221" cy="369332"/>
          </a:xfrm>
          <a:prstGeom prst="rect">
            <a:avLst/>
          </a:prstGeom>
          <a:solidFill>
            <a:schemeClr val="bg1"/>
          </a:solidFill>
        </p:spPr>
        <p:txBody>
          <a:bodyPr wrap="none" rtlCol="0">
            <a:spAutoFit/>
          </a:bodyPr>
          <a:lstStyle/>
          <a:p>
            <a:r>
              <a:rPr lang="en-US" dirty="0" smtClean="0"/>
              <a:t>FGV Counter.vi</a:t>
            </a:r>
            <a:endParaRPr lang="en-US" dirty="0"/>
          </a:p>
        </p:txBody>
      </p:sp>
      <p:sp>
        <p:nvSpPr>
          <p:cNvPr id="8" name="TextBox 7"/>
          <p:cNvSpPr txBox="1"/>
          <p:nvPr/>
        </p:nvSpPr>
        <p:spPr>
          <a:xfrm>
            <a:off x="1422890" y="4148614"/>
            <a:ext cx="521681" cy="369332"/>
          </a:xfrm>
          <a:prstGeom prst="rect">
            <a:avLst/>
          </a:prstGeom>
          <a:noFill/>
        </p:spPr>
        <p:txBody>
          <a:bodyPr wrap="none" rtlCol="0">
            <a:spAutoFit/>
          </a:bodyPr>
          <a:lstStyle/>
          <a:p>
            <a:r>
              <a:rPr lang="en-US" dirty="0" smtClean="0">
                <a:solidFill>
                  <a:srgbClr val="FF0000"/>
                </a:solidFill>
              </a:rPr>
              <a:t>Get</a:t>
            </a:r>
            <a:endParaRPr lang="en-US" dirty="0">
              <a:solidFill>
                <a:srgbClr val="FF0000"/>
              </a:solidFill>
            </a:endParaRPr>
          </a:p>
        </p:txBody>
      </p:sp>
      <p:sp>
        <p:nvSpPr>
          <p:cNvPr id="9" name="TextBox 8"/>
          <p:cNvSpPr txBox="1"/>
          <p:nvPr/>
        </p:nvSpPr>
        <p:spPr>
          <a:xfrm>
            <a:off x="7093446" y="4148614"/>
            <a:ext cx="481607" cy="369332"/>
          </a:xfrm>
          <a:prstGeom prst="rect">
            <a:avLst/>
          </a:prstGeom>
          <a:noFill/>
        </p:spPr>
        <p:txBody>
          <a:bodyPr wrap="none" rtlCol="0">
            <a:spAutoFit/>
          </a:bodyPr>
          <a:lstStyle/>
          <a:p>
            <a:r>
              <a:rPr lang="en-US" dirty="0" smtClean="0">
                <a:solidFill>
                  <a:srgbClr val="FF0000"/>
                </a:solidFill>
              </a:rPr>
              <a:t>Set</a:t>
            </a:r>
            <a:endParaRPr lang="en-US" dirty="0">
              <a:solidFill>
                <a:srgbClr val="FF0000"/>
              </a:solidFill>
            </a:endParaRPr>
          </a:p>
        </p:txBody>
      </p:sp>
      <p:sp>
        <p:nvSpPr>
          <p:cNvPr id="10" name="TextBox 9"/>
          <p:cNvSpPr txBox="1"/>
          <p:nvPr/>
        </p:nvSpPr>
        <p:spPr>
          <a:xfrm>
            <a:off x="4224221" y="4148614"/>
            <a:ext cx="854273" cy="369332"/>
          </a:xfrm>
          <a:prstGeom prst="rect">
            <a:avLst/>
          </a:prstGeom>
          <a:noFill/>
        </p:spPr>
        <p:txBody>
          <a:bodyPr wrap="none" rtlCol="0">
            <a:spAutoFit/>
          </a:bodyPr>
          <a:lstStyle/>
          <a:p>
            <a:r>
              <a:rPr lang="en-US" dirty="0" smtClean="0">
                <a:solidFill>
                  <a:srgbClr val="FF0000"/>
                </a:solidFill>
              </a:rPr>
              <a:t>Modify</a:t>
            </a:r>
            <a:endParaRPr lang="en-US" dirty="0">
              <a:solidFill>
                <a:srgbClr val="FF0000"/>
              </a:solidFill>
            </a:endParaRPr>
          </a:p>
        </p:txBody>
      </p:sp>
      <p:cxnSp>
        <p:nvCxnSpPr>
          <p:cNvPr id="12" name="Straight Arrow Connector 11"/>
          <p:cNvCxnSpPr/>
          <p:nvPr/>
        </p:nvCxnSpPr>
        <p:spPr>
          <a:xfrm flipV="1">
            <a:off x="1944571" y="2686050"/>
            <a:ext cx="1274879" cy="146256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3" name="Rounded Rectangle 12"/>
          <p:cNvSpPr/>
          <p:nvPr/>
        </p:nvSpPr>
        <p:spPr>
          <a:xfrm>
            <a:off x="4419600" y="2381250"/>
            <a:ext cx="601744" cy="34290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Arrow Connector 13"/>
          <p:cNvCxnSpPr>
            <a:stCxn id="10" idx="0"/>
          </p:cNvCxnSpPr>
          <p:nvPr/>
        </p:nvCxnSpPr>
        <p:spPr>
          <a:xfrm flipV="1">
            <a:off x="4651358" y="2838450"/>
            <a:ext cx="0" cy="131016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9" idx="0"/>
          </p:cNvCxnSpPr>
          <p:nvPr/>
        </p:nvCxnSpPr>
        <p:spPr>
          <a:xfrm flipH="1" flipV="1">
            <a:off x="5848350" y="2724150"/>
            <a:ext cx="1485900" cy="142446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Sidebar: Execution Properties – Non Reentrant Execution</a:t>
            </a:r>
            <a:endParaRPr lang="en-US" dirty="0"/>
          </a:p>
        </p:txBody>
      </p:sp>
      <p:sp>
        <p:nvSpPr>
          <p:cNvPr id="6" name="Content Placeholder 5"/>
          <p:cNvSpPr>
            <a:spLocks noGrp="1"/>
          </p:cNvSpPr>
          <p:nvPr>
            <p:ph idx="1"/>
          </p:nvPr>
        </p:nvSpPr>
        <p:spPr/>
        <p:txBody>
          <a:bodyPr/>
          <a:lstStyle/>
          <a:p>
            <a:pPr lvl="1"/>
            <a:r>
              <a:rPr lang="en-US" dirty="0" smtClean="0"/>
              <a:t>VIs are non reentrant by default</a:t>
            </a:r>
            <a:endParaRPr lang="en-US" b="1" dirty="0" smtClean="0"/>
          </a:p>
          <a:p>
            <a:pPr lvl="1"/>
            <a:r>
              <a:rPr lang="en-US" dirty="0" smtClean="0"/>
              <a:t>The LabVIEW execution system will not run multiple calls to the same </a:t>
            </a:r>
            <a:r>
              <a:rPr lang="en-US" dirty="0" err="1" smtClean="0"/>
              <a:t>SubVI</a:t>
            </a:r>
            <a:r>
              <a:rPr lang="en-US" dirty="0" smtClean="0"/>
              <a:t> simultaneously</a:t>
            </a:r>
            <a:endParaRPr lang="en-US" dirty="0"/>
          </a:p>
        </p:txBody>
      </p:sp>
      <p:pic>
        <p:nvPicPr>
          <p:cNvPr id="1026" name="Picture 2"/>
          <p:cNvPicPr>
            <a:picLocks noChangeAspect="1" noChangeArrowheads="1"/>
          </p:cNvPicPr>
          <p:nvPr/>
        </p:nvPicPr>
        <p:blipFill>
          <a:blip r:embed="rId3"/>
          <a:srcRect/>
          <a:stretch>
            <a:fillRect/>
          </a:stretch>
        </p:blipFill>
        <p:spPr bwMode="auto">
          <a:xfrm>
            <a:off x="2276475" y="3200400"/>
            <a:ext cx="5260564" cy="3078163"/>
          </a:xfrm>
          <a:prstGeom prst="rect">
            <a:avLst/>
          </a:prstGeom>
          <a:noFill/>
          <a:ln w="9525">
            <a:noFill/>
            <a:miter lim="800000"/>
            <a:headEnd/>
            <a:tailEnd/>
          </a:ln>
        </p:spPr>
      </p:pic>
      <p:sp>
        <p:nvSpPr>
          <p:cNvPr id="7" name="Rounded Rectangle 6"/>
          <p:cNvSpPr/>
          <p:nvPr/>
        </p:nvSpPr>
        <p:spPr>
          <a:xfrm>
            <a:off x="2276475" y="4381500"/>
            <a:ext cx="1571625" cy="19050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1390650" y="3200400"/>
            <a:ext cx="885825" cy="11811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Everything You Ever Wanted To Know About Functional Global Variables</a:t>
            </a:r>
            <a:endParaRPr lang="en-US" dirty="0"/>
          </a:p>
        </p:txBody>
      </p:sp>
      <p:sp>
        <p:nvSpPr>
          <p:cNvPr id="3" name="Subtitle 2"/>
          <p:cNvSpPr>
            <a:spLocks noGrp="1"/>
          </p:cNvSpPr>
          <p:nvPr>
            <p:ph type="subTitle" idx="1"/>
          </p:nvPr>
        </p:nvSpPr>
        <p:spPr/>
        <p:txBody>
          <a:bodyPr/>
          <a:lstStyle/>
          <a:p>
            <a:r>
              <a:rPr lang="en-US" b="1" dirty="0" smtClean="0"/>
              <a:t>Nancy </a:t>
            </a:r>
            <a:r>
              <a:rPr lang="en-US" b="1" dirty="0" err="1" smtClean="0"/>
              <a:t>Hollenback</a:t>
            </a:r>
            <a:endParaRPr lang="en-US" b="1" dirty="0" smtClean="0"/>
          </a:p>
          <a:p>
            <a:r>
              <a:rPr lang="en-US" sz="1800" dirty="0" smtClean="0"/>
              <a:t>Field Architect</a:t>
            </a:r>
            <a:endParaRPr lang="en-US" sz="1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1026"/>
          <p:cNvSpPr>
            <a:spLocks noGrp="1" noChangeArrowheads="1"/>
          </p:cNvSpPr>
          <p:nvPr>
            <p:ph type="title"/>
          </p:nvPr>
        </p:nvSpPr>
        <p:spPr/>
        <p:txBody>
          <a:bodyPr>
            <a:normAutofit fontScale="90000"/>
          </a:bodyPr>
          <a:lstStyle/>
          <a:p>
            <a:r>
              <a:rPr lang="en-US" dirty="0" smtClean="0"/>
              <a:t>Sidebar:  Reentrant vs. Non-Reentrant</a:t>
            </a:r>
            <a:endParaRPr lang="en-US" dirty="0"/>
          </a:p>
        </p:txBody>
      </p:sp>
      <p:sp>
        <p:nvSpPr>
          <p:cNvPr id="146435" name="Rectangle 1027"/>
          <p:cNvSpPr>
            <a:spLocks noGrp="1" noChangeArrowheads="1"/>
          </p:cNvSpPr>
          <p:nvPr>
            <p:ph idx="1"/>
          </p:nvPr>
        </p:nvSpPr>
        <p:spPr>
          <a:xfrm>
            <a:off x="457200" y="1524001"/>
            <a:ext cx="8229600" cy="2266950"/>
          </a:xfrm>
        </p:spPr>
        <p:txBody>
          <a:bodyPr>
            <a:normAutofit fontScale="92500" lnSpcReduction="20000"/>
          </a:bodyPr>
          <a:lstStyle/>
          <a:p>
            <a:r>
              <a:rPr lang="en-US" dirty="0" smtClean="0"/>
              <a:t>Non reentrancy is required for FGVs</a:t>
            </a:r>
          </a:p>
          <a:p>
            <a:r>
              <a:rPr lang="en-US" dirty="0" smtClean="0"/>
              <a:t>Reentrancy allows one subVI to be called simultaneously from different places. </a:t>
            </a:r>
          </a:p>
          <a:p>
            <a:pPr lvl="1"/>
            <a:r>
              <a:rPr lang="en-US" dirty="0" smtClean="0"/>
              <a:t>To allow a subVI to be called in parallel</a:t>
            </a:r>
          </a:p>
          <a:p>
            <a:pPr lvl="1"/>
            <a:r>
              <a:rPr lang="en-US" dirty="0" smtClean="0"/>
              <a:t>To allow a subVI instance to maintain its own state</a:t>
            </a:r>
          </a:p>
          <a:p>
            <a:pPr>
              <a:buNone/>
            </a:pPr>
            <a:endParaRPr lang="en-US" dirty="0"/>
          </a:p>
        </p:txBody>
      </p:sp>
      <p:pic>
        <p:nvPicPr>
          <p:cNvPr id="2050" name="Picture 2"/>
          <p:cNvPicPr>
            <a:picLocks noChangeAspect="1" noChangeArrowheads="1"/>
          </p:cNvPicPr>
          <p:nvPr/>
        </p:nvPicPr>
        <p:blipFill>
          <a:blip r:embed="rId3"/>
          <a:srcRect/>
          <a:stretch>
            <a:fillRect/>
          </a:stretch>
        </p:blipFill>
        <p:spPr bwMode="auto">
          <a:xfrm>
            <a:off x="2600324" y="3581367"/>
            <a:ext cx="6086476" cy="1238283"/>
          </a:xfrm>
          <a:prstGeom prst="rect">
            <a:avLst/>
          </a:prstGeom>
          <a:noFill/>
          <a:ln w="9525">
            <a:noFill/>
            <a:miter lim="800000"/>
            <a:headEnd/>
            <a:tailEnd/>
          </a:ln>
        </p:spPr>
      </p:pic>
      <p:sp>
        <p:nvSpPr>
          <p:cNvPr id="5" name="Oval 4"/>
          <p:cNvSpPr/>
          <p:nvPr/>
        </p:nvSpPr>
        <p:spPr>
          <a:xfrm>
            <a:off x="6286500" y="5210175"/>
            <a:ext cx="1181100" cy="78105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Data Space</a:t>
            </a:r>
          </a:p>
        </p:txBody>
      </p:sp>
      <p:sp>
        <p:nvSpPr>
          <p:cNvPr id="6" name="Oval 5"/>
          <p:cNvSpPr/>
          <p:nvPr/>
        </p:nvSpPr>
        <p:spPr>
          <a:xfrm>
            <a:off x="3181350" y="5210175"/>
            <a:ext cx="1181100" cy="78105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Data Space</a:t>
            </a:r>
          </a:p>
        </p:txBody>
      </p:sp>
      <p:sp>
        <p:nvSpPr>
          <p:cNvPr id="7" name="Oval 6"/>
          <p:cNvSpPr/>
          <p:nvPr/>
        </p:nvSpPr>
        <p:spPr>
          <a:xfrm>
            <a:off x="7543800" y="5210175"/>
            <a:ext cx="1181100" cy="78105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Data Space</a:t>
            </a:r>
          </a:p>
        </p:txBody>
      </p:sp>
      <p:cxnSp>
        <p:nvCxnSpPr>
          <p:cNvPr id="9" name="Straight Arrow Connector 8"/>
          <p:cNvCxnSpPr/>
          <p:nvPr/>
        </p:nvCxnSpPr>
        <p:spPr>
          <a:xfrm>
            <a:off x="6877050" y="4724400"/>
            <a:ext cx="0" cy="43815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H="1">
            <a:off x="3886200" y="4724400"/>
            <a:ext cx="476250" cy="41910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8096250" y="4724400"/>
            <a:ext cx="0" cy="43815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3181350" y="4724400"/>
            <a:ext cx="409575" cy="43815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21" name="Rounded Rectangle 20"/>
          <p:cNvSpPr/>
          <p:nvPr/>
        </p:nvSpPr>
        <p:spPr>
          <a:xfrm>
            <a:off x="2562224" y="3790950"/>
            <a:ext cx="2600326" cy="2362199"/>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p:nvSpPr>
        <p:spPr>
          <a:xfrm>
            <a:off x="228600" y="3959900"/>
            <a:ext cx="2333624" cy="1754326"/>
          </a:xfrm>
          <a:prstGeom prst="rect">
            <a:avLst/>
          </a:prstGeom>
          <a:noFill/>
        </p:spPr>
        <p:txBody>
          <a:bodyPr wrap="square" rtlCol="0">
            <a:spAutoFit/>
          </a:bodyPr>
          <a:lstStyle/>
          <a:p>
            <a:r>
              <a:rPr lang="en-US" dirty="0" smtClean="0">
                <a:solidFill>
                  <a:srgbClr val="FF0000"/>
                </a:solidFill>
              </a:rPr>
              <a:t>State  (or the data that resides in the uninitialized shift register) is maintained between all instances of the FGV</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 Reentrant VIs Block Other Calls</a:t>
            </a:r>
            <a:endParaRPr lang="en-US" dirty="0"/>
          </a:p>
        </p:txBody>
      </p:sp>
      <p:sp>
        <p:nvSpPr>
          <p:cNvPr id="8" name="Content Placeholder 7"/>
          <p:cNvSpPr>
            <a:spLocks noGrp="1"/>
          </p:cNvSpPr>
          <p:nvPr>
            <p:ph idx="1"/>
          </p:nvPr>
        </p:nvSpPr>
        <p:spPr>
          <a:xfrm>
            <a:off x="457200" y="3247359"/>
            <a:ext cx="8229600" cy="2878804"/>
          </a:xfrm>
        </p:spPr>
        <p:txBody>
          <a:bodyPr/>
          <a:lstStyle/>
          <a:p>
            <a:r>
              <a:rPr lang="en-US" dirty="0" smtClean="0"/>
              <a:t>These two VIs are non reentrant by default</a:t>
            </a:r>
          </a:p>
          <a:p>
            <a:r>
              <a:rPr lang="en-US" dirty="0" smtClean="0"/>
              <a:t>They cannot run simultaneously</a:t>
            </a:r>
          </a:p>
          <a:p>
            <a:r>
              <a:rPr lang="en-US" dirty="0" smtClean="0"/>
              <a:t>One will run until completion and block the other from running until completed.</a:t>
            </a:r>
            <a:endParaRPr lang="en-US" dirty="0"/>
          </a:p>
        </p:txBody>
      </p:sp>
      <p:pic>
        <p:nvPicPr>
          <p:cNvPr id="4" name="Picture 4"/>
          <p:cNvPicPr>
            <a:picLocks noChangeAspect="1" noChangeArrowheads="1"/>
          </p:cNvPicPr>
          <p:nvPr/>
        </p:nvPicPr>
        <p:blipFill>
          <a:blip r:embed="rId2"/>
          <a:srcRect/>
          <a:stretch>
            <a:fillRect/>
          </a:stretch>
        </p:blipFill>
        <p:spPr bwMode="auto">
          <a:xfrm>
            <a:off x="2247900" y="2031207"/>
            <a:ext cx="1600200" cy="1216152"/>
          </a:xfrm>
          <a:prstGeom prst="rect">
            <a:avLst/>
          </a:prstGeom>
          <a:noFill/>
          <a:ln w="9525">
            <a:noFill/>
            <a:miter lim="800000"/>
            <a:headEnd/>
            <a:tailEnd/>
          </a:ln>
        </p:spPr>
      </p:pic>
      <p:pic>
        <p:nvPicPr>
          <p:cNvPr id="6" name="Picture 4"/>
          <p:cNvPicPr>
            <a:picLocks noChangeAspect="1" noChangeArrowheads="1"/>
          </p:cNvPicPr>
          <p:nvPr/>
        </p:nvPicPr>
        <p:blipFill>
          <a:blip r:embed="rId2"/>
          <a:srcRect/>
          <a:stretch>
            <a:fillRect/>
          </a:stretch>
        </p:blipFill>
        <p:spPr bwMode="auto">
          <a:xfrm>
            <a:off x="5334000" y="2031207"/>
            <a:ext cx="1600200" cy="12161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Shared Clones vs. Preallocate clones</a:t>
            </a:r>
            <a:endParaRPr lang="en-US" dirty="0"/>
          </a:p>
        </p:txBody>
      </p:sp>
      <p:sp>
        <p:nvSpPr>
          <p:cNvPr id="3" name="Content Placeholder 2"/>
          <p:cNvSpPr>
            <a:spLocks noGrp="1"/>
          </p:cNvSpPr>
          <p:nvPr>
            <p:ph idx="1"/>
          </p:nvPr>
        </p:nvSpPr>
        <p:spPr>
          <a:xfrm>
            <a:off x="457200" y="1600201"/>
            <a:ext cx="8229600" cy="4343400"/>
          </a:xfrm>
        </p:spPr>
        <p:txBody>
          <a:bodyPr/>
          <a:lstStyle/>
          <a:p>
            <a:pPr lvl="1"/>
            <a:r>
              <a:rPr lang="en-US" dirty="0" smtClean="0"/>
              <a:t> 20 unique Instances of a reentrant VI</a:t>
            </a:r>
          </a:p>
          <a:p>
            <a:pPr lvl="1"/>
            <a:r>
              <a:rPr lang="en-US" dirty="0" smtClean="0"/>
              <a:t> During execution, max of 3 instances called simultaneously</a:t>
            </a:r>
          </a:p>
          <a:p>
            <a:pPr lvl="1"/>
            <a:r>
              <a:rPr lang="en-US" dirty="0" smtClean="0"/>
              <a:t> Preallocate – 20 Clones</a:t>
            </a:r>
          </a:p>
          <a:p>
            <a:pPr lvl="1"/>
            <a:r>
              <a:rPr lang="en-US" dirty="0" smtClean="0"/>
              <a:t> Shared Clones – 3 Clones</a:t>
            </a:r>
            <a:endParaRPr lang="en-US" dirty="0"/>
          </a:p>
        </p:txBody>
      </p:sp>
      <p:grpSp>
        <p:nvGrpSpPr>
          <p:cNvPr id="4" name="Group 37"/>
          <p:cNvGrpSpPr/>
          <p:nvPr/>
        </p:nvGrpSpPr>
        <p:grpSpPr>
          <a:xfrm>
            <a:off x="685800" y="3810000"/>
            <a:ext cx="7924800" cy="2743200"/>
            <a:chOff x="685800" y="3810000"/>
            <a:chExt cx="7924800" cy="2743200"/>
          </a:xfrm>
        </p:grpSpPr>
        <p:grpSp>
          <p:nvGrpSpPr>
            <p:cNvPr id="24" name="Group 33"/>
            <p:cNvGrpSpPr/>
            <p:nvPr/>
          </p:nvGrpSpPr>
          <p:grpSpPr>
            <a:xfrm>
              <a:off x="762000" y="3810000"/>
              <a:ext cx="7848600" cy="2286000"/>
              <a:chOff x="914400" y="3810000"/>
              <a:chExt cx="7848600" cy="2286000"/>
            </a:xfrm>
          </p:grpSpPr>
          <p:grpSp>
            <p:nvGrpSpPr>
              <p:cNvPr id="25" name="Group 23"/>
              <p:cNvGrpSpPr/>
              <p:nvPr/>
            </p:nvGrpSpPr>
            <p:grpSpPr>
              <a:xfrm>
                <a:off x="914400" y="3886200"/>
                <a:ext cx="7848600" cy="2133600"/>
                <a:chOff x="914400" y="3886200"/>
                <a:chExt cx="7848600" cy="2133600"/>
              </a:xfrm>
            </p:grpSpPr>
            <p:pic>
              <p:nvPicPr>
                <p:cNvPr id="1026" name="Picture 2" descr="noloc_LVicon.bmp"/>
                <p:cNvPicPr>
                  <a:picLocks noChangeAspect="1" noChangeArrowheads="1"/>
                </p:cNvPicPr>
                <p:nvPr/>
              </p:nvPicPr>
              <p:blipFill>
                <a:blip r:embed="rId3" cstate="print"/>
                <a:srcRect/>
                <a:stretch>
                  <a:fillRect/>
                </a:stretch>
              </p:blipFill>
              <p:spPr bwMode="auto">
                <a:xfrm>
                  <a:off x="914400" y="3886200"/>
                  <a:ext cx="533400" cy="533400"/>
                </a:xfrm>
                <a:prstGeom prst="rect">
                  <a:avLst/>
                </a:prstGeom>
                <a:noFill/>
                <a:ln w="9525">
                  <a:noFill/>
                  <a:miter lim="800000"/>
                  <a:headEnd/>
                  <a:tailEnd/>
                </a:ln>
              </p:spPr>
            </p:pic>
            <p:pic>
              <p:nvPicPr>
                <p:cNvPr id="5" name="Picture 2" descr="noloc_LVicon.bmp"/>
                <p:cNvPicPr>
                  <a:picLocks noChangeAspect="1" noChangeArrowheads="1"/>
                </p:cNvPicPr>
                <p:nvPr/>
              </p:nvPicPr>
              <p:blipFill>
                <a:blip r:embed="rId3" cstate="print"/>
                <a:srcRect/>
                <a:stretch>
                  <a:fillRect/>
                </a:stretch>
              </p:blipFill>
              <p:spPr bwMode="auto">
                <a:xfrm>
                  <a:off x="914400" y="4686300"/>
                  <a:ext cx="533400" cy="533400"/>
                </a:xfrm>
                <a:prstGeom prst="rect">
                  <a:avLst/>
                </a:prstGeom>
                <a:noFill/>
                <a:ln w="9525">
                  <a:noFill/>
                  <a:miter lim="800000"/>
                  <a:headEnd/>
                  <a:tailEnd/>
                </a:ln>
              </p:spPr>
            </p:pic>
            <p:pic>
              <p:nvPicPr>
                <p:cNvPr id="6" name="Picture 2" descr="noloc_LVicon.bmp"/>
                <p:cNvPicPr>
                  <a:picLocks noChangeAspect="1" noChangeArrowheads="1"/>
                </p:cNvPicPr>
                <p:nvPr/>
              </p:nvPicPr>
              <p:blipFill>
                <a:blip r:embed="rId3" cstate="print"/>
                <a:srcRect/>
                <a:stretch>
                  <a:fillRect/>
                </a:stretch>
              </p:blipFill>
              <p:spPr bwMode="auto">
                <a:xfrm>
                  <a:off x="1828800" y="3886200"/>
                  <a:ext cx="533400" cy="533400"/>
                </a:xfrm>
                <a:prstGeom prst="rect">
                  <a:avLst/>
                </a:prstGeom>
                <a:noFill/>
                <a:ln w="9525">
                  <a:noFill/>
                  <a:miter lim="800000"/>
                  <a:headEnd/>
                  <a:tailEnd/>
                </a:ln>
              </p:spPr>
            </p:pic>
            <p:pic>
              <p:nvPicPr>
                <p:cNvPr id="7" name="Picture 2" descr="noloc_LVicon.bmp"/>
                <p:cNvPicPr>
                  <a:picLocks noChangeAspect="1" noChangeArrowheads="1"/>
                </p:cNvPicPr>
                <p:nvPr/>
              </p:nvPicPr>
              <p:blipFill>
                <a:blip r:embed="rId3" cstate="print"/>
                <a:srcRect/>
                <a:stretch>
                  <a:fillRect/>
                </a:stretch>
              </p:blipFill>
              <p:spPr bwMode="auto">
                <a:xfrm>
                  <a:off x="914400" y="5486400"/>
                  <a:ext cx="533400" cy="533400"/>
                </a:xfrm>
                <a:prstGeom prst="rect">
                  <a:avLst/>
                </a:prstGeom>
                <a:noFill/>
                <a:ln w="9525">
                  <a:noFill/>
                  <a:miter lim="800000"/>
                  <a:headEnd/>
                  <a:tailEnd/>
                </a:ln>
              </p:spPr>
            </p:pic>
            <p:pic>
              <p:nvPicPr>
                <p:cNvPr id="8" name="Picture 2" descr="noloc_LVicon.bmp"/>
                <p:cNvPicPr>
                  <a:picLocks noChangeAspect="1" noChangeArrowheads="1"/>
                </p:cNvPicPr>
                <p:nvPr/>
              </p:nvPicPr>
              <p:blipFill>
                <a:blip r:embed="rId3" cstate="print"/>
                <a:srcRect/>
                <a:stretch>
                  <a:fillRect/>
                </a:stretch>
              </p:blipFill>
              <p:spPr bwMode="auto">
                <a:xfrm>
                  <a:off x="2743200" y="3886200"/>
                  <a:ext cx="533400" cy="533400"/>
                </a:xfrm>
                <a:prstGeom prst="rect">
                  <a:avLst/>
                </a:prstGeom>
                <a:noFill/>
                <a:ln w="9525">
                  <a:noFill/>
                  <a:miter lim="800000"/>
                  <a:headEnd/>
                  <a:tailEnd/>
                </a:ln>
              </p:spPr>
            </p:pic>
            <p:pic>
              <p:nvPicPr>
                <p:cNvPr id="9" name="Picture 2" descr="noloc_LVicon.bmp"/>
                <p:cNvPicPr>
                  <a:picLocks noChangeAspect="1" noChangeArrowheads="1"/>
                </p:cNvPicPr>
                <p:nvPr/>
              </p:nvPicPr>
              <p:blipFill>
                <a:blip r:embed="rId3" cstate="print"/>
                <a:srcRect/>
                <a:stretch>
                  <a:fillRect/>
                </a:stretch>
              </p:blipFill>
              <p:spPr bwMode="auto">
                <a:xfrm>
                  <a:off x="1828800" y="4686300"/>
                  <a:ext cx="533400" cy="533400"/>
                </a:xfrm>
                <a:prstGeom prst="rect">
                  <a:avLst/>
                </a:prstGeom>
                <a:noFill/>
                <a:ln w="9525">
                  <a:noFill/>
                  <a:miter lim="800000"/>
                  <a:headEnd/>
                  <a:tailEnd/>
                </a:ln>
              </p:spPr>
            </p:pic>
            <p:pic>
              <p:nvPicPr>
                <p:cNvPr id="10" name="Picture 2" descr="noloc_LVicon.bmp"/>
                <p:cNvPicPr>
                  <a:picLocks noChangeAspect="1" noChangeArrowheads="1"/>
                </p:cNvPicPr>
                <p:nvPr/>
              </p:nvPicPr>
              <p:blipFill>
                <a:blip r:embed="rId3" cstate="print"/>
                <a:srcRect/>
                <a:stretch>
                  <a:fillRect/>
                </a:stretch>
              </p:blipFill>
              <p:spPr bwMode="auto">
                <a:xfrm>
                  <a:off x="3657600" y="3886200"/>
                  <a:ext cx="533400" cy="533400"/>
                </a:xfrm>
                <a:prstGeom prst="rect">
                  <a:avLst/>
                </a:prstGeom>
                <a:noFill/>
                <a:ln w="9525">
                  <a:noFill/>
                  <a:miter lim="800000"/>
                  <a:headEnd/>
                  <a:tailEnd/>
                </a:ln>
              </p:spPr>
            </p:pic>
            <p:pic>
              <p:nvPicPr>
                <p:cNvPr id="11" name="Picture 2" descr="noloc_LVicon.bmp"/>
                <p:cNvPicPr>
                  <a:picLocks noChangeAspect="1" noChangeArrowheads="1"/>
                </p:cNvPicPr>
                <p:nvPr/>
              </p:nvPicPr>
              <p:blipFill>
                <a:blip r:embed="rId3" cstate="print"/>
                <a:srcRect/>
                <a:stretch>
                  <a:fillRect/>
                </a:stretch>
              </p:blipFill>
              <p:spPr bwMode="auto">
                <a:xfrm>
                  <a:off x="3657600" y="4686300"/>
                  <a:ext cx="533400" cy="533400"/>
                </a:xfrm>
                <a:prstGeom prst="rect">
                  <a:avLst/>
                </a:prstGeom>
                <a:noFill/>
                <a:ln w="9525">
                  <a:noFill/>
                  <a:miter lim="800000"/>
                  <a:headEnd/>
                  <a:tailEnd/>
                </a:ln>
              </p:spPr>
            </p:pic>
            <p:pic>
              <p:nvPicPr>
                <p:cNvPr id="12" name="Picture 2" descr="noloc_LVicon.bmp"/>
                <p:cNvPicPr>
                  <a:picLocks noChangeAspect="1" noChangeArrowheads="1"/>
                </p:cNvPicPr>
                <p:nvPr/>
              </p:nvPicPr>
              <p:blipFill>
                <a:blip r:embed="rId3" cstate="print"/>
                <a:srcRect/>
                <a:stretch>
                  <a:fillRect/>
                </a:stretch>
              </p:blipFill>
              <p:spPr bwMode="auto">
                <a:xfrm>
                  <a:off x="4572000" y="3886200"/>
                  <a:ext cx="533400" cy="533400"/>
                </a:xfrm>
                <a:prstGeom prst="rect">
                  <a:avLst/>
                </a:prstGeom>
                <a:noFill/>
                <a:ln w="9525">
                  <a:noFill/>
                  <a:miter lim="800000"/>
                  <a:headEnd/>
                  <a:tailEnd/>
                </a:ln>
              </p:spPr>
            </p:pic>
            <p:pic>
              <p:nvPicPr>
                <p:cNvPr id="13" name="Picture 2" descr="noloc_LVicon.bmp"/>
                <p:cNvPicPr>
                  <a:picLocks noChangeAspect="1" noChangeArrowheads="1"/>
                </p:cNvPicPr>
                <p:nvPr/>
              </p:nvPicPr>
              <p:blipFill>
                <a:blip r:embed="rId3" cstate="print"/>
                <a:srcRect/>
                <a:stretch>
                  <a:fillRect/>
                </a:stretch>
              </p:blipFill>
              <p:spPr bwMode="auto">
                <a:xfrm>
                  <a:off x="4572000" y="4686300"/>
                  <a:ext cx="533400" cy="533400"/>
                </a:xfrm>
                <a:prstGeom prst="rect">
                  <a:avLst/>
                </a:prstGeom>
                <a:noFill/>
                <a:ln w="9525">
                  <a:noFill/>
                  <a:miter lim="800000"/>
                  <a:headEnd/>
                  <a:tailEnd/>
                </a:ln>
              </p:spPr>
            </p:pic>
            <p:pic>
              <p:nvPicPr>
                <p:cNvPr id="14" name="Picture 2" descr="noloc_LVicon.bmp"/>
                <p:cNvPicPr>
                  <a:picLocks noChangeAspect="1" noChangeArrowheads="1"/>
                </p:cNvPicPr>
                <p:nvPr/>
              </p:nvPicPr>
              <p:blipFill>
                <a:blip r:embed="rId3" cstate="print"/>
                <a:srcRect/>
                <a:stretch>
                  <a:fillRect/>
                </a:stretch>
              </p:blipFill>
              <p:spPr bwMode="auto">
                <a:xfrm>
                  <a:off x="5486400" y="3886200"/>
                  <a:ext cx="533400" cy="533400"/>
                </a:xfrm>
                <a:prstGeom prst="rect">
                  <a:avLst/>
                </a:prstGeom>
                <a:noFill/>
                <a:ln w="9525">
                  <a:noFill/>
                  <a:miter lim="800000"/>
                  <a:headEnd/>
                  <a:tailEnd/>
                </a:ln>
              </p:spPr>
            </p:pic>
            <p:pic>
              <p:nvPicPr>
                <p:cNvPr id="15" name="Picture 2" descr="noloc_LVicon.bmp"/>
                <p:cNvPicPr>
                  <a:picLocks noChangeAspect="1" noChangeArrowheads="1"/>
                </p:cNvPicPr>
                <p:nvPr/>
              </p:nvPicPr>
              <p:blipFill>
                <a:blip r:embed="rId3" cstate="print"/>
                <a:srcRect/>
                <a:stretch>
                  <a:fillRect/>
                </a:stretch>
              </p:blipFill>
              <p:spPr bwMode="auto">
                <a:xfrm>
                  <a:off x="5486400" y="4686300"/>
                  <a:ext cx="533400" cy="533400"/>
                </a:xfrm>
                <a:prstGeom prst="rect">
                  <a:avLst/>
                </a:prstGeom>
                <a:noFill/>
                <a:ln w="9525">
                  <a:noFill/>
                  <a:miter lim="800000"/>
                  <a:headEnd/>
                  <a:tailEnd/>
                </a:ln>
              </p:spPr>
            </p:pic>
            <p:pic>
              <p:nvPicPr>
                <p:cNvPr id="16" name="Picture 2" descr="noloc_LVicon.bmp"/>
                <p:cNvPicPr>
                  <a:picLocks noChangeAspect="1" noChangeArrowheads="1"/>
                </p:cNvPicPr>
                <p:nvPr/>
              </p:nvPicPr>
              <p:blipFill>
                <a:blip r:embed="rId3" cstate="print"/>
                <a:srcRect/>
                <a:stretch>
                  <a:fillRect/>
                </a:stretch>
              </p:blipFill>
              <p:spPr bwMode="auto">
                <a:xfrm>
                  <a:off x="6400800" y="3886200"/>
                  <a:ext cx="533400" cy="533400"/>
                </a:xfrm>
                <a:prstGeom prst="rect">
                  <a:avLst/>
                </a:prstGeom>
                <a:noFill/>
                <a:ln w="9525">
                  <a:noFill/>
                  <a:miter lim="800000"/>
                  <a:headEnd/>
                  <a:tailEnd/>
                </a:ln>
              </p:spPr>
            </p:pic>
            <p:pic>
              <p:nvPicPr>
                <p:cNvPr id="17" name="Picture 2" descr="noloc_LVicon.bmp"/>
                <p:cNvPicPr>
                  <a:picLocks noChangeAspect="1" noChangeArrowheads="1"/>
                </p:cNvPicPr>
                <p:nvPr/>
              </p:nvPicPr>
              <p:blipFill>
                <a:blip r:embed="rId3" cstate="print"/>
                <a:srcRect/>
                <a:stretch>
                  <a:fillRect/>
                </a:stretch>
              </p:blipFill>
              <p:spPr bwMode="auto">
                <a:xfrm>
                  <a:off x="6400800" y="4686300"/>
                  <a:ext cx="533400" cy="533400"/>
                </a:xfrm>
                <a:prstGeom prst="rect">
                  <a:avLst/>
                </a:prstGeom>
                <a:noFill/>
                <a:ln w="9525">
                  <a:noFill/>
                  <a:miter lim="800000"/>
                  <a:headEnd/>
                  <a:tailEnd/>
                </a:ln>
              </p:spPr>
            </p:pic>
            <p:pic>
              <p:nvPicPr>
                <p:cNvPr id="18" name="Picture 2" descr="noloc_LVicon.bmp"/>
                <p:cNvPicPr>
                  <a:picLocks noChangeAspect="1" noChangeArrowheads="1"/>
                </p:cNvPicPr>
                <p:nvPr/>
              </p:nvPicPr>
              <p:blipFill>
                <a:blip r:embed="rId3" cstate="print"/>
                <a:srcRect/>
                <a:stretch>
                  <a:fillRect/>
                </a:stretch>
              </p:blipFill>
              <p:spPr bwMode="auto">
                <a:xfrm>
                  <a:off x="7315200" y="3886200"/>
                  <a:ext cx="533400" cy="533400"/>
                </a:xfrm>
                <a:prstGeom prst="rect">
                  <a:avLst/>
                </a:prstGeom>
                <a:noFill/>
                <a:ln w="9525">
                  <a:noFill/>
                  <a:miter lim="800000"/>
                  <a:headEnd/>
                  <a:tailEnd/>
                </a:ln>
              </p:spPr>
            </p:pic>
            <p:pic>
              <p:nvPicPr>
                <p:cNvPr id="19" name="Picture 2" descr="noloc_LVicon.bmp"/>
                <p:cNvPicPr>
                  <a:picLocks noChangeAspect="1" noChangeArrowheads="1"/>
                </p:cNvPicPr>
                <p:nvPr/>
              </p:nvPicPr>
              <p:blipFill>
                <a:blip r:embed="rId3" cstate="print"/>
                <a:srcRect/>
                <a:stretch>
                  <a:fillRect/>
                </a:stretch>
              </p:blipFill>
              <p:spPr bwMode="auto">
                <a:xfrm>
                  <a:off x="7315200" y="4686300"/>
                  <a:ext cx="533400" cy="533400"/>
                </a:xfrm>
                <a:prstGeom prst="rect">
                  <a:avLst/>
                </a:prstGeom>
                <a:noFill/>
                <a:ln w="9525">
                  <a:noFill/>
                  <a:miter lim="800000"/>
                  <a:headEnd/>
                  <a:tailEnd/>
                </a:ln>
              </p:spPr>
            </p:pic>
            <p:pic>
              <p:nvPicPr>
                <p:cNvPr id="20" name="Picture 2" descr="noloc_LVicon.bmp"/>
                <p:cNvPicPr>
                  <a:picLocks noChangeAspect="1" noChangeArrowheads="1"/>
                </p:cNvPicPr>
                <p:nvPr/>
              </p:nvPicPr>
              <p:blipFill>
                <a:blip r:embed="rId3" cstate="print"/>
                <a:srcRect/>
                <a:stretch>
                  <a:fillRect/>
                </a:stretch>
              </p:blipFill>
              <p:spPr bwMode="auto">
                <a:xfrm>
                  <a:off x="8229600" y="3886200"/>
                  <a:ext cx="533400" cy="533400"/>
                </a:xfrm>
                <a:prstGeom prst="rect">
                  <a:avLst/>
                </a:prstGeom>
                <a:noFill/>
                <a:ln w="9525">
                  <a:noFill/>
                  <a:miter lim="800000"/>
                  <a:headEnd/>
                  <a:tailEnd/>
                </a:ln>
              </p:spPr>
            </p:pic>
            <p:pic>
              <p:nvPicPr>
                <p:cNvPr id="21" name="Picture 2" descr="noloc_LVicon.bmp"/>
                <p:cNvPicPr>
                  <a:picLocks noChangeAspect="1" noChangeArrowheads="1"/>
                </p:cNvPicPr>
                <p:nvPr/>
              </p:nvPicPr>
              <p:blipFill>
                <a:blip r:embed="rId3" cstate="print"/>
                <a:srcRect/>
                <a:stretch>
                  <a:fillRect/>
                </a:stretch>
              </p:blipFill>
              <p:spPr bwMode="auto">
                <a:xfrm>
                  <a:off x="7315200" y="5486400"/>
                  <a:ext cx="533400" cy="533400"/>
                </a:xfrm>
                <a:prstGeom prst="rect">
                  <a:avLst/>
                </a:prstGeom>
                <a:noFill/>
                <a:ln w="9525">
                  <a:noFill/>
                  <a:miter lim="800000"/>
                  <a:headEnd/>
                  <a:tailEnd/>
                </a:ln>
              </p:spPr>
            </p:pic>
            <p:pic>
              <p:nvPicPr>
                <p:cNvPr id="22" name="Picture 2" descr="noloc_LVicon.bmp"/>
                <p:cNvPicPr>
                  <a:picLocks noChangeAspect="1" noChangeArrowheads="1"/>
                </p:cNvPicPr>
                <p:nvPr/>
              </p:nvPicPr>
              <p:blipFill>
                <a:blip r:embed="rId3" cstate="print"/>
                <a:srcRect/>
                <a:stretch>
                  <a:fillRect/>
                </a:stretch>
              </p:blipFill>
              <p:spPr bwMode="auto">
                <a:xfrm>
                  <a:off x="6400800" y="5486400"/>
                  <a:ext cx="533400" cy="533400"/>
                </a:xfrm>
                <a:prstGeom prst="rect">
                  <a:avLst/>
                </a:prstGeom>
                <a:noFill/>
                <a:ln w="9525">
                  <a:noFill/>
                  <a:miter lim="800000"/>
                  <a:headEnd/>
                  <a:tailEnd/>
                </a:ln>
              </p:spPr>
            </p:pic>
            <p:pic>
              <p:nvPicPr>
                <p:cNvPr id="23" name="Picture 2" descr="noloc_LVicon.bmp"/>
                <p:cNvPicPr>
                  <a:picLocks noChangeAspect="1" noChangeArrowheads="1"/>
                </p:cNvPicPr>
                <p:nvPr/>
              </p:nvPicPr>
              <p:blipFill>
                <a:blip r:embed="rId3" cstate="print"/>
                <a:srcRect/>
                <a:stretch>
                  <a:fillRect/>
                </a:stretch>
              </p:blipFill>
              <p:spPr bwMode="auto">
                <a:xfrm>
                  <a:off x="4572000" y="5486400"/>
                  <a:ext cx="533400" cy="533400"/>
                </a:xfrm>
                <a:prstGeom prst="rect">
                  <a:avLst/>
                </a:prstGeom>
                <a:noFill/>
                <a:ln w="9525">
                  <a:noFill/>
                  <a:miter lim="800000"/>
                  <a:headEnd/>
                  <a:tailEnd/>
                </a:ln>
              </p:spPr>
            </p:pic>
          </p:grpSp>
          <p:cxnSp>
            <p:nvCxnSpPr>
              <p:cNvPr id="26" name="Straight Connector 25"/>
              <p:cNvCxnSpPr/>
              <p:nvPr/>
            </p:nvCxnSpPr>
            <p:spPr>
              <a:xfrm rot="5400000">
                <a:off x="495300" y="4991100"/>
                <a:ext cx="2209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1409700" y="4991100"/>
                <a:ext cx="2209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2324100" y="4991100"/>
                <a:ext cx="2209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3314700" y="4991100"/>
                <a:ext cx="2209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4152900" y="4991100"/>
                <a:ext cx="2209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5067300" y="4914900"/>
                <a:ext cx="2209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5981699" y="4914900"/>
                <a:ext cx="2209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6896100" y="4914900"/>
                <a:ext cx="22098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35" name="TextBox 34"/>
            <p:cNvSpPr txBox="1"/>
            <p:nvPr/>
          </p:nvSpPr>
          <p:spPr>
            <a:xfrm>
              <a:off x="685800" y="6172200"/>
              <a:ext cx="1143000" cy="381000"/>
            </a:xfrm>
            <a:prstGeom prst="rect">
              <a:avLst/>
            </a:prstGeom>
            <a:noFill/>
          </p:spPr>
          <p:txBody>
            <a:bodyPr wrap="square" rtlCol="0">
              <a:spAutoFit/>
            </a:bodyPr>
            <a:lstStyle/>
            <a:p>
              <a:r>
                <a:rPr lang="en-US" dirty="0" smtClean="0"/>
                <a:t>Time</a:t>
              </a:r>
              <a:endParaRPr lang="en-US" dirty="0"/>
            </a:p>
          </p:txBody>
        </p:sp>
        <p:cxnSp>
          <p:nvCxnSpPr>
            <p:cNvPr id="37" name="Straight Arrow Connector 36"/>
            <p:cNvCxnSpPr/>
            <p:nvPr/>
          </p:nvCxnSpPr>
          <p:spPr>
            <a:xfrm>
              <a:off x="1447800" y="6324600"/>
              <a:ext cx="1066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p:cNvPicPr>
            <a:picLocks noChangeAspect="1" noChangeArrowheads="1"/>
          </p:cNvPicPr>
          <p:nvPr/>
        </p:nvPicPr>
        <p:blipFill>
          <a:blip r:embed="rId3"/>
          <a:srcRect/>
          <a:stretch>
            <a:fillRect/>
          </a:stretch>
        </p:blipFill>
        <p:spPr bwMode="auto">
          <a:xfrm>
            <a:off x="866451" y="3225523"/>
            <a:ext cx="3690937" cy="1250648"/>
          </a:xfrm>
          <a:prstGeom prst="rect">
            <a:avLst/>
          </a:prstGeom>
          <a:noFill/>
          <a:ln w="9525">
            <a:solidFill>
              <a:schemeClr val="accent1"/>
            </a:solidFill>
            <a:miter lim="800000"/>
            <a:headEnd/>
            <a:tailEnd/>
          </a:ln>
        </p:spPr>
      </p:pic>
      <p:pic>
        <p:nvPicPr>
          <p:cNvPr id="1027" name="Picture 3"/>
          <p:cNvPicPr>
            <a:picLocks noChangeAspect="1" noChangeArrowheads="1"/>
          </p:cNvPicPr>
          <p:nvPr/>
        </p:nvPicPr>
        <p:blipFill>
          <a:blip r:embed="rId3"/>
          <a:srcRect/>
          <a:stretch>
            <a:fillRect/>
          </a:stretch>
        </p:blipFill>
        <p:spPr bwMode="auto">
          <a:xfrm>
            <a:off x="849978" y="1674836"/>
            <a:ext cx="3690937" cy="1250648"/>
          </a:xfrm>
          <a:prstGeom prst="rect">
            <a:avLst/>
          </a:prstGeom>
          <a:noFill/>
          <a:ln w="9525">
            <a:solidFill>
              <a:schemeClr val="accent1"/>
            </a:solidFill>
            <a:miter lim="800000"/>
            <a:headEnd/>
            <a:tailEnd/>
          </a:ln>
        </p:spPr>
      </p:pic>
      <p:sp>
        <p:nvSpPr>
          <p:cNvPr id="2" name="Title 1"/>
          <p:cNvSpPr>
            <a:spLocks noGrp="1"/>
          </p:cNvSpPr>
          <p:nvPr>
            <p:ph type="title"/>
          </p:nvPr>
        </p:nvSpPr>
        <p:spPr/>
        <p:txBody>
          <a:bodyPr>
            <a:normAutofit fontScale="90000"/>
          </a:bodyPr>
          <a:lstStyle/>
          <a:p>
            <a:r>
              <a:rPr lang="en-US" dirty="0" smtClean="0"/>
              <a:t>Action Engines Protect Critical Sections!</a:t>
            </a:r>
            <a:endParaRPr lang="en-US" dirty="0"/>
          </a:p>
        </p:txBody>
      </p:sp>
      <p:sp>
        <p:nvSpPr>
          <p:cNvPr id="6" name="Content Placeholder 2"/>
          <p:cNvSpPr txBox="1">
            <a:spLocks/>
          </p:cNvSpPr>
          <p:nvPr/>
        </p:nvSpPr>
        <p:spPr>
          <a:xfrm>
            <a:off x="457200" y="4933951"/>
            <a:ext cx="8229600" cy="1066799"/>
          </a:xfrm>
          <a:prstGeom prst="rect">
            <a:avLst/>
          </a:prstGeom>
        </p:spPr>
        <p:txBody>
          <a:bodyPr vert="horz" lIns="91430" tIns="45716" rIns="91430" bIns="45716" rtlCol="0">
            <a:normAutofit fontScale="92500" lnSpcReduction="20000"/>
          </a:bodyPr>
          <a:lstStyle/>
          <a:p>
            <a:pPr marL="0" marR="0" lvl="0" indent="0" algn="l" defTabSz="914306"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The FGV</a:t>
            </a:r>
            <a:r>
              <a:rPr kumimoji="0" lang="en-US" sz="2800" b="0" i="0" u="none" strike="noStrike" kern="1200" cap="none" spc="0" normalizeH="0" noProof="0" dirty="0" smtClean="0">
                <a:ln>
                  <a:noFill/>
                </a:ln>
                <a:solidFill>
                  <a:schemeClr val="tx1"/>
                </a:solidFill>
                <a:effectLst/>
                <a:uLnTx/>
                <a:uFillTx/>
                <a:latin typeface="+mn-lt"/>
                <a:ea typeface="+mn-ea"/>
                <a:cs typeface="+mn-cs"/>
              </a:rPr>
              <a:t> will block other instance from running until it has completed execution.  </a:t>
            </a:r>
            <a:r>
              <a:rPr kumimoji="0" lang="en-US" sz="2800" b="0" i="0" u="none" strike="noStrike" kern="1200" cap="none" spc="0" normalizeH="0" noProof="0" dirty="0" err="1" smtClean="0">
                <a:ln>
                  <a:noFill/>
                </a:ln>
                <a:solidFill>
                  <a:schemeClr val="tx1"/>
                </a:solidFill>
                <a:effectLst/>
                <a:uLnTx/>
                <a:uFillTx/>
                <a:latin typeface="+mn-lt"/>
                <a:ea typeface="+mn-ea"/>
                <a:cs typeface="+mn-cs"/>
              </a:rPr>
              <a:t>Therefor</a:t>
            </a:r>
            <a:r>
              <a:rPr lang="en-US" sz="2800" dirty="0" smtClean="0"/>
              <a:t>e,  encapsulating the entire action prevents the potential race condition.</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Rectangle 7"/>
          <p:cNvSpPr/>
          <p:nvPr/>
        </p:nvSpPr>
        <p:spPr>
          <a:xfrm>
            <a:off x="1983581" y="2098826"/>
            <a:ext cx="1257300" cy="5905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Modify</a:t>
            </a:r>
          </a:p>
          <a:p>
            <a:pPr algn="ctr"/>
            <a:r>
              <a:rPr lang="en-US" dirty="0" smtClean="0">
                <a:solidFill>
                  <a:schemeClr val="tx1"/>
                </a:solidFill>
              </a:rPr>
              <a:t>Data</a:t>
            </a:r>
            <a:endParaRPr lang="en-US" dirty="0">
              <a:solidFill>
                <a:schemeClr val="tx1"/>
              </a:solidFill>
            </a:endParaRPr>
          </a:p>
        </p:txBody>
      </p:sp>
      <p:sp>
        <p:nvSpPr>
          <p:cNvPr id="10" name="Rectangle 9"/>
          <p:cNvSpPr/>
          <p:nvPr/>
        </p:nvSpPr>
        <p:spPr>
          <a:xfrm>
            <a:off x="1983581" y="3565676"/>
            <a:ext cx="1257300" cy="5905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Modify</a:t>
            </a:r>
          </a:p>
          <a:p>
            <a:pPr algn="ctr"/>
            <a:r>
              <a:rPr lang="en-US" dirty="0" smtClean="0">
                <a:solidFill>
                  <a:schemeClr val="tx1"/>
                </a:solidFill>
              </a:rPr>
              <a:t>Data</a:t>
            </a:r>
            <a:endParaRPr lang="en-US" dirty="0">
              <a:solidFill>
                <a:schemeClr val="tx1"/>
              </a:solidFill>
            </a:endParaRPr>
          </a:p>
        </p:txBody>
      </p:sp>
      <p:sp>
        <p:nvSpPr>
          <p:cNvPr id="12" name="TextBox 11"/>
          <p:cNvSpPr txBox="1"/>
          <p:nvPr/>
        </p:nvSpPr>
        <p:spPr>
          <a:xfrm>
            <a:off x="1716881" y="1465541"/>
            <a:ext cx="721672" cy="369332"/>
          </a:xfrm>
          <a:prstGeom prst="rect">
            <a:avLst/>
          </a:prstGeom>
          <a:solidFill>
            <a:schemeClr val="bg1"/>
          </a:solidFill>
        </p:spPr>
        <p:txBody>
          <a:bodyPr wrap="none" rtlCol="0">
            <a:spAutoFit/>
          </a:bodyPr>
          <a:lstStyle/>
          <a:p>
            <a:r>
              <a:rPr lang="en-US" dirty="0" smtClean="0"/>
              <a:t>VI-1.vi</a:t>
            </a:r>
            <a:endParaRPr lang="en-US" dirty="0"/>
          </a:p>
        </p:txBody>
      </p:sp>
      <p:sp>
        <p:nvSpPr>
          <p:cNvPr id="13" name="TextBox 12"/>
          <p:cNvSpPr txBox="1"/>
          <p:nvPr/>
        </p:nvSpPr>
        <p:spPr>
          <a:xfrm>
            <a:off x="1697831" y="3064023"/>
            <a:ext cx="721672" cy="369332"/>
          </a:xfrm>
          <a:prstGeom prst="rect">
            <a:avLst/>
          </a:prstGeom>
          <a:solidFill>
            <a:schemeClr val="bg1"/>
          </a:solidFill>
        </p:spPr>
        <p:txBody>
          <a:bodyPr wrap="none" rtlCol="0">
            <a:spAutoFit/>
          </a:bodyPr>
          <a:lstStyle/>
          <a:p>
            <a:r>
              <a:rPr lang="en-US" dirty="0" smtClean="0"/>
              <a:t>VI-2.vi</a:t>
            </a:r>
            <a:endParaRPr lang="en-US" dirty="0"/>
          </a:p>
        </p:txBody>
      </p:sp>
      <p:pic>
        <p:nvPicPr>
          <p:cNvPr id="5124" name="Picture 4"/>
          <p:cNvPicPr>
            <a:picLocks noChangeAspect="1" noChangeArrowheads="1"/>
          </p:cNvPicPr>
          <p:nvPr/>
        </p:nvPicPr>
        <p:blipFill>
          <a:blip r:embed="rId4"/>
          <a:srcRect/>
          <a:stretch>
            <a:fillRect/>
          </a:stretch>
        </p:blipFill>
        <p:spPr bwMode="auto">
          <a:xfrm>
            <a:off x="6038850" y="1709332"/>
            <a:ext cx="1600200" cy="1216152"/>
          </a:xfrm>
          <a:prstGeom prst="rect">
            <a:avLst/>
          </a:prstGeom>
          <a:noFill/>
          <a:ln w="9525">
            <a:solidFill>
              <a:schemeClr val="accent1"/>
            </a:solidFill>
            <a:miter lim="800000"/>
            <a:headEnd/>
            <a:tailEnd/>
          </a:ln>
        </p:spPr>
      </p:pic>
      <p:sp>
        <p:nvSpPr>
          <p:cNvPr id="16" name="TextBox 15"/>
          <p:cNvSpPr txBox="1"/>
          <p:nvPr/>
        </p:nvSpPr>
        <p:spPr>
          <a:xfrm>
            <a:off x="6288728" y="1433275"/>
            <a:ext cx="721672" cy="369332"/>
          </a:xfrm>
          <a:prstGeom prst="rect">
            <a:avLst/>
          </a:prstGeom>
          <a:solidFill>
            <a:schemeClr val="bg1"/>
          </a:solidFill>
        </p:spPr>
        <p:txBody>
          <a:bodyPr wrap="none" rtlCol="0">
            <a:spAutoFit/>
          </a:bodyPr>
          <a:lstStyle/>
          <a:p>
            <a:r>
              <a:rPr lang="en-US" dirty="0" smtClean="0"/>
              <a:t>VI-1.vi</a:t>
            </a:r>
            <a:endParaRPr lang="en-US" dirty="0"/>
          </a:p>
        </p:txBody>
      </p:sp>
      <p:pic>
        <p:nvPicPr>
          <p:cNvPr id="17" name="Picture 4"/>
          <p:cNvPicPr>
            <a:picLocks noChangeAspect="1" noChangeArrowheads="1"/>
          </p:cNvPicPr>
          <p:nvPr/>
        </p:nvPicPr>
        <p:blipFill>
          <a:blip r:embed="rId4"/>
          <a:srcRect/>
          <a:stretch>
            <a:fillRect/>
          </a:stretch>
        </p:blipFill>
        <p:spPr bwMode="auto">
          <a:xfrm>
            <a:off x="6038850" y="3225780"/>
            <a:ext cx="1600200" cy="1216152"/>
          </a:xfrm>
          <a:prstGeom prst="rect">
            <a:avLst/>
          </a:prstGeom>
          <a:noFill/>
          <a:ln w="9525">
            <a:solidFill>
              <a:schemeClr val="accent1"/>
            </a:solidFill>
            <a:miter lim="800000"/>
            <a:headEnd/>
            <a:tailEnd/>
          </a:ln>
        </p:spPr>
      </p:pic>
      <p:sp>
        <p:nvSpPr>
          <p:cNvPr id="18" name="TextBox 17"/>
          <p:cNvSpPr txBox="1"/>
          <p:nvPr/>
        </p:nvSpPr>
        <p:spPr>
          <a:xfrm>
            <a:off x="6288728" y="2949723"/>
            <a:ext cx="767518" cy="369332"/>
          </a:xfrm>
          <a:prstGeom prst="rect">
            <a:avLst/>
          </a:prstGeom>
          <a:solidFill>
            <a:schemeClr val="bg1"/>
          </a:solidFill>
        </p:spPr>
        <p:txBody>
          <a:bodyPr wrap="none" rtlCol="0">
            <a:spAutoFit/>
          </a:bodyPr>
          <a:lstStyle/>
          <a:p>
            <a:r>
              <a:rPr lang="en-US" dirty="0" smtClean="0"/>
              <a:t>VI-2.vi</a:t>
            </a:r>
            <a:endParaRPr lang="en-US" dirty="0"/>
          </a:p>
        </p:txBody>
      </p:sp>
      <p:sp>
        <p:nvSpPr>
          <p:cNvPr id="21" name="Right Arrow 20"/>
          <p:cNvSpPr/>
          <p:nvPr/>
        </p:nvSpPr>
        <p:spPr>
          <a:xfrm>
            <a:off x="4933950" y="2925484"/>
            <a:ext cx="762000" cy="30029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Demo</a:t>
            </a:r>
            <a:endParaRPr lang="en-US" dirty="0"/>
          </a:p>
        </p:txBody>
      </p:sp>
      <p:sp>
        <p:nvSpPr>
          <p:cNvPr id="5" name="Text Placeholder 4"/>
          <p:cNvSpPr>
            <a:spLocks noGrp="1"/>
          </p:cNvSpPr>
          <p:nvPr>
            <p:ph type="body" idx="1"/>
          </p:nvPr>
        </p:nvSpPr>
        <p:spPr/>
        <p:txBody>
          <a:bodyPr/>
          <a:lstStyle/>
          <a:p>
            <a:r>
              <a:rPr lang="en-US" dirty="0" smtClean="0"/>
              <a:t>Action Engine FGV</a:t>
            </a:r>
            <a:endParaRPr lang="en-US" dirty="0"/>
          </a:p>
        </p:txBody>
      </p:sp>
      <p:sp>
        <p:nvSpPr>
          <p:cNvPr id="6" name="TextBox 5"/>
          <p:cNvSpPr txBox="1"/>
          <p:nvPr/>
        </p:nvSpPr>
        <p:spPr>
          <a:xfrm>
            <a:off x="722314" y="1729945"/>
            <a:ext cx="7772400" cy="954107"/>
          </a:xfrm>
          <a:prstGeom prst="rect">
            <a:avLst/>
          </a:prstGeom>
          <a:noFill/>
        </p:spPr>
        <p:txBody>
          <a:bodyPr wrap="square" rtlCol="0">
            <a:spAutoFit/>
          </a:bodyPr>
          <a:lstStyle/>
          <a:p>
            <a:r>
              <a:rPr lang="en-US" sz="2800" i="1" dirty="0" smtClean="0">
                <a:solidFill>
                  <a:schemeClr val="accent1"/>
                </a:solidFill>
              </a:rPr>
              <a:t>Avoid Race Conditions!!!  Fully encapsulate the get/modify/set.</a:t>
            </a:r>
            <a:endParaRPr lang="en-US" sz="2800" i="1" dirty="0">
              <a:solidFill>
                <a:schemeClr val="accent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Globals</a:t>
            </a:r>
            <a:r>
              <a:rPr lang="en-US" dirty="0" smtClean="0"/>
              <a:t> </a:t>
            </a:r>
            <a:r>
              <a:rPr lang="en-US" dirty="0" err="1" smtClean="0"/>
              <a:t>vs</a:t>
            </a:r>
            <a:r>
              <a:rPr lang="en-US" dirty="0" smtClean="0"/>
              <a:t> FGVs</a:t>
            </a:r>
            <a:endParaRPr lang="en-US" dirty="0"/>
          </a:p>
        </p:txBody>
      </p:sp>
      <p:sp>
        <p:nvSpPr>
          <p:cNvPr id="3" name="Content Placeholder 2"/>
          <p:cNvSpPr>
            <a:spLocks noGrp="1"/>
          </p:cNvSpPr>
          <p:nvPr>
            <p:ph idx="1"/>
          </p:nvPr>
        </p:nvSpPr>
        <p:spPr>
          <a:xfrm>
            <a:off x="457200" y="1600201"/>
            <a:ext cx="8229600" cy="3985054"/>
          </a:xfrm>
        </p:spPr>
        <p:txBody>
          <a:bodyPr/>
          <a:lstStyle/>
          <a:p>
            <a:r>
              <a:rPr lang="en-US" dirty="0" err="1" smtClean="0"/>
              <a:t>Globals</a:t>
            </a:r>
            <a:r>
              <a:rPr lang="en-US" dirty="0" smtClean="0"/>
              <a:t> are significantly faster.</a:t>
            </a:r>
          </a:p>
          <a:p>
            <a:r>
              <a:rPr lang="en-US" dirty="0" smtClean="0"/>
              <a:t>FGVs allow for extra code to check for valid data</a:t>
            </a:r>
            <a:r>
              <a:rPr lang="en-US" dirty="0" smtClean="0"/>
              <a:t>.</a:t>
            </a:r>
            <a:endParaRPr lang="en-US"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Encapsulated Global</a:t>
            </a:r>
            <a:endParaRPr lang="en-US" dirty="0"/>
          </a:p>
        </p:txBody>
      </p:sp>
      <p:sp>
        <p:nvSpPr>
          <p:cNvPr id="3" name="Content Placeholder 2"/>
          <p:cNvSpPr>
            <a:spLocks noGrp="1"/>
          </p:cNvSpPr>
          <p:nvPr>
            <p:ph idx="1"/>
          </p:nvPr>
        </p:nvSpPr>
        <p:spPr>
          <a:xfrm>
            <a:off x="457200" y="1169987"/>
            <a:ext cx="8229600" cy="1497013"/>
          </a:xfrm>
        </p:spPr>
        <p:txBody>
          <a:bodyPr>
            <a:normAutofit fontScale="92500" lnSpcReduction="10000"/>
          </a:bodyPr>
          <a:lstStyle/>
          <a:p>
            <a:r>
              <a:rPr lang="en-US" dirty="0" smtClean="0"/>
              <a:t>Create a global variable</a:t>
            </a:r>
          </a:p>
          <a:p>
            <a:r>
              <a:rPr lang="en-US" dirty="0" smtClean="0"/>
              <a:t>Add it to a project library and set access scope to private</a:t>
            </a:r>
            <a:endParaRPr lang="en-US" dirty="0"/>
          </a:p>
        </p:txBody>
      </p:sp>
      <p:pic>
        <p:nvPicPr>
          <p:cNvPr id="6146" name="Picture 2"/>
          <p:cNvPicPr>
            <a:picLocks noChangeAspect="1" noChangeArrowheads="1"/>
          </p:cNvPicPr>
          <p:nvPr/>
        </p:nvPicPr>
        <p:blipFill>
          <a:blip r:embed="rId3"/>
          <a:srcRect/>
          <a:stretch>
            <a:fillRect/>
          </a:stretch>
        </p:blipFill>
        <p:spPr bwMode="auto">
          <a:xfrm>
            <a:off x="381000" y="3068843"/>
            <a:ext cx="2743200" cy="2130014"/>
          </a:xfrm>
          <a:prstGeom prst="rect">
            <a:avLst/>
          </a:prstGeom>
          <a:noFill/>
          <a:ln w="9525">
            <a:noFill/>
            <a:miter lim="800000"/>
            <a:headEnd/>
            <a:tailEnd/>
          </a:ln>
        </p:spPr>
      </p:pic>
      <p:pic>
        <p:nvPicPr>
          <p:cNvPr id="6147" name="Picture 3"/>
          <p:cNvPicPr>
            <a:picLocks noChangeAspect="1" noChangeArrowheads="1"/>
          </p:cNvPicPr>
          <p:nvPr/>
        </p:nvPicPr>
        <p:blipFill>
          <a:blip r:embed="rId4"/>
          <a:srcRect/>
          <a:stretch>
            <a:fillRect/>
          </a:stretch>
        </p:blipFill>
        <p:spPr bwMode="auto">
          <a:xfrm>
            <a:off x="3424238" y="3068843"/>
            <a:ext cx="2786062" cy="2479027"/>
          </a:xfrm>
          <a:prstGeom prst="rect">
            <a:avLst/>
          </a:prstGeom>
          <a:noFill/>
          <a:ln w="9525">
            <a:noFill/>
            <a:miter lim="800000"/>
            <a:headEnd/>
            <a:tailEnd/>
          </a:ln>
        </p:spPr>
      </p:pic>
      <p:sp>
        <p:nvSpPr>
          <p:cNvPr id="6" name="TextBox 5"/>
          <p:cNvSpPr txBox="1"/>
          <p:nvPr/>
        </p:nvSpPr>
        <p:spPr>
          <a:xfrm>
            <a:off x="6819900" y="3372029"/>
            <a:ext cx="1562100" cy="1200329"/>
          </a:xfrm>
          <a:prstGeom prst="rect">
            <a:avLst/>
          </a:prstGeom>
          <a:noFill/>
        </p:spPr>
        <p:txBody>
          <a:bodyPr wrap="square" rtlCol="0">
            <a:spAutoFit/>
          </a:bodyPr>
          <a:lstStyle/>
          <a:p>
            <a:r>
              <a:rPr lang="en-US" dirty="0" smtClean="0">
                <a:solidFill>
                  <a:srgbClr val="FF0000"/>
                </a:solidFill>
              </a:rPr>
              <a:t>Private VIs cannot be used outside the .</a:t>
            </a:r>
            <a:r>
              <a:rPr lang="en-US" dirty="0" err="1" smtClean="0">
                <a:solidFill>
                  <a:srgbClr val="FF0000"/>
                </a:solidFill>
              </a:rPr>
              <a:t>lvlib</a:t>
            </a:r>
            <a:endParaRPr lang="en-US" dirty="0" smtClean="0">
              <a:solidFill>
                <a:srgbClr val="FF0000"/>
              </a:solidFill>
            </a:endParaRPr>
          </a:p>
        </p:txBody>
      </p:sp>
      <p:cxnSp>
        <p:nvCxnSpPr>
          <p:cNvPr id="8" name="Straight Arrow Connector 7"/>
          <p:cNvCxnSpPr/>
          <p:nvPr/>
        </p:nvCxnSpPr>
        <p:spPr>
          <a:xfrm flipH="1" flipV="1">
            <a:off x="4267200" y="4040393"/>
            <a:ext cx="2552700" cy="2667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6148" name="Picture 4"/>
          <p:cNvPicPr>
            <a:picLocks noChangeAspect="1" noChangeArrowheads="1"/>
          </p:cNvPicPr>
          <p:nvPr/>
        </p:nvPicPr>
        <p:blipFill>
          <a:blip r:embed="rId5"/>
          <a:srcRect/>
          <a:stretch>
            <a:fillRect/>
          </a:stretch>
        </p:blipFill>
        <p:spPr bwMode="auto">
          <a:xfrm>
            <a:off x="3933825" y="4954793"/>
            <a:ext cx="4448175" cy="838200"/>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Encapsulated Global</a:t>
            </a:r>
            <a:endParaRPr lang="en-US" dirty="0"/>
          </a:p>
        </p:txBody>
      </p:sp>
      <p:sp>
        <p:nvSpPr>
          <p:cNvPr id="3" name="Content Placeholder 2"/>
          <p:cNvSpPr>
            <a:spLocks noGrp="1"/>
          </p:cNvSpPr>
          <p:nvPr>
            <p:ph idx="1"/>
          </p:nvPr>
        </p:nvSpPr>
        <p:spPr>
          <a:xfrm>
            <a:off x="457200" y="1600201"/>
            <a:ext cx="8229600" cy="1085850"/>
          </a:xfrm>
        </p:spPr>
        <p:txBody>
          <a:bodyPr/>
          <a:lstStyle/>
          <a:p>
            <a:r>
              <a:rPr lang="en-US" dirty="0" smtClean="0"/>
              <a:t>Create the VI in the </a:t>
            </a:r>
            <a:r>
              <a:rPr lang="en-US" dirty="0" err="1" smtClean="0"/>
              <a:t>lvlib</a:t>
            </a:r>
            <a:r>
              <a:rPr lang="en-US" dirty="0" smtClean="0"/>
              <a:t>, that will act on the privately scoped global variable.</a:t>
            </a:r>
            <a:endParaRPr lang="en-US" dirty="0"/>
          </a:p>
        </p:txBody>
      </p:sp>
      <p:pic>
        <p:nvPicPr>
          <p:cNvPr id="7170" name="Picture 2"/>
          <p:cNvPicPr>
            <a:picLocks noChangeAspect="1" noChangeArrowheads="1"/>
          </p:cNvPicPr>
          <p:nvPr/>
        </p:nvPicPr>
        <p:blipFill>
          <a:blip r:embed="rId3"/>
          <a:srcRect/>
          <a:stretch>
            <a:fillRect/>
          </a:stretch>
        </p:blipFill>
        <p:spPr bwMode="auto">
          <a:xfrm>
            <a:off x="5717600" y="3165828"/>
            <a:ext cx="1000125" cy="809625"/>
          </a:xfrm>
          <a:prstGeom prst="rect">
            <a:avLst/>
          </a:prstGeom>
          <a:noFill/>
          <a:ln w="9525">
            <a:noFill/>
            <a:miter lim="800000"/>
            <a:headEnd/>
            <a:tailEnd/>
          </a:ln>
        </p:spPr>
      </p:pic>
      <p:pic>
        <p:nvPicPr>
          <p:cNvPr id="7172" name="Picture 4"/>
          <p:cNvPicPr>
            <a:picLocks noChangeAspect="1" noChangeArrowheads="1"/>
          </p:cNvPicPr>
          <p:nvPr/>
        </p:nvPicPr>
        <p:blipFill>
          <a:blip r:embed="rId4"/>
          <a:srcRect/>
          <a:stretch>
            <a:fillRect/>
          </a:stretch>
        </p:blipFill>
        <p:spPr bwMode="auto">
          <a:xfrm>
            <a:off x="4295775" y="4876800"/>
            <a:ext cx="3752850" cy="1200150"/>
          </a:xfrm>
          <a:prstGeom prst="rect">
            <a:avLst/>
          </a:prstGeom>
          <a:noFill/>
          <a:ln w="9525">
            <a:solidFill>
              <a:schemeClr val="accent1"/>
            </a:solidFill>
            <a:miter lim="800000"/>
            <a:headEnd/>
            <a:tailEnd/>
          </a:ln>
        </p:spPr>
      </p:pic>
      <p:sp>
        <p:nvSpPr>
          <p:cNvPr id="8" name="Trapezoid 7"/>
          <p:cNvSpPr/>
          <p:nvPr/>
        </p:nvSpPr>
        <p:spPr>
          <a:xfrm>
            <a:off x="4295775" y="3878468"/>
            <a:ext cx="3752850" cy="998332"/>
          </a:xfrm>
          <a:prstGeom prst="trapezoid">
            <a:avLst>
              <a:gd name="adj" fmla="val 17158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5"/>
          <a:srcRect/>
          <a:stretch>
            <a:fillRect/>
          </a:stretch>
        </p:blipFill>
        <p:spPr bwMode="auto">
          <a:xfrm>
            <a:off x="896649" y="2783093"/>
            <a:ext cx="2514505" cy="2190749"/>
          </a:xfrm>
          <a:prstGeom prst="rect">
            <a:avLst/>
          </a:prstGeom>
          <a:noFill/>
          <a:ln w="9525">
            <a:noFill/>
            <a:miter lim="800000"/>
            <a:headEnd/>
            <a:tailEnd/>
          </a:ln>
        </p:spPr>
      </p:pic>
      <p:cxnSp>
        <p:nvCxnSpPr>
          <p:cNvPr id="10" name="Straight Arrow Connector 9"/>
          <p:cNvCxnSpPr/>
          <p:nvPr/>
        </p:nvCxnSpPr>
        <p:spPr>
          <a:xfrm flipV="1">
            <a:off x="2715491" y="3671455"/>
            <a:ext cx="3228109" cy="706581"/>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Demo</a:t>
            </a:r>
            <a:endParaRPr lang="en-US" dirty="0"/>
          </a:p>
        </p:txBody>
      </p:sp>
      <p:sp>
        <p:nvSpPr>
          <p:cNvPr id="5" name="Text Placeholder 4"/>
          <p:cNvSpPr>
            <a:spLocks noGrp="1"/>
          </p:cNvSpPr>
          <p:nvPr>
            <p:ph type="body" idx="1"/>
          </p:nvPr>
        </p:nvSpPr>
        <p:spPr/>
        <p:txBody>
          <a:bodyPr/>
          <a:lstStyle/>
          <a:p>
            <a:r>
              <a:rPr lang="en-US" dirty="0" smtClean="0"/>
              <a:t>Encapsulated Global</a:t>
            </a:r>
            <a:endParaRPr lang="en-US" dirty="0"/>
          </a:p>
        </p:txBody>
      </p:sp>
      <p:sp>
        <p:nvSpPr>
          <p:cNvPr id="6" name="TextBox 5"/>
          <p:cNvSpPr txBox="1"/>
          <p:nvPr/>
        </p:nvSpPr>
        <p:spPr>
          <a:xfrm>
            <a:off x="722313" y="2211859"/>
            <a:ext cx="7565341" cy="523220"/>
          </a:xfrm>
          <a:prstGeom prst="rect">
            <a:avLst/>
          </a:prstGeom>
          <a:noFill/>
        </p:spPr>
        <p:txBody>
          <a:bodyPr wrap="none" rtlCol="0">
            <a:spAutoFit/>
          </a:bodyPr>
          <a:lstStyle/>
          <a:p>
            <a:r>
              <a:rPr lang="en-US" sz="2800" i="1" dirty="0" smtClean="0">
                <a:solidFill>
                  <a:schemeClr val="accent1"/>
                </a:solidFill>
              </a:rPr>
              <a:t>Consider locking and password protecting the .</a:t>
            </a:r>
            <a:r>
              <a:rPr lang="en-US" sz="2800" i="1" dirty="0" err="1" smtClean="0">
                <a:solidFill>
                  <a:schemeClr val="accent1"/>
                </a:solidFill>
              </a:rPr>
              <a:t>lvlib</a:t>
            </a:r>
            <a:endParaRPr lang="en-US" sz="2800" i="1" dirty="0">
              <a:solidFill>
                <a:schemeClr val="accent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Reusable</a:t>
            </a:r>
            <a:r>
              <a:rPr lang="en-US" baseline="0" dirty="0" smtClean="0"/>
              <a:t> components with FGVs</a:t>
            </a:r>
            <a:endParaRPr lang="en-US" dirty="0"/>
          </a:p>
        </p:txBody>
      </p:sp>
      <p:sp>
        <p:nvSpPr>
          <p:cNvPr id="3" name="Content Placeholder 2"/>
          <p:cNvSpPr>
            <a:spLocks noGrp="1"/>
          </p:cNvSpPr>
          <p:nvPr>
            <p:ph idx="1"/>
          </p:nvPr>
        </p:nvSpPr>
        <p:spPr/>
        <p:txBody>
          <a:bodyPr/>
          <a:lstStyle/>
          <a:p>
            <a:r>
              <a:rPr lang="en-US" dirty="0" smtClean="0"/>
              <a:t>Recall that FGVs encapsulate the data and functionality and as such are a good design pattern for building reusable components</a:t>
            </a:r>
          </a:p>
          <a:p>
            <a:r>
              <a:rPr lang="en-US" dirty="0" smtClean="0"/>
              <a:t>Consider using a FGV as a look-up table.</a:t>
            </a:r>
          </a:p>
          <a:p>
            <a:pPr>
              <a:buNone/>
            </a:pPr>
            <a:endParaRPr lang="en-US" i="1" dirty="0">
              <a:solidFill>
                <a:schemeClr val="accent1"/>
              </a:solidFill>
            </a:endParaRPr>
          </a:p>
        </p:txBody>
      </p:sp>
      <p:graphicFrame>
        <p:nvGraphicFramePr>
          <p:cNvPr id="5" name="Table 4"/>
          <p:cNvGraphicFramePr>
            <a:graphicFrameLocks noGrp="1"/>
          </p:cNvGraphicFramePr>
          <p:nvPr/>
        </p:nvGraphicFramePr>
        <p:xfrm>
          <a:off x="1524000" y="3867150"/>
          <a:ext cx="6096000" cy="111252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dirty="0" smtClean="0"/>
                        <a:t>Name</a:t>
                      </a:r>
                      <a:endParaRPr lang="en-US" dirty="0"/>
                    </a:p>
                  </a:txBody>
                  <a:tcPr/>
                </a:tc>
                <a:tc>
                  <a:txBody>
                    <a:bodyPr/>
                    <a:lstStyle/>
                    <a:p>
                      <a:r>
                        <a:rPr lang="en-US" dirty="0" smtClean="0"/>
                        <a:t>Password</a:t>
                      </a:r>
                      <a:endParaRPr lang="en-US" dirty="0"/>
                    </a:p>
                  </a:txBody>
                  <a:tcPr/>
                </a:tc>
              </a:tr>
              <a:tr h="370840">
                <a:tc>
                  <a:txBody>
                    <a:bodyPr/>
                    <a:lstStyle/>
                    <a:p>
                      <a:r>
                        <a:rPr lang="en-US" dirty="0" smtClean="0"/>
                        <a:t>John</a:t>
                      </a:r>
                      <a:endParaRPr lang="en-US" dirty="0"/>
                    </a:p>
                  </a:txBody>
                  <a:tcPr/>
                </a:tc>
                <a:tc>
                  <a:txBody>
                    <a:bodyPr/>
                    <a:lstStyle/>
                    <a:p>
                      <a:r>
                        <a:rPr lang="en-US" dirty="0" smtClean="0"/>
                        <a:t>66ford90</a:t>
                      </a:r>
                      <a:endParaRPr lang="en-US" dirty="0"/>
                    </a:p>
                  </a:txBody>
                  <a:tcPr/>
                </a:tc>
              </a:tr>
              <a:tr h="370840">
                <a:tc>
                  <a:txBody>
                    <a:bodyPr/>
                    <a:lstStyle/>
                    <a:p>
                      <a:r>
                        <a:rPr lang="en-US" dirty="0" smtClean="0"/>
                        <a:t>Mary</a:t>
                      </a:r>
                      <a:endParaRPr lang="en-US" dirty="0"/>
                    </a:p>
                  </a:txBody>
                  <a:tcPr/>
                </a:tc>
                <a:tc>
                  <a:txBody>
                    <a:bodyPr/>
                    <a:lstStyle/>
                    <a:p>
                      <a:r>
                        <a:rPr lang="en-US" dirty="0" smtClean="0"/>
                        <a:t>spring2012</a:t>
                      </a:r>
                      <a:endParaRPr lang="en-US" dirty="0"/>
                    </a:p>
                  </a:txBody>
                  <a:tcPr/>
                </a:tc>
              </a:tr>
            </a:tbl>
          </a:graphicData>
        </a:graphic>
      </p:graphicFrame>
      <p:sp>
        <p:nvSpPr>
          <p:cNvPr id="6" name="TextBox 5"/>
          <p:cNvSpPr txBox="1"/>
          <p:nvPr/>
        </p:nvSpPr>
        <p:spPr>
          <a:xfrm>
            <a:off x="1524000" y="5200650"/>
            <a:ext cx="6096000" cy="954107"/>
          </a:xfrm>
          <a:prstGeom prst="rect">
            <a:avLst/>
          </a:prstGeom>
          <a:noFill/>
        </p:spPr>
        <p:txBody>
          <a:bodyPr wrap="square" rtlCol="0">
            <a:spAutoFit/>
          </a:bodyPr>
          <a:lstStyle/>
          <a:p>
            <a:pPr algn="ctr"/>
            <a:r>
              <a:rPr lang="en-US" sz="2800" i="1" dirty="0" smtClean="0">
                <a:solidFill>
                  <a:schemeClr val="accent1"/>
                </a:solidFill>
              </a:rPr>
              <a:t>Array of names has corresponding array of values or datasets</a:t>
            </a:r>
            <a:endParaRPr lang="en-US" sz="2800" i="1" dirty="0">
              <a:solidFill>
                <a:schemeClr val="accen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r>
              <a:rPr lang="en-US" dirty="0" smtClean="0"/>
              <a:t>What is a functional global variable (FGV)?</a:t>
            </a:r>
          </a:p>
          <a:p>
            <a:r>
              <a:rPr lang="en-US" dirty="0" smtClean="0"/>
              <a:t>Does the FGV prevent race conditions?</a:t>
            </a:r>
          </a:p>
          <a:p>
            <a:r>
              <a:rPr lang="en-US" dirty="0" smtClean="0"/>
              <a:t>Is the FGV better than the global variable?</a:t>
            </a:r>
          </a:p>
          <a:p>
            <a:r>
              <a:rPr lang="en-US" dirty="0" smtClean="0"/>
              <a:t>Which use cases are a good fit for FGVs</a:t>
            </a:r>
          </a:p>
          <a:p>
            <a:r>
              <a:rPr lang="en-US" dirty="0" smtClean="0"/>
              <a:t>Is there a better way? (DVRs)</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Name Value Look Up Table</a:t>
            </a:r>
            <a:endParaRPr lang="en-US" dirty="0"/>
          </a:p>
        </p:txBody>
      </p:sp>
      <p:sp>
        <p:nvSpPr>
          <p:cNvPr id="3" name="Content Placeholder 2"/>
          <p:cNvSpPr>
            <a:spLocks noGrp="1"/>
          </p:cNvSpPr>
          <p:nvPr>
            <p:ph idx="1"/>
          </p:nvPr>
        </p:nvSpPr>
        <p:spPr>
          <a:xfrm>
            <a:off x="457200" y="4191000"/>
            <a:ext cx="8229600" cy="1935163"/>
          </a:xfrm>
        </p:spPr>
        <p:txBody>
          <a:bodyPr>
            <a:normAutofit fontScale="77500" lnSpcReduction="20000"/>
          </a:bodyPr>
          <a:lstStyle/>
          <a:p>
            <a:r>
              <a:rPr lang="en-US" dirty="0" smtClean="0"/>
              <a:t>Define the data type of the value that is associated with the name.</a:t>
            </a:r>
          </a:p>
          <a:p>
            <a:r>
              <a:rPr lang="en-US" dirty="0" smtClean="0"/>
              <a:t>Modify the method to include all actions to perform related to adding, getting, and deleting items from the list.</a:t>
            </a:r>
          </a:p>
          <a:p>
            <a:r>
              <a:rPr lang="en-US" dirty="0" smtClean="0"/>
              <a:t>Add code to ensure whether data is valid</a:t>
            </a:r>
            <a:endParaRPr lang="en-US" dirty="0"/>
          </a:p>
        </p:txBody>
      </p:sp>
      <p:pic>
        <p:nvPicPr>
          <p:cNvPr id="8194" name="Picture 2"/>
          <p:cNvPicPr>
            <a:picLocks noChangeAspect="1" noChangeArrowheads="1"/>
          </p:cNvPicPr>
          <p:nvPr/>
        </p:nvPicPr>
        <p:blipFill>
          <a:blip r:embed="rId2"/>
          <a:srcRect/>
          <a:stretch>
            <a:fillRect/>
          </a:stretch>
        </p:blipFill>
        <p:spPr bwMode="auto">
          <a:xfrm>
            <a:off x="714375" y="2552700"/>
            <a:ext cx="1419225" cy="1162050"/>
          </a:xfrm>
          <a:prstGeom prst="rect">
            <a:avLst/>
          </a:prstGeom>
          <a:noFill/>
          <a:ln w="9525">
            <a:noFill/>
            <a:miter lim="800000"/>
            <a:headEnd/>
            <a:tailEnd/>
          </a:ln>
        </p:spPr>
      </p:pic>
      <p:pic>
        <p:nvPicPr>
          <p:cNvPr id="8195" name="Picture 3"/>
          <p:cNvPicPr>
            <a:picLocks noChangeAspect="1" noChangeArrowheads="1"/>
          </p:cNvPicPr>
          <p:nvPr/>
        </p:nvPicPr>
        <p:blipFill>
          <a:blip r:embed="rId3"/>
          <a:srcRect/>
          <a:stretch>
            <a:fillRect/>
          </a:stretch>
        </p:blipFill>
        <p:spPr bwMode="auto">
          <a:xfrm>
            <a:off x="4572000" y="2876550"/>
            <a:ext cx="3752850" cy="552450"/>
          </a:xfrm>
          <a:prstGeom prst="rect">
            <a:avLst/>
          </a:prstGeom>
          <a:noFill/>
          <a:ln w="9525">
            <a:noFill/>
            <a:miter lim="800000"/>
            <a:headEnd/>
            <a:tailEnd/>
          </a:ln>
        </p:spPr>
      </p:pic>
      <p:pic>
        <p:nvPicPr>
          <p:cNvPr id="8196" name="Picture 4"/>
          <p:cNvPicPr>
            <a:picLocks noChangeAspect="1" noChangeArrowheads="1"/>
          </p:cNvPicPr>
          <p:nvPr/>
        </p:nvPicPr>
        <p:blipFill>
          <a:blip r:embed="rId4"/>
          <a:srcRect/>
          <a:stretch>
            <a:fillRect/>
          </a:stretch>
        </p:blipFill>
        <p:spPr bwMode="auto">
          <a:xfrm>
            <a:off x="4572000" y="1971675"/>
            <a:ext cx="3714750" cy="590550"/>
          </a:xfrm>
          <a:prstGeom prst="rect">
            <a:avLst/>
          </a:prstGeom>
          <a:noFill/>
          <a:ln w="9525">
            <a:noFill/>
            <a:miter lim="800000"/>
            <a:headEnd/>
            <a:tailEnd/>
          </a:ln>
        </p:spPr>
      </p:pic>
      <p:pic>
        <p:nvPicPr>
          <p:cNvPr id="8197" name="Picture 5"/>
          <p:cNvPicPr>
            <a:picLocks noChangeAspect="1" noChangeArrowheads="1"/>
          </p:cNvPicPr>
          <p:nvPr/>
        </p:nvPicPr>
        <p:blipFill>
          <a:blip r:embed="rId5"/>
          <a:srcRect/>
          <a:stretch>
            <a:fillRect/>
          </a:stretch>
        </p:blipFill>
        <p:spPr bwMode="auto">
          <a:xfrm>
            <a:off x="714375" y="2009775"/>
            <a:ext cx="1676400" cy="533400"/>
          </a:xfrm>
          <a:prstGeom prst="rect">
            <a:avLst/>
          </a:prstGeom>
          <a:noFill/>
          <a:ln w="9525">
            <a:noFill/>
            <a:miter lim="800000"/>
            <a:headEnd/>
            <a:tailEnd/>
          </a:ln>
        </p:spPr>
      </p:pic>
      <p:cxnSp>
        <p:nvCxnSpPr>
          <p:cNvPr id="10" name="Straight Arrow Connector 9"/>
          <p:cNvCxnSpPr>
            <a:stCxn id="8197" idx="3"/>
            <a:endCxn id="8196" idx="1"/>
          </p:cNvCxnSpPr>
          <p:nvPr/>
        </p:nvCxnSpPr>
        <p:spPr>
          <a:xfrm flipV="1">
            <a:off x="2390775" y="2266950"/>
            <a:ext cx="2181225" cy="9525"/>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8197" idx="3"/>
            <a:endCxn id="8195" idx="1"/>
          </p:cNvCxnSpPr>
          <p:nvPr/>
        </p:nvCxnSpPr>
        <p:spPr>
          <a:xfrm>
            <a:off x="2390775" y="2276475"/>
            <a:ext cx="2181225" cy="87630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FGV – Resource Storage</a:t>
            </a:r>
            <a:endParaRPr lang="en-US" dirty="0"/>
          </a:p>
        </p:txBody>
      </p:sp>
      <p:sp>
        <p:nvSpPr>
          <p:cNvPr id="4" name="Content Placeholder 3"/>
          <p:cNvSpPr>
            <a:spLocks noGrp="1"/>
          </p:cNvSpPr>
          <p:nvPr>
            <p:ph idx="1"/>
          </p:nvPr>
        </p:nvSpPr>
        <p:spPr>
          <a:xfrm>
            <a:off x="279550" y="1695450"/>
            <a:ext cx="3092299" cy="3676650"/>
          </a:xfrm>
        </p:spPr>
        <p:txBody>
          <a:bodyPr>
            <a:normAutofit fontScale="70000" lnSpcReduction="20000"/>
          </a:bodyPr>
          <a:lstStyle/>
          <a:p>
            <a:pPr>
              <a:buNone/>
            </a:pPr>
            <a:r>
              <a:rPr lang="en-US" dirty="0" smtClean="0"/>
              <a:t>Design pattern for a key-value look up table.  </a:t>
            </a:r>
          </a:p>
          <a:p>
            <a:r>
              <a:rPr lang="en-US" dirty="0" smtClean="0"/>
              <a:t>Array of names             has a one-to-one correspondence to the array of data sets</a:t>
            </a:r>
          </a:p>
          <a:p>
            <a:r>
              <a:rPr lang="en-US" dirty="0" smtClean="0"/>
              <a:t>Does not protect against race conditions</a:t>
            </a:r>
          </a:p>
          <a:p>
            <a:r>
              <a:rPr lang="en-US" dirty="0" smtClean="0"/>
              <a:t>Allows for the qualification of valid data</a:t>
            </a:r>
            <a:endParaRPr lang="en-US" dirty="0"/>
          </a:p>
        </p:txBody>
      </p:sp>
      <p:pic>
        <p:nvPicPr>
          <p:cNvPr id="3075" name="Picture 3"/>
          <p:cNvPicPr>
            <a:picLocks noChangeAspect="1" noChangeArrowheads="1"/>
          </p:cNvPicPr>
          <p:nvPr/>
        </p:nvPicPr>
        <p:blipFill>
          <a:blip r:embed="rId3" cstate="print"/>
          <a:srcRect/>
          <a:stretch>
            <a:fillRect/>
          </a:stretch>
        </p:blipFill>
        <p:spPr bwMode="auto">
          <a:xfrm>
            <a:off x="3800475" y="1447800"/>
            <a:ext cx="5010150" cy="3924300"/>
          </a:xfrm>
          <a:prstGeom prst="rect">
            <a:avLst/>
          </a:prstGeom>
          <a:noFill/>
          <a:ln w="9525">
            <a:noFill/>
            <a:miter lim="800000"/>
            <a:headEnd/>
            <a:tailEnd/>
          </a:ln>
        </p:spPr>
      </p:pic>
      <p:cxnSp>
        <p:nvCxnSpPr>
          <p:cNvPr id="8" name="Straight Connector 7"/>
          <p:cNvCxnSpPr/>
          <p:nvPr/>
        </p:nvCxnSpPr>
        <p:spPr>
          <a:xfrm>
            <a:off x="628650" y="2647950"/>
            <a:ext cx="16383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47700" y="3373395"/>
            <a:ext cx="1905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324100" y="2381250"/>
            <a:ext cx="1562100" cy="28575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686050" y="3543300"/>
            <a:ext cx="1200150" cy="51435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demo</a:t>
            </a:r>
            <a:endParaRPr lang="en-US" dirty="0"/>
          </a:p>
        </p:txBody>
      </p:sp>
      <p:sp>
        <p:nvSpPr>
          <p:cNvPr id="5" name="Text Placeholder 4"/>
          <p:cNvSpPr>
            <a:spLocks noGrp="1"/>
          </p:cNvSpPr>
          <p:nvPr>
            <p:ph type="body" idx="1"/>
          </p:nvPr>
        </p:nvSpPr>
        <p:spPr/>
        <p:txBody>
          <a:bodyPr/>
          <a:lstStyle/>
          <a:p>
            <a:r>
              <a:rPr lang="en-US" dirty="0" smtClean="0"/>
              <a:t>FGV Password Storage</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Resource Storage FGVs</a:t>
            </a:r>
            <a:endParaRPr lang="en-US" dirty="0"/>
          </a:p>
        </p:txBody>
      </p:sp>
      <p:sp>
        <p:nvSpPr>
          <p:cNvPr id="5" name="Content Placeholder 4"/>
          <p:cNvSpPr>
            <a:spLocks noGrp="1"/>
          </p:cNvSpPr>
          <p:nvPr>
            <p:ph idx="1"/>
          </p:nvPr>
        </p:nvSpPr>
        <p:spPr/>
        <p:txBody>
          <a:bodyPr>
            <a:normAutofit lnSpcReduction="10000"/>
          </a:bodyPr>
          <a:lstStyle/>
          <a:p>
            <a:r>
              <a:rPr lang="en-US" dirty="0" smtClean="0"/>
              <a:t>Build drop-in reusable components.</a:t>
            </a:r>
          </a:p>
          <a:p>
            <a:r>
              <a:rPr lang="en-US" dirty="0" smtClean="0"/>
              <a:t>Provide protection and validation of data.</a:t>
            </a:r>
          </a:p>
          <a:p>
            <a:r>
              <a:rPr lang="en-US" dirty="0" smtClean="0"/>
              <a:t>Susceptible to race conditions.</a:t>
            </a:r>
          </a:p>
          <a:p>
            <a:r>
              <a:rPr lang="en-US" dirty="0" smtClean="0"/>
              <a:t>Can be used to store:</a:t>
            </a:r>
          </a:p>
          <a:p>
            <a:pPr lvl="1"/>
            <a:r>
              <a:rPr lang="en-US" dirty="0" smtClean="0"/>
              <a:t>References (User Events, DVRs, etc)</a:t>
            </a:r>
          </a:p>
          <a:p>
            <a:pPr lvl="1"/>
            <a:r>
              <a:rPr lang="en-US" dirty="0" smtClean="0"/>
              <a:t>Information about devices</a:t>
            </a:r>
          </a:p>
          <a:p>
            <a:pPr lvl="1"/>
            <a:r>
              <a:rPr lang="en-US" dirty="0" smtClean="0"/>
              <a:t>Paths for data storage</a:t>
            </a:r>
          </a:p>
          <a:p>
            <a:pPr lvl="1"/>
            <a:r>
              <a:rPr lang="en-US" dirty="0" smtClean="0"/>
              <a:t>Operator information</a:t>
            </a:r>
          </a:p>
          <a:p>
            <a:pPr lvl="1"/>
            <a:r>
              <a:rPr lang="en-US" dirty="0" smtClean="0"/>
              <a:t>Anything that requires a name-value lookup</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Demo</a:t>
            </a:r>
            <a:endParaRPr lang="en-US" dirty="0"/>
          </a:p>
        </p:txBody>
      </p:sp>
      <p:sp>
        <p:nvSpPr>
          <p:cNvPr id="5" name="Text Placeholder 4"/>
          <p:cNvSpPr>
            <a:spLocks noGrp="1"/>
          </p:cNvSpPr>
          <p:nvPr>
            <p:ph type="body" idx="1"/>
          </p:nvPr>
        </p:nvSpPr>
        <p:spPr/>
        <p:txBody>
          <a:bodyPr/>
          <a:lstStyle/>
          <a:p>
            <a:r>
              <a:rPr lang="en-US" dirty="0" smtClean="0"/>
              <a:t>Creating Your Own Resource FGV</a:t>
            </a:r>
            <a:endParaRPr lang="en-US"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if You Need Multiple Counters…</a:t>
            </a:r>
            <a:endParaRPr lang="en-US" dirty="0"/>
          </a:p>
        </p:txBody>
      </p:sp>
      <p:sp>
        <p:nvSpPr>
          <p:cNvPr id="3" name="Content Placeholder 2"/>
          <p:cNvSpPr>
            <a:spLocks noGrp="1"/>
          </p:cNvSpPr>
          <p:nvPr>
            <p:ph idx="1"/>
          </p:nvPr>
        </p:nvSpPr>
        <p:spPr/>
        <p:txBody>
          <a:bodyPr/>
          <a:lstStyle/>
          <a:p>
            <a:pPr lvl="1"/>
            <a:r>
              <a:rPr lang="en-US" dirty="0" smtClean="0"/>
              <a:t>Reentrant functional global?</a:t>
            </a:r>
          </a:p>
          <a:p>
            <a:pPr lvl="1"/>
            <a:r>
              <a:rPr lang="en-US" dirty="0" smtClean="0"/>
              <a:t>Array manipulation of the functional global data?</a:t>
            </a:r>
          </a:p>
          <a:p>
            <a:pPr lvl="1"/>
            <a:r>
              <a:rPr lang="en-US" dirty="0" smtClean="0"/>
              <a:t>Perhaps there is a better way…</a:t>
            </a:r>
            <a:endParaRPr lang="en-US" dirty="0"/>
          </a:p>
        </p:txBody>
      </p:sp>
      <p:pic>
        <p:nvPicPr>
          <p:cNvPr id="9218" name="Picture 2"/>
          <p:cNvPicPr>
            <a:picLocks noChangeAspect="1" noChangeArrowheads="1"/>
          </p:cNvPicPr>
          <p:nvPr/>
        </p:nvPicPr>
        <p:blipFill>
          <a:blip r:embed="rId3"/>
          <a:srcRect/>
          <a:stretch>
            <a:fillRect/>
          </a:stretch>
        </p:blipFill>
        <p:spPr bwMode="auto">
          <a:xfrm>
            <a:off x="3519488" y="3798094"/>
            <a:ext cx="1871020" cy="1585912"/>
          </a:xfrm>
          <a:prstGeom prst="rect">
            <a:avLst/>
          </a:prstGeom>
          <a:noFill/>
          <a:ln w="9525">
            <a:noFill/>
            <a:miter lim="800000"/>
            <a:headEnd/>
            <a:tailEnd/>
          </a:ln>
        </p:spPr>
      </p:pic>
      <p:sp>
        <p:nvSpPr>
          <p:cNvPr id="8" name="TextBox 7"/>
          <p:cNvSpPr txBox="1"/>
          <p:nvPr/>
        </p:nvSpPr>
        <p:spPr>
          <a:xfrm>
            <a:off x="5587272" y="4614565"/>
            <a:ext cx="445956" cy="769441"/>
          </a:xfrm>
          <a:prstGeom prst="rect">
            <a:avLst/>
          </a:prstGeom>
          <a:noFill/>
        </p:spPr>
        <p:txBody>
          <a:bodyPr wrap="none" rtlCol="0">
            <a:spAutoFit/>
          </a:bodyPr>
          <a:lstStyle/>
          <a:p>
            <a:r>
              <a:rPr lang="en-US" sz="4400" b="1" dirty="0" smtClean="0">
                <a:solidFill>
                  <a:schemeClr val="accent1"/>
                </a:solidFill>
              </a:rPr>
              <a:t>?</a:t>
            </a:r>
            <a:endParaRPr lang="en-US" sz="4400" b="1" dirty="0">
              <a:solidFill>
                <a:schemeClr val="accent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3" name="Rectangle 3"/>
          <p:cNvSpPr>
            <a:spLocks noGrp="1" noChangeArrowheads="1"/>
          </p:cNvSpPr>
          <p:nvPr>
            <p:ph type="title"/>
          </p:nvPr>
        </p:nvSpPr>
        <p:spPr/>
        <p:txBody>
          <a:bodyPr>
            <a:normAutofit/>
          </a:bodyPr>
          <a:lstStyle/>
          <a:p>
            <a:r>
              <a:rPr lang="en-US" dirty="0" smtClean="0"/>
              <a:t>Review of Queues and References</a:t>
            </a:r>
            <a:endParaRPr lang="en-US" dirty="0"/>
          </a:p>
        </p:txBody>
      </p:sp>
      <p:pic>
        <p:nvPicPr>
          <p:cNvPr id="2051" name="Picture 3" descr="loc_easy_to_recreate producer consumer design pattern (events) template"/>
          <p:cNvPicPr>
            <a:picLocks noChangeAspect="1" noChangeArrowheads="1"/>
          </p:cNvPicPr>
          <p:nvPr/>
        </p:nvPicPr>
        <p:blipFill>
          <a:blip r:embed="rId3" cstate="print"/>
          <a:srcRect/>
          <a:stretch>
            <a:fillRect/>
          </a:stretch>
        </p:blipFill>
        <p:spPr bwMode="auto">
          <a:xfrm>
            <a:off x="3435881" y="1833652"/>
            <a:ext cx="5667958" cy="3769227"/>
          </a:xfrm>
          <a:prstGeom prst="rect">
            <a:avLst/>
          </a:prstGeom>
          <a:noFill/>
          <a:ln w="9525">
            <a:noFill/>
            <a:miter lim="800000"/>
            <a:headEnd/>
            <a:tailEnd/>
          </a:ln>
        </p:spPr>
      </p:pic>
      <p:sp>
        <p:nvSpPr>
          <p:cNvPr id="9" name="Content Placeholder 8"/>
          <p:cNvSpPr>
            <a:spLocks noGrp="1"/>
          </p:cNvSpPr>
          <p:nvPr>
            <p:ph sz="half" idx="1"/>
          </p:nvPr>
        </p:nvSpPr>
        <p:spPr>
          <a:xfrm>
            <a:off x="234774" y="1661985"/>
            <a:ext cx="4038600" cy="4525963"/>
          </a:xfrm>
        </p:spPr>
        <p:txBody>
          <a:bodyPr>
            <a:normAutofit fontScale="85000" lnSpcReduction="20000"/>
          </a:bodyPr>
          <a:lstStyle/>
          <a:p>
            <a:r>
              <a:rPr lang="en-US" dirty="0" smtClean="0"/>
              <a:t>Reference is a pointer to the data</a:t>
            </a:r>
          </a:p>
          <a:p>
            <a:r>
              <a:rPr lang="en-US" dirty="0" smtClean="0"/>
              <a:t>The wire contains the reference, not the           data.</a:t>
            </a:r>
          </a:p>
          <a:p>
            <a:r>
              <a:rPr lang="en-US" dirty="0" smtClean="0"/>
              <a:t>Forking the wire creates a copy of the reference, not a copy of the data</a:t>
            </a:r>
          </a:p>
          <a:p>
            <a:r>
              <a:rPr lang="en-US" dirty="0" smtClean="0"/>
              <a:t>Access data through methods (VIs)</a:t>
            </a:r>
          </a:p>
          <a:p>
            <a:r>
              <a:rPr lang="en-US" dirty="0" smtClean="0"/>
              <a:t>Developer controls the creation and destruction of the data</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Data Value Reference (DVR)?</a:t>
            </a:r>
            <a:endParaRPr lang="en-US" dirty="0"/>
          </a:p>
        </p:txBody>
      </p:sp>
      <p:sp>
        <p:nvSpPr>
          <p:cNvPr id="3" name="Content Placeholder 2"/>
          <p:cNvSpPr>
            <a:spLocks noGrp="1"/>
          </p:cNvSpPr>
          <p:nvPr>
            <p:ph idx="1"/>
          </p:nvPr>
        </p:nvSpPr>
        <p:spPr>
          <a:xfrm>
            <a:off x="777454" y="1771650"/>
            <a:ext cx="7699795" cy="990599"/>
          </a:xfrm>
        </p:spPr>
        <p:txBody>
          <a:bodyPr>
            <a:normAutofit lnSpcReduction="10000"/>
          </a:bodyPr>
          <a:lstStyle/>
          <a:p>
            <a:r>
              <a:rPr lang="en-US" dirty="0" smtClean="0"/>
              <a:t>This is a simple way to wrap a reference around any type of data.</a:t>
            </a:r>
          </a:p>
          <a:p>
            <a:endParaRPr lang="en-US" dirty="0"/>
          </a:p>
        </p:txBody>
      </p:sp>
      <p:pic>
        <p:nvPicPr>
          <p:cNvPr id="3074" name="Picture 2"/>
          <p:cNvPicPr>
            <a:picLocks noChangeAspect="1" noChangeArrowheads="1"/>
          </p:cNvPicPr>
          <p:nvPr/>
        </p:nvPicPr>
        <p:blipFill>
          <a:blip r:embed="rId2"/>
          <a:srcRect/>
          <a:stretch>
            <a:fillRect/>
          </a:stretch>
        </p:blipFill>
        <p:spPr bwMode="auto">
          <a:xfrm>
            <a:off x="1552901" y="3220222"/>
            <a:ext cx="2468657" cy="1848622"/>
          </a:xfrm>
          <a:prstGeom prst="rect">
            <a:avLst/>
          </a:prstGeom>
          <a:noFill/>
          <a:ln w="9525">
            <a:noFill/>
            <a:miter lim="800000"/>
            <a:headEnd/>
            <a:tailEnd/>
          </a:ln>
        </p:spPr>
      </p:pic>
      <p:pic>
        <p:nvPicPr>
          <p:cNvPr id="3075" name="Picture 3"/>
          <p:cNvPicPr>
            <a:picLocks noChangeAspect="1" noChangeArrowheads="1"/>
          </p:cNvPicPr>
          <p:nvPr/>
        </p:nvPicPr>
        <p:blipFill>
          <a:blip r:embed="rId3"/>
          <a:srcRect/>
          <a:stretch>
            <a:fillRect/>
          </a:stretch>
        </p:blipFill>
        <p:spPr bwMode="auto">
          <a:xfrm>
            <a:off x="5025605" y="3105922"/>
            <a:ext cx="2609850" cy="2114550"/>
          </a:xfrm>
          <a:prstGeom prst="rect">
            <a:avLst/>
          </a:prstGeom>
          <a:noFill/>
          <a:ln w="9525">
            <a:noFill/>
            <a:miter lim="800000"/>
            <a:headEnd/>
            <a:tailEnd/>
          </a:ln>
        </p:spPr>
      </p:pic>
      <p:sp>
        <p:nvSpPr>
          <p:cNvPr id="7" name="Rounded Rectangle 6"/>
          <p:cNvSpPr/>
          <p:nvPr/>
        </p:nvSpPr>
        <p:spPr>
          <a:xfrm>
            <a:off x="1571951" y="3905250"/>
            <a:ext cx="1095049" cy="64770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ounded Rectangle 8"/>
          <p:cNvSpPr/>
          <p:nvPr/>
        </p:nvSpPr>
        <p:spPr>
          <a:xfrm>
            <a:off x="5025605" y="4572000"/>
            <a:ext cx="2609850" cy="496844"/>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1133801" y="5693717"/>
            <a:ext cx="2315570" cy="461665"/>
          </a:xfrm>
          <a:prstGeom prst="rect">
            <a:avLst/>
          </a:prstGeom>
          <a:noFill/>
        </p:spPr>
        <p:txBody>
          <a:bodyPr wrap="none" rtlCol="0">
            <a:spAutoFit/>
          </a:bodyPr>
          <a:lstStyle/>
          <a:p>
            <a:r>
              <a:rPr lang="en-US" sz="2400" dirty="0" smtClean="0">
                <a:solidFill>
                  <a:srgbClr val="FF0000"/>
                </a:solidFill>
              </a:rPr>
              <a:t>Create &amp; Destroy</a:t>
            </a:r>
            <a:endParaRPr lang="en-US" sz="2400" dirty="0">
              <a:solidFill>
                <a:srgbClr val="FF0000"/>
              </a:solidFill>
            </a:endParaRPr>
          </a:p>
        </p:txBody>
      </p:sp>
      <p:sp>
        <p:nvSpPr>
          <p:cNvPr id="11" name="TextBox 10"/>
          <p:cNvSpPr txBox="1"/>
          <p:nvPr/>
        </p:nvSpPr>
        <p:spPr>
          <a:xfrm>
            <a:off x="5858590" y="5693717"/>
            <a:ext cx="1077411" cy="461665"/>
          </a:xfrm>
          <a:prstGeom prst="rect">
            <a:avLst/>
          </a:prstGeom>
          <a:noFill/>
        </p:spPr>
        <p:txBody>
          <a:bodyPr wrap="none" rtlCol="0">
            <a:spAutoFit/>
          </a:bodyPr>
          <a:lstStyle/>
          <a:p>
            <a:r>
              <a:rPr lang="en-US" sz="2400" dirty="0" smtClean="0">
                <a:solidFill>
                  <a:srgbClr val="FF0000"/>
                </a:solidFill>
              </a:rPr>
              <a:t>Modify</a:t>
            </a:r>
            <a:endParaRPr lang="en-US" sz="2400" dirty="0">
              <a:solidFill>
                <a:srgbClr val="FF0000"/>
              </a:solidFill>
            </a:endParaRPr>
          </a:p>
        </p:txBody>
      </p:sp>
      <p:cxnSp>
        <p:nvCxnSpPr>
          <p:cNvPr id="13" name="Straight Arrow Connector 12"/>
          <p:cNvCxnSpPr/>
          <p:nvPr/>
        </p:nvCxnSpPr>
        <p:spPr>
          <a:xfrm flipV="1">
            <a:off x="2176626" y="4591050"/>
            <a:ext cx="0" cy="114076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V="1">
            <a:off x="6381750" y="5068844"/>
            <a:ext cx="0" cy="66752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Value Reference (DVR) Library</a:t>
            </a:r>
            <a:endParaRPr lang="en-US" dirty="0"/>
          </a:p>
        </p:txBody>
      </p:sp>
      <p:sp>
        <p:nvSpPr>
          <p:cNvPr id="3" name="Content Placeholder 2"/>
          <p:cNvSpPr>
            <a:spLocks noGrp="1"/>
          </p:cNvSpPr>
          <p:nvPr>
            <p:ph idx="1"/>
          </p:nvPr>
        </p:nvSpPr>
        <p:spPr>
          <a:xfrm>
            <a:off x="457200" y="4757994"/>
            <a:ext cx="8229600" cy="1558669"/>
          </a:xfrm>
        </p:spPr>
        <p:txBody>
          <a:bodyPr>
            <a:normAutofit fontScale="77500" lnSpcReduction="20000"/>
          </a:bodyPr>
          <a:lstStyle/>
          <a:p>
            <a:r>
              <a:rPr lang="en-US" dirty="0" smtClean="0"/>
              <a:t>Create a constructor and destructor.</a:t>
            </a:r>
          </a:p>
          <a:p>
            <a:r>
              <a:rPr lang="en-US" dirty="0" smtClean="0"/>
              <a:t>Create a template for the methods.</a:t>
            </a:r>
          </a:p>
          <a:p>
            <a:r>
              <a:rPr lang="en-US" dirty="0" smtClean="0"/>
              <a:t>Create a method for each case that will modify the data.</a:t>
            </a:r>
            <a:endParaRPr lang="en-US" dirty="0"/>
          </a:p>
        </p:txBody>
      </p:sp>
      <p:pic>
        <p:nvPicPr>
          <p:cNvPr id="5" name="Picture 2"/>
          <p:cNvPicPr>
            <a:picLocks noChangeAspect="1" noChangeArrowheads="1"/>
          </p:cNvPicPr>
          <p:nvPr/>
        </p:nvPicPr>
        <p:blipFill>
          <a:blip r:embed="rId2"/>
          <a:srcRect/>
          <a:stretch>
            <a:fillRect/>
          </a:stretch>
        </p:blipFill>
        <p:spPr bwMode="auto">
          <a:xfrm>
            <a:off x="3770098" y="1743074"/>
            <a:ext cx="4916702" cy="1238854"/>
          </a:xfrm>
          <a:prstGeom prst="rect">
            <a:avLst/>
          </a:prstGeom>
          <a:noFill/>
          <a:ln w="9525">
            <a:noFill/>
            <a:miter lim="800000"/>
            <a:headEnd/>
            <a:tailEnd/>
          </a:ln>
        </p:spPr>
      </p:pic>
      <p:pic>
        <p:nvPicPr>
          <p:cNvPr id="11268" name="Picture 4"/>
          <p:cNvPicPr>
            <a:picLocks noChangeAspect="1" noChangeArrowheads="1"/>
          </p:cNvPicPr>
          <p:nvPr/>
        </p:nvPicPr>
        <p:blipFill>
          <a:blip r:embed="rId3"/>
          <a:srcRect/>
          <a:stretch>
            <a:fillRect/>
          </a:stretch>
        </p:blipFill>
        <p:spPr bwMode="auto">
          <a:xfrm>
            <a:off x="457200" y="1743073"/>
            <a:ext cx="2781300" cy="2824421"/>
          </a:xfrm>
          <a:prstGeom prst="rect">
            <a:avLst/>
          </a:prstGeom>
          <a:noFill/>
          <a:ln w="9525">
            <a:noFill/>
            <a:miter lim="800000"/>
            <a:headEnd/>
            <a:tailEnd/>
          </a:ln>
        </p:spPr>
      </p:pic>
      <p:cxnSp>
        <p:nvCxnSpPr>
          <p:cNvPr id="14" name="Elbow Connector 13"/>
          <p:cNvCxnSpPr/>
          <p:nvPr/>
        </p:nvCxnSpPr>
        <p:spPr>
          <a:xfrm flipV="1">
            <a:off x="2286000" y="2981928"/>
            <a:ext cx="3200400" cy="656622"/>
          </a:xfrm>
          <a:prstGeom prst="bentConnector3">
            <a:avLst>
              <a:gd name="adj1" fmla="val 100000"/>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2" name="Rounded Rectangle 21"/>
          <p:cNvSpPr/>
          <p:nvPr/>
        </p:nvSpPr>
        <p:spPr>
          <a:xfrm>
            <a:off x="1123950" y="3134328"/>
            <a:ext cx="1143000" cy="294672"/>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a DVR from an FGV</a:t>
            </a:r>
            <a:endParaRPr lang="en-US" dirty="0"/>
          </a:p>
        </p:txBody>
      </p:sp>
      <p:sp>
        <p:nvSpPr>
          <p:cNvPr id="3" name="Content Placeholder 2"/>
          <p:cNvSpPr>
            <a:spLocks noGrp="1"/>
          </p:cNvSpPr>
          <p:nvPr>
            <p:ph idx="1"/>
          </p:nvPr>
        </p:nvSpPr>
        <p:spPr>
          <a:xfrm>
            <a:off x="457200" y="1600201"/>
            <a:ext cx="8229600" cy="1943099"/>
          </a:xfrm>
        </p:spPr>
        <p:txBody>
          <a:bodyPr>
            <a:normAutofit fontScale="85000" lnSpcReduction="10000"/>
          </a:bodyPr>
          <a:lstStyle/>
          <a:p>
            <a:r>
              <a:rPr lang="en-US" dirty="0" smtClean="0"/>
              <a:t>If you already have an FGV, you can easily transform it into the more flexible DVR library.</a:t>
            </a:r>
          </a:p>
          <a:p>
            <a:r>
              <a:rPr lang="en-US" dirty="0" smtClean="0"/>
              <a:t>Create the constructor and destructor.</a:t>
            </a:r>
          </a:p>
          <a:p>
            <a:r>
              <a:rPr lang="en-US" dirty="0" smtClean="0"/>
              <a:t>Create a method (VI) for each case that was in the FGV.</a:t>
            </a:r>
            <a:endParaRPr lang="en-US" dirty="0"/>
          </a:p>
        </p:txBody>
      </p:sp>
      <p:pic>
        <p:nvPicPr>
          <p:cNvPr id="3074" name="Picture 2"/>
          <p:cNvPicPr>
            <a:picLocks noChangeAspect="1" noChangeArrowheads="1"/>
          </p:cNvPicPr>
          <p:nvPr/>
        </p:nvPicPr>
        <p:blipFill>
          <a:blip r:embed="rId2"/>
          <a:srcRect/>
          <a:stretch>
            <a:fillRect/>
          </a:stretch>
        </p:blipFill>
        <p:spPr bwMode="auto">
          <a:xfrm>
            <a:off x="895350" y="3543300"/>
            <a:ext cx="4210050" cy="1809750"/>
          </a:xfrm>
          <a:prstGeom prst="rect">
            <a:avLst/>
          </a:prstGeom>
          <a:noFill/>
          <a:ln w="9525">
            <a:noFill/>
            <a:miter lim="800000"/>
            <a:headEnd/>
            <a:tailEnd/>
          </a:ln>
        </p:spPr>
      </p:pic>
      <p:pic>
        <p:nvPicPr>
          <p:cNvPr id="3075" name="Picture 3"/>
          <p:cNvPicPr>
            <a:picLocks noChangeAspect="1" noChangeArrowheads="1"/>
          </p:cNvPicPr>
          <p:nvPr/>
        </p:nvPicPr>
        <p:blipFill>
          <a:blip r:embed="rId3"/>
          <a:srcRect/>
          <a:stretch>
            <a:fillRect/>
          </a:stretch>
        </p:blipFill>
        <p:spPr bwMode="auto">
          <a:xfrm>
            <a:off x="6319395" y="3685310"/>
            <a:ext cx="485775" cy="400050"/>
          </a:xfrm>
          <a:prstGeom prst="rect">
            <a:avLst/>
          </a:prstGeom>
          <a:noFill/>
          <a:ln w="9525">
            <a:noFill/>
            <a:miter lim="800000"/>
            <a:headEnd/>
            <a:tailEnd/>
          </a:ln>
        </p:spPr>
      </p:pic>
      <p:sp>
        <p:nvSpPr>
          <p:cNvPr id="8" name="Rounded Rectangle 7"/>
          <p:cNvSpPr/>
          <p:nvPr/>
        </p:nvSpPr>
        <p:spPr>
          <a:xfrm>
            <a:off x="2362200" y="3771900"/>
            <a:ext cx="1295400" cy="118110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3657600" y="3829050"/>
            <a:ext cx="2452255"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2" name="Trapezoid 11"/>
          <p:cNvSpPr/>
          <p:nvPr/>
        </p:nvSpPr>
        <p:spPr>
          <a:xfrm>
            <a:off x="4308755" y="4057650"/>
            <a:ext cx="4505325" cy="895350"/>
          </a:xfrm>
          <a:prstGeom prst="trapezoid">
            <a:avLst>
              <a:gd name="adj" fmla="val 23351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79" name="Picture 7"/>
          <p:cNvPicPr>
            <a:picLocks noChangeAspect="1" noChangeArrowheads="1"/>
          </p:cNvPicPr>
          <p:nvPr/>
        </p:nvPicPr>
        <p:blipFill>
          <a:blip r:embed="rId4"/>
          <a:srcRect/>
          <a:stretch>
            <a:fillRect/>
          </a:stretch>
        </p:blipFill>
        <p:spPr bwMode="auto">
          <a:xfrm>
            <a:off x="4308755" y="4953000"/>
            <a:ext cx="4581525" cy="1181100"/>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Do We Need Functional Global Variables?</a:t>
            </a:r>
            <a:endParaRPr lang="en-US" dirty="0"/>
          </a:p>
        </p:txBody>
      </p:sp>
      <p:grpSp>
        <p:nvGrpSpPr>
          <p:cNvPr id="3" name="Group 8"/>
          <p:cNvGrpSpPr/>
          <p:nvPr/>
        </p:nvGrpSpPr>
        <p:grpSpPr>
          <a:xfrm>
            <a:off x="201490" y="4029546"/>
            <a:ext cx="1673816" cy="1533234"/>
            <a:chOff x="7675982" y="2883739"/>
            <a:chExt cx="1038225" cy="952500"/>
          </a:xfrm>
        </p:grpSpPr>
        <p:pic>
          <p:nvPicPr>
            <p:cNvPr id="10" name="Picture 3"/>
            <p:cNvPicPr>
              <a:picLocks noChangeAspect="1" noChangeArrowheads="1"/>
            </p:cNvPicPr>
            <p:nvPr/>
          </p:nvPicPr>
          <p:blipFill>
            <a:blip r:embed="rId2" cstate="print"/>
            <a:srcRect/>
            <a:stretch>
              <a:fillRect/>
            </a:stretch>
          </p:blipFill>
          <p:spPr bwMode="auto">
            <a:xfrm>
              <a:off x="7675982" y="2883739"/>
              <a:ext cx="1038225" cy="952500"/>
            </a:xfrm>
            <a:prstGeom prst="rect">
              <a:avLst/>
            </a:prstGeom>
            <a:noFill/>
            <a:ln w="9525">
              <a:noFill/>
              <a:miter lim="800000"/>
              <a:headEnd/>
              <a:tailEnd/>
            </a:ln>
          </p:spPr>
        </p:pic>
        <p:sp>
          <p:nvSpPr>
            <p:cNvPr id="11" name="Rectangle 10"/>
            <p:cNvSpPr/>
            <p:nvPr/>
          </p:nvSpPr>
          <p:spPr>
            <a:xfrm>
              <a:off x="7798279" y="3019252"/>
              <a:ext cx="759125" cy="483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User interface</a:t>
              </a:r>
              <a:endParaRPr lang="en-US" b="1" dirty="0"/>
            </a:p>
          </p:txBody>
        </p:sp>
      </p:grpSp>
      <p:grpSp>
        <p:nvGrpSpPr>
          <p:cNvPr id="5" name="Group 11"/>
          <p:cNvGrpSpPr/>
          <p:nvPr/>
        </p:nvGrpSpPr>
        <p:grpSpPr>
          <a:xfrm>
            <a:off x="1965718" y="4615903"/>
            <a:ext cx="1673816" cy="1533234"/>
            <a:chOff x="7666369" y="2883739"/>
            <a:chExt cx="1038225" cy="952500"/>
          </a:xfrm>
        </p:grpSpPr>
        <p:pic>
          <p:nvPicPr>
            <p:cNvPr id="13" name="Picture 3"/>
            <p:cNvPicPr>
              <a:picLocks noChangeAspect="1" noChangeArrowheads="1"/>
            </p:cNvPicPr>
            <p:nvPr/>
          </p:nvPicPr>
          <p:blipFill>
            <a:blip r:embed="rId2" cstate="print"/>
            <a:srcRect/>
            <a:stretch>
              <a:fillRect/>
            </a:stretch>
          </p:blipFill>
          <p:spPr bwMode="auto">
            <a:xfrm>
              <a:off x="7666369" y="2883739"/>
              <a:ext cx="1038225" cy="952500"/>
            </a:xfrm>
            <a:prstGeom prst="rect">
              <a:avLst/>
            </a:prstGeom>
            <a:noFill/>
            <a:ln w="9525">
              <a:noFill/>
              <a:miter lim="800000"/>
              <a:headEnd/>
              <a:tailEnd/>
            </a:ln>
          </p:spPr>
        </p:pic>
        <p:sp>
          <p:nvSpPr>
            <p:cNvPr id="14" name="Rectangle 13"/>
            <p:cNvSpPr/>
            <p:nvPr/>
          </p:nvSpPr>
          <p:spPr>
            <a:xfrm>
              <a:off x="7798279" y="3019252"/>
              <a:ext cx="759125" cy="483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Control Model</a:t>
              </a:r>
            </a:p>
          </p:txBody>
        </p:sp>
      </p:grpSp>
      <p:grpSp>
        <p:nvGrpSpPr>
          <p:cNvPr id="6" name="Group 14"/>
          <p:cNvGrpSpPr/>
          <p:nvPr/>
        </p:nvGrpSpPr>
        <p:grpSpPr>
          <a:xfrm>
            <a:off x="5558746" y="4675314"/>
            <a:ext cx="1673816" cy="1533234"/>
            <a:chOff x="7675982" y="2883739"/>
            <a:chExt cx="1038225" cy="952500"/>
          </a:xfrm>
        </p:grpSpPr>
        <p:pic>
          <p:nvPicPr>
            <p:cNvPr id="16" name="Picture 3"/>
            <p:cNvPicPr>
              <a:picLocks noChangeAspect="1" noChangeArrowheads="1"/>
            </p:cNvPicPr>
            <p:nvPr/>
          </p:nvPicPr>
          <p:blipFill>
            <a:blip r:embed="rId2" cstate="print"/>
            <a:srcRect/>
            <a:stretch>
              <a:fillRect/>
            </a:stretch>
          </p:blipFill>
          <p:spPr bwMode="auto">
            <a:xfrm>
              <a:off x="7675982" y="2883739"/>
              <a:ext cx="1038225" cy="952500"/>
            </a:xfrm>
            <a:prstGeom prst="rect">
              <a:avLst/>
            </a:prstGeom>
            <a:noFill/>
            <a:ln w="9525">
              <a:noFill/>
              <a:miter lim="800000"/>
              <a:headEnd/>
              <a:tailEnd/>
            </a:ln>
          </p:spPr>
        </p:pic>
        <p:sp>
          <p:nvSpPr>
            <p:cNvPr id="17" name="Rectangle 16"/>
            <p:cNvSpPr/>
            <p:nvPr/>
          </p:nvSpPr>
          <p:spPr>
            <a:xfrm>
              <a:off x="7798279" y="3019252"/>
              <a:ext cx="759125" cy="483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Data Logger</a:t>
              </a:r>
            </a:p>
          </p:txBody>
        </p:sp>
      </p:grpSp>
      <p:grpSp>
        <p:nvGrpSpPr>
          <p:cNvPr id="7" name="Group 17"/>
          <p:cNvGrpSpPr/>
          <p:nvPr/>
        </p:nvGrpSpPr>
        <p:grpSpPr>
          <a:xfrm>
            <a:off x="3758358" y="4083792"/>
            <a:ext cx="1673816" cy="1533234"/>
            <a:chOff x="7675982" y="2883739"/>
            <a:chExt cx="1038225" cy="952500"/>
          </a:xfrm>
        </p:grpSpPr>
        <p:pic>
          <p:nvPicPr>
            <p:cNvPr id="19" name="Picture 3"/>
            <p:cNvPicPr>
              <a:picLocks noChangeAspect="1" noChangeArrowheads="1"/>
            </p:cNvPicPr>
            <p:nvPr/>
          </p:nvPicPr>
          <p:blipFill>
            <a:blip r:embed="rId2" cstate="print"/>
            <a:srcRect/>
            <a:stretch>
              <a:fillRect/>
            </a:stretch>
          </p:blipFill>
          <p:spPr bwMode="auto">
            <a:xfrm>
              <a:off x="7675982" y="2883739"/>
              <a:ext cx="1038225" cy="952500"/>
            </a:xfrm>
            <a:prstGeom prst="rect">
              <a:avLst/>
            </a:prstGeom>
            <a:noFill/>
            <a:ln w="9525">
              <a:noFill/>
              <a:miter lim="800000"/>
              <a:headEnd/>
              <a:tailEnd/>
            </a:ln>
          </p:spPr>
        </p:pic>
        <p:sp>
          <p:nvSpPr>
            <p:cNvPr id="20" name="Rectangle 19"/>
            <p:cNvSpPr/>
            <p:nvPr/>
          </p:nvSpPr>
          <p:spPr>
            <a:xfrm>
              <a:off x="7798279" y="3019252"/>
              <a:ext cx="759125" cy="483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IO Engine</a:t>
              </a:r>
            </a:p>
          </p:txBody>
        </p:sp>
      </p:grpSp>
      <p:sp>
        <p:nvSpPr>
          <p:cNvPr id="21" name="TextBox 20"/>
          <p:cNvSpPr txBox="1"/>
          <p:nvPr/>
        </p:nvSpPr>
        <p:spPr>
          <a:xfrm>
            <a:off x="619931" y="1885950"/>
            <a:ext cx="8183105" cy="2246769"/>
          </a:xfrm>
          <a:prstGeom prst="rect">
            <a:avLst/>
          </a:prstGeom>
          <a:noFill/>
        </p:spPr>
        <p:txBody>
          <a:bodyPr wrap="square" rtlCol="0">
            <a:spAutoFit/>
          </a:bodyPr>
          <a:lstStyle/>
          <a:p>
            <a:pPr marL="0" lvl="1">
              <a:buFont typeface="Arial" pitchFamily="34" charset="0"/>
              <a:buChar char="•"/>
            </a:pPr>
            <a:r>
              <a:rPr lang="en-US" sz="2800" dirty="0" smtClean="0"/>
              <a:t>A large application usually has many processes executing concurrently</a:t>
            </a:r>
          </a:p>
          <a:p>
            <a:pPr marL="0" lvl="1">
              <a:buFont typeface="Arial" pitchFamily="34" charset="0"/>
              <a:buChar char="•"/>
            </a:pPr>
            <a:r>
              <a:rPr lang="en-US" sz="2800" dirty="0" smtClean="0"/>
              <a:t>Processes need to share data or send and receive messages.</a:t>
            </a:r>
          </a:p>
          <a:p>
            <a:pPr>
              <a:buFont typeface="Arial" pitchFamily="34" charset="0"/>
              <a:buChar char="•"/>
            </a:pPr>
            <a:endParaRPr lang="en-US" sz="2800" dirty="0"/>
          </a:p>
        </p:txBody>
      </p:sp>
      <p:grpSp>
        <p:nvGrpSpPr>
          <p:cNvPr id="8" name="Group 21"/>
          <p:cNvGrpSpPr/>
          <p:nvPr/>
        </p:nvGrpSpPr>
        <p:grpSpPr>
          <a:xfrm>
            <a:off x="7322967" y="4083792"/>
            <a:ext cx="1673816" cy="1533234"/>
            <a:chOff x="7675982" y="2883739"/>
            <a:chExt cx="1038225" cy="952500"/>
          </a:xfrm>
        </p:grpSpPr>
        <p:pic>
          <p:nvPicPr>
            <p:cNvPr id="23" name="Picture 3"/>
            <p:cNvPicPr>
              <a:picLocks noChangeAspect="1" noChangeArrowheads="1"/>
            </p:cNvPicPr>
            <p:nvPr/>
          </p:nvPicPr>
          <p:blipFill>
            <a:blip r:embed="rId2" cstate="print"/>
            <a:srcRect/>
            <a:stretch>
              <a:fillRect/>
            </a:stretch>
          </p:blipFill>
          <p:spPr bwMode="auto">
            <a:xfrm>
              <a:off x="7675982" y="2883739"/>
              <a:ext cx="1038225" cy="952500"/>
            </a:xfrm>
            <a:prstGeom prst="rect">
              <a:avLst/>
            </a:prstGeom>
            <a:noFill/>
            <a:ln w="9525">
              <a:noFill/>
              <a:miter lim="800000"/>
              <a:headEnd/>
              <a:tailEnd/>
            </a:ln>
          </p:spPr>
        </p:pic>
        <p:sp>
          <p:nvSpPr>
            <p:cNvPr id="24" name="Rectangle 23"/>
            <p:cNvSpPr/>
            <p:nvPr/>
          </p:nvSpPr>
          <p:spPr>
            <a:xfrm>
              <a:off x="7798279" y="3019252"/>
              <a:ext cx="759125" cy="483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Alarm Engine</a:t>
              </a:r>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Data Value Reference (DVR) - Library</a:t>
            </a:r>
            <a:endParaRPr lang="en-US" dirty="0"/>
          </a:p>
        </p:txBody>
      </p:sp>
      <p:sp>
        <p:nvSpPr>
          <p:cNvPr id="7" name="Content Placeholder 6"/>
          <p:cNvSpPr>
            <a:spLocks noGrp="1"/>
          </p:cNvSpPr>
          <p:nvPr>
            <p:ph idx="1"/>
          </p:nvPr>
        </p:nvSpPr>
        <p:spPr>
          <a:xfrm>
            <a:off x="457200" y="1600200"/>
            <a:ext cx="3312898" cy="4525963"/>
          </a:xfrm>
        </p:spPr>
        <p:txBody>
          <a:bodyPr/>
          <a:lstStyle/>
          <a:p>
            <a:r>
              <a:rPr lang="en-US" dirty="0" smtClean="0"/>
              <a:t>Reference acts as a pointer to the data</a:t>
            </a:r>
          </a:p>
          <a:p>
            <a:r>
              <a:rPr lang="en-US" dirty="0" smtClean="0"/>
              <a:t>Create unlimited instances</a:t>
            </a:r>
          </a:p>
          <a:p>
            <a:r>
              <a:rPr lang="en-US" dirty="0" smtClean="0"/>
              <a:t>Easily expand the library</a:t>
            </a:r>
            <a:endParaRPr lang="en-US" dirty="0"/>
          </a:p>
        </p:txBody>
      </p:sp>
      <p:pic>
        <p:nvPicPr>
          <p:cNvPr id="2050" name="Picture 2"/>
          <p:cNvPicPr>
            <a:picLocks noChangeAspect="1" noChangeArrowheads="1"/>
          </p:cNvPicPr>
          <p:nvPr/>
        </p:nvPicPr>
        <p:blipFill>
          <a:blip r:embed="rId3"/>
          <a:srcRect/>
          <a:stretch>
            <a:fillRect/>
          </a:stretch>
        </p:blipFill>
        <p:spPr bwMode="auto">
          <a:xfrm>
            <a:off x="3770098" y="3013415"/>
            <a:ext cx="4916702" cy="1238854"/>
          </a:xfrm>
          <a:prstGeom prst="rect">
            <a:avLst/>
          </a:prstGeom>
          <a:noFill/>
          <a:ln w="9525">
            <a:noFill/>
            <a:miter lim="800000"/>
            <a:headEnd/>
            <a:tailEnd/>
          </a:ln>
        </p:spPr>
      </p:pic>
      <p:pic>
        <p:nvPicPr>
          <p:cNvPr id="2052" name="Picture 4"/>
          <p:cNvPicPr>
            <a:picLocks noChangeAspect="1" noChangeArrowheads="1"/>
          </p:cNvPicPr>
          <p:nvPr/>
        </p:nvPicPr>
        <p:blipFill>
          <a:blip r:embed="rId4"/>
          <a:srcRect/>
          <a:stretch>
            <a:fillRect/>
          </a:stretch>
        </p:blipFill>
        <p:spPr bwMode="auto">
          <a:xfrm>
            <a:off x="3544717" y="1600201"/>
            <a:ext cx="4570583" cy="898924"/>
          </a:xfrm>
          <a:prstGeom prst="rect">
            <a:avLst/>
          </a:prstGeom>
          <a:noFill/>
          <a:ln w="9525">
            <a:solidFill>
              <a:schemeClr val="accent1"/>
            </a:solidFill>
            <a:miter lim="800000"/>
            <a:headEnd/>
            <a:tailEnd/>
          </a:ln>
        </p:spPr>
      </p:pic>
      <p:sp>
        <p:nvSpPr>
          <p:cNvPr id="8" name="Up Arrow 7"/>
          <p:cNvSpPr/>
          <p:nvPr/>
        </p:nvSpPr>
        <p:spPr>
          <a:xfrm>
            <a:off x="4086225" y="2594375"/>
            <a:ext cx="514350" cy="51429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5339334" y="4099869"/>
            <a:ext cx="484632" cy="48865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123" name="Picture 3"/>
          <p:cNvPicPr>
            <a:picLocks noChangeAspect="1" noChangeArrowheads="1"/>
          </p:cNvPicPr>
          <p:nvPr/>
        </p:nvPicPr>
        <p:blipFill>
          <a:blip r:embed="rId5"/>
          <a:srcRect/>
          <a:stretch>
            <a:fillRect/>
          </a:stretch>
        </p:blipFill>
        <p:spPr bwMode="auto">
          <a:xfrm>
            <a:off x="3544717" y="4671649"/>
            <a:ext cx="5142083" cy="1325610"/>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Demo</a:t>
            </a:r>
            <a:endParaRPr lang="en-US" dirty="0"/>
          </a:p>
        </p:txBody>
      </p:sp>
      <p:sp>
        <p:nvSpPr>
          <p:cNvPr id="5" name="Text Placeholder 4"/>
          <p:cNvSpPr>
            <a:spLocks noGrp="1"/>
          </p:cNvSpPr>
          <p:nvPr>
            <p:ph type="body" idx="1"/>
          </p:nvPr>
        </p:nvSpPr>
        <p:spPr/>
        <p:txBody>
          <a:bodyPr/>
          <a:lstStyle/>
          <a:p>
            <a:r>
              <a:rPr lang="en-US" dirty="0" smtClean="0"/>
              <a:t>Using a DVR Library</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DVR Library Design Issues</a:t>
            </a:r>
            <a:endParaRPr lang="en-US" dirty="0"/>
          </a:p>
        </p:txBody>
      </p:sp>
      <p:sp>
        <p:nvSpPr>
          <p:cNvPr id="3" name="Content Placeholder 2"/>
          <p:cNvSpPr>
            <a:spLocks noGrp="1"/>
          </p:cNvSpPr>
          <p:nvPr>
            <p:ph idx="1"/>
          </p:nvPr>
        </p:nvSpPr>
        <p:spPr/>
        <p:txBody>
          <a:bodyPr>
            <a:normAutofit lnSpcReduction="10000"/>
          </a:bodyPr>
          <a:lstStyle/>
          <a:p>
            <a:r>
              <a:rPr lang="en-US" dirty="0" smtClean="0"/>
              <a:t>Easily add new methods (VIs) to the library as needed.</a:t>
            </a:r>
          </a:p>
          <a:p>
            <a:r>
              <a:rPr lang="en-US" dirty="0" smtClean="0"/>
              <a:t>Create a library that has a similar look and feel to native APIs (Queues, </a:t>
            </a:r>
            <a:r>
              <a:rPr lang="en-US" dirty="0" err="1" smtClean="0"/>
              <a:t>Notifiers</a:t>
            </a:r>
            <a:r>
              <a:rPr lang="en-US" dirty="0" smtClean="0"/>
              <a:t>, Semaphores)</a:t>
            </a:r>
          </a:p>
          <a:p>
            <a:r>
              <a:rPr lang="en-US" dirty="0" smtClean="0"/>
              <a:t>Identify the owner of the library who will update and maintain the library.  </a:t>
            </a:r>
          </a:p>
          <a:p>
            <a:r>
              <a:rPr lang="en-US" dirty="0" smtClean="0"/>
              <a:t>Anyone with Core 1 &amp; Core 2 understanding can use the DVR library.</a:t>
            </a:r>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demo</a:t>
            </a:r>
            <a:endParaRPr lang="en-US" dirty="0"/>
          </a:p>
        </p:txBody>
      </p:sp>
      <p:sp>
        <p:nvSpPr>
          <p:cNvPr id="5" name="Text Placeholder 4"/>
          <p:cNvSpPr>
            <a:spLocks noGrp="1"/>
          </p:cNvSpPr>
          <p:nvPr>
            <p:ph type="body" idx="1"/>
          </p:nvPr>
        </p:nvSpPr>
        <p:spPr/>
        <p:txBody>
          <a:bodyPr/>
          <a:lstStyle/>
          <a:p>
            <a:r>
              <a:rPr lang="en-US" dirty="0" smtClean="0"/>
              <a:t>Add a Method to the DVR Library</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Slide</a:t>
            </a:r>
            <a:endParaRPr lang="en-US" dirty="0"/>
          </a:p>
        </p:txBody>
      </p:sp>
      <p:sp>
        <p:nvSpPr>
          <p:cNvPr id="3" name="Content Placeholder 2"/>
          <p:cNvSpPr>
            <a:spLocks noGrp="1"/>
          </p:cNvSpPr>
          <p:nvPr>
            <p:ph idx="1"/>
          </p:nvPr>
        </p:nvSpPr>
        <p:spPr/>
        <p:txBody>
          <a:bodyPr/>
          <a:lstStyle/>
          <a:p>
            <a:endParaRPr lang="en-US"/>
          </a:p>
        </p:txBody>
      </p:sp>
      <p:sp>
        <p:nvSpPr>
          <p:cNvPr id="4" name="TextBox 3"/>
          <p:cNvSpPr txBox="1"/>
          <p:nvPr/>
        </p:nvSpPr>
        <p:spPr>
          <a:xfrm>
            <a:off x="6437870" y="274638"/>
            <a:ext cx="1338187" cy="369332"/>
          </a:xfrm>
          <a:prstGeom prst="rect">
            <a:avLst/>
          </a:prstGeom>
          <a:noFill/>
        </p:spPr>
        <p:txBody>
          <a:bodyPr wrap="none" rtlCol="0">
            <a:spAutoFit/>
          </a:bodyPr>
          <a:lstStyle/>
          <a:p>
            <a:r>
              <a:rPr lang="en-US" dirty="0" smtClean="0">
                <a:solidFill>
                  <a:srgbClr val="FF0000"/>
                </a:solidFill>
              </a:rPr>
              <a:t>Add content</a:t>
            </a:r>
            <a:endParaRPr lang="en-US" dirty="0">
              <a:solidFill>
                <a:srgbClr val="FF0000"/>
              </a:solidFill>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Else Do I need to Know?</a:t>
            </a:r>
            <a:endParaRPr lang="en-US" dirty="0"/>
          </a:p>
        </p:txBody>
      </p:sp>
      <p:sp>
        <p:nvSpPr>
          <p:cNvPr id="3" name="Content Placeholder 2"/>
          <p:cNvSpPr>
            <a:spLocks noGrp="1"/>
          </p:cNvSpPr>
          <p:nvPr>
            <p:ph idx="1"/>
          </p:nvPr>
        </p:nvSpPr>
        <p:spPr>
          <a:xfrm>
            <a:off x="879891" y="1811452"/>
            <a:ext cx="3830129" cy="3745522"/>
          </a:xfrm>
        </p:spPr>
        <p:txBody>
          <a:bodyPr>
            <a:normAutofit/>
          </a:bodyPr>
          <a:lstStyle/>
          <a:p>
            <a:pPr lvl="1"/>
            <a:r>
              <a:rPr lang="en-US" sz="3600" dirty="0" smtClean="0"/>
              <a:t>Store Data</a:t>
            </a:r>
          </a:p>
          <a:p>
            <a:pPr lvl="1"/>
            <a:r>
              <a:rPr lang="en-US" sz="3600" dirty="0" smtClean="0"/>
              <a:t>Stream Data</a:t>
            </a:r>
          </a:p>
          <a:p>
            <a:pPr lvl="1"/>
            <a:endParaRPr lang="en-US" dirty="0" smtClean="0"/>
          </a:p>
          <a:p>
            <a:pPr lvl="1"/>
            <a:endParaRPr lang="en-US" dirty="0" smtClean="0"/>
          </a:p>
          <a:p>
            <a:pPr lvl="1"/>
            <a:r>
              <a:rPr lang="en-US" sz="3600" dirty="0" smtClean="0"/>
              <a:t>Send Message</a:t>
            </a:r>
            <a:endParaRPr lang="en-US" dirty="0"/>
          </a:p>
        </p:txBody>
      </p:sp>
      <p:sp>
        <p:nvSpPr>
          <p:cNvPr id="4" name="Left Arrow Callout 3"/>
          <p:cNvSpPr/>
          <p:nvPr/>
        </p:nvSpPr>
        <p:spPr>
          <a:xfrm>
            <a:off x="3904735" y="1561750"/>
            <a:ext cx="4224787" cy="1674055"/>
          </a:xfrm>
          <a:prstGeom prst="leftArrow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accent1"/>
                </a:solidFill>
              </a:rPr>
              <a:t>Typically straightforward use cases with limited implementation options</a:t>
            </a:r>
            <a:endParaRPr lang="en-US" sz="2000" b="1" dirty="0">
              <a:solidFill>
                <a:schemeClr val="accent1"/>
              </a:solidFill>
            </a:endParaRPr>
          </a:p>
        </p:txBody>
      </p:sp>
      <p:sp>
        <p:nvSpPr>
          <p:cNvPr id="5" name="Left Arrow Callout 4"/>
          <p:cNvSpPr/>
          <p:nvPr/>
        </p:nvSpPr>
        <p:spPr>
          <a:xfrm>
            <a:off x="4520241" y="3642628"/>
            <a:ext cx="4175186" cy="1674055"/>
          </a:xfrm>
          <a:prstGeom prst="leftArrowCallout">
            <a:avLst>
              <a:gd name="adj1" fmla="val 25000"/>
              <a:gd name="adj2" fmla="val 25000"/>
              <a:gd name="adj3" fmla="val 25000"/>
              <a:gd name="adj4" fmla="val 7130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accent1"/>
                </a:solidFill>
              </a:rPr>
              <a:t>Many more variations, permutations, and design considerations</a:t>
            </a:r>
            <a:endParaRPr lang="en-US" sz="2000" b="1" dirty="0">
              <a:solidFill>
                <a:schemeClr val="accent1"/>
              </a:solidFill>
            </a:endParaRPr>
          </a:p>
        </p:txBody>
      </p:sp>
      <p:sp>
        <p:nvSpPr>
          <p:cNvPr id="6" name="Rounded Rectangle 5"/>
          <p:cNvSpPr/>
          <p:nvPr/>
        </p:nvSpPr>
        <p:spPr>
          <a:xfrm>
            <a:off x="1680519" y="1811452"/>
            <a:ext cx="2224216" cy="635186"/>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457200" y="152400"/>
            <a:ext cx="8229600" cy="1143000"/>
          </a:xfrm>
        </p:spPr>
        <p:txBody>
          <a:bodyPr>
            <a:normAutofit fontScale="90000"/>
          </a:bodyPr>
          <a:lstStyle/>
          <a:p>
            <a:r>
              <a:rPr lang="en-US" sz="3600" dirty="0" smtClean="0"/>
              <a:t>Various Inter-process Communication Methods </a:t>
            </a:r>
          </a:p>
        </p:txBody>
      </p:sp>
      <p:graphicFrame>
        <p:nvGraphicFramePr>
          <p:cNvPr id="7" name="Table 6"/>
          <p:cNvGraphicFramePr>
            <a:graphicFrameLocks noGrp="1"/>
          </p:cNvGraphicFramePr>
          <p:nvPr/>
        </p:nvGraphicFramePr>
        <p:xfrm>
          <a:off x="111966" y="1260854"/>
          <a:ext cx="8752116" cy="4945529"/>
        </p:xfrm>
        <a:graphic>
          <a:graphicData uri="http://schemas.openxmlformats.org/drawingml/2006/table">
            <a:tbl>
              <a:tblPr firstRow="1" bandRow="1">
                <a:tableStyleId>{5C22544A-7EE6-4342-B048-85BDC9FD1C3A}</a:tableStyleId>
              </a:tblPr>
              <a:tblGrid>
                <a:gridCol w="1367210"/>
                <a:gridCol w="3223453"/>
                <a:gridCol w="4161453"/>
              </a:tblGrid>
              <a:tr h="1056640">
                <a:tc>
                  <a:txBody>
                    <a:bodyPr/>
                    <a:lstStyle/>
                    <a:p>
                      <a:pPr algn="ctr"/>
                      <a:endParaRPr lang="en-US" sz="1800" b="1" dirty="0"/>
                    </a:p>
                  </a:txBody>
                  <a:tcPr/>
                </a:tc>
                <a:tc>
                  <a:txBody>
                    <a:bodyPr/>
                    <a:lstStyle/>
                    <a:p>
                      <a:pPr algn="l"/>
                      <a:r>
                        <a:rPr lang="en-US" sz="1800" b="0" dirty="0" smtClean="0"/>
                        <a:t>Same target</a:t>
                      </a:r>
                    </a:p>
                    <a:p>
                      <a:pPr marL="0" marR="0" indent="0" algn="l" defTabSz="914306" rtl="0" eaLnBrk="1" fontAlgn="auto" latinLnBrk="0" hangingPunct="1">
                        <a:lnSpc>
                          <a:spcPct val="100000"/>
                        </a:lnSpc>
                        <a:spcBef>
                          <a:spcPts val="0"/>
                        </a:spcBef>
                        <a:spcAft>
                          <a:spcPts val="0"/>
                        </a:spcAft>
                        <a:buClrTx/>
                        <a:buSzTx/>
                        <a:buFontTx/>
                        <a:buNone/>
                        <a:tabLst/>
                        <a:defRPr/>
                      </a:pPr>
                      <a:r>
                        <a:rPr lang="en-US" sz="1800" b="0" dirty="0" smtClean="0"/>
                        <a:t>Same application instance</a:t>
                      </a:r>
                    </a:p>
                  </a:txBody>
                  <a:tcPr/>
                </a:tc>
                <a:tc>
                  <a:txBody>
                    <a:bodyPr/>
                    <a:lstStyle/>
                    <a:p>
                      <a:pPr algn="l"/>
                      <a:r>
                        <a:rPr lang="en-US" sz="1800" b="0" dirty="0" smtClean="0"/>
                        <a:t>Same target, different application</a:t>
                      </a:r>
                      <a:r>
                        <a:rPr lang="en-US" sz="1800" b="0" baseline="0" dirty="0" smtClean="0"/>
                        <a:t> instances  </a:t>
                      </a:r>
                      <a:r>
                        <a:rPr lang="en-US" sz="1800" b="0" dirty="0" smtClean="0"/>
                        <a:t>OR </a:t>
                      </a:r>
                    </a:p>
                    <a:p>
                      <a:pPr algn="l"/>
                      <a:r>
                        <a:rPr lang="en-US" sz="1800" b="0" dirty="0" smtClean="0"/>
                        <a:t>Different targets on network</a:t>
                      </a:r>
                      <a:endParaRPr lang="en-US" sz="1800" b="0" dirty="0"/>
                    </a:p>
                  </a:txBody>
                  <a:tcPr/>
                </a:tc>
              </a:tr>
              <a:tr h="1499900">
                <a:tc>
                  <a:txBody>
                    <a:bodyPr/>
                    <a:lstStyle/>
                    <a:p>
                      <a:r>
                        <a:rPr lang="en-US" sz="1800" b="0" dirty="0" smtClean="0">
                          <a:solidFill>
                            <a:srgbClr val="FFFFFF"/>
                          </a:solidFill>
                        </a:rPr>
                        <a:t>Storing -Current Value </a:t>
                      </a:r>
                    </a:p>
                  </a:txBody>
                  <a:tcPr>
                    <a:solidFill>
                      <a:schemeClr val="accent1"/>
                    </a:solidFill>
                  </a:tcPr>
                </a:tc>
                <a:tc>
                  <a:txBody>
                    <a:bodyPr/>
                    <a:lstStyle/>
                    <a:p>
                      <a:pPr marL="231775" indent="-231775">
                        <a:buFont typeface="Arial" pitchFamily="34" charset="0"/>
                        <a:buChar char="•"/>
                      </a:pPr>
                      <a:r>
                        <a:rPr lang="en-US" sz="1800" baseline="0" dirty="0" smtClean="0"/>
                        <a:t>Single-process shared variables</a:t>
                      </a:r>
                    </a:p>
                    <a:p>
                      <a:pPr marL="231775" indent="-231775">
                        <a:buFont typeface="Arial" pitchFamily="34" charset="0"/>
                        <a:buChar char="•"/>
                      </a:pPr>
                      <a:r>
                        <a:rPr lang="en-US" sz="1800" baseline="0" dirty="0" smtClean="0"/>
                        <a:t>Local and global variables</a:t>
                      </a:r>
                    </a:p>
                    <a:p>
                      <a:pPr marL="231775" indent="-231775">
                        <a:buFont typeface="Arial" pitchFamily="34" charset="0"/>
                        <a:buChar char="•"/>
                      </a:pPr>
                      <a:r>
                        <a:rPr lang="en-US" sz="1800" baseline="0" dirty="0" smtClean="0"/>
                        <a:t>FGV, SEQ, DVR</a:t>
                      </a:r>
                    </a:p>
                    <a:p>
                      <a:pPr marL="231775" indent="-231775">
                        <a:buFont typeface="Arial" pitchFamily="34" charset="0"/>
                        <a:buChar char="•"/>
                      </a:pPr>
                      <a:r>
                        <a:rPr lang="en-US" sz="1800" baseline="0" dirty="0" smtClean="0"/>
                        <a:t>CVT</a:t>
                      </a:r>
                    </a:p>
                    <a:p>
                      <a:pPr marL="231775" indent="-231775">
                        <a:buFont typeface="Arial" pitchFamily="34" charset="0"/>
                        <a:buChar char="•"/>
                      </a:pPr>
                      <a:r>
                        <a:rPr lang="en-US" sz="1800" baseline="0" dirty="0" smtClean="0"/>
                        <a:t>Notifiers (Get Notifier)</a:t>
                      </a:r>
                    </a:p>
                  </a:txBody>
                  <a:tcPr/>
                </a:tc>
                <a:tc>
                  <a:txBody>
                    <a:bodyPr/>
                    <a:lstStyle/>
                    <a:p>
                      <a:pPr marL="231775" indent="-231775">
                        <a:buFont typeface="Arial" pitchFamily="34" charset="0"/>
                        <a:buChar char="•"/>
                      </a:pPr>
                      <a:r>
                        <a:rPr lang="en-US" sz="1800" dirty="0" smtClean="0"/>
                        <a:t>Network-published shared variables (single-element)</a:t>
                      </a:r>
                    </a:p>
                    <a:p>
                      <a:pPr marL="231775" indent="-231775">
                        <a:buFont typeface="Arial" pitchFamily="34" charset="0"/>
                        <a:buChar char="•"/>
                      </a:pPr>
                      <a:r>
                        <a:rPr lang="en-US" sz="1800" dirty="0" smtClean="0"/>
                        <a:t>CCC</a:t>
                      </a:r>
                    </a:p>
                    <a:p>
                      <a:pPr marL="231775" indent="-231775">
                        <a:buFont typeface="Arial" pitchFamily="34" charset="0"/>
                        <a:buNone/>
                      </a:pPr>
                      <a:endParaRPr lang="en-US" sz="1800" dirty="0" smtClean="0"/>
                    </a:p>
                    <a:p>
                      <a:pPr marL="231775" indent="-231775">
                        <a:buFont typeface="Arial" pitchFamily="34" charset="0"/>
                        <a:buChar char="•"/>
                      </a:pPr>
                      <a:endParaRPr lang="en-US" sz="1800" baseline="0" dirty="0" smtClean="0"/>
                    </a:p>
                  </a:txBody>
                  <a:tcPr/>
                </a:tc>
              </a:tr>
              <a:tr h="1237129">
                <a:tc>
                  <a:txBody>
                    <a:bodyPr/>
                    <a:lstStyle/>
                    <a:p>
                      <a:r>
                        <a:rPr lang="en-US" sz="1800" b="0" dirty="0" smtClean="0">
                          <a:solidFill>
                            <a:srgbClr val="FFFFFF"/>
                          </a:solidFill>
                        </a:rPr>
                        <a:t>Sending Message</a:t>
                      </a:r>
                      <a:endParaRPr lang="en-US" sz="1800" b="0" baseline="0" dirty="0" smtClean="0">
                        <a:solidFill>
                          <a:srgbClr val="FFFFFF"/>
                        </a:solidFill>
                      </a:endParaRPr>
                    </a:p>
                  </a:txBody>
                  <a:tcPr>
                    <a:solidFill>
                      <a:schemeClr val="accent1"/>
                    </a:solidFill>
                  </a:tcPr>
                </a:tc>
                <a:tc>
                  <a:txBody>
                    <a:bodyPr/>
                    <a:lstStyle/>
                    <a:p>
                      <a:pPr marL="231775" indent="-231775">
                        <a:buFont typeface="Arial" pitchFamily="34" charset="0"/>
                        <a:buChar char="•"/>
                      </a:pPr>
                      <a:r>
                        <a:rPr lang="en-US" sz="1800" baseline="0" dirty="0" smtClean="0"/>
                        <a:t>Queues (N:1)</a:t>
                      </a:r>
                    </a:p>
                    <a:p>
                      <a:pPr marL="231775" indent="-231775">
                        <a:buFont typeface="Arial" pitchFamily="34" charset="0"/>
                        <a:buChar char="•"/>
                      </a:pPr>
                      <a:r>
                        <a:rPr lang="en-US" sz="1800" baseline="0" dirty="0" smtClean="0"/>
                        <a:t>User events (N:N)</a:t>
                      </a:r>
                    </a:p>
                    <a:p>
                      <a:pPr marL="231775" indent="-231775">
                        <a:buFont typeface="Arial" pitchFamily="34" charset="0"/>
                        <a:buChar char="•"/>
                      </a:pPr>
                      <a:r>
                        <a:rPr lang="en-US" sz="1800" baseline="0" dirty="0" smtClean="0"/>
                        <a:t>Notifiers (1:N)</a:t>
                      </a:r>
                    </a:p>
                    <a:p>
                      <a:pPr marL="231775" indent="-231775">
                        <a:buFont typeface="Arial" pitchFamily="34" charset="0"/>
                        <a:buChar char="•"/>
                      </a:pPr>
                      <a:r>
                        <a:rPr lang="en-US" sz="1800" baseline="0" dirty="0" smtClean="0"/>
                        <a:t>User Events</a:t>
                      </a:r>
                    </a:p>
                  </a:txBody>
                  <a:tcPr/>
                </a:tc>
                <a:tc>
                  <a:txBody>
                    <a:bodyPr/>
                    <a:lstStyle/>
                    <a:p>
                      <a:pPr marL="231775" marR="0" indent="-231775" algn="l" defTabSz="914306" rtl="0" eaLnBrk="1" fontAlgn="auto" latinLnBrk="0" hangingPunct="1">
                        <a:lnSpc>
                          <a:spcPct val="100000"/>
                        </a:lnSpc>
                        <a:spcBef>
                          <a:spcPts val="0"/>
                        </a:spcBef>
                        <a:spcAft>
                          <a:spcPts val="0"/>
                        </a:spcAft>
                        <a:buClrTx/>
                        <a:buSzTx/>
                        <a:buFont typeface="Arial" pitchFamily="34" charset="0"/>
                        <a:buChar char="•"/>
                        <a:tabLst/>
                        <a:defRPr/>
                      </a:pPr>
                      <a:r>
                        <a:rPr lang="en-US" sz="1800" baseline="0" dirty="0" smtClean="0"/>
                        <a:t>TCP, UDP</a:t>
                      </a:r>
                    </a:p>
                    <a:p>
                      <a:pPr marL="231775" indent="-231775">
                        <a:buFont typeface="Arial" pitchFamily="34" charset="0"/>
                        <a:buChar char="•"/>
                      </a:pPr>
                      <a:r>
                        <a:rPr lang="en-US" sz="1800" dirty="0" smtClean="0"/>
                        <a:t>Network Streams (1:1)</a:t>
                      </a:r>
                    </a:p>
                    <a:p>
                      <a:pPr marL="231775" indent="-231775">
                        <a:buFont typeface="Arial" pitchFamily="34" charset="0"/>
                        <a:buChar char="•"/>
                      </a:pPr>
                      <a:r>
                        <a:rPr lang="en-US" sz="1800" dirty="0" smtClean="0"/>
                        <a:t>AMC (N:1)</a:t>
                      </a:r>
                    </a:p>
                    <a:p>
                      <a:pPr marL="231775" indent="-231775">
                        <a:buFont typeface="Arial" pitchFamily="34" charset="0"/>
                        <a:buChar char="•"/>
                      </a:pPr>
                      <a:r>
                        <a:rPr lang="en-US" sz="1800" dirty="0" smtClean="0"/>
                        <a:t>STM (1:1)</a:t>
                      </a:r>
                    </a:p>
                  </a:txBody>
                  <a:tcPr/>
                </a:tc>
              </a:tr>
              <a:tr h="668643">
                <a:tc>
                  <a:txBody>
                    <a:bodyPr/>
                    <a:lstStyle/>
                    <a:p>
                      <a:r>
                        <a:rPr lang="en-US" sz="1800" b="0" baseline="0" dirty="0" smtClean="0">
                          <a:solidFill>
                            <a:srgbClr val="FFFFFF"/>
                          </a:solidFill>
                        </a:rPr>
                        <a:t>Streaming</a:t>
                      </a:r>
                    </a:p>
                  </a:txBody>
                  <a:tcPr>
                    <a:solidFill>
                      <a:schemeClr val="accent1"/>
                    </a:solidFill>
                  </a:tcPr>
                </a:tc>
                <a:tc>
                  <a:txBody>
                    <a:bodyPr/>
                    <a:lstStyle/>
                    <a:p>
                      <a:pPr marL="231775" indent="-231775">
                        <a:buFont typeface="Arial" pitchFamily="34" charset="0"/>
                        <a:buChar char="•"/>
                      </a:pPr>
                      <a:r>
                        <a:rPr lang="en-US" sz="1800" baseline="0" dirty="0" smtClean="0"/>
                        <a:t>Queues</a:t>
                      </a:r>
                    </a:p>
                  </a:txBody>
                  <a:tcPr/>
                </a:tc>
                <a:tc>
                  <a:txBody>
                    <a:bodyPr/>
                    <a:lstStyle/>
                    <a:p>
                      <a:pPr marL="231775" marR="0" indent="-231775" algn="l" defTabSz="914306" rtl="0" eaLnBrk="1" fontAlgn="auto" latinLnBrk="0" hangingPunct="1">
                        <a:lnSpc>
                          <a:spcPct val="100000"/>
                        </a:lnSpc>
                        <a:spcBef>
                          <a:spcPts val="0"/>
                        </a:spcBef>
                        <a:spcAft>
                          <a:spcPts val="0"/>
                        </a:spcAft>
                        <a:buClrTx/>
                        <a:buSzTx/>
                        <a:buFont typeface="Arial" pitchFamily="34" charset="0"/>
                        <a:buChar char="•"/>
                        <a:tabLst/>
                        <a:defRPr/>
                      </a:pPr>
                      <a:r>
                        <a:rPr lang="en-US" sz="1800" dirty="0" smtClean="0"/>
                        <a:t>Network Streams</a:t>
                      </a:r>
                    </a:p>
                    <a:p>
                      <a:pPr marL="231775" marR="0" indent="-231775" algn="l" defTabSz="914306" rtl="0" eaLnBrk="1" fontAlgn="auto" latinLnBrk="0" hangingPunct="1">
                        <a:lnSpc>
                          <a:spcPct val="100000"/>
                        </a:lnSpc>
                        <a:spcBef>
                          <a:spcPts val="0"/>
                        </a:spcBef>
                        <a:spcAft>
                          <a:spcPts val="0"/>
                        </a:spcAft>
                        <a:buClrTx/>
                        <a:buSzTx/>
                        <a:buFont typeface="Arial" pitchFamily="34" charset="0"/>
                        <a:buChar char="•"/>
                        <a:tabLst/>
                        <a:defRPr/>
                      </a:pPr>
                      <a:r>
                        <a:rPr lang="en-US" sz="1800" dirty="0" smtClean="0"/>
                        <a:t>TCP</a:t>
                      </a:r>
                    </a:p>
                    <a:p>
                      <a:pPr marL="231775" indent="-231775">
                        <a:buFont typeface="Arial" pitchFamily="34" charset="0"/>
                        <a:buChar char="•"/>
                      </a:pPr>
                      <a:endParaRPr lang="en-US" sz="1800" baseline="0" dirty="0" smtClean="0"/>
                    </a:p>
                  </a:txBody>
                  <a:tcPr/>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Foundational APIs for Storing &amp; Messaging</a:t>
            </a:r>
            <a:endParaRPr lang="en-US" dirty="0"/>
          </a:p>
        </p:txBody>
      </p:sp>
      <p:graphicFrame>
        <p:nvGraphicFramePr>
          <p:cNvPr id="5" name="Content Placeholder 4"/>
          <p:cNvGraphicFramePr>
            <a:graphicFrameLocks noGrp="1"/>
          </p:cNvGraphicFramePr>
          <p:nvPr>
            <p:ph idx="1"/>
          </p:nvPr>
        </p:nvGraphicFramePr>
        <p:xfrm>
          <a:off x="457200" y="1600200"/>
          <a:ext cx="8229600"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le 3"/>
          <p:cNvSpPr/>
          <p:nvPr/>
        </p:nvSpPr>
        <p:spPr>
          <a:xfrm>
            <a:off x="3237470" y="3991232"/>
            <a:ext cx="1124465" cy="988541"/>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Go Next…</a:t>
            </a:r>
            <a:endParaRPr lang="en-US" dirty="0"/>
          </a:p>
        </p:txBody>
      </p:sp>
      <p:sp>
        <p:nvSpPr>
          <p:cNvPr id="8" name="Content Placeholder 7"/>
          <p:cNvSpPr>
            <a:spLocks noGrp="1"/>
          </p:cNvSpPr>
          <p:nvPr>
            <p:ph idx="1"/>
          </p:nvPr>
        </p:nvSpPr>
        <p:spPr>
          <a:xfrm>
            <a:off x="457200" y="4400550"/>
            <a:ext cx="8229600" cy="1725613"/>
          </a:xfrm>
        </p:spPr>
        <p:txBody>
          <a:bodyPr/>
          <a:lstStyle/>
          <a:p>
            <a:r>
              <a:rPr lang="en-US" dirty="0" smtClean="0"/>
              <a:t>What are your next training options?</a:t>
            </a:r>
          </a:p>
        </p:txBody>
      </p:sp>
      <p:pic>
        <p:nvPicPr>
          <p:cNvPr id="7" name="Picture 6" descr="Image.1329590747699.gif"/>
          <p:cNvPicPr>
            <a:picLocks noChangeAspect="1"/>
          </p:cNvPicPr>
          <p:nvPr/>
        </p:nvPicPr>
        <p:blipFill>
          <a:blip r:embed="rId3"/>
          <a:stretch>
            <a:fillRect/>
          </a:stretch>
        </p:blipFill>
        <p:spPr>
          <a:xfrm>
            <a:off x="120685" y="1614487"/>
            <a:ext cx="8737565" cy="2532803"/>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Inter Process Communication</a:t>
            </a:r>
            <a:endParaRPr lang="en-US" dirty="0"/>
          </a:p>
        </p:txBody>
      </p:sp>
      <p:sp>
        <p:nvSpPr>
          <p:cNvPr id="3" name="Content Placeholder 2"/>
          <p:cNvSpPr>
            <a:spLocks noGrp="1"/>
          </p:cNvSpPr>
          <p:nvPr>
            <p:ph idx="1"/>
          </p:nvPr>
        </p:nvSpPr>
        <p:spPr>
          <a:xfrm>
            <a:off x="879891" y="1811452"/>
            <a:ext cx="3830129" cy="3745522"/>
          </a:xfrm>
        </p:spPr>
        <p:txBody>
          <a:bodyPr>
            <a:normAutofit/>
          </a:bodyPr>
          <a:lstStyle/>
          <a:p>
            <a:pPr lvl="1"/>
            <a:r>
              <a:rPr lang="en-US" sz="3600" dirty="0" smtClean="0"/>
              <a:t>Store Data</a:t>
            </a:r>
          </a:p>
          <a:p>
            <a:pPr lvl="1"/>
            <a:r>
              <a:rPr lang="en-US" sz="3600" dirty="0" smtClean="0"/>
              <a:t>Stream Data</a:t>
            </a:r>
          </a:p>
          <a:p>
            <a:pPr lvl="1"/>
            <a:endParaRPr lang="en-US" dirty="0" smtClean="0"/>
          </a:p>
          <a:p>
            <a:pPr lvl="1"/>
            <a:endParaRPr lang="en-US" dirty="0" smtClean="0"/>
          </a:p>
          <a:p>
            <a:pPr lvl="1"/>
            <a:r>
              <a:rPr lang="en-US" sz="3600" dirty="0" smtClean="0"/>
              <a:t>Send Message</a:t>
            </a:r>
            <a:endParaRPr lang="en-US" dirty="0"/>
          </a:p>
        </p:txBody>
      </p:sp>
      <p:sp>
        <p:nvSpPr>
          <p:cNvPr id="4" name="Left Arrow Callout 3"/>
          <p:cNvSpPr/>
          <p:nvPr/>
        </p:nvSpPr>
        <p:spPr>
          <a:xfrm>
            <a:off x="3904735" y="1561750"/>
            <a:ext cx="4224787" cy="1674055"/>
          </a:xfrm>
          <a:prstGeom prst="leftArrow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accent1"/>
                </a:solidFill>
              </a:rPr>
              <a:t>Typically straightforward use cases with limited implementation options</a:t>
            </a:r>
            <a:endParaRPr lang="en-US" sz="2000" b="1" dirty="0">
              <a:solidFill>
                <a:schemeClr val="accent1"/>
              </a:solidFill>
            </a:endParaRPr>
          </a:p>
        </p:txBody>
      </p:sp>
      <p:sp>
        <p:nvSpPr>
          <p:cNvPr id="5" name="Left Arrow Callout 4"/>
          <p:cNvSpPr/>
          <p:nvPr/>
        </p:nvSpPr>
        <p:spPr>
          <a:xfrm>
            <a:off x="4520241" y="3642628"/>
            <a:ext cx="4175186" cy="1674055"/>
          </a:xfrm>
          <a:prstGeom prst="leftArrowCallout">
            <a:avLst>
              <a:gd name="adj1" fmla="val 25000"/>
              <a:gd name="adj2" fmla="val 25000"/>
              <a:gd name="adj3" fmla="val 25000"/>
              <a:gd name="adj4" fmla="val 7130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accent1"/>
                </a:solidFill>
              </a:rPr>
              <a:t>Many more variations, permutations, and design considerations</a:t>
            </a:r>
            <a:endParaRPr lang="en-US" sz="2000" b="1" dirty="0">
              <a:solidFill>
                <a:schemeClr val="accent1"/>
              </a:solidFill>
            </a:endParaRPr>
          </a:p>
        </p:txBody>
      </p:sp>
      <p:sp>
        <p:nvSpPr>
          <p:cNvPr id="6" name="Rounded Rectangle 5"/>
          <p:cNvSpPr/>
          <p:nvPr/>
        </p:nvSpPr>
        <p:spPr>
          <a:xfrm>
            <a:off x="1680519" y="1811452"/>
            <a:ext cx="2224216" cy="635186"/>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Store Data</a:t>
            </a:r>
            <a:endParaRPr lang="en-US" dirty="0"/>
          </a:p>
        </p:txBody>
      </p:sp>
      <p:sp>
        <p:nvSpPr>
          <p:cNvPr id="3" name="Content Placeholder 2"/>
          <p:cNvSpPr>
            <a:spLocks noGrp="1"/>
          </p:cNvSpPr>
          <p:nvPr>
            <p:ph idx="1"/>
          </p:nvPr>
        </p:nvSpPr>
        <p:spPr>
          <a:xfrm>
            <a:off x="457200" y="1600201"/>
            <a:ext cx="8229600" cy="1607233"/>
          </a:xfrm>
        </p:spPr>
        <p:txBody>
          <a:bodyPr>
            <a:normAutofit fontScale="92500" lnSpcReduction="20000"/>
          </a:bodyPr>
          <a:lstStyle/>
          <a:p>
            <a:pPr lvl="1"/>
            <a:r>
              <a:rPr lang="en-US" dirty="0" smtClean="0"/>
              <a:t>Data is stored and made “globally” accessible</a:t>
            </a:r>
          </a:p>
          <a:p>
            <a:pPr lvl="1"/>
            <a:r>
              <a:rPr lang="en-US" dirty="0" smtClean="0"/>
              <a:t>Storage mechanism holds only the current value</a:t>
            </a:r>
          </a:p>
          <a:p>
            <a:pPr lvl="1"/>
            <a:r>
              <a:rPr lang="en-US" dirty="0" smtClean="0"/>
              <a:t>Other code modules access the data as needed</a:t>
            </a:r>
          </a:p>
          <a:p>
            <a:pPr lvl="1"/>
            <a:r>
              <a:rPr lang="en-US" dirty="0" smtClean="0"/>
              <a:t>The potential for race conditions must be considered</a:t>
            </a:r>
            <a:endParaRPr lang="en-US" dirty="0"/>
          </a:p>
        </p:txBody>
      </p:sp>
      <p:sp>
        <p:nvSpPr>
          <p:cNvPr id="4" name="Rounded Rectangle 3"/>
          <p:cNvSpPr/>
          <p:nvPr/>
        </p:nvSpPr>
        <p:spPr>
          <a:xfrm>
            <a:off x="161588" y="3438385"/>
            <a:ext cx="167640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UI Process 1</a:t>
            </a:r>
            <a:endParaRPr lang="en-US" sz="2000" b="1" dirty="0"/>
          </a:p>
        </p:txBody>
      </p:sp>
      <p:sp>
        <p:nvSpPr>
          <p:cNvPr id="6" name="Rounded Rectangle 5"/>
          <p:cNvSpPr/>
          <p:nvPr/>
        </p:nvSpPr>
        <p:spPr>
          <a:xfrm>
            <a:off x="1901293" y="3438385"/>
            <a:ext cx="1905000" cy="11430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Headless </a:t>
            </a:r>
          </a:p>
          <a:p>
            <a:pPr algn="ctr"/>
            <a:r>
              <a:rPr lang="en-US" sz="2000" b="1" dirty="0" smtClean="0"/>
              <a:t>Process 1</a:t>
            </a:r>
            <a:endParaRPr lang="en-US" sz="2000" b="1" dirty="0"/>
          </a:p>
        </p:txBody>
      </p:sp>
      <p:sp>
        <p:nvSpPr>
          <p:cNvPr id="7" name="Rounded Rectangle 6"/>
          <p:cNvSpPr/>
          <p:nvPr/>
        </p:nvSpPr>
        <p:spPr>
          <a:xfrm>
            <a:off x="4536012" y="3438385"/>
            <a:ext cx="1905000" cy="11430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Headless </a:t>
            </a:r>
          </a:p>
          <a:p>
            <a:pPr algn="ctr"/>
            <a:r>
              <a:rPr lang="en-US" sz="2000" b="1" dirty="0" smtClean="0"/>
              <a:t>Process N</a:t>
            </a:r>
            <a:endParaRPr lang="en-US" sz="2000" b="1" dirty="0"/>
          </a:p>
        </p:txBody>
      </p:sp>
      <p:cxnSp>
        <p:nvCxnSpPr>
          <p:cNvPr id="9" name="Straight Arrow Connector 8"/>
          <p:cNvCxnSpPr>
            <a:endCxn id="4" idx="2"/>
          </p:cNvCxnSpPr>
          <p:nvPr/>
        </p:nvCxnSpPr>
        <p:spPr>
          <a:xfrm flipH="1" flipV="1">
            <a:off x="999788" y="4581385"/>
            <a:ext cx="1320795" cy="896815"/>
          </a:xfrm>
          <a:prstGeom prst="straightConnector1">
            <a:avLst/>
          </a:prstGeom>
          <a:ln w="38100">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endCxn id="6" idx="2"/>
          </p:cNvCxnSpPr>
          <p:nvPr/>
        </p:nvCxnSpPr>
        <p:spPr>
          <a:xfrm flipV="1">
            <a:off x="2320583" y="4581385"/>
            <a:ext cx="533210" cy="896815"/>
          </a:xfrm>
          <a:prstGeom prst="straightConnector1">
            <a:avLst/>
          </a:prstGeom>
          <a:ln w="38100">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7" idx="2"/>
          </p:cNvCxnSpPr>
          <p:nvPr/>
        </p:nvCxnSpPr>
        <p:spPr>
          <a:xfrm flipV="1">
            <a:off x="2320583" y="4581385"/>
            <a:ext cx="3167929" cy="896815"/>
          </a:xfrm>
          <a:prstGeom prst="straightConnector1">
            <a:avLst/>
          </a:prstGeom>
          <a:ln w="38100">
            <a:prstDash val="dash"/>
            <a:tailEnd type="triangle" w="lg" len="lg"/>
          </a:ln>
        </p:spPr>
        <p:style>
          <a:lnRef idx="1">
            <a:schemeClr val="accent1"/>
          </a:lnRef>
          <a:fillRef idx="0">
            <a:schemeClr val="accent1"/>
          </a:fillRef>
          <a:effectRef idx="0">
            <a:schemeClr val="accent1"/>
          </a:effectRef>
          <a:fontRef idx="minor">
            <a:schemeClr val="tx1"/>
          </a:fontRef>
        </p:style>
      </p:cxnSp>
      <p:graphicFrame>
        <p:nvGraphicFramePr>
          <p:cNvPr id="13" name="Table 12"/>
          <p:cNvGraphicFramePr>
            <a:graphicFrameLocks noGrp="1"/>
          </p:cNvGraphicFramePr>
          <p:nvPr/>
        </p:nvGraphicFramePr>
        <p:xfrm>
          <a:off x="6595552" y="4329976"/>
          <a:ext cx="2315972" cy="2011680"/>
        </p:xfrm>
        <a:graphic>
          <a:graphicData uri="http://schemas.openxmlformats.org/drawingml/2006/table">
            <a:tbl>
              <a:tblPr firstRow="1" bandRow="1">
                <a:tableStyleId>{5C22544A-7EE6-4342-B048-85BDC9FD1C3A}</a:tableStyleId>
              </a:tblPr>
              <a:tblGrid>
                <a:gridCol w="2315972"/>
              </a:tblGrid>
              <a:tr h="370840">
                <a:tc>
                  <a:txBody>
                    <a:bodyPr/>
                    <a:lstStyle/>
                    <a:p>
                      <a:r>
                        <a:rPr lang="en-US" sz="2000" dirty="0" smtClean="0"/>
                        <a:t>Use Cases</a:t>
                      </a:r>
                      <a:endParaRPr lang="en-US" sz="2000" dirty="0"/>
                    </a:p>
                  </a:txBody>
                  <a:tcPr/>
                </a:tc>
              </a:tr>
              <a:tr h="370840">
                <a:tc>
                  <a:txBody>
                    <a:bodyPr/>
                    <a:lstStyle/>
                    <a:p>
                      <a:r>
                        <a:rPr lang="en-US" sz="2000" dirty="0" smtClean="0"/>
                        <a:t>Configuration data</a:t>
                      </a:r>
                    </a:p>
                    <a:p>
                      <a:r>
                        <a:rPr lang="en-US" sz="2000" dirty="0" smtClean="0"/>
                        <a:t>Slowly changing data</a:t>
                      </a:r>
                    </a:p>
                    <a:p>
                      <a:r>
                        <a:rPr lang="en-US" sz="2000" dirty="0" smtClean="0"/>
                        <a:t>Non-critical messages</a:t>
                      </a:r>
                      <a:endParaRPr lang="en-US" sz="2000" dirty="0"/>
                    </a:p>
                  </a:txBody>
                  <a:tcPr/>
                </a:tc>
              </a:tr>
            </a:tbl>
          </a:graphicData>
        </a:graphic>
      </p:graphicFrame>
      <p:cxnSp>
        <p:nvCxnSpPr>
          <p:cNvPr id="14" name="Straight Connector 13"/>
          <p:cNvCxnSpPr/>
          <p:nvPr/>
        </p:nvCxnSpPr>
        <p:spPr>
          <a:xfrm flipH="1">
            <a:off x="3943051" y="3998562"/>
            <a:ext cx="442970" cy="0"/>
          </a:xfrm>
          <a:prstGeom prst="line">
            <a:avLst/>
          </a:prstGeom>
          <a:ln w="101600" cap="rnd">
            <a:prstDash val="sysDot"/>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219200" y="5276850"/>
            <a:ext cx="2000250" cy="933450"/>
          </a:xfrm>
          <a:prstGeom prst="rect">
            <a:avLst/>
          </a:prstGeom>
          <a:solidFill>
            <a:srgbClr val="FFFFFF"/>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000000"/>
                </a:solidFill>
              </a:rPr>
              <a:t>“Global Data”</a:t>
            </a:r>
            <a:endParaRPr lang="en-US" sz="2000" b="1" dirty="0">
              <a:solidFill>
                <a:srgbClr val="00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Functional Global Variables – Benefits</a:t>
            </a:r>
            <a:endParaRPr lang="en-US" dirty="0"/>
          </a:p>
        </p:txBody>
      </p:sp>
      <p:sp>
        <p:nvSpPr>
          <p:cNvPr id="3" name="Content Placeholder 2"/>
          <p:cNvSpPr>
            <a:spLocks noGrp="1"/>
          </p:cNvSpPr>
          <p:nvPr>
            <p:ph idx="1"/>
          </p:nvPr>
        </p:nvSpPr>
        <p:spPr/>
        <p:txBody>
          <a:bodyPr>
            <a:normAutofit/>
          </a:bodyPr>
          <a:lstStyle/>
          <a:p>
            <a:pPr lvl="1"/>
            <a:r>
              <a:rPr lang="en-US" dirty="0" smtClean="0"/>
              <a:t>Provide</a:t>
            </a:r>
            <a:r>
              <a:rPr lang="en-US" baseline="0" dirty="0" smtClean="0"/>
              <a:t> </a:t>
            </a:r>
            <a:r>
              <a:rPr lang="en-US" i="1" baseline="0" dirty="0" smtClean="0"/>
              <a:t>global access to data </a:t>
            </a:r>
            <a:r>
              <a:rPr lang="en-US" baseline="0" dirty="0" smtClean="0"/>
              <a:t>while also</a:t>
            </a:r>
            <a:r>
              <a:rPr lang="en-US" dirty="0" smtClean="0"/>
              <a:t> providing a framework to avoid potential race conditions.</a:t>
            </a:r>
          </a:p>
          <a:p>
            <a:pPr lvl="1"/>
            <a:r>
              <a:rPr lang="en-US" i="1" baseline="0" dirty="0" smtClean="0"/>
              <a:t>Encapsulate data </a:t>
            </a:r>
            <a:r>
              <a:rPr lang="en-US" baseline="0" dirty="0" smtClean="0"/>
              <a:t>so</a:t>
            </a:r>
            <a:r>
              <a:rPr lang="en-US" dirty="0" smtClean="0"/>
              <a:t> that debugging and maintenance is easier</a:t>
            </a:r>
            <a:endParaRPr lang="en-US" baseline="0" dirty="0" smtClean="0"/>
          </a:p>
          <a:p>
            <a:pPr lvl="1"/>
            <a:r>
              <a:rPr lang="en-US" baseline="0" dirty="0" smtClean="0"/>
              <a:t>Facilitate the creation of </a:t>
            </a:r>
            <a:r>
              <a:rPr lang="en-US" i="1" baseline="0" dirty="0" smtClean="0"/>
              <a:t>reusable modules</a:t>
            </a:r>
            <a:r>
              <a:rPr lang="en-US" i="1" dirty="0" smtClean="0"/>
              <a:t> </a:t>
            </a:r>
            <a:r>
              <a:rPr lang="en-US" dirty="0" smtClean="0"/>
              <a:t>which simplifies writing and maintenance of code</a:t>
            </a:r>
          </a:p>
          <a:p>
            <a:pPr lvl="1"/>
            <a:r>
              <a:rPr lang="en-US" dirty="0" smtClean="0"/>
              <a:t>Program becomes more </a:t>
            </a:r>
            <a:r>
              <a:rPr lang="en-US" i="1" dirty="0" smtClean="0"/>
              <a:t>readable</a:t>
            </a:r>
            <a:r>
              <a:rPr lang="en-US" dirty="0" smtClean="0"/>
              <a:t>.</a:t>
            </a:r>
          </a:p>
          <a:p>
            <a:pPr lvl="1"/>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r>
              <a:rPr lang="en-US" dirty="0" smtClean="0"/>
              <a:t>Functional </a:t>
            </a:r>
            <a:r>
              <a:rPr lang="en-US" dirty="0"/>
              <a:t>Global </a:t>
            </a:r>
            <a:r>
              <a:rPr lang="en-US" dirty="0" smtClean="0"/>
              <a:t>Variable - Review</a:t>
            </a:r>
            <a:endParaRPr lang="en-US" dirty="0"/>
          </a:p>
        </p:txBody>
      </p:sp>
      <p:sp>
        <p:nvSpPr>
          <p:cNvPr id="193539" name="Rectangle 3"/>
          <p:cNvSpPr>
            <a:spLocks noGrp="1" noChangeArrowheads="1"/>
          </p:cNvSpPr>
          <p:nvPr>
            <p:ph idx="1"/>
          </p:nvPr>
        </p:nvSpPr>
        <p:spPr>
          <a:xfrm>
            <a:off x="533400" y="1514475"/>
            <a:ext cx="7620000" cy="3590925"/>
          </a:xfrm>
        </p:spPr>
        <p:txBody>
          <a:bodyPr/>
          <a:lstStyle/>
          <a:p>
            <a:r>
              <a:rPr lang="en-US" dirty="0"/>
              <a:t>The general form of a functional global variable includes an uninitialized shift </a:t>
            </a:r>
            <a:r>
              <a:rPr lang="en-US" dirty="0" smtClean="0"/>
              <a:t>register (1) </a:t>
            </a:r>
            <a:r>
              <a:rPr lang="en-US" dirty="0"/>
              <a:t>with a single iteration For or While Loop</a:t>
            </a:r>
          </a:p>
          <a:p>
            <a:endParaRPr lang="en-US" dirty="0"/>
          </a:p>
        </p:txBody>
      </p:sp>
      <p:sp>
        <p:nvSpPr>
          <p:cNvPr id="5" name="Slide Number Placeholder 3"/>
          <p:cNvSpPr>
            <a:spLocks noGrp="1"/>
          </p:cNvSpPr>
          <p:nvPr>
            <p:ph type="sldNum" sz="quarter" idx="4294967295"/>
          </p:nvPr>
        </p:nvSpPr>
        <p:spPr>
          <a:xfrm>
            <a:off x="7010400" y="6534150"/>
            <a:ext cx="2133600" cy="476250"/>
          </a:xfrm>
          <a:prstGeom prst="rect">
            <a:avLst/>
          </a:prstGeom>
        </p:spPr>
        <p:txBody>
          <a:bodyPr/>
          <a:lstStyle/>
          <a:p>
            <a:fld id="{2EE3F92D-26ED-48AE-98A4-B3508FB90173}" type="slidenum">
              <a:rPr lang="en-US"/>
              <a:pPr/>
              <a:t>8</a:t>
            </a:fld>
            <a:endParaRPr lang="en-US" dirty="0"/>
          </a:p>
        </p:txBody>
      </p:sp>
      <p:pic>
        <p:nvPicPr>
          <p:cNvPr id="193542" name="Picture 6" descr="loc_eps_function global variable easy.bmp"/>
          <p:cNvPicPr>
            <a:picLocks noChangeAspect="1" noChangeArrowheads="1"/>
          </p:cNvPicPr>
          <p:nvPr/>
        </p:nvPicPr>
        <p:blipFill>
          <a:blip r:embed="rId3"/>
          <a:srcRect/>
          <a:stretch>
            <a:fillRect/>
          </a:stretch>
        </p:blipFill>
        <p:spPr bwMode="auto">
          <a:xfrm>
            <a:off x="1371600" y="3467100"/>
            <a:ext cx="6400800" cy="2627313"/>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r>
              <a:rPr lang="en-US" dirty="0" smtClean="0"/>
              <a:t>Functional </a:t>
            </a:r>
            <a:r>
              <a:rPr lang="en-US" dirty="0"/>
              <a:t>Global Variables</a:t>
            </a:r>
          </a:p>
        </p:txBody>
      </p:sp>
      <p:sp>
        <p:nvSpPr>
          <p:cNvPr id="194563" name="Rectangle 3"/>
          <p:cNvSpPr>
            <a:spLocks noGrp="1" noChangeArrowheads="1"/>
          </p:cNvSpPr>
          <p:nvPr>
            <p:ph idx="1"/>
          </p:nvPr>
        </p:nvSpPr>
        <p:spPr>
          <a:xfrm>
            <a:off x="533400" y="1514475"/>
            <a:ext cx="7620000" cy="4286250"/>
          </a:xfrm>
        </p:spPr>
        <p:txBody>
          <a:bodyPr/>
          <a:lstStyle/>
          <a:p>
            <a:pPr lvl="1"/>
            <a:r>
              <a:rPr lang="en-US" dirty="0"/>
              <a:t>A functional global variable usually has an </a:t>
            </a:r>
            <a:r>
              <a:rPr lang="en-US" b="1" dirty="0"/>
              <a:t>action</a:t>
            </a:r>
            <a:r>
              <a:rPr lang="en-US" dirty="0"/>
              <a:t> input parameter that specifies which task the VI performs</a:t>
            </a:r>
          </a:p>
          <a:p>
            <a:pPr lvl="1"/>
            <a:r>
              <a:rPr lang="en-US" dirty="0"/>
              <a:t>The VI uses an uninitialized shift register in a While Loop to hold the result of the operation</a:t>
            </a:r>
          </a:p>
        </p:txBody>
      </p:sp>
      <p:sp>
        <p:nvSpPr>
          <p:cNvPr id="6" name="Slide Number Placeholder 3"/>
          <p:cNvSpPr>
            <a:spLocks noGrp="1"/>
          </p:cNvSpPr>
          <p:nvPr>
            <p:ph type="sldNum" sz="quarter" idx="4294967295"/>
          </p:nvPr>
        </p:nvSpPr>
        <p:spPr>
          <a:xfrm>
            <a:off x="7010400" y="6534150"/>
            <a:ext cx="2133600" cy="476250"/>
          </a:xfrm>
          <a:prstGeom prst="rect">
            <a:avLst/>
          </a:prstGeom>
        </p:spPr>
        <p:txBody>
          <a:bodyPr/>
          <a:lstStyle/>
          <a:p>
            <a:fld id="{ADB4B467-D2DB-47A8-B267-66A794DB28A3}" type="slidenum">
              <a:rPr lang="en-US"/>
              <a:pPr/>
              <a:t>9</a:t>
            </a:fld>
            <a:endParaRPr lang="en-US" dirty="0"/>
          </a:p>
        </p:txBody>
      </p:sp>
      <p:pic>
        <p:nvPicPr>
          <p:cNvPr id="194565" name="Picture 5" descr="function global variable set.bmp"/>
          <p:cNvPicPr>
            <a:picLocks noChangeAspect="1" noChangeArrowheads="1"/>
          </p:cNvPicPr>
          <p:nvPr/>
        </p:nvPicPr>
        <p:blipFill>
          <a:blip r:embed="rId3"/>
          <a:srcRect/>
          <a:stretch>
            <a:fillRect/>
          </a:stretch>
        </p:blipFill>
        <p:spPr bwMode="auto">
          <a:xfrm>
            <a:off x="609600" y="4038600"/>
            <a:ext cx="4889500" cy="2022475"/>
          </a:xfrm>
          <a:prstGeom prst="rect">
            <a:avLst/>
          </a:prstGeom>
          <a:noFill/>
          <a:ln w="9525" algn="ctr">
            <a:noFill/>
            <a:miter lim="800000"/>
            <a:headEnd type="none" w="sm" len="sm"/>
            <a:tailEnd type="none" w="sm" len="sm"/>
          </a:ln>
          <a:effectLst/>
        </p:spPr>
      </p:pic>
      <p:pic>
        <p:nvPicPr>
          <p:cNvPr id="194566" name="Picture 6" descr="function global variable get case.bmp"/>
          <p:cNvPicPr>
            <a:picLocks noChangeAspect="1" noChangeArrowheads="1"/>
          </p:cNvPicPr>
          <p:nvPr/>
        </p:nvPicPr>
        <p:blipFill>
          <a:blip r:embed="rId4"/>
          <a:srcRect/>
          <a:stretch>
            <a:fillRect/>
          </a:stretch>
        </p:blipFill>
        <p:spPr bwMode="auto">
          <a:xfrm>
            <a:off x="6324600" y="4495800"/>
            <a:ext cx="2514600" cy="1565275"/>
          </a:xfrm>
          <a:prstGeom prst="rect">
            <a:avLst/>
          </a:prstGeom>
          <a:noFill/>
          <a:ln w="9525" algn="ctr">
            <a:noFill/>
            <a:miter lim="800000"/>
            <a:headEnd type="none" w="sm" len="sm"/>
            <a:tailEnd type="none" w="sm" len="sm"/>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13477</TotalTime>
  <Words>3097</Words>
  <Application>Microsoft Office PowerPoint</Application>
  <PresentationFormat>On-screen Show (4:3)</PresentationFormat>
  <Paragraphs>376</Paragraphs>
  <Slides>48</Slides>
  <Notes>36</Notes>
  <HiddenSlides>3</HiddenSlides>
  <MMClips>0</MMClips>
  <ScaleCrop>false</ScaleCrop>
  <HeadingPairs>
    <vt:vector size="4" baseType="variant">
      <vt:variant>
        <vt:lpstr>Theme</vt:lpstr>
      </vt:variant>
      <vt:variant>
        <vt:i4>2</vt:i4>
      </vt:variant>
      <vt:variant>
        <vt:lpstr>Slide Titles</vt:lpstr>
      </vt:variant>
      <vt:variant>
        <vt:i4>48</vt:i4>
      </vt:variant>
    </vt:vector>
  </HeadingPairs>
  <TitlesOfParts>
    <vt:vector size="50" baseType="lpstr">
      <vt:lpstr>Office Theme</vt:lpstr>
      <vt:lpstr>Custom Design</vt:lpstr>
      <vt:lpstr>Slide 1</vt:lpstr>
      <vt:lpstr>Everything You Ever Wanted To Know About Functional Global Variables</vt:lpstr>
      <vt:lpstr>Agenda</vt:lpstr>
      <vt:lpstr>Why Do We Need Functional Global Variables?</vt:lpstr>
      <vt:lpstr>Inter Process Communication</vt:lpstr>
      <vt:lpstr>Store Data</vt:lpstr>
      <vt:lpstr>Functional Global Variables – Benefits</vt:lpstr>
      <vt:lpstr>Functional Global Variable - Review</vt:lpstr>
      <vt:lpstr>Functional Global Variables</vt:lpstr>
      <vt:lpstr>Best Practices for Documentation</vt:lpstr>
      <vt:lpstr>Functional Global Variables – History</vt:lpstr>
      <vt:lpstr>Replacing Global Variables with FGVs</vt:lpstr>
      <vt:lpstr>Demo</vt:lpstr>
      <vt:lpstr>Demo</vt:lpstr>
      <vt:lpstr>Do FGVs Eliminate Race Conditions?</vt:lpstr>
      <vt:lpstr>Demo</vt:lpstr>
      <vt:lpstr>Use FGVs to Protect Critical Sections of Code</vt:lpstr>
      <vt:lpstr>FGV – Action Engine Protects Critical Sections of Code</vt:lpstr>
      <vt:lpstr>Sidebar: Execution Properties – Non Reentrant Execution</vt:lpstr>
      <vt:lpstr>Sidebar:  Reentrant vs. Non-Reentrant</vt:lpstr>
      <vt:lpstr>Non Reentrant VIs Block Other Calls</vt:lpstr>
      <vt:lpstr>Shared Clones vs. Preallocate clones</vt:lpstr>
      <vt:lpstr>Action Engines Protect Critical Sections!</vt:lpstr>
      <vt:lpstr>Demo</vt:lpstr>
      <vt:lpstr>Globals vs FGVs</vt:lpstr>
      <vt:lpstr>Encapsulated Global</vt:lpstr>
      <vt:lpstr>Encapsulated Global</vt:lpstr>
      <vt:lpstr>Demo</vt:lpstr>
      <vt:lpstr>Reusable components with FGVs</vt:lpstr>
      <vt:lpstr>Name Value Look Up Table</vt:lpstr>
      <vt:lpstr>FGV – Resource Storage</vt:lpstr>
      <vt:lpstr>demo</vt:lpstr>
      <vt:lpstr>Resource Storage FGVs</vt:lpstr>
      <vt:lpstr>Demo</vt:lpstr>
      <vt:lpstr>What if You Need Multiple Counters…</vt:lpstr>
      <vt:lpstr>Review of Queues and References</vt:lpstr>
      <vt:lpstr>What is the Data Value Reference (DVR)?</vt:lpstr>
      <vt:lpstr>Data Value Reference (DVR) Library</vt:lpstr>
      <vt:lpstr>Creating a DVR from an FGV</vt:lpstr>
      <vt:lpstr>Data Value Reference (DVR) - Library</vt:lpstr>
      <vt:lpstr>Demo</vt:lpstr>
      <vt:lpstr>DVR Library Design Issues</vt:lpstr>
      <vt:lpstr>demo</vt:lpstr>
      <vt:lpstr>Summary Slide</vt:lpstr>
      <vt:lpstr>What Else Do I need to Know?</vt:lpstr>
      <vt:lpstr>Various Inter-process Communication Methods </vt:lpstr>
      <vt:lpstr>Foundational APIs for Storing &amp; Messaging</vt:lpstr>
      <vt:lpstr>Where to Go Next…</vt:lpstr>
    </vt:vector>
  </TitlesOfParts>
  <Company>National Instruments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Berno</dc:creator>
  <cp:lastModifiedBy>ssummers</cp:lastModifiedBy>
  <cp:revision>239</cp:revision>
  <dcterms:created xsi:type="dcterms:W3CDTF">2011-12-15T15:11:39Z</dcterms:created>
  <dcterms:modified xsi:type="dcterms:W3CDTF">2012-02-21T17:57:18Z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http://nitalk.natinst.com</vt:lpwstr>
  </property>
  <property fmtid="{D5CDD505-2E9C-101B-9397-08002B2CF9AE}" pid="3" name="Offisync_SaveTime">
    <vt:lpwstr/>
  </property>
  <property fmtid="{D5CDD505-2E9C-101B-9397-08002B2CF9AE}" pid="4" name="Offisync_ProviderName">
    <vt:lpwstr>Jive</vt:lpwstr>
  </property>
  <property fmtid="{D5CDD505-2E9C-101B-9397-08002B2CF9AE}" pid="5" name="Offisync_UpdateToken">
    <vt:lpwstr>1</vt:lpwstr>
  </property>
  <property fmtid="{D5CDD505-2E9C-101B-9397-08002B2CF9AE}" pid="6" name="Offisync_UniqueId">
    <vt:lpwstr>53034</vt:lpwstr>
  </property>
  <property fmtid="{D5CDD505-2E9C-101B-9397-08002B2CF9AE}" pid="7" name="Offisync_FileTitle">
    <vt:lpwstr/>
  </property>
  <property fmtid="{D5CDD505-2E9C-101B-9397-08002B2CF9AE}" pid="8" name="Offisync_FolderId">
    <vt:lpwstr/>
  </property>
  <property fmtid="{D5CDD505-2E9C-101B-9397-08002B2CF9AE}" pid="9" name="Offisync_IsFrozen">
    <vt:lpwstr>False</vt:lpwstr>
  </property>
  <property fmtid="{D5CDD505-2E9C-101B-9397-08002B2CF9AE}" pid="10" name="Offisync_IsSaved">
    <vt:lpwstr>False</vt:lpwstr>
  </property>
</Properties>
</file>