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4"/>
  </p:notesMasterIdLst>
  <p:sldIdLst>
    <p:sldId id="256" r:id="rId2"/>
    <p:sldId id="257" r:id="rId3"/>
    <p:sldId id="306" r:id="rId4"/>
    <p:sldId id="259" r:id="rId5"/>
    <p:sldId id="304" r:id="rId6"/>
    <p:sldId id="279" r:id="rId7"/>
    <p:sldId id="300" r:id="rId8"/>
    <p:sldId id="299" r:id="rId9"/>
    <p:sldId id="287" r:id="rId10"/>
    <p:sldId id="288" r:id="rId11"/>
    <p:sldId id="289" r:id="rId12"/>
    <p:sldId id="290" r:id="rId13"/>
    <p:sldId id="261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302" r:id="rId23"/>
    <p:sldId id="303" r:id="rId24"/>
    <p:sldId id="313" r:id="rId25"/>
    <p:sldId id="315" r:id="rId26"/>
    <p:sldId id="316" r:id="rId27"/>
    <p:sldId id="317" r:id="rId28"/>
    <p:sldId id="323" r:id="rId29"/>
    <p:sldId id="307" r:id="rId30"/>
    <p:sldId id="310" r:id="rId31"/>
    <p:sldId id="308" r:id="rId32"/>
    <p:sldId id="309" r:id="rId33"/>
    <p:sldId id="311" r:id="rId34"/>
    <p:sldId id="284" r:id="rId35"/>
    <p:sldId id="312" r:id="rId36"/>
    <p:sldId id="301" r:id="rId37"/>
    <p:sldId id="321" r:id="rId38"/>
    <p:sldId id="322" r:id="rId39"/>
    <p:sldId id="320" r:id="rId40"/>
    <p:sldId id="324" r:id="rId41"/>
    <p:sldId id="318" r:id="rId42"/>
    <p:sldId id="314" r:id="rId43"/>
  </p:sldIdLst>
  <p:sldSz cx="9144000" cy="5143500" type="screen16x9"/>
  <p:notesSz cx="6858000" cy="9144000"/>
  <p:defaultTextStyle>
    <a:defPPr>
      <a:defRPr lang="en-US"/>
    </a:defPPr>
    <a:lvl1pPr marL="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38"/>
    <p:restoredTop sz="69749"/>
  </p:normalViewPr>
  <p:slideViewPr>
    <p:cSldViewPr snapToGrid="0" snapToObjects="1">
      <p:cViewPr varScale="1">
        <p:scale>
          <a:sx n="181" d="100"/>
          <a:sy n="181" d="100"/>
        </p:scale>
        <p:origin x="184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 snapToObjects="1">
      <p:cViewPr varScale="1">
        <p:scale>
          <a:sx n="170" d="100"/>
          <a:sy n="170" d="100"/>
        </p:scale>
        <p:origin x="138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1CF65-3EA9-1049-A40B-6F13578D00D1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A33AF-23F1-B043-8001-A88DD5397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39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62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48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40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10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672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74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39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89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45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56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79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903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333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786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863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Abstract or no Abstract?</a:t>
            </a:r>
          </a:p>
          <a:p>
            <a:endParaRPr lang="en-US" dirty="0"/>
          </a:p>
          <a:p>
            <a:r>
              <a:rPr lang="en-US" dirty="0"/>
              <a:t>External proposal form?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596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118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dirty="0"/>
              <a:t>How to run efficient meetings</a:t>
            </a:r>
            <a:endParaRPr lang="en-US" altLang="en-US" dirty="0"/>
          </a:p>
          <a:p>
            <a:pPr lvl="1"/>
            <a:r>
              <a:rPr lang="en-US" altLang="en-US" sz="2000" b="1" i="1" dirty="0"/>
              <a:t>You may hear people say that there of too many meetings, but what they are really saying is that there are too many inefficient meetings. There is a big difference</a:t>
            </a:r>
            <a:endParaRPr lang="en-US" altLang="en-US" sz="3600" dirty="0"/>
          </a:p>
          <a:p>
            <a:pPr lvl="2"/>
            <a:r>
              <a:rPr lang="en-US" altLang="en-US" sz="2000" dirty="0"/>
              <a:t>keep the meetings focused and efficient, meetings are expensive</a:t>
            </a:r>
          </a:p>
          <a:p>
            <a:pPr lvl="2"/>
            <a:r>
              <a:rPr lang="en-US" altLang="en-US" sz="2000" dirty="0"/>
              <a:t>make sure you have an agenda and are well prepared</a:t>
            </a:r>
          </a:p>
          <a:p>
            <a:pPr lvl="2"/>
            <a:r>
              <a:rPr lang="en-US" altLang="en-US" sz="2000" dirty="0"/>
              <a:t>circulate material to be discussed before the meeting</a:t>
            </a:r>
          </a:p>
          <a:p>
            <a:pPr lvl="2"/>
            <a:r>
              <a:rPr lang="en-US" altLang="en-US" sz="2000" dirty="0"/>
              <a:t>know when to stop a discussion especially if discussion starts about how to design the system. </a:t>
            </a:r>
          </a:p>
          <a:p>
            <a:pPr lvl="3"/>
            <a:r>
              <a:rPr lang="en-US" altLang="en-US" sz="1800" dirty="0"/>
              <a:t>Guideline: If less than 50% of the persons present don’t need to hear the discussion, bring the discussion to a close</a:t>
            </a:r>
          </a:p>
          <a:p>
            <a:pPr lvl="2"/>
            <a:r>
              <a:rPr lang="en-US" altLang="en-US" sz="2000" dirty="0"/>
              <a:t>summarize each main agenda item before moving onto the next item. </a:t>
            </a:r>
          </a:p>
          <a:p>
            <a:pPr lvl="2"/>
            <a:r>
              <a:rPr lang="en-US" altLang="en-US" sz="2000" dirty="0"/>
              <a:t>ensure that side discussions do not go on at the same time</a:t>
            </a:r>
          </a:p>
          <a:p>
            <a:pPr lvl="2"/>
            <a:r>
              <a:rPr lang="en-US" altLang="en-US" sz="2000" dirty="0"/>
              <a:t>distribute a meeting summary (Actions)(Decisions)(Statements)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953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Merlin (OS) and MS-Project are full-blown project management powerhouses</a:t>
            </a:r>
          </a:p>
          <a:p>
            <a:endParaRPr lang="en-US" dirty="0"/>
          </a:p>
          <a:p>
            <a:r>
              <a:rPr lang="en-US" dirty="0"/>
              <a:t>Trello is a ‘listing’ software, allowing you to make lists / brainstorm and see it all at once</a:t>
            </a:r>
          </a:p>
          <a:p>
            <a:endParaRPr lang="en-US" dirty="0"/>
          </a:p>
          <a:p>
            <a:r>
              <a:rPr lang="en-US" dirty="0"/>
              <a:t>Asana revolves more around tasks, and teams can see task progress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032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178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55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483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336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1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 share.  Look at cost share policy.</a:t>
            </a:r>
          </a:p>
          <a:p>
            <a:endParaRPr lang="en-US" dirty="0"/>
          </a:p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01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87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 and their techs can cost-share, but all engineers and </a:t>
            </a:r>
            <a:r>
              <a:rPr lang="en-US" dirty="0" err="1"/>
              <a:t>eng.</a:t>
            </a:r>
            <a:r>
              <a:rPr lang="en-US" dirty="0"/>
              <a:t> Tech must be paid for, unless they are PI.  Must be called out in DQ.</a:t>
            </a:r>
          </a:p>
          <a:p>
            <a:endParaRPr lang="en-US" dirty="0"/>
          </a:p>
          <a:p>
            <a:r>
              <a:rPr lang="en-US" dirty="0"/>
              <a:t>Policy is here:  https://</a:t>
            </a:r>
            <a:r>
              <a:rPr lang="en-US" dirty="0" err="1"/>
              <a:t>mww.mbari.org</a:t>
            </a:r>
            <a:r>
              <a:rPr lang="en-US" dirty="0"/>
              <a:t>/Accounting/Grants/policies/cost-share-</a:t>
            </a:r>
            <a:r>
              <a:rPr lang="en-US" dirty="0" err="1"/>
              <a:t>policy.html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603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71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50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A33AF-23F1-B043-8001-A88DD5397E3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5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03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3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288F8E-4908-5040-8338-05420EE2565C}"/>
              </a:ext>
            </a:extLst>
          </p:cNvPr>
          <p:cNvCxnSpPr>
            <a:cxnSpLocks/>
          </p:cNvCxnSpPr>
          <p:nvPr userDrawn="1"/>
        </p:nvCxnSpPr>
        <p:spPr>
          <a:xfrm>
            <a:off x="395784" y="1146090"/>
            <a:ext cx="835243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15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0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40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7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80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21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6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1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CDD2B-0F07-9C4D-9A26-41D5E1245815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2BB5F-340D-E240-BF28-C11176BCE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8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ww.mbari.org/Accounting/Grants/policies/cost-share-policy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hyperlink" Target="https://www.google.com/imgres?imgurl=https%3A%2F%2Fbanner2.kisspng.com%2F20180626%2Fcts%2Fkisspng-merlin-project-management-software-5b326b58082a02.5084645815300309360335.jpg&amp;imgrefurl=https%3A%2F%2Fwww.kisspng.com%2Fpng-merlin-project-management-software-4263279%2F&amp;docid=iX0Pk9bqK-p67M&amp;tbnid=sBlYtMVjKtsGFM%3A&amp;vet=10ahUKEwjLw6W_3_PgAhWQAHwKHWJWBp0QMwiFASg2MDY..i&amp;w=900&amp;h=680&amp;client=firefox-b-1-d&amp;bih=1055&amp;biw=1468&amp;q=merlin%20project%20management&amp;ved=0ahUKEwjLw6W_3_PgAhWQAHwKHWJWBp0QMwiFASg2MDY&amp;iact=mrc&amp;uact=8" TargetMode="External"/><Relationship Id="rId7" Type="http://schemas.openxmlformats.org/officeDocument/2006/relationships/hyperlink" Target="https://www.google.com/imgres?imgurl=https%3A%2F%2Fsm.pcmag.com%2Ft%2Fpcmag_uk%2Freview%2Fm%2Fmicrosoft-%2Fmicrosoft-project_spp2.640.jpg&amp;imgrefurl=https%3A%2F%2Fuk.pcmag.com%2Fproject-management%2F92828%2Fmicrosoft-project&amp;docid=t4j_xtpoagL5JM&amp;tbnid=3QQNbAfZ9PgiSM%3A&amp;vet=10ahUKEwj93I3w3_PgAhVN-lQKHc01BCUQMwiZASg4MDg..i&amp;w=640&amp;h=360&amp;client=firefox-b-1-d&amp;bih=1055&amp;biw=1468&amp;q=ms%20project%20management&amp;ved=0ahUKEwj93I3w3_PgAhVN-lQKHc01BCUQMwiZASg4MDg&amp;iact=mrc&amp;uact=8" TargetMode="Externa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6.svg"/><Relationship Id="rId5" Type="http://schemas.openxmlformats.org/officeDocument/2006/relationships/hyperlink" Target="https://www.google.com/url?sa=i&amp;rct=j&amp;q=&amp;esrc=s&amp;source=images&amp;cd=&amp;ved=2ahUKEwiWnYjb3_PgAhUJl1QKHRoKAVIQjRx6BAgBEAU&amp;url=https%3A%2F%2Fthedigitalprojectmanager.com%2Fmicrosoft-project-alternatives%2F&amp;psig=AOvVaw18cuhy_uSTECoMDuky2mY_&amp;ust=1552175776359583" TargetMode="External"/><Relationship Id="rId15" Type="http://schemas.openxmlformats.org/officeDocument/2006/relationships/image" Target="../media/image39.png"/><Relationship Id="rId10" Type="http://schemas.openxmlformats.org/officeDocument/2006/relationships/image" Target="../media/image35.png"/><Relationship Id="rId4" Type="http://schemas.openxmlformats.org/officeDocument/2006/relationships/image" Target="../media/image32.jpeg"/><Relationship Id="rId9" Type="http://schemas.openxmlformats.org/officeDocument/2006/relationships/hyperlink" Target="https://trello.com/home" TargetMode="External"/><Relationship Id="rId14" Type="http://schemas.openxmlformats.org/officeDocument/2006/relationships/hyperlink" Target="https://www.google.com/url?sa=i&amp;rct=j&amp;q=&amp;esrc=s&amp;source=images&amp;cd=&amp;ved=2ahUKEwjOlvaa9PPgAhV0wMQHHdvtBtcQjRx6BAgBEAU&amp;url=https%3A%2F%2Fblog.asana.com%2F2016%2F11%2Fintroducing-boards%2F&amp;psig=AOvVaw1cvBFkdQUJg7ikEg97nX6l&amp;ust=1552176544849256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trello.com/hom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hyperlink" Target="https://www.google.com/imgres?imgurl=https%3A%2F%2Fis5-ssl.mzstatic.com%2Fimage%2Fthumb%2FPurple124%2Fv4%2Fa3%2F5e%2Fb8%2Fa35eb839-56b2-305e-874d-d92116e87d77%2FAppIcon-0-1x_U007emarketing-0-0-GLES2_U002c0-512MB-sRGB-0-0-0-85-220-0-0-0-7.png%2F246x0w.jpg&amp;imgrefurl=https%3A%2F%2Fitunes.apple.com%2Fus%2Fapp%2Fslack%2Fid618783545%3Fmt%3D8&amp;docid=ALOXf_q06laGLM&amp;tbnid=jXfpw13aAFI4PM%3A&amp;vet=10ahUKEwiCqMWo9fPgAhWWwcQHHSliCnAQMwhxKAYwBg..i&amp;w=246&amp;h=246&amp;client=firefox-b-1-d&amp;bih=1055&amp;biw=1468&amp;q=slack&amp;ved=0ahUKEwiCqMWo9fPgAhWWwcQHHSliCnAQMwhxKAYwBg&amp;iact=mrc&amp;uact=8" TargetMode="Externa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ww.mbari.org/Accounting/Grants/policies/cost-share-policy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284128-3D26-4E48-A3A5-FD81D57A5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4505"/>
            <a:ext cx="9328244" cy="62045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CA2A13-7939-B143-AE6A-D4C4527E2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75" y="505097"/>
            <a:ext cx="8014648" cy="809608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Project Management at MBARI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3F44F-8FA6-BA4F-9443-B4C5C91AE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2728" y="1890171"/>
            <a:ext cx="2026693" cy="8750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Jim Birch</a:t>
            </a:r>
          </a:p>
          <a:p>
            <a:r>
              <a:rPr lang="en-US" dirty="0">
                <a:solidFill>
                  <a:schemeClr val="bg1"/>
                </a:solidFill>
              </a:rPr>
              <a:t>March 14, 2019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45F513-8E22-674E-A4F1-1F2DDE93A1F4}"/>
              </a:ext>
            </a:extLst>
          </p:cNvPr>
          <p:cNvSpPr txBox="1">
            <a:spLocks/>
          </p:cNvSpPr>
          <p:nvPr/>
        </p:nvSpPr>
        <p:spPr>
          <a:xfrm>
            <a:off x="1361465" y="1065878"/>
            <a:ext cx="7592412" cy="7916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</a:rPr>
              <a:t>Day 2 – Budgets and other jetsam</a:t>
            </a:r>
          </a:p>
        </p:txBody>
      </p:sp>
    </p:spTree>
    <p:extLst>
      <p:ext uri="{BB962C8B-B14F-4D97-AF65-F5344CB8AC3E}">
        <p14:creationId xmlns:p14="http://schemas.microsoft.com/office/powerpoint/2010/main" val="66522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 – an aside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What is ‘Cost Share’?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6" y="2650184"/>
            <a:ext cx="804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PI’s can cost-share up to 2 months / grant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6" y="3139477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No cost sharing allowed for Engineering or DMO.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5" y="1908497"/>
            <a:ext cx="803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MBARI promises to provide funds (i.e., salary) to have </a:t>
            </a:r>
            <a:br>
              <a:rPr lang="en-US" sz="1800" dirty="0"/>
            </a:br>
            <a:r>
              <a:rPr lang="en-US" sz="1800" dirty="0"/>
              <a:t>certain people work on the external grant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F0BB2-9C38-074E-A03B-3488ECEF2730}"/>
              </a:ext>
            </a:extLst>
          </p:cNvPr>
          <p:cNvSpPr txBox="1"/>
          <p:nvPr/>
        </p:nvSpPr>
        <p:spPr>
          <a:xfrm>
            <a:off x="619336" y="4323386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Policy is here: </a:t>
            </a:r>
            <a:r>
              <a:rPr lang="en-US" sz="1400" dirty="0">
                <a:hlinkClick r:id="rId3"/>
              </a:rPr>
              <a:t>https://mww.mbari.org/Accounting/Grants/policies/cost-share-policy.html</a:t>
            </a:r>
            <a:r>
              <a:rPr lang="en-US" sz="1400" dirty="0"/>
              <a:t>  </a:t>
            </a:r>
          </a:p>
        </p:txBody>
      </p:sp>
      <p:sp>
        <p:nvSpPr>
          <p:cNvPr id="3" name="&quot;No&quot; Symbol 2">
            <a:extLst>
              <a:ext uri="{FF2B5EF4-FFF2-40B4-BE49-F238E27FC236}">
                <a16:creationId xmlns:a16="http://schemas.microsoft.com/office/drawing/2014/main" id="{FC282257-AA05-C141-9ED5-270CDC3D66D9}"/>
              </a:ext>
            </a:extLst>
          </p:cNvPr>
          <p:cNvSpPr/>
          <p:nvPr/>
        </p:nvSpPr>
        <p:spPr>
          <a:xfrm>
            <a:off x="2204185" y="269507"/>
            <a:ext cx="4581626" cy="4581626"/>
          </a:xfrm>
          <a:prstGeom prst="noSmoking">
            <a:avLst>
              <a:gd name="adj" fmla="val 1097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A4539B-D433-1C41-9C4D-7174E79B514C}"/>
              </a:ext>
            </a:extLst>
          </p:cNvPr>
          <p:cNvSpPr txBox="1"/>
          <p:nvPr/>
        </p:nvSpPr>
        <p:spPr>
          <a:xfrm>
            <a:off x="6853189" y="1214843"/>
            <a:ext cx="229081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Some funding agencies do not allow cost-sharing.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Check with Danielle!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5FC43-49E1-144E-A348-3DA403FE4BE9}"/>
              </a:ext>
            </a:extLst>
          </p:cNvPr>
          <p:cNvSpPr txBox="1"/>
          <p:nvPr/>
        </p:nvSpPr>
        <p:spPr>
          <a:xfrm>
            <a:off x="619335" y="3546765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Any cost-sharing MUST be called out in the DQ.</a:t>
            </a:r>
          </a:p>
        </p:txBody>
      </p:sp>
    </p:spTree>
    <p:extLst>
      <p:ext uri="{BB962C8B-B14F-4D97-AF65-F5344CB8AC3E}">
        <p14:creationId xmlns:p14="http://schemas.microsoft.com/office/powerpoint/2010/main" val="125070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$$ 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32604"/>
            <a:ext cx="2856742" cy="1262207"/>
          </a:xfrm>
        </p:spPr>
        <p:txBody>
          <a:bodyPr>
            <a:normAutofit/>
          </a:bodyPr>
          <a:lstStyle/>
          <a:p>
            <a:r>
              <a:rPr lang="en-US" dirty="0"/>
              <a:t>Once you get the grant, then what?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A4B2D5BD-7A63-0742-901C-3289666BDC65}"/>
              </a:ext>
            </a:extLst>
          </p:cNvPr>
          <p:cNvSpPr/>
          <p:nvPr/>
        </p:nvSpPr>
        <p:spPr>
          <a:xfrm>
            <a:off x="7384866" y="2133736"/>
            <a:ext cx="1280422" cy="320105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2AAD381-A3F8-F244-9889-16D07E458BAA}"/>
              </a:ext>
            </a:extLst>
          </p:cNvPr>
          <p:cNvGrpSpPr/>
          <p:nvPr/>
        </p:nvGrpSpPr>
        <p:grpSpPr>
          <a:xfrm>
            <a:off x="3410497" y="92619"/>
            <a:ext cx="5570757" cy="5349652"/>
            <a:chOff x="3438417" y="134500"/>
            <a:chExt cx="5570757" cy="53496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58CF09B-0375-674C-A4E4-79FBE17DC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Donut 10">
              <a:extLst>
                <a:ext uri="{FF2B5EF4-FFF2-40B4-BE49-F238E27FC236}">
                  <a16:creationId xmlns:a16="http://schemas.microsoft.com/office/drawing/2014/main" id="{C7A5114B-4291-8B46-87C5-1C83ABA5AEB2}"/>
                </a:ext>
              </a:extLst>
            </p:cNvPr>
            <p:cNvSpPr/>
            <p:nvPr/>
          </p:nvSpPr>
          <p:spPr>
            <a:xfrm>
              <a:off x="7342985" y="1979274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119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$$ Budgets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FD70AE-C560-5A4C-8BA9-56DACFFD87F4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CC457-CB7B-D740-9E1B-9D7AD70A0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376" y="125227"/>
            <a:ext cx="5346647" cy="4888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FE2436E-013D-0740-8644-7640645DE3B1}"/>
              </a:ext>
            </a:extLst>
          </p:cNvPr>
          <p:cNvGrpSpPr/>
          <p:nvPr/>
        </p:nvGrpSpPr>
        <p:grpSpPr>
          <a:xfrm>
            <a:off x="533033" y="729050"/>
            <a:ext cx="7799739" cy="1462296"/>
            <a:chOff x="533033" y="729050"/>
            <a:chExt cx="7799739" cy="14622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2EABE6-01AB-E349-B639-030C9D6B4E04}"/>
                </a:ext>
              </a:extLst>
            </p:cNvPr>
            <p:cNvSpPr txBox="1"/>
            <p:nvPr/>
          </p:nvSpPr>
          <p:spPr>
            <a:xfrm>
              <a:off x="533033" y="1268016"/>
              <a:ext cx="23262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2100" indent="-176213">
                <a:buFont typeface="Arial" panose="020B0604020202020204" pitchFamily="34" charset="0"/>
                <a:buChar char="•"/>
              </a:pPr>
              <a:r>
                <a:rPr lang="en-US" sz="1800" dirty="0"/>
                <a:t>Set up </a:t>
              </a:r>
              <a:r>
                <a:rPr lang="en-US" sz="1800" dirty="0" err="1"/>
                <a:t>Cognos</a:t>
              </a:r>
              <a:r>
                <a:rPr lang="en-US" sz="1800" dirty="0"/>
                <a:t> to show you what you are interested in</a:t>
              </a:r>
            </a:p>
          </p:txBody>
        </p:sp>
        <p:sp>
          <p:nvSpPr>
            <p:cNvPr id="8" name="Donut 7">
              <a:extLst>
                <a:ext uri="{FF2B5EF4-FFF2-40B4-BE49-F238E27FC236}">
                  <a16:creationId xmlns:a16="http://schemas.microsoft.com/office/drawing/2014/main" id="{A4B2D5BD-7A63-0742-901C-3289666BDC65}"/>
                </a:ext>
              </a:extLst>
            </p:cNvPr>
            <p:cNvSpPr/>
            <p:nvPr/>
          </p:nvSpPr>
          <p:spPr>
            <a:xfrm>
              <a:off x="7052350" y="729050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AAA30D1-30E8-084D-AAA7-775CCA15628E}"/>
              </a:ext>
            </a:extLst>
          </p:cNvPr>
          <p:cNvSpPr txBox="1"/>
          <p:nvPr/>
        </p:nvSpPr>
        <p:spPr>
          <a:xfrm>
            <a:off x="792725" y="1472629"/>
            <a:ext cx="2512855" cy="2037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1xxxxx – OED/Acct/Safety….</a:t>
            </a:r>
          </a:p>
          <a:p>
            <a:r>
              <a:rPr lang="en-US" dirty="0"/>
              <a:t>2xxxxx --  Indirect Science</a:t>
            </a:r>
          </a:p>
          <a:p>
            <a:r>
              <a:rPr lang="en-US" dirty="0"/>
              <a:t>3xxxxx -- DMO</a:t>
            </a:r>
          </a:p>
          <a:p>
            <a:r>
              <a:rPr lang="en-US" dirty="0"/>
              <a:t>5xxxxx -- ITD</a:t>
            </a:r>
          </a:p>
          <a:p>
            <a:r>
              <a:rPr lang="en-US" dirty="0"/>
              <a:t>6xxxxx – Indirect Engineering</a:t>
            </a:r>
          </a:p>
          <a:p>
            <a:r>
              <a:rPr lang="en-US" dirty="0"/>
              <a:t>70xxxx  --  Federal Grant</a:t>
            </a:r>
          </a:p>
          <a:p>
            <a:r>
              <a:rPr lang="en-US" dirty="0"/>
              <a:t>77xxxx --  Procurement</a:t>
            </a:r>
          </a:p>
          <a:p>
            <a:r>
              <a:rPr lang="en-US" dirty="0"/>
              <a:t>80xxxx -- Non-Fed Grant</a:t>
            </a:r>
          </a:p>
          <a:p>
            <a:r>
              <a:rPr lang="en-US" dirty="0"/>
              <a:t>90xxxx – Internal MBARI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22CEB-2CDE-E141-BA67-D82F9B456D95}"/>
              </a:ext>
            </a:extLst>
          </p:cNvPr>
          <p:cNvSpPr txBox="1"/>
          <p:nvPr/>
        </p:nvSpPr>
        <p:spPr>
          <a:xfrm>
            <a:off x="792725" y="3790223"/>
            <a:ext cx="2412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901621.98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4EA4F4-B313-CA42-8706-D7EAA4CA346E}"/>
              </a:ext>
            </a:extLst>
          </p:cNvPr>
          <p:cNvGrpSpPr/>
          <p:nvPr/>
        </p:nvGrpSpPr>
        <p:grpSpPr>
          <a:xfrm>
            <a:off x="669983" y="4224334"/>
            <a:ext cx="816788" cy="495976"/>
            <a:chOff x="669983" y="4224334"/>
            <a:chExt cx="816788" cy="495976"/>
          </a:xfrm>
        </p:grpSpPr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E191D28C-1E76-8846-A78C-1FFA8394696E}"/>
                </a:ext>
              </a:extLst>
            </p:cNvPr>
            <p:cNvSpPr/>
            <p:nvPr/>
          </p:nvSpPr>
          <p:spPr>
            <a:xfrm rot="16200000">
              <a:off x="946031" y="4157333"/>
              <a:ext cx="215478" cy="34948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4EEBDB-9A26-1542-AA1A-C96A9A1E5723}"/>
                </a:ext>
              </a:extLst>
            </p:cNvPr>
            <p:cNvSpPr txBox="1"/>
            <p:nvPr/>
          </p:nvSpPr>
          <p:spPr>
            <a:xfrm>
              <a:off x="669983" y="4411892"/>
              <a:ext cx="816788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category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4C17110-14C5-6C41-949A-D4F278BF2844}"/>
              </a:ext>
            </a:extLst>
          </p:cNvPr>
          <p:cNvGrpSpPr/>
          <p:nvPr/>
        </p:nvGrpSpPr>
        <p:grpSpPr>
          <a:xfrm>
            <a:off x="954879" y="4224334"/>
            <a:ext cx="1097156" cy="504923"/>
            <a:chOff x="954879" y="4224334"/>
            <a:chExt cx="1097156" cy="504923"/>
          </a:xfrm>
        </p:grpSpPr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14E57B5B-5CF0-4748-89EF-10D9622EAFEC}"/>
                </a:ext>
              </a:extLst>
            </p:cNvPr>
            <p:cNvSpPr/>
            <p:nvPr/>
          </p:nvSpPr>
          <p:spPr>
            <a:xfrm rot="16200000">
              <a:off x="1309055" y="4157333"/>
              <a:ext cx="215478" cy="34948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99E3C9-37A6-1845-9BC1-A0BA1446E153}"/>
                </a:ext>
              </a:extLst>
            </p:cNvPr>
            <p:cNvSpPr txBox="1"/>
            <p:nvPr/>
          </p:nvSpPr>
          <p:spPr>
            <a:xfrm>
              <a:off x="954879" y="4420839"/>
              <a:ext cx="1097156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year started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216B6A4-35C7-414D-A62E-DDAB1ACCE6E8}"/>
              </a:ext>
            </a:extLst>
          </p:cNvPr>
          <p:cNvGrpSpPr/>
          <p:nvPr/>
        </p:nvGrpSpPr>
        <p:grpSpPr>
          <a:xfrm>
            <a:off x="1365945" y="4224334"/>
            <a:ext cx="944756" cy="486021"/>
            <a:chOff x="1365945" y="4224334"/>
            <a:chExt cx="944756" cy="486021"/>
          </a:xfrm>
        </p:grpSpPr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28921677-F107-4D42-8DB8-F19895C3E75B}"/>
                </a:ext>
              </a:extLst>
            </p:cNvPr>
            <p:cNvSpPr/>
            <p:nvPr/>
          </p:nvSpPr>
          <p:spPr>
            <a:xfrm rot="16200000">
              <a:off x="1672078" y="4157333"/>
              <a:ext cx="215478" cy="34948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8A131D-0E15-D14C-BEFB-206971361ABE}"/>
                </a:ext>
              </a:extLst>
            </p:cNvPr>
            <p:cNvSpPr txBox="1"/>
            <p:nvPr/>
          </p:nvSpPr>
          <p:spPr>
            <a:xfrm>
              <a:off x="1365945" y="4401937"/>
              <a:ext cx="944756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sequence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AE2195-2E4B-874D-B6A3-C1E8554ADCDD}"/>
              </a:ext>
            </a:extLst>
          </p:cNvPr>
          <p:cNvGrpSpPr/>
          <p:nvPr/>
        </p:nvGrpSpPr>
        <p:grpSpPr>
          <a:xfrm>
            <a:off x="1805694" y="4224406"/>
            <a:ext cx="1053627" cy="513789"/>
            <a:chOff x="1805694" y="4224406"/>
            <a:chExt cx="1053627" cy="513789"/>
          </a:xfrm>
        </p:grpSpPr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9CBA027B-AC70-254F-A1BD-74373DC396FA}"/>
                </a:ext>
              </a:extLst>
            </p:cNvPr>
            <p:cNvSpPr/>
            <p:nvPr/>
          </p:nvSpPr>
          <p:spPr>
            <a:xfrm rot="16200000">
              <a:off x="2122717" y="4157405"/>
              <a:ext cx="215478" cy="349480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0E4211-F03B-524A-AC09-64B0B48AB44B}"/>
                </a:ext>
              </a:extLst>
            </p:cNvPr>
            <p:cNvSpPr txBox="1"/>
            <p:nvPr/>
          </p:nvSpPr>
          <p:spPr>
            <a:xfrm>
              <a:off x="1805694" y="4429777"/>
              <a:ext cx="1053627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Sub-project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BC47E63-B510-114B-B290-7175EAC3123F}"/>
              </a:ext>
            </a:extLst>
          </p:cNvPr>
          <p:cNvGrpSpPr/>
          <p:nvPr/>
        </p:nvGrpSpPr>
        <p:grpSpPr>
          <a:xfrm>
            <a:off x="3538603" y="1874565"/>
            <a:ext cx="5846884" cy="1958325"/>
            <a:chOff x="3538603" y="1874565"/>
            <a:chExt cx="5846884" cy="1958325"/>
          </a:xfrm>
        </p:grpSpPr>
        <p:sp>
          <p:nvSpPr>
            <p:cNvPr id="29" name="Donut 28">
              <a:extLst>
                <a:ext uri="{FF2B5EF4-FFF2-40B4-BE49-F238E27FC236}">
                  <a16:creationId xmlns:a16="http://schemas.microsoft.com/office/drawing/2014/main" id="{5865B8F4-BD06-D24A-A184-65B538D23DBA}"/>
                </a:ext>
              </a:extLst>
            </p:cNvPr>
            <p:cNvSpPr/>
            <p:nvPr/>
          </p:nvSpPr>
          <p:spPr>
            <a:xfrm rot="5400000">
              <a:off x="3651092" y="1762076"/>
              <a:ext cx="361085" cy="586064"/>
            </a:xfrm>
            <a:prstGeom prst="donut">
              <a:avLst>
                <a:gd name="adj" fmla="val 1910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AF366B-5086-CA49-89D0-C56D6D11481B}"/>
                </a:ext>
              </a:extLst>
            </p:cNvPr>
            <p:cNvSpPr txBox="1"/>
            <p:nvPr/>
          </p:nvSpPr>
          <p:spPr>
            <a:xfrm>
              <a:off x="5423087" y="3186559"/>
              <a:ext cx="3962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 ‘Drilling Down’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32AA1E1-1534-8B42-86BC-AEC461DE22FE}"/>
                </a:ext>
              </a:extLst>
            </p:cNvPr>
            <p:cNvCxnSpPr>
              <a:cxnSpLocks/>
              <a:endCxn id="29" idx="7"/>
            </p:cNvCxnSpPr>
            <p:nvPr/>
          </p:nvCxnSpPr>
          <p:spPr>
            <a:xfrm flipH="1" flipV="1">
              <a:off x="4038840" y="2182771"/>
              <a:ext cx="1778226" cy="111764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F0860F-7A4E-D344-8B92-CBE41ED9B77C}"/>
              </a:ext>
            </a:extLst>
          </p:cNvPr>
          <p:cNvGrpSpPr/>
          <p:nvPr/>
        </p:nvGrpSpPr>
        <p:grpSpPr>
          <a:xfrm>
            <a:off x="493220" y="2678461"/>
            <a:ext cx="293025" cy="705083"/>
            <a:chOff x="493220" y="2678461"/>
            <a:chExt cx="293025" cy="705083"/>
          </a:xfrm>
        </p:grpSpPr>
        <p:sp>
          <p:nvSpPr>
            <p:cNvPr id="34" name="Right Arrow 33">
              <a:extLst>
                <a:ext uri="{FF2B5EF4-FFF2-40B4-BE49-F238E27FC236}">
                  <a16:creationId xmlns:a16="http://schemas.microsoft.com/office/drawing/2014/main" id="{F5AAE073-D33C-CC4D-823F-E111E5201928}"/>
                </a:ext>
              </a:extLst>
            </p:cNvPr>
            <p:cNvSpPr/>
            <p:nvPr/>
          </p:nvSpPr>
          <p:spPr>
            <a:xfrm>
              <a:off x="493220" y="2678461"/>
              <a:ext cx="287829" cy="8312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ight Arrow 34">
              <a:extLst>
                <a:ext uri="{FF2B5EF4-FFF2-40B4-BE49-F238E27FC236}">
                  <a16:creationId xmlns:a16="http://schemas.microsoft.com/office/drawing/2014/main" id="{4D4C8FF4-63BF-7C4A-9C49-707CE9DB6BE3}"/>
                </a:ext>
              </a:extLst>
            </p:cNvPr>
            <p:cNvSpPr/>
            <p:nvPr/>
          </p:nvSpPr>
          <p:spPr>
            <a:xfrm>
              <a:off x="498416" y="3105162"/>
              <a:ext cx="287829" cy="8312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ight Arrow 35">
              <a:extLst>
                <a:ext uri="{FF2B5EF4-FFF2-40B4-BE49-F238E27FC236}">
                  <a16:creationId xmlns:a16="http://schemas.microsoft.com/office/drawing/2014/main" id="{EB104DBA-CFBA-F34E-828F-2C37E731C5FD}"/>
                </a:ext>
              </a:extLst>
            </p:cNvPr>
            <p:cNvSpPr/>
            <p:nvPr/>
          </p:nvSpPr>
          <p:spPr>
            <a:xfrm>
              <a:off x="493221" y="3300419"/>
              <a:ext cx="287829" cy="8312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6991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AA1B57-10B1-BB48-99CA-8F972249D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07" y="1286307"/>
            <a:ext cx="8562109" cy="2080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4FFE8594-523C-154D-81EA-4D5FA2BDF466}"/>
              </a:ext>
            </a:extLst>
          </p:cNvPr>
          <p:cNvSpPr/>
          <p:nvPr/>
        </p:nvSpPr>
        <p:spPr>
          <a:xfrm rot="5400000">
            <a:off x="351204" y="2283933"/>
            <a:ext cx="431520" cy="851297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FE5081-D3F9-B343-9F1F-D3AB3DB31679}"/>
              </a:ext>
            </a:extLst>
          </p:cNvPr>
          <p:cNvSpPr txBox="1"/>
          <p:nvPr/>
        </p:nvSpPr>
        <p:spPr>
          <a:xfrm>
            <a:off x="2506689" y="3897107"/>
            <a:ext cx="4999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‘Drilling Down further’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585E1-7527-8147-B98C-B8730DCDB17C}"/>
              </a:ext>
            </a:extLst>
          </p:cNvPr>
          <p:cNvCxnSpPr>
            <a:endCxn id="5" idx="7"/>
          </p:cNvCxnSpPr>
          <p:nvPr/>
        </p:nvCxnSpPr>
        <p:spPr>
          <a:xfrm flipH="1" flipV="1">
            <a:off x="867943" y="2862147"/>
            <a:ext cx="1817068" cy="11279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5E557CFE-EA5B-394B-9266-495334BA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$$ Budgets</a:t>
            </a:r>
          </a:p>
        </p:txBody>
      </p:sp>
    </p:spTree>
    <p:extLst>
      <p:ext uri="{BB962C8B-B14F-4D97-AF65-F5344CB8AC3E}">
        <p14:creationId xmlns:p14="http://schemas.microsoft.com/office/powerpoint/2010/main" val="36371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E5081-D3F9-B343-9F1F-D3AB3DB31679}"/>
              </a:ext>
            </a:extLst>
          </p:cNvPr>
          <p:cNvSpPr txBox="1"/>
          <p:nvPr/>
        </p:nvSpPr>
        <p:spPr>
          <a:xfrm>
            <a:off x="190789" y="3571327"/>
            <a:ext cx="2438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 Where is all your money going??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557CFE-EA5B-394B-9266-495334BA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$$ Budgets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92B9D8-6402-4B4C-87F1-F7736041F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9" y="417581"/>
            <a:ext cx="6800855" cy="40297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4FFE8594-523C-154D-81EA-4D5FA2BDF466}"/>
              </a:ext>
            </a:extLst>
          </p:cNvPr>
          <p:cNvSpPr/>
          <p:nvPr/>
        </p:nvSpPr>
        <p:spPr>
          <a:xfrm rot="5400000">
            <a:off x="6285076" y="3005979"/>
            <a:ext cx="431520" cy="851297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585E1-7527-8147-B98C-B8730DCDB17C}"/>
              </a:ext>
            </a:extLst>
          </p:cNvPr>
          <p:cNvCxnSpPr>
            <a:cxnSpLocks/>
            <a:endCxn id="5" idx="4"/>
          </p:cNvCxnSpPr>
          <p:nvPr/>
        </p:nvCxnSpPr>
        <p:spPr>
          <a:xfrm flipV="1">
            <a:off x="1846874" y="3431628"/>
            <a:ext cx="4228314" cy="5335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467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E5081-D3F9-B343-9F1F-D3AB3DB31679}"/>
              </a:ext>
            </a:extLst>
          </p:cNvPr>
          <p:cNvSpPr txBox="1"/>
          <p:nvPr/>
        </p:nvSpPr>
        <p:spPr>
          <a:xfrm>
            <a:off x="228889" y="3431627"/>
            <a:ext cx="228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 Where did money go last year??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557CFE-EA5B-394B-9266-495334BA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$$ Budgets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9EC32A-68D2-7E46-BF60-A38B51877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641" y="317385"/>
            <a:ext cx="6494962" cy="40648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4FFE8594-523C-154D-81EA-4D5FA2BDF466}"/>
              </a:ext>
            </a:extLst>
          </p:cNvPr>
          <p:cNvSpPr/>
          <p:nvPr/>
        </p:nvSpPr>
        <p:spPr>
          <a:xfrm rot="5400000">
            <a:off x="3864817" y="2787422"/>
            <a:ext cx="431520" cy="591956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585E1-7527-8147-B98C-B8730DCDB17C}"/>
              </a:ext>
            </a:extLst>
          </p:cNvPr>
          <p:cNvCxnSpPr>
            <a:cxnSpLocks/>
            <a:endCxn id="5" idx="4"/>
          </p:cNvCxnSpPr>
          <p:nvPr/>
        </p:nvCxnSpPr>
        <p:spPr>
          <a:xfrm flipV="1">
            <a:off x="1938944" y="3083400"/>
            <a:ext cx="1845655" cy="8402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52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E5081-D3F9-B343-9F1F-D3AB3DB31679}"/>
              </a:ext>
            </a:extLst>
          </p:cNvPr>
          <p:cNvSpPr txBox="1"/>
          <p:nvPr/>
        </p:nvSpPr>
        <p:spPr>
          <a:xfrm>
            <a:off x="432089" y="3431627"/>
            <a:ext cx="1909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 What was spent in Feb????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557CFE-EA5B-394B-9266-495334BA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$$ Budgets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F5227F-7E5B-5149-AA6F-302D08933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485"/>
          <a:stretch/>
        </p:blipFill>
        <p:spPr>
          <a:xfrm>
            <a:off x="2900434" y="321569"/>
            <a:ext cx="6527244" cy="4174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Donut 4">
            <a:extLst>
              <a:ext uri="{FF2B5EF4-FFF2-40B4-BE49-F238E27FC236}">
                <a16:creationId xmlns:a16="http://schemas.microsoft.com/office/drawing/2014/main" id="{4FFE8594-523C-154D-81EA-4D5FA2BDF466}"/>
              </a:ext>
            </a:extLst>
          </p:cNvPr>
          <p:cNvSpPr/>
          <p:nvPr/>
        </p:nvSpPr>
        <p:spPr>
          <a:xfrm rot="5400000">
            <a:off x="4298335" y="3796379"/>
            <a:ext cx="431520" cy="851297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585E1-7527-8147-B98C-B8730DCDB17C}"/>
              </a:ext>
            </a:extLst>
          </p:cNvPr>
          <p:cNvCxnSpPr>
            <a:cxnSpLocks/>
            <a:stCxn id="6" idx="3"/>
            <a:endCxn id="5" idx="4"/>
          </p:cNvCxnSpPr>
          <p:nvPr/>
        </p:nvCxnSpPr>
        <p:spPr>
          <a:xfrm>
            <a:off x="2341244" y="3785570"/>
            <a:ext cx="1747203" cy="4364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31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1FE5081-D3F9-B343-9F1F-D3AB3DB31679}"/>
              </a:ext>
            </a:extLst>
          </p:cNvPr>
          <p:cNvSpPr txBox="1"/>
          <p:nvPr/>
        </p:nvSpPr>
        <p:spPr>
          <a:xfrm>
            <a:off x="432089" y="3431627"/>
            <a:ext cx="190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 Don’t forget…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6E48A-0ED1-3E42-B9BB-B3EC81E78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465" y="68183"/>
            <a:ext cx="5442534" cy="50005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E557CFE-EA5B-394B-9266-495334BA8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$$ Budgets</a:t>
            </a:r>
          </a:p>
        </p:txBody>
      </p:sp>
      <p:sp>
        <p:nvSpPr>
          <p:cNvPr id="5" name="Donut 4">
            <a:extLst>
              <a:ext uri="{FF2B5EF4-FFF2-40B4-BE49-F238E27FC236}">
                <a16:creationId xmlns:a16="http://schemas.microsoft.com/office/drawing/2014/main" id="{4FFE8594-523C-154D-81EA-4D5FA2BDF466}"/>
              </a:ext>
            </a:extLst>
          </p:cNvPr>
          <p:cNvSpPr/>
          <p:nvPr/>
        </p:nvSpPr>
        <p:spPr>
          <a:xfrm rot="5400000">
            <a:off x="3896378" y="4587878"/>
            <a:ext cx="431520" cy="851297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0585E1-7527-8147-B98C-B8730DCDB17C}"/>
              </a:ext>
            </a:extLst>
          </p:cNvPr>
          <p:cNvCxnSpPr>
            <a:cxnSpLocks/>
            <a:endCxn id="5" idx="4"/>
          </p:cNvCxnSpPr>
          <p:nvPr/>
        </p:nvCxnSpPr>
        <p:spPr>
          <a:xfrm>
            <a:off x="1995055" y="3831737"/>
            <a:ext cx="1691435" cy="11817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974DB76-1DC7-C943-A047-6EC3B4FDC91C}"/>
              </a:ext>
            </a:extLst>
          </p:cNvPr>
          <p:cNvSpPr txBox="1"/>
          <p:nvPr/>
        </p:nvSpPr>
        <p:spPr>
          <a:xfrm>
            <a:off x="5487427" y="3831737"/>
            <a:ext cx="3161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 Better get on Scott about this charge!</a:t>
            </a: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060DFFFD-9ABE-1B42-89F7-60AFC5B24645}"/>
              </a:ext>
            </a:extLst>
          </p:cNvPr>
          <p:cNvSpPr/>
          <p:nvPr/>
        </p:nvSpPr>
        <p:spPr>
          <a:xfrm rot="5400000">
            <a:off x="8618655" y="2272725"/>
            <a:ext cx="317917" cy="457200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30C6F4B-A957-3E45-B00F-6E7F7D74A5DF}"/>
              </a:ext>
            </a:extLst>
          </p:cNvPr>
          <p:cNvCxnSpPr>
            <a:cxnSpLocks/>
            <a:endCxn id="10" idx="4"/>
          </p:cNvCxnSpPr>
          <p:nvPr/>
        </p:nvCxnSpPr>
        <p:spPr>
          <a:xfrm flipV="1">
            <a:off x="7571114" y="2501326"/>
            <a:ext cx="977900" cy="1394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1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7" grpId="0"/>
      <p:bldP spid="7" grpId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FD70AE-C560-5A4C-8BA9-56DACFFD87F4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0CC457-CB7B-D740-9E1B-9D7AD70A0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376" y="125227"/>
            <a:ext cx="5346647" cy="4888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533033" y="1268016"/>
            <a:ext cx="2326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How to keep track of your PEOPLE</a:t>
            </a: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A4B2D5BD-7A63-0742-901C-3289666BDC65}"/>
              </a:ext>
            </a:extLst>
          </p:cNvPr>
          <p:cNvSpPr/>
          <p:nvPr/>
        </p:nvSpPr>
        <p:spPr>
          <a:xfrm>
            <a:off x="6345768" y="1385756"/>
            <a:ext cx="1280422" cy="320105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32AA1E1-1534-8B42-86BC-AEC461DE22FE}"/>
              </a:ext>
            </a:extLst>
          </p:cNvPr>
          <p:cNvCxnSpPr>
            <a:cxnSpLocks/>
          </p:cNvCxnSpPr>
          <p:nvPr/>
        </p:nvCxnSpPr>
        <p:spPr>
          <a:xfrm>
            <a:off x="2718262" y="1545808"/>
            <a:ext cx="3611261" cy="453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5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FD70AE-C560-5A4C-8BA9-56DACFFD87F4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533033" y="1268016"/>
            <a:ext cx="2326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How to keep track of your PEOPLE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C4FF9E-EB97-2344-BE1E-B9FF7958D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339" y="374317"/>
            <a:ext cx="5378632" cy="3588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A4B2D5BD-7A63-0742-901C-3289666BDC65}"/>
              </a:ext>
            </a:extLst>
          </p:cNvPr>
          <p:cNvSpPr/>
          <p:nvPr/>
        </p:nvSpPr>
        <p:spPr>
          <a:xfrm>
            <a:off x="6537739" y="2358346"/>
            <a:ext cx="1280422" cy="320105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32AA1E1-1534-8B42-86BC-AEC461DE22FE}"/>
              </a:ext>
            </a:extLst>
          </p:cNvPr>
          <p:cNvCxnSpPr>
            <a:cxnSpLocks/>
          </p:cNvCxnSpPr>
          <p:nvPr/>
        </p:nvCxnSpPr>
        <p:spPr>
          <a:xfrm>
            <a:off x="2718262" y="1545808"/>
            <a:ext cx="3819477" cy="972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34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Last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2622" y="1310264"/>
            <a:ext cx="5192728" cy="3238995"/>
          </a:xfrm>
        </p:spPr>
        <p:txBody>
          <a:bodyPr>
            <a:normAutofit/>
          </a:bodyPr>
          <a:lstStyle/>
          <a:p>
            <a:r>
              <a:rPr lang="en-US" sz="3200" dirty="0"/>
              <a:t>Reporting (Annual, Bullets, EC, Updates)</a:t>
            </a:r>
          </a:p>
          <a:p>
            <a:r>
              <a:rPr lang="en-US" sz="3200" dirty="0"/>
              <a:t>Permits (see Mandy/Doug)</a:t>
            </a:r>
          </a:p>
          <a:p>
            <a:r>
              <a:rPr lang="en-US" sz="3200" dirty="0"/>
              <a:t>Working with DMO (pre-cruise, post-cruise reports)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3B8FC-5FAA-E945-A425-77D055AB00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23" t="21826" r="21420" b="20088"/>
          <a:stretch/>
        </p:blipFill>
        <p:spPr>
          <a:xfrm>
            <a:off x="398353" y="1310264"/>
            <a:ext cx="2716040" cy="335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1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FD70AE-C560-5A4C-8BA9-56DACFFD87F4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3D8E0C-CE39-7643-9886-4296FA85F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848" y="148115"/>
            <a:ext cx="5073099" cy="48696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B856FB9-2959-1447-9C17-AE54868774C0}"/>
              </a:ext>
            </a:extLst>
          </p:cNvPr>
          <p:cNvSpPr txBox="1"/>
          <p:nvPr/>
        </p:nvSpPr>
        <p:spPr>
          <a:xfrm>
            <a:off x="274398" y="1625681"/>
            <a:ext cx="328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7" algn="ctr"/>
            <a:r>
              <a:rPr lang="en-US" sz="1800" dirty="0"/>
              <a:t>--THEN EITHER--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1B9FBC-063F-2E42-BF3D-A306524B2652}"/>
              </a:ext>
            </a:extLst>
          </p:cNvPr>
          <p:cNvGrpSpPr/>
          <p:nvPr/>
        </p:nvGrpSpPr>
        <p:grpSpPr>
          <a:xfrm>
            <a:off x="274398" y="465512"/>
            <a:ext cx="5976773" cy="1171836"/>
            <a:chOff x="274398" y="465512"/>
            <a:chExt cx="5976773" cy="117183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82EABE6-01AB-E349-B639-030C9D6B4E04}"/>
                </a:ext>
              </a:extLst>
            </p:cNvPr>
            <p:cNvSpPr txBox="1"/>
            <p:nvPr/>
          </p:nvSpPr>
          <p:spPr>
            <a:xfrm>
              <a:off x="274398" y="1268016"/>
              <a:ext cx="3285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2100" indent="-176213">
                <a:buFont typeface="Arial" panose="020B0604020202020204" pitchFamily="34" charset="0"/>
                <a:buChar char="•"/>
              </a:pPr>
              <a:r>
                <a:rPr lang="en-US" sz="1800" dirty="0"/>
                <a:t>You can search by date range</a:t>
              </a:r>
            </a:p>
          </p:txBody>
        </p:sp>
        <p:sp>
          <p:nvSpPr>
            <p:cNvPr id="8" name="Donut 7">
              <a:extLst>
                <a:ext uri="{FF2B5EF4-FFF2-40B4-BE49-F238E27FC236}">
                  <a16:creationId xmlns:a16="http://schemas.microsoft.com/office/drawing/2014/main" id="{A4B2D5BD-7A63-0742-901C-3289666BDC65}"/>
                </a:ext>
              </a:extLst>
            </p:cNvPr>
            <p:cNvSpPr/>
            <p:nvPr/>
          </p:nvSpPr>
          <p:spPr>
            <a:xfrm>
              <a:off x="4896197" y="465512"/>
              <a:ext cx="1354974" cy="714419"/>
            </a:xfrm>
            <a:prstGeom prst="donut">
              <a:avLst>
                <a:gd name="adj" fmla="val 479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B32AA1E1-1534-8B42-86BC-AEC461DE22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74967" y="973394"/>
              <a:ext cx="1521230" cy="50115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D8CB9D-1B46-C745-B7DF-DB9D93195B8C}"/>
              </a:ext>
            </a:extLst>
          </p:cNvPr>
          <p:cNvGrpSpPr/>
          <p:nvPr/>
        </p:nvGrpSpPr>
        <p:grpSpPr>
          <a:xfrm>
            <a:off x="280912" y="890266"/>
            <a:ext cx="7503997" cy="1705057"/>
            <a:chOff x="280912" y="890266"/>
            <a:chExt cx="7503997" cy="17050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7189CF-7E87-0041-91EF-F0F940EC90AE}"/>
                </a:ext>
              </a:extLst>
            </p:cNvPr>
            <p:cNvSpPr txBox="1"/>
            <p:nvPr/>
          </p:nvSpPr>
          <p:spPr>
            <a:xfrm>
              <a:off x="280912" y="2093295"/>
              <a:ext cx="3285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2100" indent="-176213">
                <a:buFont typeface="Arial" panose="020B0604020202020204" pitchFamily="34" charset="0"/>
                <a:buChar char="•"/>
              </a:pPr>
              <a:r>
                <a:rPr lang="en-US" sz="1800" dirty="0"/>
                <a:t>Project Number</a:t>
              </a:r>
            </a:p>
          </p:txBody>
        </p:sp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4064943C-27A6-394A-96CC-BA37C3F9CF5E}"/>
                </a:ext>
              </a:extLst>
            </p:cNvPr>
            <p:cNvSpPr/>
            <p:nvPr/>
          </p:nvSpPr>
          <p:spPr>
            <a:xfrm>
              <a:off x="4719668" y="890266"/>
              <a:ext cx="3065241" cy="1705057"/>
            </a:xfrm>
            <a:prstGeom prst="donut">
              <a:avLst>
                <a:gd name="adj" fmla="val 2836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0489225-E37A-2546-883B-D135FDF622FA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2397329" y="1742795"/>
              <a:ext cx="2322339" cy="56372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068B082-4515-3545-A8E3-F58696F2BB6E}"/>
              </a:ext>
            </a:extLst>
          </p:cNvPr>
          <p:cNvGrpSpPr/>
          <p:nvPr/>
        </p:nvGrpSpPr>
        <p:grpSpPr>
          <a:xfrm>
            <a:off x="274396" y="2034085"/>
            <a:ext cx="7597939" cy="1686890"/>
            <a:chOff x="274396" y="2034085"/>
            <a:chExt cx="7597939" cy="168689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4D3BA8-4495-B644-9F21-09A932CB0417}"/>
                </a:ext>
              </a:extLst>
            </p:cNvPr>
            <p:cNvSpPr txBox="1"/>
            <p:nvPr/>
          </p:nvSpPr>
          <p:spPr>
            <a:xfrm>
              <a:off x="274396" y="2473363"/>
              <a:ext cx="3285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2100" indent="-176213">
                <a:buFont typeface="Arial" panose="020B0604020202020204" pitchFamily="34" charset="0"/>
                <a:buChar char="•"/>
              </a:pPr>
              <a:r>
                <a:rPr lang="en-US" sz="1800" dirty="0"/>
                <a:t>Employee name</a:t>
              </a:r>
            </a:p>
          </p:txBody>
        </p:sp>
        <p:sp>
          <p:nvSpPr>
            <p:cNvPr id="19" name="Donut 18">
              <a:extLst>
                <a:ext uri="{FF2B5EF4-FFF2-40B4-BE49-F238E27FC236}">
                  <a16:creationId xmlns:a16="http://schemas.microsoft.com/office/drawing/2014/main" id="{E0CF9AD6-F730-4746-86E0-35C84A2247AC}"/>
                </a:ext>
              </a:extLst>
            </p:cNvPr>
            <p:cNvSpPr/>
            <p:nvPr/>
          </p:nvSpPr>
          <p:spPr>
            <a:xfrm>
              <a:off x="4458199" y="2034085"/>
              <a:ext cx="3414136" cy="1686890"/>
            </a:xfrm>
            <a:prstGeom prst="donut">
              <a:avLst>
                <a:gd name="adj" fmla="val 3981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1A96734-1CE3-7E48-A7B0-9940D995AE2C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2252749" y="2656256"/>
              <a:ext cx="2205450" cy="22127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B3871B-337A-FE4C-A294-BC400E49A934}"/>
              </a:ext>
            </a:extLst>
          </p:cNvPr>
          <p:cNvGrpSpPr/>
          <p:nvPr/>
        </p:nvGrpSpPr>
        <p:grpSpPr>
          <a:xfrm>
            <a:off x="270867" y="2840612"/>
            <a:ext cx="8670888" cy="2048178"/>
            <a:chOff x="270867" y="2840612"/>
            <a:chExt cx="8670888" cy="20481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6B08F0-F266-BB4A-985F-4BF79681BBA6}"/>
                </a:ext>
              </a:extLst>
            </p:cNvPr>
            <p:cNvSpPr txBox="1"/>
            <p:nvPr/>
          </p:nvSpPr>
          <p:spPr>
            <a:xfrm>
              <a:off x="270867" y="2840612"/>
              <a:ext cx="3285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2100" indent="-176213">
                <a:buFont typeface="Arial" panose="020B0604020202020204" pitchFamily="34" charset="0"/>
                <a:buChar char="•"/>
              </a:pPr>
              <a:r>
                <a:rPr lang="en-US" sz="1800" dirty="0"/>
                <a:t>Project Manager</a:t>
              </a:r>
            </a:p>
          </p:txBody>
        </p:sp>
        <p:sp>
          <p:nvSpPr>
            <p:cNvPr id="21" name="Donut 20">
              <a:extLst>
                <a:ext uri="{FF2B5EF4-FFF2-40B4-BE49-F238E27FC236}">
                  <a16:creationId xmlns:a16="http://schemas.microsoft.com/office/drawing/2014/main" id="{7B833839-F8C4-5147-83B3-0BCFBCFB0D9C}"/>
                </a:ext>
              </a:extLst>
            </p:cNvPr>
            <p:cNvSpPr/>
            <p:nvPr/>
          </p:nvSpPr>
          <p:spPr>
            <a:xfrm>
              <a:off x="3970906" y="3291621"/>
              <a:ext cx="4970849" cy="1597169"/>
            </a:xfrm>
            <a:prstGeom prst="donut">
              <a:avLst>
                <a:gd name="adj" fmla="val 3661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667AAE6-DB53-6245-BD30-7DB70930876A}"/>
                </a:ext>
              </a:extLst>
            </p:cNvPr>
            <p:cNvCxnSpPr>
              <a:cxnSpLocks/>
            </p:cNvCxnSpPr>
            <p:nvPr/>
          </p:nvCxnSpPr>
          <p:spPr>
            <a:xfrm>
              <a:off x="2225843" y="3072591"/>
              <a:ext cx="1817487" cy="84115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1202AEE-D189-4842-8777-62371E43B9B1}"/>
              </a:ext>
            </a:extLst>
          </p:cNvPr>
          <p:cNvGrpSpPr/>
          <p:nvPr/>
        </p:nvGrpSpPr>
        <p:grpSpPr>
          <a:xfrm>
            <a:off x="628650" y="3574473"/>
            <a:ext cx="4162982" cy="1493176"/>
            <a:chOff x="628650" y="3574473"/>
            <a:chExt cx="4162982" cy="1493176"/>
          </a:xfrm>
        </p:grpSpPr>
        <p:sp>
          <p:nvSpPr>
            <p:cNvPr id="23" name="Donut 22">
              <a:extLst>
                <a:ext uri="{FF2B5EF4-FFF2-40B4-BE49-F238E27FC236}">
                  <a16:creationId xmlns:a16="http://schemas.microsoft.com/office/drawing/2014/main" id="{3ED916C1-7245-0045-96BC-E35A477061C2}"/>
                </a:ext>
              </a:extLst>
            </p:cNvPr>
            <p:cNvSpPr/>
            <p:nvPr/>
          </p:nvSpPr>
          <p:spPr>
            <a:xfrm>
              <a:off x="4281054" y="4718683"/>
              <a:ext cx="510578" cy="348966"/>
            </a:xfrm>
            <a:prstGeom prst="donut">
              <a:avLst>
                <a:gd name="adj" fmla="val 11774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B36DDC3-071E-3049-BC25-A0564E9D83FF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2626604" y="3798061"/>
              <a:ext cx="1729222" cy="97172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9CDC3AA-739C-0346-BC59-7A6AAC068B14}"/>
                </a:ext>
              </a:extLst>
            </p:cNvPr>
            <p:cNvSpPr txBox="1"/>
            <p:nvPr/>
          </p:nvSpPr>
          <p:spPr>
            <a:xfrm>
              <a:off x="628650" y="3574473"/>
              <a:ext cx="2505936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Click here for a PDF result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260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FD70AE-C560-5A4C-8BA9-56DACFFD87F4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E23A75-500E-6242-AC55-CB526408A3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576"/>
          <a:stretch/>
        </p:blipFill>
        <p:spPr>
          <a:xfrm>
            <a:off x="3205316" y="532015"/>
            <a:ext cx="5910829" cy="3857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290945" y="4497664"/>
            <a:ext cx="5685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Results for project 708129 since Jan 1, 2019</a:t>
            </a:r>
          </a:p>
        </p:txBody>
      </p:sp>
    </p:spTree>
    <p:extLst>
      <p:ext uri="{BB962C8B-B14F-4D97-AF65-F5344CB8AC3E}">
        <p14:creationId xmlns:p14="http://schemas.microsoft.com/office/powerpoint/2010/main" val="41636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Budgets—one Final thing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233462" y="1510020"/>
            <a:ext cx="3973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Judy sends this out every 2 weeks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9EC15-35D5-CB4A-89D8-F03F7FF8F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038" y="1268016"/>
            <a:ext cx="4264233" cy="3637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70199038-1F30-DA47-8386-4A940245CFB1}"/>
              </a:ext>
            </a:extLst>
          </p:cNvPr>
          <p:cNvSpPr/>
          <p:nvPr/>
        </p:nvSpPr>
        <p:spPr>
          <a:xfrm rot="5400000">
            <a:off x="4789573" y="3567357"/>
            <a:ext cx="1249380" cy="959086"/>
          </a:xfrm>
          <a:prstGeom prst="donut">
            <a:avLst>
              <a:gd name="adj" fmla="val 5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B92A603-30E0-F24E-AD50-4AEE15CFFBA2}"/>
              </a:ext>
            </a:extLst>
          </p:cNvPr>
          <p:cNvCxnSpPr>
            <a:cxnSpLocks/>
          </p:cNvCxnSpPr>
          <p:nvPr/>
        </p:nvCxnSpPr>
        <p:spPr>
          <a:xfrm>
            <a:off x="3462152" y="1910130"/>
            <a:ext cx="1691434" cy="16104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83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Labor Budgets—one Final thing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233462" y="1510020"/>
            <a:ext cx="3973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Please CHECK IT!!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B8E4A9-8C05-CC47-A0F7-094A0680A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389" y="1195592"/>
            <a:ext cx="3142790" cy="3875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272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Projections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2D723BC-6F56-7B48-B486-B7D39337ADE4}"/>
              </a:ext>
            </a:extLst>
          </p:cNvPr>
          <p:cNvGrpSpPr/>
          <p:nvPr/>
        </p:nvGrpSpPr>
        <p:grpSpPr>
          <a:xfrm>
            <a:off x="150311" y="2215142"/>
            <a:ext cx="8920620" cy="903206"/>
            <a:chOff x="150311" y="2215142"/>
            <a:chExt cx="8920620" cy="90320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F21EA4E-F25F-B847-BA6E-F51E32B0DF0B}"/>
                </a:ext>
              </a:extLst>
            </p:cNvPr>
            <p:cNvSpPr/>
            <p:nvPr/>
          </p:nvSpPr>
          <p:spPr>
            <a:xfrm>
              <a:off x="319414" y="2837145"/>
              <a:ext cx="850517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5C7705B-2619-7E40-B5C9-1F10D153DF59}"/>
                </a:ext>
              </a:extLst>
            </p:cNvPr>
            <p:cNvGrpSpPr/>
            <p:nvPr/>
          </p:nvGrpSpPr>
          <p:grpSpPr>
            <a:xfrm>
              <a:off x="150312" y="2902904"/>
              <a:ext cx="8920619" cy="215444"/>
              <a:chOff x="150312" y="2902904"/>
              <a:chExt cx="8920619" cy="21544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D3B243-D55B-E440-A76C-591CFE6D4D3C}"/>
                  </a:ext>
                </a:extLst>
              </p:cNvPr>
              <p:cNvSpPr txBox="1"/>
              <p:nvPr/>
            </p:nvSpPr>
            <p:spPr>
              <a:xfrm>
                <a:off x="150312" y="2902904"/>
                <a:ext cx="38830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Jun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CC2FBAA-F018-BE4F-8EF3-5CBC00B40AD6}"/>
                  </a:ext>
                </a:extLst>
              </p:cNvPr>
              <p:cNvSpPr txBox="1"/>
              <p:nvPr/>
            </p:nvSpPr>
            <p:spPr>
              <a:xfrm>
                <a:off x="2331928" y="2902904"/>
                <a:ext cx="44258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Jan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259E3E-2941-924B-AF8A-55A2823A7F64}"/>
                  </a:ext>
                </a:extLst>
              </p:cNvPr>
              <p:cNvSpPr txBox="1"/>
              <p:nvPr/>
            </p:nvSpPr>
            <p:spPr>
              <a:xfrm>
                <a:off x="5455085" y="2902904"/>
                <a:ext cx="38830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Jun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A879B4-C5C1-214C-B8A3-7CC35D4AEFBB}"/>
                  </a:ext>
                </a:extLst>
              </p:cNvPr>
              <p:cNvSpPr txBox="1"/>
              <p:nvPr/>
            </p:nvSpPr>
            <p:spPr>
              <a:xfrm>
                <a:off x="8682624" y="2902904"/>
                <a:ext cx="38830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Dec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A4976E0-3F7A-E549-B573-6E58557344C9}"/>
                </a:ext>
              </a:extLst>
            </p:cNvPr>
            <p:cNvGrpSpPr/>
            <p:nvPr/>
          </p:nvGrpSpPr>
          <p:grpSpPr>
            <a:xfrm>
              <a:off x="150311" y="2215142"/>
              <a:ext cx="8674275" cy="568142"/>
              <a:chOff x="150311" y="2215142"/>
              <a:chExt cx="8674275" cy="568142"/>
            </a:xfrm>
          </p:grpSpPr>
          <p:sp>
            <p:nvSpPr>
              <p:cNvPr id="7" name="Left Brace 6">
                <a:extLst>
                  <a:ext uri="{FF2B5EF4-FFF2-40B4-BE49-F238E27FC236}">
                    <a16:creationId xmlns:a16="http://schemas.microsoft.com/office/drawing/2014/main" id="{2F9A281D-58F7-E444-98D9-19D89D9C07EF}"/>
                  </a:ext>
                </a:extLst>
              </p:cNvPr>
              <p:cNvSpPr/>
              <p:nvPr/>
            </p:nvSpPr>
            <p:spPr>
              <a:xfrm rot="5400000">
                <a:off x="5494541" y="-546761"/>
                <a:ext cx="321920" cy="6338170"/>
              </a:xfrm>
              <a:prstGeom prst="leftBrace">
                <a:avLst>
                  <a:gd name="adj1" fmla="val 8333"/>
                  <a:gd name="adj2" fmla="val 53854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A047DB-5E0E-2C44-88F8-0964E259B9BE}"/>
                  </a:ext>
                </a:extLst>
              </p:cNvPr>
              <p:cNvSpPr txBox="1"/>
              <p:nvPr/>
            </p:nvSpPr>
            <p:spPr>
              <a:xfrm>
                <a:off x="5163854" y="2215142"/>
                <a:ext cx="5824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2020</a:t>
                </a:r>
              </a:p>
            </p:txBody>
          </p:sp>
          <p:sp>
            <p:nvSpPr>
              <p:cNvPr id="15" name="Left Brace 14">
                <a:extLst>
                  <a:ext uri="{FF2B5EF4-FFF2-40B4-BE49-F238E27FC236}">
                    <a16:creationId xmlns:a16="http://schemas.microsoft.com/office/drawing/2014/main" id="{3760013F-B76E-7449-A2EF-F3233F85A8AF}"/>
                  </a:ext>
                </a:extLst>
              </p:cNvPr>
              <p:cNvSpPr/>
              <p:nvPr/>
            </p:nvSpPr>
            <p:spPr>
              <a:xfrm rot="5400000">
                <a:off x="1124001" y="1487674"/>
                <a:ext cx="321920" cy="2269299"/>
              </a:xfrm>
              <a:prstGeom prst="leftBrace">
                <a:avLst>
                  <a:gd name="adj1" fmla="val 8333"/>
                  <a:gd name="adj2" fmla="val 59035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717CC45-2872-6945-89EE-641DFB3C6626}"/>
                  </a:ext>
                </a:extLst>
              </p:cNvPr>
              <p:cNvSpPr txBox="1"/>
              <p:nvPr/>
            </p:nvSpPr>
            <p:spPr>
              <a:xfrm>
                <a:off x="835590" y="2233304"/>
                <a:ext cx="5824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2019</a:t>
                </a:r>
              </a:p>
            </p:txBody>
          </p: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621584" y="1355148"/>
            <a:ext cx="7893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Each Year at proposal time, Management asks for an 18-month projection</a:t>
            </a:r>
          </a:p>
          <a:p>
            <a:pPr marL="642366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What </a:t>
            </a:r>
            <a:r>
              <a:rPr lang="en-US" sz="1800" b="1" dirty="0">
                <a:solidFill>
                  <a:srgbClr val="FF0000"/>
                </a:solidFill>
              </a:rPr>
              <a:t>external funds </a:t>
            </a:r>
            <a:r>
              <a:rPr lang="en-US" sz="1800" dirty="0"/>
              <a:t>will be slushing around MBARI?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911BA1-38E8-4048-BB23-ABED7062C81A}"/>
              </a:ext>
            </a:extLst>
          </p:cNvPr>
          <p:cNvSpPr txBox="1"/>
          <p:nvPr/>
        </p:nvSpPr>
        <p:spPr>
          <a:xfrm>
            <a:off x="1951712" y="3685488"/>
            <a:ext cx="6502971" cy="95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proposals due in June, M-Team wants to know: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have you spent (i.e., brought to MBARI) up to June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you project to spend (i.e., still bring into MBARI) in remainder of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you project to spend (i.e., bring to MBARI)in 2020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BF309D7-79F2-C34B-8BAA-395FC54FB7F6}"/>
              </a:ext>
            </a:extLst>
          </p:cNvPr>
          <p:cNvCxnSpPr>
            <a:cxnSpLocks/>
          </p:cNvCxnSpPr>
          <p:nvPr/>
        </p:nvCxnSpPr>
        <p:spPr>
          <a:xfrm flipH="1" flipV="1">
            <a:off x="388307" y="3050088"/>
            <a:ext cx="1632560" cy="995820"/>
          </a:xfrm>
          <a:prstGeom prst="straightConnector1">
            <a:avLst/>
          </a:prstGeom>
          <a:ln>
            <a:tailEnd type="arrow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FA0B413-73BC-6141-A554-3B5BE428FE59}"/>
              </a:ext>
            </a:extLst>
          </p:cNvPr>
          <p:cNvGrpSpPr/>
          <p:nvPr/>
        </p:nvGrpSpPr>
        <p:grpSpPr>
          <a:xfrm>
            <a:off x="344465" y="3104365"/>
            <a:ext cx="2024032" cy="1177027"/>
            <a:chOff x="344465" y="3104365"/>
            <a:chExt cx="2024032" cy="117702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78154A3-3C3A-5540-AA18-715D5FF00D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56481" y="3346533"/>
              <a:ext cx="616110" cy="934859"/>
            </a:xfrm>
            <a:prstGeom prst="straightConnector1">
              <a:avLst/>
            </a:prstGeom>
            <a:ln>
              <a:tailEnd type="arrow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Left Brace 27">
              <a:extLst>
                <a:ext uri="{FF2B5EF4-FFF2-40B4-BE49-F238E27FC236}">
                  <a16:creationId xmlns:a16="http://schemas.microsoft.com/office/drawing/2014/main" id="{46EE0584-1F16-D948-A53C-187AF50A46B6}"/>
                </a:ext>
              </a:extLst>
            </p:cNvPr>
            <p:cNvSpPr/>
            <p:nvPr/>
          </p:nvSpPr>
          <p:spPr>
            <a:xfrm rot="16200000">
              <a:off x="1262536" y="2186294"/>
              <a:ext cx="187890" cy="2024032"/>
            </a:xfrm>
            <a:prstGeom prst="lef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U-Turn Arrow 36">
            <a:extLst>
              <a:ext uri="{FF2B5EF4-FFF2-40B4-BE49-F238E27FC236}">
                <a16:creationId xmlns:a16="http://schemas.microsoft.com/office/drawing/2014/main" id="{405BBCBE-3BC2-3343-B093-4460B3CF87D5}"/>
              </a:ext>
            </a:extLst>
          </p:cNvPr>
          <p:cNvSpPr/>
          <p:nvPr/>
        </p:nvSpPr>
        <p:spPr>
          <a:xfrm rot="5400000" flipH="1">
            <a:off x="6006076" y="2894092"/>
            <a:ext cx="2198319" cy="1015653"/>
          </a:xfrm>
          <a:prstGeom prst="uturnArrow">
            <a:avLst>
              <a:gd name="adj1" fmla="val 1738"/>
              <a:gd name="adj2" fmla="val 4044"/>
              <a:gd name="adj3" fmla="val 25675"/>
              <a:gd name="adj4" fmla="val 32744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9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  <p:bldP spid="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Projections—an example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707720" y="1275002"/>
            <a:ext cx="7392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Here’s the scene:  </a:t>
            </a:r>
          </a:p>
          <a:p>
            <a:pPr lvl="2"/>
            <a:r>
              <a:rPr lang="en-US" sz="1800" dirty="0">
                <a:solidFill>
                  <a:srgbClr val="0070C0"/>
                </a:solidFill>
              </a:rPr>
              <a:t>It’s June 2015, and we need to write 2016 proposals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48F515-1D67-2146-93CE-8360E65D39BD}"/>
              </a:ext>
            </a:extLst>
          </p:cNvPr>
          <p:cNvSpPr txBox="1"/>
          <p:nvPr/>
        </p:nvSpPr>
        <p:spPr>
          <a:xfrm>
            <a:off x="375781" y="1950684"/>
            <a:ext cx="620038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accent6"/>
                </a:solidFill>
              </a:rPr>
              <a:t>What have we ACTUALLY contributed up to June 2015?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256E7C-E18F-794F-950A-5BA7F2DD8D1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2320288"/>
            <a:ext cx="8509000" cy="22523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FC1FA9-93CD-8E4D-862B-26FEF49B8241}"/>
              </a:ext>
            </a:extLst>
          </p:cNvPr>
          <p:cNvSpPr txBox="1"/>
          <p:nvPr/>
        </p:nvSpPr>
        <p:spPr>
          <a:xfrm>
            <a:off x="7071474" y="4781734"/>
            <a:ext cx="1981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(prediction for year was $1.408M)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8E5442-4D11-F94C-85BC-1484232D5E91}"/>
              </a:ext>
            </a:extLst>
          </p:cNvPr>
          <p:cNvGrpSpPr/>
          <p:nvPr/>
        </p:nvGrpSpPr>
        <p:grpSpPr>
          <a:xfrm>
            <a:off x="6084274" y="1115653"/>
            <a:ext cx="2993185" cy="535163"/>
            <a:chOff x="-260772" y="2215142"/>
            <a:chExt cx="9718302" cy="10501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EA695C-3F29-EC4A-9709-CD4D6025C8DB}"/>
                </a:ext>
              </a:extLst>
            </p:cNvPr>
            <p:cNvSpPr/>
            <p:nvPr/>
          </p:nvSpPr>
          <p:spPr>
            <a:xfrm>
              <a:off x="319414" y="2837145"/>
              <a:ext cx="850517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712D151-CCB8-024D-BBAB-A96B9D51FC30}"/>
                </a:ext>
              </a:extLst>
            </p:cNvPr>
            <p:cNvGrpSpPr/>
            <p:nvPr/>
          </p:nvGrpSpPr>
          <p:grpSpPr>
            <a:xfrm>
              <a:off x="-260772" y="2902904"/>
              <a:ext cx="9718302" cy="362361"/>
              <a:chOff x="-260772" y="2902904"/>
              <a:chExt cx="9718302" cy="36236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9E14A0-C2B1-7C41-9B34-86383825820C}"/>
                  </a:ext>
                </a:extLst>
              </p:cNvPr>
              <p:cNvSpPr txBox="1"/>
              <p:nvPr/>
            </p:nvSpPr>
            <p:spPr>
              <a:xfrm>
                <a:off x="-26077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C069B9-6519-F54A-8D04-A77F05A49B97}"/>
                  </a:ext>
                </a:extLst>
              </p:cNvPr>
              <p:cNvSpPr txBox="1"/>
              <p:nvPr/>
            </p:nvSpPr>
            <p:spPr>
              <a:xfrm>
                <a:off x="1920841" y="2902904"/>
                <a:ext cx="1351773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Jan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25213F2-6289-F34E-8028-6359132B588B}"/>
                  </a:ext>
                </a:extLst>
              </p:cNvPr>
              <p:cNvSpPr txBox="1"/>
              <p:nvPr/>
            </p:nvSpPr>
            <p:spPr>
              <a:xfrm>
                <a:off x="504400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FB6CB2B-0855-7E47-8678-1DB0FC0F5443}"/>
                  </a:ext>
                </a:extLst>
              </p:cNvPr>
              <p:cNvSpPr txBox="1"/>
              <p:nvPr/>
            </p:nvSpPr>
            <p:spPr>
              <a:xfrm>
                <a:off x="827154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Dec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42F117A-F93F-9D4B-8055-1215B3BC2356}"/>
                </a:ext>
              </a:extLst>
            </p:cNvPr>
            <p:cNvGrpSpPr/>
            <p:nvPr/>
          </p:nvGrpSpPr>
          <p:grpSpPr>
            <a:xfrm>
              <a:off x="150311" y="2215142"/>
              <a:ext cx="8674275" cy="568142"/>
              <a:chOff x="150311" y="2215142"/>
              <a:chExt cx="8674275" cy="568142"/>
            </a:xfrm>
          </p:grpSpPr>
          <p:sp>
            <p:nvSpPr>
              <p:cNvPr id="16" name="Left Brace 15">
                <a:extLst>
                  <a:ext uri="{FF2B5EF4-FFF2-40B4-BE49-F238E27FC236}">
                    <a16:creationId xmlns:a16="http://schemas.microsoft.com/office/drawing/2014/main" id="{5D20DFCD-5031-E141-AAE5-F03A2E7B538F}"/>
                  </a:ext>
                </a:extLst>
              </p:cNvPr>
              <p:cNvSpPr/>
              <p:nvPr/>
            </p:nvSpPr>
            <p:spPr>
              <a:xfrm rot="5400000">
                <a:off x="5494541" y="-546761"/>
                <a:ext cx="321920" cy="6338170"/>
              </a:xfrm>
              <a:prstGeom prst="leftBrace">
                <a:avLst>
                  <a:gd name="adj1" fmla="val 8333"/>
                  <a:gd name="adj2" fmla="val 53854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C066A1-43F9-744C-93C2-5F66915CB893}"/>
                  </a:ext>
                </a:extLst>
              </p:cNvPr>
              <p:cNvSpPr txBox="1"/>
              <p:nvPr/>
            </p:nvSpPr>
            <p:spPr>
              <a:xfrm>
                <a:off x="4821282" y="2215142"/>
                <a:ext cx="1805045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2016</a:t>
                </a:r>
              </a:p>
            </p:txBody>
          </p:sp>
          <p:sp>
            <p:nvSpPr>
              <p:cNvPr id="18" name="Left Brace 17">
                <a:extLst>
                  <a:ext uri="{FF2B5EF4-FFF2-40B4-BE49-F238E27FC236}">
                    <a16:creationId xmlns:a16="http://schemas.microsoft.com/office/drawing/2014/main" id="{85CD4F74-7125-0F40-A676-955940EDC370}"/>
                  </a:ext>
                </a:extLst>
              </p:cNvPr>
              <p:cNvSpPr/>
              <p:nvPr/>
            </p:nvSpPr>
            <p:spPr>
              <a:xfrm rot="5400000">
                <a:off x="1124001" y="1487674"/>
                <a:ext cx="321920" cy="2269299"/>
              </a:xfrm>
              <a:prstGeom prst="leftBrace">
                <a:avLst>
                  <a:gd name="adj1" fmla="val 8333"/>
                  <a:gd name="adj2" fmla="val 59035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9D5AAF-249F-1C44-87E7-ED3A40B2E461}"/>
                  </a:ext>
                </a:extLst>
              </p:cNvPr>
              <p:cNvSpPr txBox="1"/>
              <p:nvPr/>
            </p:nvSpPr>
            <p:spPr>
              <a:xfrm>
                <a:off x="410767" y="2215142"/>
                <a:ext cx="2100196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2015</a:t>
                </a:r>
              </a:p>
            </p:txBody>
          </p:sp>
        </p:grpSp>
      </p:grpSp>
      <p:sp>
        <p:nvSpPr>
          <p:cNvPr id="27" name="Donut 26">
            <a:extLst>
              <a:ext uri="{FF2B5EF4-FFF2-40B4-BE49-F238E27FC236}">
                <a16:creationId xmlns:a16="http://schemas.microsoft.com/office/drawing/2014/main" id="{895F7161-4ADE-B44B-96A0-7F572E4D5BA7}"/>
              </a:ext>
            </a:extLst>
          </p:cNvPr>
          <p:cNvSpPr/>
          <p:nvPr/>
        </p:nvSpPr>
        <p:spPr>
          <a:xfrm rot="5400000">
            <a:off x="5908422" y="1265156"/>
            <a:ext cx="584915" cy="284877"/>
          </a:xfrm>
          <a:prstGeom prst="donut">
            <a:avLst>
              <a:gd name="adj" fmla="val 5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0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Projections—an example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707720" y="1275002"/>
            <a:ext cx="7392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Here’s the scene:  </a:t>
            </a:r>
          </a:p>
          <a:p>
            <a:pPr lvl="2"/>
            <a:r>
              <a:rPr lang="en-US" sz="1800" dirty="0">
                <a:solidFill>
                  <a:srgbClr val="0070C0"/>
                </a:solidFill>
              </a:rPr>
              <a:t>It’s June 2015, and we need to write 2016 proposals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48F515-1D67-2146-93CE-8360E65D39BD}"/>
              </a:ext>
            </a:extLst>
          </p:cNvPr>
          <p:cNvSpPr txBox="1"/>
          <p:nvPr/>
        </p:nvSpPr>
        <p:spPr>
          <a:xfrm>
            <a:off x="375781" y="1950684"/>
            <a:ext cx="620038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dirty="0">
                <a:solidFill>
                  <a:srgbClr val="FF0000"/>
                </a:solidFill>
              </a:rPr>
              <a:t>What do we PROJECT for </a:t>
            </a:r>
            <a:r>
              <a:rPr lang="en-US" u="sng" dirty="0">
                <a:solidFill>
                  <a:srgbClr val="FF0000"/>
                </a:solidFill>
              </a:rPr>
              <a:t>all</a:t>
            </a:r>
            <a:r>
              <a:rPr lang="en-US" dirty="0">
                <a:solidFill>
                  <a:srgbClr val="FF0000"/>
                </a:solidFill>
              </a:rPr>
              <a:t> of 2015?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FC1FA9-93CD-8E4D-862B-26FEF49B8241}"/>
              </a:ext>
            </a:extLst>
          </p:cNvPr>
          <p:cNvSpPr txBox="1"/>
          <p:nvPr/>
        </p:nvSpPr>
        <p:spPr>
          <a:xfrm>
            <a:off x="7162912" y="4793363"/>
            <a:ext cx="2178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( prediction for year was $1.408M)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22A53A-F960-7B4B-9D24-ABBD7D7A409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0" y="2225134"/>
            <a:ext cx="8627745" cy="254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75FD99E-6299-0943-9B62-1F9682385139}"/>
              </a:ext>
            </a:extLst>
          </p:cNvPr>
          <p:cNvGrpSpPr/>
          <p:nvPr/>
        </p:nvGrpSpPr>
        <p:grpSpPr>
          <a:xfrm>
            <a:off x="6084274" y="1115653"/>
            <a:ext cx="2993185" cy="535163"/>
            <a:chOff x="-260772" y="2215142"/>
            <a:chExt cx="9718302" cy="10501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0ACE4D-1751-F444-8CDE-1AD82DE5C1C3}"/>
                </a:ext>
              </a:extLst>
            </p:cNvPr>
            <p:cNvSpPr/>
            <p:nvPr/>
          </p:nvSpPr>
          <p:spPr>
            <a:xfrm>
              <a:off x="319414" y="2837145"/>
              <a:ext cx="850517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67FFF5-03A4-7347-A479-AA511FE69BBE}"/>
                </a:ext>
              </a:extLst>
            </p:cNvPr>
            <p:cNvGrpSpPr/>
            <p:nvPr/>
          </p:nvGrpSpPr>
          <p:grpSpPr>
            <a:xfrm>
              <a:off x="-260772" y="2902904"/>
              <a:ext cx="9718302" cy="362361"/>
              <a:chOff x="-260772" y="2902904"/>
              <a:chExt cx="9718302" cy="36236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42A80BB-C199-8B43-98E6-28D9EBB71306}"/>
                  </a:ext>
                </a:extLst>
              </p:cNvPr>
              <p:cNvSpPr txBox="1"/>
              <p:nvPr/>
            </p:nvSpPr>
            <p:spPr>
              <a:xfrm>
                <a:off x="-26077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398BA2-D722-2C42-B716-5B716F9D01D3}"/>
                  </a:ext>
                </a:extLst>
              </p:cNvPr>
              <p:cNvSpPr txBox="1"/>
              <p:nvPr/>
            </p:nvSpPr>
            <p:spPr>
              <a:xfrm>
                <a:off x="1920841" y="2902904"/>
                <a:ext cx="1351773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Jan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14AA8D-5587-BD44-AB43-891A44BB3E86}"/>
                  </a:ext>
                </a:extLst>
              </p:cNvPr>
              <p:cNvSpPr txBox="1"/>
              <p:nvPr/>
            </p:nvSpPr>
            <p:spPr>
              <a:xfrm>
                <a:off x="504400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0E0BA8-2289-C143-9168-FB3980CFDC18}"/>
                  </a:ext>
                </a:extLst>
              </p:cNvPr>
              <p:cNvSpPr txBox="1"/>
              <p:nvPr/>
            </p:nvSpPr>
            <p:spPr>
              <a:xfrm>
                <a:off x="827154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Dec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272F212-7B6D-9042-8A60-8AE14D8457D3}"/>
                </a:ext>
              </a:extLst>
            </p:cNvPr>
            <p:cNvGrpSpPr/>
            <p:nvPr/>
          </p:nvGrpSpPr>
          <p:grpSpPr>
            <a:xfrm>
              <a:off x="150311" y="2215142"/>
              <a:ext cx="8674275" cy="568142"/>
              <a:chOff x="150311" y="2215142"/>
              <a:chExt cx="8674275" cy="568142"/>
            </a:xfrm>
          </p:grpSpPr>
          <p:sp>
            <p:nvSpPr>
              <p:cNvPr id="16" name="Left Brace 15">
                <a:extLst>
                  <a:ext uri="{FF2B5EF4-FFF2-40B4-BE49-F238E27FC236}">
                    <a16:creationId xmlns:a16="http://schemas.microsoft.com/office/drawing/2014/main" id="{476F7965-146A-6542-A0B8-A0E99473595C}"/>
                  </a:ext>
                </a:extLst>
              </p:cNvPr>
              <p:cNvSpPr/>
              <p:nvPr/>
            </p:nvSpPr>
            <p:spPr>
              <a:xfrm rot="5400000">
                <a:off x="5494541" y="-546761"/>
                <a:ext cx="321920" cy="6338170"/>
              </a:xfrm>
              <a:prstGeom prst="leftBrace">
                <a:avLst>
                  <a:gd name="adj1" fmla="val 8333"/>
                  <a:gd name="adj2" fmla="val 53854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A06A6B2-FD97-9943-894D-A3E2B56CAC54}"/>
                  </a:ext>
                </a:extLst>
              </p:cNvPr>
              <p:cNvSpPr txBox="1"/>
              <p:nvPr/>
            </p:nvSpPr>
            <p:spPr>
              <a:xfrm>
                <a:off x="4821282" y="2215142"/>
                <a:ext cx="1805045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2016</a:t>
                </a:r>
              </a:p>
            </p:txBody>
          </p:sp>
          <p:sp>
            <p:nvSpPr>
              <p:cNvPr id="18" name="Left Brace 17">
                <a:extLst>
                  <a:ext uri="{FF2B5EF4-FFF2-40B4-BE49-F238E27FC236}">
                    <a16:creationId xmlns:a16="http://schemas.microsoft.com/office/drawing/2014/main" id="{20C095F8-270D-9549-91D7-7AFF2DE7189A}"/>
                  </a:ext>
                </a:extLst>
              </p:cNvPr>
              <p:cNvSpPr/>
              <p:nvPr/>
            </p:nvSpPr>
            <p:spPr>
              <a:xfrm rot="5400000">
                <a:off x="1124001" y="1487674"/>
                <a:ext cx="321920" cy="2269299"/>
              </a:xfrm>
              <a:prstGeom prst="leftBrace">
                <a:avLst>
                  <a:gd name="adj1" fmla="val 8333"/>
                  <a:gd name="adj2" fmla="val 59035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6E376C-AE03-6F40-BB06-475D98B9AC4C}"/>
                  </a:ext>
                </a:extLst>
              </p:cNvPr>
              <p:cNvSpPr txBox="1"/>
              <p:nvPr/>
            </p:nvSpPr>
            <p:spPr>
              <a:xfrm>
                <a:off x="410767" y="2215142"/>
                <a:ext cx="2100196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2015</a:t>
                </a:r>
              </a:p>
            </p:txBody>
          </p:sp>
        </p:grpSp>
      </p:grpSp>
      <p:sp>
        <p:nvSpPr>
          <p:cNvPr id="26" name="Donut 25">
            <a:extLst>
              <a:ext uri="{FF2B5EF4-FFF2-40B4-BE49-F238E27FC236}">
                <a16:creationId xmlns:a16="http://schemas.microsoft.com/office/drawing/2014/main" id="{6A747C86-C104-A54B-A67F-A9787F686B02}"/>
              </a:ext>
            </a:extLst>
          </p:cNvPr>
          <p:cNvSpPr/>
          <p:nvPr/>
        </p:nvSpPr>
        <p:spPr>
          <a:xfrm rot="5400000">
            <a:off x="6279987" y="956919"/>
            <a:ext cx="584915" cy="880598"/>
          </a:xfrm>
          <a:prstGeom prst="donut">
            <a:avLst>
              <a:gd name="adj" fmla="val 5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16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Projections—an example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707720" y="1275002"/>
            <a:ext cx="7392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Here’s the scene:  </a:t>
            </a:r>
          </a:p>
          <a:p>
            <a:pPr lvl="2"/>
            <a:r>
              <a:rPr lang="en-US" sz="1800" dirty="0">
                <a:solidFill>
                  <a:srgbClr val="0070C0"/>
                </a:solidFill>
              </a:rPr>
              <a:t>It’s June 2015, and we need to write 2016 proposals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48F515-1D67-2146-93CE-8360E65D39BD}"/>
              </a:ext>
            </a:extLst>
          </p:cNvPr>
          <p:cNvSpPr txBox="1"/>
          <p:nvPr/>
        </p:nvSpPr>
        <p:spPr>
          <a:xfrm>
            <a:off x="375781" y="1950684"/>
            <a:ext cx="620038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>
                <a:solidFill>
                  <a:srgbClr val="FF0000"/>
                </a:solidFill>
              </a:rPr>
              <a:t>What do we PROJECT for 2016?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1455BF-069A-F047-AFA2-41621C4CEA2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81" y="2288453"/>
            <a:ext cx="8322945" cy="22942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BB43234-0F21-C443-ABBE-78B3C630733F}"/>
              </a:ext>
            </a:extLst>
          </p:cNvPr>
          <p:cNvGrpSpPr/>
          <p:nvPr/>
        </p:nvGrpSpPr>
        <p:grpSpPr>
          <a:xfrm>
            <a:off x="6084274" y="1115653"/>
            <a:ext cx="2993185" cy="535163"/>
            <a:chOff x="-260772" y="2215142"/>
            <a:chExt cx="9718302" cy="10501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854BCC-F0BC-3640-A31D-C0B55144BCCD}"/>
                </a:ext>
              </a:extLst>
            </p:cNvPr>
            <p:cNvSpPr/>
            <p:nvPr/>
          </p:nvSpPr>
          <p:spPr>
            <a:xfrm>
              <a:off x="319414" y="2837145"/>
              <a:ext cx="850517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7FEF977-3E06-1549-A946-4645250B0AD9}"/>
                </a:ext>
              </a:extLst>
            </p:cNvPr>
            <p:cNvGrpSpPr/>
            <p:nvPr/>
          </p:nvGrpSpPr>
          <p:grpSpPr>
            <a:xfrm>
              <a:off x="-260772" y="2902904"/>
              <a:ext cx="9718302" cy="362361"/>
              <a:chOff x="-260772" y="2902904"/>
              <a:chExt cx="9718302" cy="36236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37EBBF9-8CF6-4347-A31C-321A3A622B6D}"/>
                  </a:ext>
                </a:extLst>
              </p:cNvPr>
              <p:cNvSpPr txBox="1"/>
              <p:nvPr/>
            </p:nvSpPr>
            <p:spPr>
              <a:xfrm>
                <a:off x="-26077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DFB35C2-17BB-2548-9F59-BFB4A9C2A555}"/>
                  </a:ext>
                </a:extLst>
              </p:cNvPr>
              <p:cNvSpPr txBox="1"/>
              <p:nvPr/>
            </p:nvSpPr>
            <p:spPr>
              <a:xfrm>
                <a:off x="1920841" y="2902904"/>
                <a:ext cx="1351773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Jan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56626B4-11BD-8144-8C5B-D5EE306DD4DC}"/>
                  </a:ext>
                </a:extLst>
              </p:cNvPr>
              <p:cNvSpPr txBox="1"/>
              <p:nvPr/>
            </p:nvSpPr>
            <p:spPr>
              <a:xfrm>
                <a:off x="504400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Jun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0A77D9-8B89-6341-8CA3-06AB66BB171B}"/>
                  </a:ext>
                </a:extLst>
              </p:cNvPr>
              <p:cNvSpPr txBox="1"/>
              <p:nvPr/>
            </p:nvSpPr>
            <p:spPr>
              <a:xfrm>
                <a:off x="8271542" y="2902904"/>
                <a:ext cx="1185988" cy="36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" dirty="0"/>
                  <a:t>Dec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B8A6B1A-C12C-564B-93E8-047EAC3E1042}"/>
                </a:ext>
              </a:extLst>
            </p:cNvPr>
            <p:cNvGrpSpPr/>
            <p:nvPr/>
          </p:nvGrpSpPr>
          <p:grpSpPr>
            <a:xfrm>
              <a:off x="150311" y="2215142"/>
              <a:ext cx="8674275" cy="568142"/>
              <a:chOff x="150311" y="2215142"/>
              <a:chExt cx="8674275" cy="568142"/>
            </a:xfrm>
          </p:grpSpPr>
          <p:sp>
            <p:nvSpPr>
              <p:cNvPr id="16" name="Left Brace 15">
                <a:extLst>
                  <a:ext uri="{FF2B5EF4-FFF2-40B4-BE49-F238E27FC236}">
                    <a16:creationId xmlns:a16="http://schemas.microsoft.com/office/drawing/2014/main" id="{0E766AE2-237A-3A4B-9ACA-05135253DB42}"/>
                  </a:ext>
                </a:extLst>
              </p:cNvPr>
              <p:cNvSpPr/>
              <p:nvPr/>
            </p:nvSpPr>
            <p:spPr>
              <a:xfrm rot="5400000">
                <a:off x="5494541" y="-546761"/>
                <a:ext cx="321920" cy="6338170"/>
              </a:xfrm>
              <a:prstGeom prst="leftBrace">
                <a:avLst>
                  <a:gd name="adj1" fmla="val 8333"/>
                  <a:gd name="adj2" fmla="val 53854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6898767-5833-9D4B-A4ED-B766359DC78F}"/>
                  </a:ext>
                </a:extLst>
              </p:cNvPr>
              <p:cNvSpPr txBox="1"/>
              <p:nvPr/>
            </p:nvSpPr>
            <p:spPr>
              <a:xfrm>
                <a:off x="4821282" y="2215142"/>
                <a:ext cx="1805045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2016</a:t>
                </a:r>
              </a:p>
            </p:txBody>
          </p:sp>
          <p:sp>
            <p:nvSpPr>
              <p:cNvPr id="18" name="Left Brace 17">
                <a:extLst>
                  <a:ext uri="{FF2B5EF4-FFF2-40B4-BE49-F238E27FC236}">
                    <a16:creationId xmlns:a16="http://schemas.microsoft.com/office/drawing/2014/main" id="{2C483B59-2E98-9544-825B-33E79700EDC8}"/>
                  </a:ext>
                </a:extLst>
              </p:cNvPr>
              <p:cNvSpPr/>
              <p:nvPr/>
            </p:nvSpPr>
            <p:spPr>
              <a:xfrm rot="5400000">
                <a:off x="1124001" y="1487674"/>
                <a:ext cx="321920" cy="2269299"/>
              </a:xfrm>
              <a:prstGeom prst="leftBrace">
                <a:avLst>
                  <a:gd name="adj1" fmla="val 8333"/>
                  <a:gd name="adj2" fmla="val 59035"/>
                </a:avLst>
              </a:prstGeom>
              <a:ln w="22225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3AB0445-2356-344E-A6FE-494C74253FEF}"/>
                  </a:ext>
                </a:extLst>
              </p:cNvPr>
              <p:cNvSpPr txBox="1"/>
              <p:nvPr/>
            </p:nvSpPr>
            <p:spPr>
              <a:xfrm>
                <a:off x="410767" y="2215142"/>
                <a:ext cx="2100196" cy="4227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/>
                  <a:t>2015</a:t>
                </a:r>
              </a:p>
            </p:txBody>
          </p:sp>
        </p:grpSp>
      </p:grpSp>
      <p:sp>
        <p:nvSpPr>
          <p:cNvPr id="26" name="Donut 25">
            <a:extLst>
              <a:ext uri="{FF2B5EF4-FFF2-40B4-BE49-F238E27FC236}">
                <a16:creationId xmlns:a16="http://schemas.microsoft.com/office/drawing/2014/main" id="{F3D609D3-538F-AC4D-9A5B-D3C375E3CF73}"/>
              </a:ext>
            </a:extLst>
          </p:cNvPr>
          <p:cNvSpPr/>
          <p:nvPr/>
        </p:nvSpPr>
        <p:spPr>
          <a:xfrm rot="5400000">
            <a:off x="7608047" y="323061"/>
            <a:ext cx="584915" cy="2093919"/>
          </a:xfrm>
          <a:prstGeom prst="donut">
            <a:avLst>
              <a:gd name="adj" fmla="val 5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D0975A-B90A-D64E-84D0-D94BB7AF9377}"/>
              </a:ext>
            </a:extLst>
          </p:cNvPr>
          <p:cNvSpPr txBox="1">
            <a:spLocks/>
          </p:cNvSpPr>
          <p:nvPr/>
        </p:nvSpPr>
        <p:spPr>
          <a:xfrm>
            <a:off x="1352863" y="2363770"/>
            <a:ext cx="4309383" cy="13852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Help is close by…..</a:t>
            </a:r>
          </a:p>
          <a:p>
            <a:endParaRPr lang="en-US" dirty="0"/>
          </a:p>
          <a:p>
            <a:pPr marL="342900" lvl="1" indent="0">
              <a:buNone/>
            </a:pPr>
            <a:r>
              <a:rPr lang="en-US" dirty="0"/>
              <a:t>		Talk to Danielle Haddock!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7DB01E7-65F5-524A-AFBE-D61BADCB9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6" r="28459" b="28164"/>
          <a:stretch/>
        </p:blipFill>
        <p:spPr>
          <a:xfrm rot="5400000">
            <a:off x="5423116" y="1564637"/>
            <a:ext cx="3650989" cy="306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4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Misc. --  the CMD squad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486294" y="1401018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 have </a:t>
            </a:r>
            <a:r>
              <a:rPr lang="en-US" sz="2000" i="1" dirty="0">
                <a:solidFill>
                  <a:srgbClr val="FF0000"/>
                </a:solidFill>
              </a:rPr>
              <a:t>trifecta</a:t>
            </a:r>
            <a:r>
              <a:rPr lang="en-US" sz="2000" dirty="0"/>
              <a:t> of help at our disposal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1149802" y="3504478"/>
            <a:ext cx="1225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Cindy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5B9A02-7AB2-184D-8093-7B69E7FE24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52" t="22039" r="61415" b="54095"/>
          <a:stretch/>
        </p:blipFill>
        <p:spPr>
          <a:xfrm>
            <a:off x="3411548" y="1892147"/>
            <a:ext cx="1759907" cy="28044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4E4E4F-2D23-C142-86C3-C86B233529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48" t="11553" r="21864" b="18683"/>
          <a:stretch/>
        </p:blipFill>
        <p:spPr>
          <a:xfrm>
            <a:off x="904635" y="1882357"/>
            <a:ext cx="1716065" cy="16221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27052F-F5E4-244A-BE30-FE11493DF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8046" y="1882356"/>
            <a:ext cx="2321137" cy="173464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D75B264-4C44-AF45-8232-C2AAC2746FAC}"/>
              </a:ext>
            </a:extLst>
          </p:cNvPr>
          <p:cNvSpPr txBox="1"/>
          <p:nvPr/>
        </p:nvSpPr>
        <p:spPr>
          <a:xfrm>
            <a:off x="3625401" y="4683323"/>
            <a:ext cx="133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Mariah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DA33E3-C5F3-4346-BD89-11BF703BD61A}"/>
              </a:ext>
            </a:extLst>
          </p:cNvPr>
          <p:cNvSpPr txBox="1"/>
          <p:nvPr/>
        </p:nvSpPr>
        <p:spPr>
          <a:xfrm>
            <a:off x="6534145" y="3617003"/>
            <a:ext cx="133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Dana</a:t>
            </a:r>
          </a:p>
        </p:txBody>
      </p:sp>
    </p:spTree>
    <p:extLst>
      <p:ext uri="{BB962C8B-B14F-4D97-AF65-F5344CB8AC3E}">
        <p14:creationId xmlns:p14="http://schemas.microsoft.com/office/powerpoint/2010/main" val="201433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Last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23215-F724-7A4D-B068-84D6A5738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0534" y="1268016"/>
            <a:ext cx="5922493" cy="2342702"/>
          </a:xfrm>
        </p:spPr>
        <p:txBody>
          <a:bodyPr>
            <a:normAutofit/>
          </a:bodyPr>
          <a:lstStyle/>
          <a:p>
            <a:r>
              <a:rPr lang="en-US" sz="3200" dirty="0"/>
              <a:t>Proposals (Internal vs. External)</a:t>
            </a:r>
          </a:p>
          <a:p>
            <a:r>
              <a:rPr lang="en-US" sz="3200" dirty="0"/>
              <a:t>What is a DQ and details for filling one 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B234DC-420F-C147-A7BD-10676E8C82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25" r="15031" b="21320"/>
          <a:stretch/>
        </p:blipFill>
        <p:spPr>
          <a:xfrm>
            <a:off x="410972" y="1268016"/>
            <a:ext cx="2114944" cy="340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9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Misc. --  the CMD squad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486294" y="1401018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 have </a:t>
            </a:r>
            <a:r>
              <a:rPr lang="en-US" sz="2000" i="1" dirty="0">
                <a:solidFill>
                  <a:srgbClr val="FF0000"/>
                </a:solidFill>
              </a:rPr>
              <a:t>trifecta</a:t>
            </a:r>
            <a:r>
              <a:rPr lang="en-US" sz="2000" dirty="0"/>
              <a:t> of help at our disposal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1437900" y="1975898"/>
            <a:ext cx="6942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Especially in 3 broad areas: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Helping with Travel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Project Budget Entry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Minor Purchasing</a:t>
            </a:r>
          </a:p>
        </p:txBody>
      </p:sp>
    </p:spTree>
    <p:extLst>
      <p:ext uri="{BB962C8B-B14F-4D97-AF65-F5344CB8AC3E}">
        <p14:creationId xmlns:p14="http://schemas.microsoft.com/office/powerpoint/2010/main" val="9312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CMD Help #1 --Travel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486294" y="1401018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BEFORE you go on a trip, have them start a </a:t>
            </a:r>
            <a:r>
              <a:rPr lang="en-US" sz="2000" dirty="0">
                <a:solidFill>
                  <a:srgbClr val="FF0000"/>
                </a:solidFill>
              </a:rPr>
              <a:t>TRAVEL REQUEST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1187380" y="1775843"/>
            <a:ext cx="65537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CMD can do the following for you: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Reservations for plane, car rental, hotel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Register you for meetings</a:t>
            </a:r>
          </a:p>
          <a:p>
            <a:pPr marL="699516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Take care of membership dues (AGU, ASLO, etc.)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E80F6-BDD3-6D4F-9303-4A267994898E}"/>
              </a:ext>
            </a:extLst>
          </p:cNvPr>
          <p:cNvSpPr txBox="1"/>
          <p:nvPr/>
        </p:nvSpPr>
        <p:spPr>
          <a:xfrm>
            <a:off x="486294" y="3439216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AFTER a trip, bring them receipts and they will handle EVERYTHING.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0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999489" y="1340832"/>
            <a:ext cx="6553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Remember, receipts need to be </a:t>
            </a:r>
            <a:r>
              <a:rPr lang="en-US" sz="2000" u="sng" dirty="0"/>
              <a:t>ITEMIZED</a:t>
            </a:r>
            <a:r>
              <a:rPr lang="en-US" sz="2000" dirty="0"/>
              <a:t> 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750A25-89A1-6642-98E1-55AD9DCDB7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4" t="25843" r="8554" b="22528"/>
          <a:stretch/>
        </p:blipFill>
        <p:spPr>
          <a:xfrm rot="5400000">
            <a:off x="6058700" y="2331869"/>
            <a:ext cx="3601234" cy="16191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FFFB77-5849-2346-8D4D-59F7975F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9" t="14607" r="13181" b="14931"/>
          <a:stretch/>
        </p:blipFill>
        <p:spPr>
          <a:xfrm rot="5400000">
            <a:off x="1014876" y="2267200"/>
            <a:ext cx="2927712" cy="21177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C338CF-831E-9F40-B991-8398C1EAA4D8}"/>
              </a:ext>
            </a:extLst>
          </p:cNvPr>
          <p:cNvSpPr txBox="1"/>
          <p:nvPr/>
        </p:nvSpPr>
        <p:spPr>
          <a:xfrm>
            <a:off x="361769" y="2893858"/>
            <a:ext cx="18398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B050"/>
                </a:solidFill>
              </a:rPr>
              <a:t>Good:</a:t>
            </a:r>
          </a:p>
          <a:p>
            <a:r>
              <a:rPr lang="en-US" sz="800" dirty="0"/>
              <a:t>(except you </a:t>
            </a:r>
            <a:r>
              <a:rPr lang="en-US" sz="800" dirty="0" err="1"/>
              <a:t>shoulda</a:t>
            </a:r>
            <a:endParaRPr lang="en-US" sz="800" dirty="0"/>
          </a:p>
          <a:p>
            <a:r>
              <a:rPr lang="en-US" sz="800" dirty="0"/>
              <a:t> gotten mushrooms)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162B9D-00B1-2747-92ED-1B97CFBA866E}"/>
              </a:ext>
            </a:extLst>
          </p:cNvPr>
          <p:cNvSpPr txBox="1"/>
          <p:nvPr/>
        </p:nvSpPr>
        <p:spPr>
          <a:xfrm>
            <a:off x="6063283" y="2786822"/>
            <a:ext cx="1839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BAD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F43AA4E-C40D-D048-BF62-CD6BCF6A3B7D}"/>
              </a:ext>
            </a:extLst>
          </p:cNvPr>
          <p:cNvGrpSpPr/>
          <p:nvPr/>
        </p:nvGrpSpPr>
        <p:grpSpPr>
          <a:xfrm>
            <a:off x="1408807" y="1862201"/>
            <a:ext cx="4027489" cy="1459851"/>
            <a:chOff x="1408807" y="1862201"/>
            <a:chExt cx="4027489" cy="145985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EBE3689-4A45-1E45-88FF-4F290196D502}"/>
                </a:ext>
              </a:extLst>
            </p:cNvPr>
            <p:cNvSpPr txBox="1"/>
            <p:nvPr/>
          </p:nvSpPr>
          <p:spPr>
            <a:xfrm>
              <a:off x="3875449" y="1862201"/>
              <a:ext cx="1440493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Vendor’s name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5C0492-C59F-DF4F-9758-8DE723B23F8B}"/>
                </a:ext>
              </a:extLst>
            </p:cNvPr>
            <p:cNvSpPr txBox="1"/>
            <p:nvPr/>
          </p:nvSpPr>
          <p:spPr>
            <a:xfrm>
              <a:off x="3875449" y="2331752"/>
              <a:ext cx="1440493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Date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80A0B5-D9D1-124F-B6BD-845BE5635F29}"/>
                </a:ext>
              </a:extLst>
            </p:cNvPr>
            <p:cNvSpPr txBox="1"/>
            <p:nvPr/>
          </p:nvSpPr>
          <p:spPr>
            <a:xfrm>
              <a:off x="3884991" y="2797549"/>
              <a:ext cx="1551305" cy="524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What did you buy and its cost</a:t>
              </a:r>
            </a:p>
          </p:txBody>
        </p:sp>
        <p:sp>
          <p:nvSpPr>
            <p:cNvPr id="13" name="Donut 12">
              <a:extLst>
                <a:ext uri="{FF2B5EF4-FFF2-40B4-BE49-F238E27FC236}">
                  <a16:creationId xmlns:a16="http://schemas.microsoft.com/office/drawing/2014/main" id="{3D1DFFF7-C3BA-F04E-9DE5-004B784E74C9}"/>
                </a:ext>
              </a:extLst>
            </p:cNvPr>
            <p:cNvSpPr/>
            <p:nvPr/>
          </p:nvSpPr>
          <p:spPr>
            <a:xfrm rot="5400000">
              <a:off x="2273784" y="1242684"/>
              <a:ext cx="347160" cy="1923533"/>
            </a:xfrm>
            <a:prstGeom prst="donut">
              <a:avLst>
                <a:gd name="adj" fmla="val 554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779F47-67EC-D54E-A71E-98E27A8EA036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flipH="1">
              <a:off x="3409131" y="2035460"/>
              <a:ext cx="546008" cy="16899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Donut 14">
              <a:extLst>
                <a:ext uri="{FF2B5EF4-FFF2-40B4-BE49-F238E27FC236}">
                  <a16:creationId xmlns:a16="http://schemas.microsoft.com/office/drawing/2014/main" id="{0A79317C-724B-B746-AD08-81883ADA7FB0}"/>
                </a:ext>
              </a:extLst>
            </p:cNvPr>
            <p:cNvSpPr/>
            <p:nvPr/>
          </p:nvSpPr>
          <p:spPr>
            <a:xfrm rot="5400000">
              <a:off x="2212556" y="2125223"/>
              <a:ext cx="173818" cy="586845"/>
            </a:xfrm>
            <a:prstGeom prst="donut">
              <a:avLst>
                <a:gd name="adj" fmla="val 5549"/>
              </a:avLst>
            </a:prstGeom>
            <a:solidFill>
              <a:srgbClr val="FF000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B050"/>
                </a:solidFill>
              </a:endParaRPr>
            </a:p>
          </p:txBody>
        </p:sp>
        <p:sp>
          <p:nvSpPr>
            <p:cNvPr id="17" name="Donut 16">
              <a:extLst>
                <a:ext uri="{FF2B5EF4-FFF2-40B4-BE49-F238E27FC236}">
                  <a16:creationId xmlns:a16="http://schemas.microsoft.com/office/drawing/2014/main" id="{D6DA9267-70DC-2F42-A4E7-3CF8890C6FD6}"/>
                </a:ext>
              </a:extLst>
            </p:cNvPr>
            <p:cNvSpPr/>
            <p:nvPr/>
          </p:nvSpPr>
          <p:spPr>
            <a:xfrm rot="5400000">
              <a:off x="2193271" y="1928176"/>
              <a:ext cx="431395" cy="2000323"/>
            </a:xfrm>
            <a:prstGeom prst="donut">
              <a:avLst>
                <a:gd name="adj" fmla="val 554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121BBB7-CADC-6444-BE81-31FC6FA0A24D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 flipV="1">
              <a:off x="2584903" y="2431761"/>
              <a:ext cx="1290546" cy="5420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466451C-9B19-164C-80BF-AF1CAAE2B6F3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 flipV="1">
              <a:off x="3389431" y="2915877"/>
              <a:ext cx="495560" cy="14392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0FDFBB9C-B9B3-D749-B408-1623CDFDD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en-US" b="1" dirty="0"/>
              <a:t>CMD Help #1 --Travel</a:t>
            </a:r>
          </a:p>
        </p:txBody>
      </p:sp>
    </p:spTree>
    <p:extLst>
      <p:ext uri="{BB962C8B-B14F-4D97-AF65-F5344CB8AC3E}">
        <p14:creationId xmlns:p14="http://schemas.microsoft.com/office/powerpoint/2010/main" val="121523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CMD Help #2</a:t>
            </a:r>
            <a:br>
              <a:rPr lang="en-US" b="1" dirty="0"/>
            </a:br>
            <a:r>
              <a:rPr lang="en-US" b="1" dirty="0"/>
              <a:t>-Budget Entry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5F6DE5-1692-914A-A487-6A45261669C6}"/>
              </a:ext>
            </a:extLst>
          </p:cNvPr>
          <p:cNvGrpSpPr/>
          <p:nvPr/>
        </p:nvGrpSpPr>
        <p:grpSpPr>
          <a:xfrm>
            <a:off x="3175213" y="92619"/>
            <a:ext cx="5806041" cy="5349652"/>
            <a:chOff x="3203133" y="134500"/>
            <a:chExt cx="5806041" cy="534965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AF945B-162C-2944-B776-21A10627F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38417" y="134500"/>
              <a:ext cx="5570757" cy="534965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Donut 10">
              <a:extLst>
                <a:ext uri="{FF2B5EF4-FFF2-40B4-BE49-F238E27FC236}">
                  <a16:creationId xmlns:a16="http://schemas.microsoft.com/office/drawing/2014/main" id="{30E2E12F-7526-134E-9E17-B4E321B59463}"/>
                </a:ext>
              </a:extLst>
            </p:cNvPr>
            <p:cNvSpPr/>
            <p:nvPr/>
          </p:nvSpPr>
          <p:spPr>
            <a:xfrm>
              <a:off x="3203133" y="3607657"/>
              <a:ext cx="1280422" cy="320105"/>
            </a:xfrm>
            <a:prstGeom prst="donu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281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/>
          <a:p>
            <a:r>
              <a:rPr lang="en-US" dirty="0"/>
              <a:t>Every Summer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AA26A-3D91-E647-B363-07308C3F0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757" y="0"/>
            <a:ext cx="5951243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A06DF821-50D4-7B43-89FA-1E98B880F3F2}"/>
              </a:ext>
            </a:extLst>
          </p:cNvPr>
          <p:cNvSpPr/>
          <p:nvPr/>
        </p:nvSpPr>
        <p:spPr>
          <a:xfrm>
            <a:off x="3832387" y="2231343"/>
            <a:ext cx="1479226" cy="243961"/>
          </a:xfrm>
          <a:prstGeom prst="donut">
            <a:avLst>
              <a:gd name="adj" fmla="val 367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416C454-0EAB-1444-8BA5-E97BFC74E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CMD Help #2</a:t>
            </a:r>
            <a:br>
              <a:rPr lang="en-US" b="1" dirty="0"/>
            </a:br>
            <a:r>
              <a:rPr lang="en-US" b="1" dirty="0"/>
              <a:t>-Budget Entry</a:t>
            </a:r>
          </a:p>
        </p:txBody>
      </p:sp>
    </p:spTree>
    <p:extLst>
      <p:ext uri="{BB962C8B-B14F-4D97-AF65-F5344CB8AC3E}">
        <p14:creationId xmlns:p14="http://schemas.microsoft.com/office/powerpoint/2010/main" val="281621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486294" y="1401018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 are using ADAPTIVE, and CMD are pro’s at using it….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348E17-1D8F-7B42-A705-E86A8D7F5B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228"/>
          <a:stretch/>
        </p:blipFill>
        <p:spPr>
          <a:xfrm>
            <a:off x="206678" y="2071917"/>
            <a:ext cx="8657706" cy="14598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B929EE7-EBF8-D64C-B197-59C4144F8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CMD Help #2</a:t>
            </a:r>
            <a:br>
              <a:rPr lang="en-US" b="1" dirty="0"/>
            </a:br>
            <a:r>
              <a:rPr lang="en-US" b="1" dirty="0"/>
              <a:t>-Budget Entry</a:t>
            </a:r>
          </a:p>
        </p:txBody>
      </p:sp>
    </p:spTree>
    <p:extLst>
      <p:ext uri="{BB962C8B-B14F-4D97-AF65-F5344CB8AC3E}">
        <p14:creationId xmlns:p14="http://schemas.microsoft.com/office/powerpoint/2010/main" val="189462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Meetings – ugh.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3843947" y="1835096"/>
            <a:ext cx="4023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Daily Check-in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Weekly Tactical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Monthly/ad hoc strategic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Quarterly Review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86A7AF-3248-814E-8827-C288804B23C7}"/>
              </a:ext>
            </a:extLst>
          </p:cNvPr>
          <p:cNvGrpSpPr/>
          <p:nvPr/>
        </p:nvGrpSpPr>
        <p:grpSpPr>
          <a:xfrm>
            <a:off x="628650" y="1211891"/>
            <a:ext cx="2282260" cy="3550068"/>
            <a:chOff x="3930650" y="2025650"/>
            <a:chExt cx="1282700" cy="2070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530D940-DBF9-344D-9B93-4F8243A2E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30650" y="2025650"/>
              <a:ext cx="1282700" cy="10922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55E3934-9F77-8D43-B562-FC9D4639A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0650" y="3117850"/>
              <a:ext cx="1282700" cy="9779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307B45C-0896-D144-8539-D3F7212AE324}"/>
              </a:ext>
            </a:extLst>
          </p:cNvPr>
          <p:cNvSpPr txBox="1"/>
          <p:nvPr/>
        </p:nvSpPr>
        <p:spPr>
          <a:xfrm>
            <a:off x="2774731" y="3310757"/>
            <a:ext cx="63692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One thing is INVIOLATE:</a:t>
            </a:r>
          </a:p>
          <a:p>
            <a:pPr algn="ctr"/>
            <a:endParaRPr lang="en-US" sz="2000" dirty="0"/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---ALWAYS HAVE AN </a:t>
            </a:r>
            <a:r>
              <a:rPr lang="en-US" sz="3600" u="sng" dirty="0">
                <a:solidFill>
                  <a:srgbClr val="FF0000"/>
                </a:solidFill>
              </a:rPr>
              <a:t>AGENDA-</a:t>
            </a:r>
            <a:r>
              <a:rPr lang="en-US" sz="3600" dirty="0">
                <a:solidFill>
                  <a:srgbClr val="FF0000"/>
                </a:solidFill>
              </a:rPr>
              <a:t>--</a:t>
            </a:r>
          </a:p>
        </p:txBody>
      </p:sp>
    </p:spTree>
    <p:extLst>
      <p:ext uri="{BB962C8B-B14F-4D97-AF65-F5344CB8AC3E}">
        <p14:creationId xmlns:p14="http://schemas.microsoft.com/office/powerpoint/2010/main" val="256937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BACDA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BACDA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BACDA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Project Management Resources</a:t>
            </a:r>
          </a:p>
        </p:txBody>
      </p:sp>
      <p:pic>
        <p:nvPicPr>
          <p:cNvPr id="1027" name="Picture 3" descr="Image result for merlin project management">
            <a:hlinkClick r:id="rId3"/>
            <a:extLst>
              <a:ext uri="{FF2B5EF4-FFF2-40B4-BE49-F238E27FC236}">
                <a16:creationId xmlns:a16="http://schemas.microsoft.com/office/drawing/2014/main" id="{2664EE2A-678C-404B-AEE9-EF5DEEF61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36" y="1517635"/>
            <a:ext cx="667632" cy="50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mage result for merlin project management">
            <a:hlinkClick r:id="rId5"/>
            <a:extLst>
              <a:ext uri="{FF2B5EF4-FFF2-40B4-BE49-F238E27FC236}">
                <a16:creationId xmlns:a16="http://schemas.microsoft.com/office/drawing/2014/main" id="{09547BAB-6483-BA4D-B9D5-13692F6E9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573" y="1416818"/>
            <a:ext cx="6285975" cy="360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 result for ms project management">
            <a:hlinkClick r:id="rId7"/>
            <a:extLst>
              <a:ext uri="{FF2B5EF4-FFF2-40B4-BE49-F238E27FC236}">
                <a16:creationId xmlns:a16="http://schemas.microsoft.com/office/drawing/2014/main" id="{4A21A604-6887-DF4F-A827-E659BC800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395" y="1416818"/>
            <a:ext cx="1261144" cy="70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28BAFF-FD64-D944-9BAF-EB8F347B6462}"/>
              </a:ext>
            </a:extLst>
          </p:cNvPr>
          <p:cNvSpPr txBox="1"/>
          <p:nvPr/>
        </p:nvSpPr>
        <p:spPr>
          <a:xfrm>
            <a:off x="331687" y="2131653"/>
            <a:ext cx="715674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Merlin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D4D8AF-4058-B34E-8579-316521C39B69}"/>
              </a:ext>
            </a:extLst>
          </p:cNvPr>
          <p:cNvSpPr txBox="1"/>
          <p:nvPr/>
        </p:nvSpPr>
        <p:spPr>
          <a:xfrm>
            <a:off x="1310094" y="2131653"/>
            <a:ext cx="1047270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MS-Project</a:t>
            </a:r>
          </a:p>
        </p:txBody>
      </p:sp>
      <p:sp>
        <p:nvSpPr>
          <p:cNvPr id="9" name="AutoShape 9" descr="Home">
            <a:hlinkClick r:id="rId9"/>
            <a:extLst>
              <a:ext uri="{FF2B5EF4-FFF2-40B4-BE49-F238E27FC236}">
                <a16:creationId xmlns:a16="http://schemas.microsoft.com/office/drawing/2014/main" id="{D99B0B9C-6625-034E-A729-A1C8F75CBB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C53604-01DC-9147-ADB9-B3FC2180696F}"/>
              </a:ext>
            </a:extLst>
          </p:cNvPr>
          <p:cNvGrpSpPr/>
          <p:nvPr/>
        </p:nvGrpSpPr>
        <p:grpSpPr>
          <a:xfrm>
            <a:off x="241164" y="2673910"/>
            <a:ext cx="2055912" cy="672193"/>
            <a:chOff x="241164" y="2673910"/>
            <a:chExt cx="2055912" cy="67219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2C63297-F3F5-F948-8C20-516D4D86AEE8}"/>
                </a:ext>
              </a:extLst>
            </p:cNvPr>
            <p:cNvSpPr/>
            <p:nvPr/>
          </p:nvSpPr>
          <p:spPr>
            <a:xfrm>
              <a:off x="241164" y="2673910"/>
              <a:ext cx="2055912" cy="6721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5CF1B5DB-7467-D24C-B0B5-629017130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15044" y="2715057"/>
              <a:ext cx="1824037" cy="561242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8480895-9CB7-B447-A2C9-FFFD422B7A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7928" y="1366577"/>
            <a:ext cx="6695927" cy="364105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7462081-7D50-4241-A794-9FF3ACC2344E}"/>
              </a:ext>
            </a:extLst>
          </p:cNvPr>
          <p:cNvGrpSpPr/>
          <p:nvPr/>
        </p:nvGrpSpPr>
        <p:grpSpPr>
          <a:xfrm>
            <a:off x="892379" y="1376271"/>
            <a:ext cx="7622971" cy="3493434"/>
            <a:chOff x="892379" y="1376271"/>
            <a:chExt cx="7622971" cy="349343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25A0185-2A5B-9347-91F5-5A17D6F72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92379" y="3721505"/>
              <a:ext cx="756697" cy="756697"/>
            </a:xfrm>
            <a:prstGeom prst="rect">
              <a:avLst/>
            </a:prstGeom>
          </p:spPr>
        </p:pic>
        <p:pic>
          <p:nvPicPr>
            <p:cNvPr id="1038" name="Picture 14" descr="Image result for asana">
              <a:hlinkClick r:id="rId14"/>
              <a:extLst>
                <a:ext uri="{FF2B5EF4-FFF2-40B4-BE49-F238E27FC236}">
                  <a16:creationId xmlns:a16="http://schemas.microsoft.com/office/drawing/2014/main" id="{2132A8CA-6992-454E-A14A-7014FFD33A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0929" y="1376271"/>
              <a:ext cx="5464421" cy="3493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79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Project Management Resources</a:t>
            </a:r>
          </a:p>
        </p:txBody>
      </p:sp>
      <p:sp>
        <p:nvSpPr>
          <p:cNvPr id="9" name="AutoShape 9" descr="Home">
            <a:hlinkClick r:id="rId3"/>
            <a:extLst>
              <a:ext uri="{FF2B5EF4-FFF2-40B4-BE49-F238E27FC236}">
                <a16:creationId xmlns:a16="http://schemas.microsoft.com/office/drawing/2014/main" id="{D99B0B9C-6625-034E-A729-A1C8F75CBB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EC60D1-A6F7-A145-A40C-F9A89632E7BF}"/>
              </a:ext>
            </a:extLst>
          </p:cNvPr>
          <p:cNvGrpSpPr/>
          <p:nvPr/>
        </p:nvGrpSpPr>
        <p:grpSpPr>
          <a:xfrm>
            <a:off x="398316" y="0"/>
            <a:ext cx="8498867" cy="5143500"/>
            <a:chOff x="398316" y="0"/>
            <a:chExt cx="8498867" cy="51435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41CA5E7-C119-5B49-A577-32D8CE066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4131" y="0"/>
              <a:ext cx="5243052" cy="51435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051" name="Picture 3" descr="Image result for slack">
              <a:hlinkClick r:id="rId5"/>
              <a:extLst>
                <a:ext uri="{FF2B5EF4-FFF2-40B4-BE49-F238E27FC236}">
                  <a16:creationId xmlns:a16="http://schemas.microsoft.com/office/drawing/2014/main" id="{419C0317-4481-4540-9CA4-7B19EA07B3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316" y="1393389"/>
              <a:ext cx="2857500" cy="2857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1ADBB3-59A7-0C41-BB6C-16C21D7D9FD5}"/>
                </a:ext>
              </a:extLst>
            </p:cNvPr>
            <p:cNvSpPr txBox="1"/>
            <p:nvPr/>
          </p:nvSpPr>
          <p:spPr>
            <a:xfrm>
              <a:off x="1334696" y="4250890"/>
              <a:ext cx="9847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Slack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3AC6763-BC84-D347-9450-8BD018CAC0B4}"/>
              </a:ext>
            </a:extLst>
          </p:cNvPr>
          <p:cNvSpPr txBox="1"/>
          <p:nvPr/>
        </p:nvSpPr>
        <p:spPr>
          <a:xfrm>
            <a:off x="2059912" y="4774110"/>
            <a:ext cx="1838848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(See Kevin Gomes)</a:t>
            </a:r>
          </a:p>
        </p:txBody>
      </p:sp>
    </p:spTree>
    <p:extLst>
      <p:ext uri="{BB962C8B-B14F-4D97-AF65-F5344CB8AC3E}">
        <p14:creationId xmlns:p14="http://schemas.microsoft.com/office/powerpoint/2010/main" val="304437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Final Word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E5C84-AD21-C340-A24A-3B5FCEF49062}"/>
              </a:ext>
            </a:extLst>
          </p:cNvPr>
          <p:cNvSpPr txBox="1"/>
          <p:nvPr/>
        </p:nvSpPr>
        <p:spPr>
          <a:xfrm>
            <a:off x="530135" y="3298711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Information for internal or external grant procedures are on Canyon Head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C4716-894B-1B4E-8686-E6D86C7A57EE}"/>
              </a:ext>
            </a:extLst>
          </p:cNvPr>
          <p:cNvSpPr txBox="1"/>
          <p:nvPr/>
        </p:nvSpPr>
        <p:spPr>
          <a:xfrm>
            <a:off x="530135" y="3909219"/>
            <a:ext cx="8171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TALK to people!!!  There is much help out there…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86D5B-1586-A04D-9C4D-FE7E5E5CD44F}"/>
              </a:ext>
            </a:extLst>
          </p:cNvPr>
          <p:cNvSpPr txBox="1"/>
          <p:nvPr/>
        </p:nvSpPr>
        <p:spPr>
          <a:xfrm>
            <a:off x="762207" y="1562946"/>
            <a:ext cx="7561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3600" dirty="0"/>
              <a:t>As PM, it’s </a:t>
            </a:r>
            <a:r>
              <a:rPr lang="en-US" sz="3600" u="sng" dirty="0"/>
              <a:t>your</a:t>
            </a:r>
            <a:r>
              <a:rPr lang="en-US" sz="3600" dirty="0"/>
              <a:t> responsibility to keep an eye on hours and $$</a:t>
            </a:r>
          </a:p>
        </p:txBody>
      </p:sp>
    </p:spTree>
    <p:extLst>
      <p:ext uri="{BB962C8B-B14F-4D97-AF65-F5344CB8AC3E}">
        <p14:creationId xmlns:p14="http://schemas.microsoft.com/office/powerpoint/2010/main" val="322173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talk RESOURCES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AA52ACA-70BA-C34C-8610-B0A08BF0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391" y="2374154"/>
            <a:ext cx="5766573" cy="101184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Hours – to get people (translates into $$)</a:t>
            </a:r>
          </a:p>
          <a:p>
            <a:r>
              <a:rPr lang="en-US" sz="2400" dirty="0">
                <a:solidFill>
                  <a:srgbClr val="00B050"/>
                </a:solidFill>
              </a:rPr>
              <a:t>Dollars – to purchase goods/services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A1F7E-0409-2A47-B12F-9B54C85E7485}"/>
              </a:ext>
            </a:extLst>
          </p:cNvPr>
          <p:cNvSpPr txBox="1"/>
          <p:nvPr/>
        </p:nvSpPr>
        <p:spPr>
          <a:xfrm>
            <a:off x="728236" y="1524077"/>
            <a:ext cx="720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 well-run project always has a BUDGET</a:t>
            </a:r>
          </a:p>
        </p:txBody>
      </p:sp>
    </p:spTree>
    <p:extLst>
      <p:ext uri="{BB962C8B-B14F-4D97-AF65-F5344CB8AC3E}">
        <p14:creationId xmlns:p14="http://schemas.microsoft.com/office/powerpoint/2010/main" val="379001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9410-D661-6943-B671-B120B19C9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C0196-C867-2143-BC59-44A613085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F25EB0-2139-2448-B53F-BE64C68BB05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54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Projections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21EA4E-F25F-B847-BA6E-F51E32B0DF0B}"/>
              </a:ext>
            </a:extLst>
          </p:cNvPr>
          <p:cNvSpPr/>
          <p:nvPr/>
        </p:nvSpPr>
        <p:spPr>
          <a:xfrm>
            <a:off x="319414" y="2837145"/>
            <a:ext cx="8505172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C7705B-2619-7E40-B5C9-1F10D153DF59}"/>
              </a:ext>
            </a:extLst>
          </p:cNvPr>
          <p:cNvGrpSpPr/>
          <p:nvPr/>
        </p:nvGrpSpPr>
        <p:grpSpPr>
          <a:xfrm>
            <a:off x="150312" y="2902904"/>
            <a:ext cx="8920619" cy="215444"/>
            <a:chOff x="150312" y="2902904"/>
            <a:chExt cx="8920619" cy="2154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D3B243-D55B-E440-A76C-591CFE6D4D3C}"/>
                </a:ext>
              </a:extLst>
            </p:cNvPr>
            <p:cNvSpPr txBox="1"/>
            <p:nvPr/>
          </p:nvSpPr>
          <p:spPr>
            <a:xfrm>
              <a:off x="150312" y="2902904"/>
              <a:ext cx="38830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Jun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C2FBAA-F018-BE4F-8EF3-5CBC00B40AD6}"/>
                </a:ext>
              </a:extLst>
            </p:cNvPr>
            <p:cNvSpPr txBox="1"/>
            <p:nvPr/>
          </p:nvSpPr>
          <p:spPr>
            <a:xfrm>
              <a:off x="2331928" y="2902904"/>
              <a:ext cx="44258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Jan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259E3E-2941-924B-AF8A-55A2823A7F64}"/>
                </a:ext>
              </a:extLst>
            </p:cNvPr>
            <p:cNvSpPr txBox="1"/>
            <p:nvPr/>
          </p:nvSpPr>
          <p:spPr>
            <a:xfrm>
              <a:off x="5455085" y="2902904"/>
              <a:ext cx="38830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Jun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A879B4-C5C1-214C-B8A3-7CC35D4AEFBB}"/>
                </a:ext>
              </a:extLst>
            </p:cNvPr>
            <p:cNvSpPr txBox="1"/>
            <p:nvPr/>
          </p:nvSpPr>
          <p:spPr>
            <a:xfrm>
              <a:off x="8682624" y="2902904"/>
              <a:ext cx="38830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Dec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4976E0-3F7A-E549-B573-6E58557344C9}"/>
              </a:ext>
            </a:extLst>
          </p:cNvPr>
          <p:cNvGrpSpPr/>
          <p:nvPr/>
        </p:nvGrpSpPr>
        <p:grpSpPr>
          <a:xfrm>
            <a:off x="150311" y="2215142"/>
            <a:ext cx="8674275" cy="568142"/>
            <a:chOff x="150311" y="2215142"/>
            <a:chExt cx="8674275" cy="568142"/>
          </a:xfrm>
        </p:grpSpPr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2F9A281D-58F7-E444-98D9-19D89D9C07EF}"/>
                </a:ext>
              </a:extLst>
            </p:cNvPr>
            <p:cNvSpPr/>
            <p:nvPr/>
          </p:nvSpPr>
          <p:spPr>
            <a:xfrm rot="5400000">
              <a:off x="5494541" y="-546761"/>
              <a:ext cx="321920" cy="6338170"/>
            </a:xfrm>
            <a:prstGeom prst="leftBrace">
              <a:avLst>
                <a:gd name="adj1" fmla="val 8333"/>
                <a:gd name="adj2" fmla="val 53854"/>
              </a:avLst>
            </a:prstGeom>
            <a:ln w="2222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A047DB-5E0E-2C44-88F8-0964E259B9BE}"/>
                </a:ext>
              </a:extLst>
            </p:cNvPr>
            <p:cNvSpPr txBox="1"/>
            <p:nvPr/>
          </p:nvSpPr>
          <p:spPr>
            <a:xfrm>
              <a:off x="5163854" y="2215142"/>
              <a:ext cx="582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2020</a:t>
              </a:r>
            </a:p>
          </p:txBody>
        </p:sp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3760013F-B76E-7449-A2EF-F3233F85A8AF}"/>
                </a:ext>
              </a:extLst>
            </p:cNvPr>
            <p:cNvSpPr/>
            <p:nvPr/>
          </p:nvSpPr>
          <p:spPr>
            <a:xfrm rot="5400000">
              <a:off x="1124001" y="1487674"/>
              <a:ext cx="321920" cy="2269299"/>
            </a:xfrm>
            <a:prstGeom prst="leftBrace">
              <a:avLst>
                <a:gd name="adj1" fmla="val 8333"/>
                <a:gd name="adj2" fmla="val 59035"/>
              </a:avLst>
            </a:prstGeom>
            <a:ln w="22225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17CC45-2872-6945-89EE-641DFB3C6626}"/>
                </a:ext>
              </a:extLst>
            </p:cNvPr>
            <p:cNvSpPr txBox="1"/>
            <p:nvPr/>
          </p:nvSpPr>
          <p:spPr>
            <a:xfrm>
              <a:off x="835590" y="2233304"/>
              <a:ext cx="582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2019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1603331" y="1658739"/>
            <a:ext cx="620038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Proposal due dates complicate budgeting from EXTERNAL grants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911BA1-38E8-4048-BB23-ABED7062C81A}"/>
              </a:ext>
            </a:extLst>
          </p:cNvPr>
          <p:cNvSpPr txBox="1"/>
          <p:nvPr/>
        </p:nvSpPr>
        <p:spPr>
          <a:xfrm>
            <a:off x="1757560" y="3936009"/>
            <a:ext cx="5037810" cy="52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These projections get tricky when you land a grant </a:t>
            </a:r>
          </a:p>
          <a:p>
            <a:pPr algn="ctr"/>
            <a:r>
              <a:rPr lang="en-US" dirty="0"/>
              <a:t>and this is the ‘grant year’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A4D46B43-0F67-5E46-AF72-CCD300D8FB1C}"/>
              </a:ext>
            </a:extLst>
          </p:cNvPr>
          <p:cNvSpPr/>
          <p:nvPr/>
        </p:nvSpPr>
        <p:spPr>
          <a:xfrm rot="16200000">
            <a:off x="3994388" y="621455"/>
            <a:ext cx="347302" cy="6231699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0722904-9997-BE46-8472-6A08596B8882}"/>
              </a:ext>
            </a:extLst>
          </p:cNvPr>
          <p:cNvSpPr txBox="1"/>
          <p:nvPr/>
        </p:nvSpPr>
        <p:spPr>
          <a:xfrm>
            <a:off x="896654" y="3389691"/>
            <a:ext cx="388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Aug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82D9FD-480F-2449-B06E-027EB39F32E5}"/>
              </a:ext>
            </a:extLst>
          </p:cNvPr>
          <p:cNvSpPr txBox="1"/>
          <p:nvPr/>
        </p:nvSpPr>
        <p:spPr>
          <a:xfrm>
            <a:off x="7133576" y="3389691"/>
            <a:ext cx="3883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Jul</a:t>
            </a:r>
          </a:p>
        </p:txBody>
      </p:sp>
    </p:spTree>
    <p:extLst>
      <p:ext uri="{BB962C8B-B14F-4D97-AF65-F5344CB8AC3E}">
        <p14:creationId xmlns:p14="http://schemas.microsoft.com/office/powerpoint/2010/main" val="925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Projections—an example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D88B1-0A8F-784D-A865-C2F85F50C798}"/>
              </a:ext>
            </a:extLst>
          </p:cNvPr>
          <p:cNvSpPr/>
          <p:nvPr/>
        </p:nvSpPr>
        <p:spPr>
          <a:xfrm>
            <a:off x="81419" y="2492141"/>
            <a:ext cx="237995" cy="390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392E5C-638F-2441-98DE-AC0F278AA3B1}"/>
              </a:ext>
            </a:extLst>
          </p:cNvPr>
          <p:cNvSpPr txBox="1"/>
          <p:nvPr/>
        </p:nvSpPr>
        <p:spPr>
          <a:xfrm>
            <a:off x="707720" y="1275002"/>
            <a:ext cx="7392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Here’s the scene:  </a:t>
            </a:r>
          </a:p>
          <a:p>
            <a:pPr lvl="2"/>
            <a:r>
              <a:rPr lang="en-US" sz="1800" dirty="0">
                <a:solidFill>
                  <a:srgbClr val="0070C0"/>
                </a:solidFill>
              </a:rPr>
              <a:t>It’s June 2015, and we need to write 2016 proposals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22969-91C4-D842-9013-62CBBD9E1701}"/>
              </a:ext>
            </a:extLst>
          </p:cNvPr>
          <p:cNvGrpSpPr/>
          <p:nvPr/>
        </p:nvGrpSpPr>
        <p:grpSpPr>
          <a:xfrm>
            <a:off x="319414" y="1950684"/>
            <a:ext cx="8043545" cy="2924677"/>
            <a:chOff x="319414" y="1863002"/>
            <a:chExt cx="8043545" cy="2924677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FF044F3-1CF2-954F-9092-92F66DA03416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414" y="2239424"/>
              <a:ext cx="8043545" cy="25482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48F515-1D67-2146-93CE-8360E65D39BD}"/>
                </a:ext>
              </a:extLst>
            </p:cNvPr>
            <p:cNvSpPr txBox="1"/>
            <p:nvPr/>
          </p:nvSpPr>
          <p:spPr>
            <a:xfrm>
              <a:off x="375781" y="1863002"/>
              <a:ext cx="6200383" cy="308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solidFill>
                    <a:srgbClr val="FF0000"/>
                  </a:solidFill>
                </a:rPr>
                <a:t>What did we PREDICT we’d contribute to MBARI in 2015?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967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867" y="1406543"/>
            <a:ext cx="5709323" cy="1544010"/>
          </a:xfrm>
        </p:spPr>
        <p:txBody>
          <a:bodyPr>
            <a:normAutofit/>
          </a:bodyPr>
          <a:lstStyle/>
          <a:p>
            <a:r>
              <a:rPr lang="en-US" dirty="0"/>
              <a:t>How many hours </a:t>
            </a:r>
            <a:r>
              <a:rPr lang="en-US" u="sng" dirty="0"/>
              <a:t>can</a:t>
            </a:r>
            <a:r>
              <a:rPr lang="en-US" dirty="0"/>
              <a:t> someone work?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1608122" y="1957746"/>
            <a:ext cx="56579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One Year = 2080 workable hours = 173.3hrs/month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BUT</a:t>
            </a:r>
          </a:p>
          <a:p>
            <a:pPr algn="ctr"/>
            <a:endParaRPr lang="en-US" sz="1800" dirty="0"/>
          </a:p>
          <a:p>
            <a:pPr algn="ctr"/>
            <a:r>
              <a:rPr lang="en-US" sz="1800" dirty="0"/>
              <a:t>-80 </a:t>
            </a:r>
            <a:r>
              <a:rPr lang="en-US" sz="1800" dirty="0" err="1"/>
              <a:t>hrs</a:t>
            </a:r>
            <a:r>
              <a:rPr lang="en-US" sz="1800" dirty="0"/>
              <a:t> for Holidays and -80 </a:t>
            </a:r>
            <a:r>
              <a:rPr lang="en-US" sz="1800" dirty="0" err="1"/>
              <a:t>hrs</a:t>
            </a:r>
            <a:r>
              <a:rPr lang="en-US" sz="1800" dirty="0"/>
              <a:t> for Vacation (</a:t>
            </a:r>
            <a:r>
              <a:rPr lang="en-US" sz="1800" dirty="0" err="1"/>
              <a:t>avg</a:t>
            </a:r>
            <a:r>
              <a:rPr lang="en-US" sz="1800" dirty="0"/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C2EA966-198C-EE4B-9801-585195812DAA}"/>
              </a:ext>
            </a:extLst>
          </p:cNvPr>
          <p:cNvGrpSpPr/>
          <p:nvPr/>
        </p:nvGrpSpPr>
        <p:grpSpPr>
          <a:xfrm>
            <a:off x="2172932" y="3521427"/>
            <a:ext cx="4680154" cy="1415593"/>
            <a:chOff x="2172932" y="3521427"/>
            <a:chExt cx="4680154" cy="1415593"/>
          </a:xfrm>
        </p:grpSpPr>
        <p:sp>
          <p:nvSpPr>
            <p:cNvPr id="11" name="Donut 10">
              <a:extLst>
                <a:ext uri="{FF2B5EF4-FFF2-40B4-BE49-F238E27FC236}">
                  <a16:creationId xmlns:a16="http://schemas.microsoft.com/office/drawing/2014/main" id="{AA636E80-53A6-1B45-A56B-5A032467F61F}"/>
                </a:ext>
              </a:extLst>
            </p:cNvPr>
            <p:cNvSpPr/>
            <p:nvPr/>
          </p:nvSpPr>
          <p:spPr>
            <a:xfrm rot="5400000">
              <a:off x="3805212" y="1889147"/>
              <a:ext cx="1415593" cy="4680154"/>
            </a:xfrm>
            <a:prstGeom prst="donut">
              <a:avLst>
                <a:gd name="adj" fmla="val 1910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15D618A-FEE1-E746-AB15-E76039F27B7F}"/>
                </a:ext>
              </a:extLst>
            </p:cNvPr>
            <p:cNvSpPr txBox="1"/>
            <p:nvPr/>
          </p:nvSpPr>
          <p:spPr>
            <a:xfrm>
              <a:off x="2772697" y="3904521"/>
              <a:ext cx="3962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= 160 </a:t>
              </a:r>
              <a:r>
                <a:rPr lang="en-US" sz="3600" dirty="0" err="1"/>
                <a:t>hrs</a:t>
              </a:r>
              <a:r>
                <a:rPr lang="en-US" sz="3600" dirty="0"/>
                <a:t>/month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855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Start with </a:t>
            </a:r>
            <a:r>
              <a:rPr lang="en-US" u="sng" dirty="0"/>
              <a:t>External</a:t>
            </a:r>
            <a:r>
              <a:rPr lang="en-US" dirty="0"/>
              <a:t> Projects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7" y="2688684"/>
            <a:ext cx="2576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Capital Equipment is any single item </a:t>
            </a:r>
          </a:p>
          <a:p>
            <a:pPr marL="115887"/>
            <a:r>
              <a:rPr lang="en-US" sz="1800" dirty="0"/>
              <a:t>	&gt; $5000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5DD1E8-3274-2248-973B-B43CC29F0EB2}"/>
              </a:ext>
            </a:extLst>
          </p:cNvPr>
          <p:cNvSpPr/>
          <p:nvPr/>
        </p:nvSpPr>
        <p:spPr>
          <a:xfrm>
            <a:off x="3205316" y="973394"/>
            <a:ext cx="5903276" cy="294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D2FD2D-BF9D-8D46-907B-65C8EA5F6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552" y="130483"/>
            <a:ext cx="4927600" cy="4902200"/>
          </a:xfrm>
          <a:prstGeom prst="rect">
            <a:avLst/>
          </a:prstGeom>
        </p:spPr>
      </p:pic>
      <p:sp>
        <p:nvSpPr>
          <p:cNvPr id="12" name="Donut 11">
            <a:extLst>
              <a:ext uri="{FF2B5EF4-FFF2-40B4-BE49-F238E27FC236}">
                <a16:creationId xmlns:a16="http://schemas.microsoft.com/office/drawing/2014/main" id="{8E769D81-B1D3-ED40-BED3-7842CFC81669}"/>
              </a:ext>
            </a:extLst>
          </p:cNvPr>
          <p:cNvSpPr/>
          <p:nvPr/>
        </p:nvSpPr>
        <p:spPr>
          <a:xfrm rot="5400000">
            <a:off x="5510528" y="885679"/>
            <a:ext cx="408715" cy="3711911"/>
          </a:xfrm>
          <a:prstGeom prst="donut">
            <a:avLst>
              <a:gd name="adj" fmla="val 175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7" y="3745870"/>
            <a:ext cx="2576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Indirect = Overhead</a:t>
            </a:r>
          </a:p>
          <a:p>
            <a:pPr marL="648716" lvl="1" indent="-176213">
              <a:buFont typeface="Arial" panose="020B0604020202020204" pitchFamily="34" charset="0"/>
              <a:buChar char="•"/>
            </a:pPr>
            <a:r>
              <a:rPr lang="en-US" sz="1800" dirty="0"/>
              <a:t>Pays for lights, water, heat…</a:t>
            </a: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AA636E80-53A6-1B45-A56B-5A032467F61F}"/>
              </a:ext>
            </a:extLst>
          </p:cNvPr>
          <p:cNvSpPr/>
          <p:nvPr/>
        </p:nvSpPr>
        <p:spPr>
          <a:xfrm rot="5400000">
            <a:off x="4531995" y="1081195"/>
            <a:ext cx="426612" cy="1772742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6" y="1908497"/>
            <a:ext cx="2757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Benefits—Health, Dental, Retirement etc.</a:t>
            </a:r>
          </a:p>
        </p:txBody>
      </p:sp>
      <p:sp>
        <p:nvSpPr>
          <p:cNvPr id="17" name="Donut 16">
            <a:extLst>
              <a:ext uri="{FF2B5EF4-FFF2-40B4-BE49-F238E27FC236}">
                <a16:creationId xmlns:a16="http://schemas.microsoft.com/office/drawing/2014/main" id="{98175669-D27B-A24D-99F0-7D6CCAB828FD}"/>
              </a:ext>
            </a:extLst>
          </p:cNvPr>
          <p:cNvSpPr/>
          <p:nvPr/>
        </p:nvSpPr>
        <p:spPr>
          <a:xfrm rot="5400000">
            <a:off x="4861376" y="3782829"/>
            <a:ext cx="426612" cy="1772742"/>
          </a:xfrm>
          <a:prstGeom prst="donut">
            <a:avLst>
              <a:gd name="adj" fmla="val 1910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0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2" grpId="1" animBg="1"/>
      <p:bldP spid="14" grpId="0"/>
      <p:bldP spid="11" grpId="0" animBg="1"/>
      <p:bldP spid="11" grpId="1" animBg="1"/>
      <p:bldP spid="15" grpId="0"/>
      <p:bldP spid="17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D0975A-B90A-D64E-84D0-D94BB7AF9377}"/>
              </a:ext>
            </a:extLst>
          </p:cNvPr>
          <p:cNvSpPr txBox="1">
            <a:spLocks/>
          </p:cNvSpPr>
          <p:nvPr/>
        </p:nvSpPr>
        <p:spPr>
          <a:xfrm>
            <a:off x="445497" y="1393100"/>
            <a:ext cx="5148968" cy="205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setting up a budget for external grant</a:t>
            </a:r>
          </a:p>
          <a:p>
            <a:pPr marL="342900" lvl="1" indent="0">
              <a:buNone/>
            </a:pPr>
            <a:endParaRPr lang="en-US" dirty="0"/>
          </a:p>
          <a:p>
            <a:pPr marL="342900" lvl="1" indent="0">
              <a:buNone/>
            </a:pPr>
            <a:r>
              <a:rPr lang="en-US" dirty="0"/>
              <a:t>		Talk to Danielle Haddock!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7DB01E7-65F5-524A-AFBE-D61BADCB96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6" r="28459" b="28164"/>
          <a:stretch/>
        </p:blipFill>
        <p:spPr>
          <a:xfrm rot="5400000">
            <a:off x="5423116" y="1564637"/>
            <a:ext cx="3650989" cy="306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8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08" y="1268016"/>
            <a:ext cx="5709323" cy="1544010"/>
          </a:xfrm>
        </p:spPr>
        <p:txBody>
          <a:bodyPr>
            <a:normAutofit/>
          </a:bodyPr>
          <a:lstStyle/>
          <a:p>
            <a:r>
              <a:rPr lang="en-US" dirty="0"/>
              <a:t>For both Internal OR External Grants: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1578540" y="3615664"/>
            <a:ext cx="26230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1.  Contact Judy Nelson  --- who is allowed to charge hours to grant project</a:t>
            </a:r>
          </a:p>
        </p:txBody>
      </p:sp>
      <p:sp>
        <p:nvSpPr>
          <p:cNvPr id="10" name="AutoShape 8" descr="https://mww.mbari.org/images/staff/cdisalvo.jpg">
            <a:extLst>
              <a:ext uri="{FF2B5EF4-FFF2-40B4-BE49-F238E27FC236}">
                <a16:creationId xmlns:a16="http://schemas.microsoft.com/office/drawing/2014/main" id="{2B57FDE2-4516-1340-8EAE-3A3E8AE0A1D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73736B-F636-8D49-86DC-CB59B0E80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100" y="1619250"/>
            <a:ext cx="1905000" cy="1905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0A2CAF-D6F7-E743-9177-871C08D3D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670" y="1643555"/>
            <a:ext cx="1905000" cy="1905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EECA040-7644-7C44-A4B0-12E5FDF6DD94}"/>
              </a:ext>
            </a:extLst>
          </p:cNvPr>
          <p:cNvSpPr txBox="1"/>
          <p:nvPr/>
        </p:nvSpPr>
        <p:spPr>
          <a:xfrm>
            <a:off x="4724400" y="3548555"/>
            <a:ext cx="28059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2.  Contact Chris </a:t>
            </a:r>
            <a:r>
              <a:rPr lang="en-US" sz="1800" dirty="0" err="1"/>
              <a:t>DiSalvo</a:t>
            </a:r>
            <a:r>
              <a:rPr lang="en-US" sz="1800" dirty="0"/>
              <a:t> --- who is allowed to purchase ‘stuff’ on grant</a:t>
            </a:r>
          </a:p>
        </p:txBody>
      </p:sp>
    </p:spTree>
    <p:extLst>
      <p:ext uri="{BB962C8B-B14F-4D97-AF65-F5344CB8AC3E}">
        <p14:creationId xmlns:p14="http://schemas.microsoft.com/office/powerpoint/2010/main" val="23496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3857-CD81-5949-8597-D442F2987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Budgets – an aside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5D4F4B-CF66-5F4E-9079-45856D31E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89" y="1268016"/>
            <a:ext cx="3339763" cy="501790"/>
          </a:xfrm>
        </p:spPr>
        <p:txBody>
          <a:bodyPr>
            <a:normAutofit/>
          </a:bodyPr>
          <a:lstStyle/>
          <a:p>
            <a:r>
              <a:rPr lang="en-US" dirty="0"/>
              <a:t>What is ‘Cost Share’?</a:t>
            </a:r>
          </a:p>
          <a:p>
            <a:pPr marL="685800" lvl="1" indent="-342900">
              <a:buFont typeface="+mj-lt"/>
              <a:buAutoNum type="arabicPeriod"/>
            </a:pP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EABE6-01AB-E349-B639-030C9D6B4E04}"/>
              </a:ext>
            </a:extLst>
          </p:cNvPr>
          <p:cNvSpPr txBox="1"/>
          <p:nvPr/>
        </p:nvSpPr>
        <p:spPr>
          <a:xfrm>
            <a:off x="619336" y="2650184"/>
            <a:ext cx="8043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PI’s can cost-share up to 2 months / grant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C555F-765D-7245-B41A-7034E0FCDECD}"/>
              </a:ext>
            </a:extLst>
          </p:cNvPr>
          <p:cNvSpPr txBox="1"/>
          <p:nvPr/>
        </p:nvSpPr>
        <p:spPr>
          <a:xfrm>
            <a:off x="619336" y="3139477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No cost sharing allowed for Engineering or DMO.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025503-077F-3140-AC95-4369E5550FF7}"/>
              </a:ext>
            </a:extLst>
          </p:cNvPr>
          <p:cNvSpPr txBox="1"/>
          <p:nvPr/>
        </p:nvSpPr>
        <p:spPr>
          <a:xfrm>
            <a:off x="628965" y="1908497"/>
            <a:ext cx="803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/>
              <a:t>MBARI promises to provide funds (i.e., salary) to have </a:t>
            </a:r>
            <a:br>
              <a:rPr lang="en-US" sz="1800" dirty="0"/>
            </a:br>
            <a:r>
              <a:rPr lang="en-US" sz="1800" dirty="0"/>
              <a:t>certain people work on the external grant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F0BB2-9C38-074E-A03B-3488ECEF2730}"/>
              </a:ext>
            </a:extLst>
          </p:cNvPr>
          <p:cNvSpPr txBox="1"/>
          <p:nvPr/>
        </p:nvSpPr>
        <p:spPr>
          <a:xfrm>
            <a:off x="619336" y="4323386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Policy is here: </a:t>
            </a:r>
            <a:r>
              <a:rPr lang="en-US" sz="1400" dirty="0">
                <a:hlinkClick r:id="rId3"/>
              </a:rPr>
              <a:t>https://mww.mbari.org/Accounting/Grants/policies/cost-share-policy.html</a:t>
            </a:r>
            <a:r>
              <a:rPr lang="en-US" sz="1400" dirty="0"/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457BF0-24EF-1842-9C26-1E171A989E90}"/>
              </a:ext>
            </a:extLst>
          </p:cNvPr>
          <p:cNvSpPr txBox="1"/>
          <p:nvPr/>
        </p:nvSpPr>
        <p:spPr>
          <a:xfrm>
            <a:off x="619335" y="3546765"/>
            <a:ext cx="782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100" indent="-176213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Any cost-sharing MUST be called out in the DQ.</a:t>
            </a:r>
          </a:p>
        </p:txBody>
      </p:sp>
    </p:spTree>
    <p:extLst>
      <p:ext uri="{BB962C8B-B14F-4D97-AF65-F5344CB8AC3E}">
        <p14:creationId xmlns:p14="http://schemas.microsoft.com/office/powerpoint/2010/main" val="81628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23783</TotalTime>
  <Words>1493</Words>
  <Application>Microsoft Macintosh PowerPoint</Application>
  <PresentationFormat>On-screen Show (16:9)</PresentationFormat>
  <Paragraphs>279</Paragraphs>
  <Slides>42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Project Management at MBARI</vt:lpstr>
      <vt:lpstr>Last Meeting</vt:lpstr>
      <vt:lpstr>Last Meeting</vt:lpstr>
      <vt:lpstr>Let’s talk RESOURCES</vt:lpstr>
      <vt:lpstr>Budgets</vt:lpstr>
      <vt:lpstr>Budgets</vt:lpstr>
      <vt:lpstr>Budgets</vt:lpstr>
      <vt:lpstr>Budgets</vt:lpstr>
      <vt:lpstr>Budgets – an aside</vt:lpstr>
      <vt:lpstr>Budgets – an aside</vt:lpstr>
      <vt:lpstr>$$ Budgets</vt:lpstr>
      <vt:lpstr>$$ Budgets</vt:lpstr>
      <vt:lpstr>$$ Budgets</vt:lpstr>
      <vt:lpstr>$$ Budgets</vt:lpstr>
      <vt:lpstr>$$ Budgets</vt:lpstr>
      <vt:lpstr>$$ Budgets</vt:lpstr>
      <vt:lpstr>$$ Budgets</vt:lpstr>
      <vt:lpstr>Labor Budgets</vt:lpstr>
      <vt:lpstr>Labor Budgets</vt:lpstr>
      <vt:lpstr>Labor Budgets</vt:lpstr>
      <vt:lpstr>Labor Budgets</vt:lpstr>
      <vt:lpstr>Labor Budgets—one Final thing</vt:lpstr>
      <vt:lpstr>Labor Budgets—one Final thing</vt:lpstr>
      <vt:lpstr>Projections</vt:lpstr>
      <vt:lpstr>Project Projections—an example</vt:lpstr>
      <vt:lpstr>Project Projections—an example</vt:lpstr>
      <vt:lpstr>Project Projections—an example</vt:lpstr>
      <vt:lpstr>Budgets</vt:lpstr>
      <vt:lpstr>Misc. --  the CMD squad</vt:lpstr>
      <vt:lpstr>Misc. --  the CMD squad</vt:lpstr>
      <vt:lpstr>CMD Help #1 --Travel</vt:lpstr>
      <vt:lpstr>CMD Help #1 --Travel</vt:lpstr>
      <vt:lpstr>CMD Help #2 -Budget Entry</vt:lpstr>
      <vt:lpstr>CMD Help #2 -Budget Entry</vt:lpstr>
      <vt:lpstr>CMD Help #2 -Budget Entry</vt:lpstr>
      <vt:lpstr>Meetings – ugh.</vt:lpstr>
      <vt:lpstr>Other Project Management Resources</vt:lpstr>
      <vt:lpstr>Other Project Management Resources</vt:lpstr>
      <vt:lpstr>The Final Word</vt:lpstr>
      <vt:lpstr>PowerPoint Presentation</vt:lpstr>
      <vt:lpstr>Project Projections</vt:lpstr>
      <vt:lpstr>Project Projections—an example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Birch</dc:creator>
  <cp:lastModifiedBy>James Birch</cp:lastModifiedBy>
  <cp:revision>151</cp:revision>
  <dcterms:created xsi:type="dcterms:W3CDTF">2019-02-13T00:41:55Z</dcterms:created>
  <dcterms:modified xsi:type="dcterms:W3CDTF">2019-03-13T23:30:20Z</dcterms:modified>
</cp:coreProperties>
</file>