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57" r:id="rId3"/>
    <p:sldId id="259" r:id="rId4"/>
    <p:sldId id="262" r:id="rId5"/>
    <p:sldId id="260" r:id="rId6"/>
    <p:sldId id="263" r:id="rId7"/>
    <p:sldId id="265" r:id="rId8"/>
    <p:sldId id="268" r:id="rId9"/>
    <p:sldId id="269" r:id="rId10"/>
    <p:sldId id="270" r:id="rId11"/>
    <p:sldId id="264" r:id="rId12"/>
    <p:sldId id="266" r:id="rId13"/>
    <p:sldId id="267" r:id="rId14"/>
    <p:sldId id="271" r:id="rId15"/>
    <p:sldId id="272" r:id="rId16"/>
    <p:sldId id="273" r:id="rId17"/>
    <p:sldId id="274" r:id="rId18"/>
    <p:sldId id="275" r:id="rId19"/>
    <p:sldId id="277" r:id="rId20"/>
    <p:sldId id="276" r:id="rId21"/>
    <p:sldId id="261" r:id="rId22"/>
    <p:sldId id="258" r:id="rId23"/>
  </p:sldIdLst>
  <p:sldSz cx="9144000" cy="5143500" type="screen16x9"/>
  <p:notesSz cx="6858000" cy="9144000"/>
  <p:defaultTextStyle>
    <a:defPPr>
      <a:defRPr lang="en-US"/>
    </a:defPPr>
    <a:lvl1pPr marL="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59"/>
    <p:restoredTop sz="94676"/>
  </p:normalViewPr>
  <p:slideViewPr>
    <p:cSldViewPr snapToGrid="0" snapToObjects="1">
      <p:cViewPr>
        <p:scale>
          <a:sx n="230" d="100"/>
          <a:sy n="230" d="100"/>
        </p:scale>
        <p:origin x="184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88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038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32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0288F8E-4908-5040-8338-05420EE2565C}"/>
              </a:ext>
            </a:extLst>
          </p:cNvPr>
          <p:cNvCxnSpPr>
            <a:cxnSpLocks/>
          </p:cNvCxnSpPr>
          <p:nvPr userDrawn="1"/>
        </p:nvCxnSpPr>
        <p:spPr>
          <a:xfrm>
            <a:off x="395784" y="1146090"/>
            <a:ext cx="835243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151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206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340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477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980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421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66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419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685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5.emf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jpeg"/><Relationship Id="rId4" Type="http://schemas.openxmlformats.org/officeDocument/2006/relationships/image" Target="../media/image6.emf"/><Relationship Id="rId9" Type="http://schemas.openxmlformats.org/officeDocument/2006/relationships/hyperlink" Target="https://www.google.com/imgres?imgurl=https://upload.wikimedia.org/wikipedia/commons/6/6e/DARPA_Logo.jpg&amp;imgrefurl=https://commons.wikimedia.org/wiki/File:DARPA_Logo.jpg&amp;docid=qqd7-L--Vnc5lM&amp;tbnid=gdJHiLg7m1rkOM:&amp;vet=10ahUKEwiKofK5pcvgAhUJi1QKHe-SAZ0QMwg7KAAwAA..i&amp;w=2261&amp;h=1159&amp;client=firefox-b-1-d&amp;bih=1287&amp;biw=1042&amp;q=darpa%20logo&amp;ved=0ahUKEwiKofK5pcvgAhUJi1QKHe-SAZ0QMwg7KAAwAA&amp;iact=mrc&amp;uact=8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284128-3D26-4E48-A3A5-FD81D57A5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64505"/>
            <a:ext cx="9328244" cy="62045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CA2A13-7939-B143-AE6A-D4C4527E29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975" y="505097"/>
            <a:ext cx="8014648" cy="809608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Project Management at MBARI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C3F44F-8FA6-BA4F-9443-B4C5C91AE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33866" y="1442477"/>
            <a:ext cx="2026693" cy="87500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Alana Sherman</a:t>
            </a:r>
          </a:p>
          <a:p>
            <a:r>
              <a:rPr lang="en-US" dirty="0"/>
              <a:t>Jim Birch</a:t>
            </a:r>
          </a:p>
          <a:p>
            <a:r>
              <a:rPr lang="en-US" dirty="0"/>
              <a:t>March 7, 2019</a:t>
            </a:r>
          </a:p>
        </p:txBody>
      </p:sp>
    </p:spTree>
    <p:extLst>
      <p:ext uri="{BB962C8B-B14F-4D97-AF65-F5344CB8AC3E}">
        <p14:creationId xmlns:p14="http://schemas.microsoft.com/office/powerpoint/2010/main" val="665226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External Proposals—What ARE we?</a:t>
            </a:r>
          </a:p>
        </p:txBody>
      </p:sp>
      <p:sp>
        <p:nvSpPr>
          <p:cNvPr id="3" name="AutoShape 2" descr="https://mww.mbari.org/images/staff/danielle.jpg">
            <a:extLst>
              <a:ext uri="{FF2B5EF4-FFF2-40B4-BE49-F238E27FC236}">
                <a16:creationId xmlns:a16="http://schemas.microsoft.com/office/drawing/2014/main" id="{210E62DC-C327-DA43-BA0A-48E1858425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164351" y="1242991"/>
            <a:ext cx="321564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Grants = ‘BEST EFFORT”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ED28DD-EB66-664A-B952-14DCD13E7BD7}"/>
              </a:ext>
            </a:extLst>
          </p:cNvPr>
          <p:cNvSpPr txBox="1"/>
          <p:nvPr/>
        </p:nvSpPr>
        <p:spPr>
          <a:xfrm>
            <a:off x="2215882" y="1602201"/>
            <a:ext cx="1146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$$$$</a:t>
            </a:r>
          </a:p>
        </p:txBody>
      </p:sp>
      <p:sp>
        <p:nvSpPr>
          <p:cNvPr id="6" name="AutoShape 2" descr="https://mww.mbari.org/images/staff/danielle.jpg">
            <a:extLst>
              <a:ext uri="{FF2B5EF4-FFF2-40B4-BE49-F238E27FC236}">
                <a16:creationId xmlns:a16="http://schemas.microsoft.com/office/drawing/2014/main" id="{4972BB8C-F0B9-484B-A11D-CF9C664C5F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1999" y="2560319"/>
            <a:ext cx="3351629" cy="66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F6E69E-8BDA-3A48-93DE-33CB179CE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466" y="1472081"/>
            <a:ext cx="1283238" cy="1283238"/>
          </a:xfrm>
          <a:prstGeom prst="rect">
            <a:avLst/>
          </a:prstGeom>
        </p:spPr>
      </p:pic>
      <p:sp>
        <p:nvSpPr>
          <p:cNvPr id="12" name="AutoShape 2" descr="https://mww.mbari.org/images/staff/danielle.jpg">
            <a:extLst>
              <a:ext uri="{FF2B5EF4-FFF2-40B4-BE49-F238E27FC236}">
                <a16:creationId xmlns:a16="http://schemas.microsoft.com/office/drawing/2014/main" id="{2CBF619C-FB4B-8843-ADD8-778D3D825D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77180" y="4330706"/>
            <a:ext cx="3606166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MBARI is a </a:t>
            </a:r>
            <a:r>
              <a:rPr lang="en-US" sz="2000" u="sng" dirty="0">
                <a:solidFill>
                  <a:srgbClr val="FF0000"/>
                </a:solidFill>
              </a:rPr>
              <a:t>Collaborator</a:t>
            </a:r>
          </a:p>
        </p:txBody>
      </p:sp>
      <p:sp>
        <p:nvSpPr>
          <p:cNvPr id="13" name="AutoShape 2" descr="https://mww.mbari.org/images/staff/danielle.jpg">
            <a:extLst>
              <a:ext uri="{FF2B5EF4-FFF2-40B4-BE49-F238E27FC236}">
                <a16:creationId xmlns:a16="http://schemas.microsoft.com/office/drawing/2014/main" id="{500F8E65-4845-1343-B2A1-85B10B9863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34492" y="4306565"/>
            <a:ext cx="3606166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MBARI is a </a:t>
            </a:r>
            <a:r>
              <a:rPr lang="en-US" sz="2000" u="sng" dirty="0">
                <a:solidFill>
                  <a:schemeClr val="accent6">
                    <a:lumMod val="50000"/>
                  </a:schemeClr>
                </a:solidFill>
              </a:rPr>
              <a:t>Sub-Recipient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6194460-2EB3-0341-9457-B92DD8B5325E}"/>
              </a:ext>
            </a:extLst>
          </p:cNvPr>
          <p:cNvCxnSpPr>
            <a:cxnSpLocks/>
          </p:cNvCxnSpPr>
          <p:nvPr/>
        </p:nvCxnSpPr>
        <p:spPr>
          <a:xfrm flipH="1">
            <a:off x="1684572" y="2265799"/>
            <a:ext cx="1055956" cy="587968"/>
          </a:xfrm>
          <a:prstGeom prst="straightConnector1">
            <a:avLst/>
          </a:prstGeom>
          <a:ln w="25400" cap="rnd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9C9BF98-C4AC-4947-AE01-C4CB3ABAEDEC}"/>
              </a:ext>
            </a:extLst>
          </p:cNvPr>
          <p:cNvCxnSpPr>
            <a:cxnSpLocks/>
          </p:cNvCxnSpPr>
          <p:nvPr/>
        </p:nvCxnSpPr>
        <p:spPr>
          <a:xfrm>
            <a:off x="2749136" y="2265799"/>
            <a:ext cx="0" cy="584242"/>
          </a:xfrm>
          <a:prstGeom prst="straightConnector1">
            <a:avLst/>
          </a:prstGeom>
          <a:ln w="25400" cap="rnd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E963CF4-5C94-9E43-AE0E-4D607FCCCAA5}"/>
              </a:ext>
            </a:extLst>
          </p:cNvPr>
          <p:cNvCxnSpPr>
            <a:cxnSpLocks/>
          </p:cNvCxnSpPr>
          <p:nvPr/>
        </p:nvCxnSpPr>
        <p:spPr>
          <a:xfrm>
            <a:off x="6646067" y="2125701"/>
            <a:ext cx="0" cy="480128"/>
          </a:xfrm>
          <a:prstGeom prst="straightConnector1">
            <a:avLst/>
          </a:prstGeom>
          <a:ln w="25400" cap="rnd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utoShape 2" descr="https://mww.mbari.org/images/staff/danielle.jpg">
            <a:extLst>
              <a:ext uri="{FF2B5EF4-FFF2-40B4-BE49-F238E27FC236}">
                <a16:creationId xmlns:a16="http://schemas.microsoft.com/office/drawing/2014/main" id="{0724B393-B46B-1B41-B0C0-B7BA4B668D5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78567" y="3227300"/>
            <a:ext cx="954625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UCSC</a:t>
            </a:r>
          </a:p>
        </p:txBody>
      </p:sp>
      <p:sp>
        <p:nvSpPr>
          <p:cNvPr id="24" name="AutoShape 2" descr="https://mww.mbari.org/images/staff/danielle.jpg">
            <a:extLst>
              <a:ext uri="{FF2B5EF4-FFF2-40B4-BE49-F238E27FC236}">
                <a16:creationId xmlns:a16="http://schemas.microsoft.com/office/drawing/2014/main" id="{14C46763-29A9-804B-B4F8-62FE9CAE4D0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25638" y="3227300"/>
            <a:ext cx="954625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MBARI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9D2F60-6CD3-3147-A46A-FAE992617598}"/>
              </a:ext>
            </a:extLst>
          </p:cNvPr>
          <p:cNvSpPr txBox="1"/>
          <p:nvPr/>
        </p:nvSpPr>
        <p:spPr>
          <a:xfrm>
            <a:off x="2555886" y="2752374"/>
            <a:ext cx="461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CA6ABE-C567-F14E-B577-32045D7448DE}"/>
              </a:ext>
            </a:extLst>
          </p:cNvPr>
          <p:cNvSpPr txBox="1"/>
          <p:nvPr/>
        </p:nvSpPr>
        <p:spPr>
          <a:xfrm>
            <a:off x="1389097" y="2752374"/>
            <a:ext cx="691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$$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5B823D8-539C-A54F-A7C5-CC3F0577DA46}"/>
              </a:ext>
            </a:extLst>
          </p:cNvPr>
          <p:cNvSpPr txBox="1"/>
          <p:nvPr/>
        </p:nvSpPr>
        <p:spPr>
          <a:xfrm>
            <a:off x="6193262" y="1565400"/>
            <a:ext cx="1115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$$$$</a:t>
            </a:r>
          </a:p>
        </p:txBody>
      </p:sp>
      <p:sp>
        <p:nvSpPr>
          <p:cNvPr id="30" name="AutoShape 2" descr="https://mww.mbari.org/images/staff/danielle.jpg">
            <a:extLst>
              <a:ext uri="{FF2B5EF4-FFF2-40B4-BE49-F238E27FC236}">
                <a16:creationId xmlns:a16="http://schemas.microsoft.com/office/drawing/2014/main" id="{C494F5E2-4F8A-2C43-9E55-F1AF5FE99D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4055" y="2560319"/>
            <a:ext cx="954625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UCSC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EBB152B-D1BC-C04B-A425-A081EEC43B06}"/>
              </a:ext>
            </a:extLst>
          </p:cNvPr>
          <p:cNvGrpSpPr/>
          <p:nvPr/>
        </p:nvGrpSpPr>
        <p:grpSpPr>
          <a:xfrm>
            <a:off x="6176228" y="2899015"/>
            <a:ext cx="939677" cy="612708"/>
            <a:chOff x="2099164" y="2711189"/>
            <a:chExt cx="939677" cy="612708"/>
          </a:xfrm>
        </p:grpSpPr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6C633A0F-E745-C747-8A58-19E021690D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99164" y="2711189"/>
              <a:ext cx="467971" cy="604144"/>
            </a:xfrm>
            <a:prstGeom prst="straightConnector1">
              <a:avLst/>
            </a:prstGeom>
            <a:ln w="25400" cap="rnd">
              <a:headEnd type="none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C5AEC706-14C5-D64B-98BE-A965BB14563C}"/>
                </a:ext>
              </a:extLst>
            </p:cNvPr>
            <p:cNvCxnSpPr>
              <a:cxnSpLocks/>
            </p:cNvCxnSpPr>
            <p:nvPr/>
          </p:nvCxnSpPr>
          <p:spPr>
            <a:xfrm>
              <a:off x="2567135" y="2722388"/>
              <a:ext cx="471706" cy="601509"/>
            </a:xfrm>
            <a:prstGeom prst="straightConnector1">
              <a:avLst/>
            </a:prstGeom>
            <a:ln w="25400" cap="rnd">
              <a:headEnd type="none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AutoShape 2" descr="https://mww.mbari.org/images/staff/danielle.jpg">
            <a:extLst>
              <a:ext uri="{FF2B5EF4-FFF2-40B4-BE49-F238E27FC236}">
                <a16:creationId xmlns:a16="http://schemas.microsoft.com/office/drawing/2014/main" id="{F0C538FC-5361-3B45-B266-4F72261D89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31107" y="3515934"/>
            <a:ext cx="954625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MBARI</a:t>
            </a:r>
          </a:p>
        </p:txBody>
      </p:sp>
      <p:sp>
        <p:nvSpPr>
          <p:cNvPr id="35" name="AutoShape 2" descr="https://mww.mbari.org/images/staff/danielle.jpg">
            <a:extLst>
              <a:ext uri="{FF2B5EF4-FFF2-40B4-BE49-F238E27FC236}">
                <a16:creationId xmlns:a16="http://schemas.microsoft.com/office/drawing/2014/main" id="{69B57508-C9A8-9640-9BF3-907181EDEE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1367" y="3522528"/>
            <a:ext cx="954625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CSUMB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D428F66-DBFC-384E-9438-E8164B7079B0}"/>
              </a:ext>
            </a:extLst>
          </p:cNvPr>
          <p:cNvSpPr txBox="1"/>
          <p:nvPr/>
        </p:nvSpPr>
        <p:spPr>
          <a:xfrm>
            <a:off x="3365915" y="2737133"/>
            <a:ext cx="461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37" name="AutoShape 2" descr="https://mww.mbari.org/images/staff/danielle.jpg">
            <a:extLst>
              <a:ext uri="{FF2B5EF4-FFF2-40B4-BE49-F238E27FC236}">
                <a16:creationId xmlns:a16="http://schemas.microsoft.com/office/drawing/2014/main" id="{23E1B81E-63B7-C946-9240-9914C66634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379469" y="3227300"/>
            <a:ext cx="954625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CSUMB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24F8DBF-DF4D-8A4A-8126-E7C344FBEAF0}"/>
              </a:ext>
            </a:extLst>
          </p:cNvPr>
          <p:cNvCxnSpPr>
            <a:cxnSpLocks/>
          </p:cNvCxnSpPr>
          <p:nvPr/>
        </p:nvCxnSpPr>
        <p:spPr>
          <a:xfrm>
            <a:off x="2755839" y="2272310"/>
            <a:ext cx="660556" cy="583730"/>
          </a:xfrm>
          <a:prstGeom prst="straightConnector1">
            <a:avLst/>
          </a:prstGeom>
          <a:ln w="25400" cap="rnd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406A51E2-F851-0141-8A6C-A9829EB68DD7}"/>
              </a:ext>
            </a:extLst>
          </p:cNvPr>
          <p:cNvSpPr txBox="1"/>
          <p:nvPr/>
        </p:nvSpPr>
        <p:spPr>
          <a:xfrm>
            <a:off x="6962059" y="2439468"/>
            <a:ext cx="96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$$$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D5B524C-6217-E24A-9997-74A7DDAE34DC}"/>
              </a:ext>
            </a:extLst>
          </p:cNvPr>
          <p:cNvSpPr txBox="1"/>
          <p:nvPr/>
        </p:nvSpPr>
        <p:spPr>
          <a:xfrm>
            <a:off x="7149157" y="3779697"/>
            <a:ext cx="4678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A9F65BD-8966-F54E-9774-2CCD0F5DC750}"/>
              </a:ext>
            </a:extLst>
          </p:cNvPr>
          <p:cNvSpPr txBox="1"/>
          <p:nvPr/>
        </p:nvSpPr>
        <p:spPr>
          <a:xfrm>
            <a:off x="5917306" y="3790719"/>
            <a:ext cx="494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07589BC-8B53-D142-BEE5-9F20A1F5B19F}"/>
              </a:ext>
            </a:extLst>
          </p:cNvPr>
          <p:cNvSpPr/>
          <p:nvPr/>
        </p:nvSpPr>
        <p:spPr>
          <a:xfrm>
            <a:off x="7556356" y="1702952"/>
            <a:ext cx="1484302" cy="66191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1440" tIns="45720" rIns="91440" bIns="45720">
            <a:prstTxWarp prst="textButton">
              <a:avLst>
                <a:gd name="adj" fmla="val 13021513"/>
              </a:avLst>
            </a:prstTxWarp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Everyone </a:t>
            </a:r>
          </a:p>
          <a:p>
            <a:pPr algn="ctr"/>
            <a:r>
              <a:rPr lang="en-US" sz="5400" b="1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else</a:t>
            </a:r>
          </a:p>
        </p:txBody>
      </p:sp>
    </p:spTree>
    <p:extLst>
      <p:ext uri="{BB962C8B-B14F-4D97-AF65-F5344CB8AC3E}">
        <p14:creationId xmlns:p14="http://schemas.microsoft.com/office/powerpoint/2010/main" val="1111953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D0EC81A-83E9-4C44-B4B0-751270DCB505}"/>
              </a:ext>
            </a:extLst>
          </p:cNvPr>
          <p:cNvGrpSpPr/>
          <p:nvPr/>
        </p:nvGrpSpPr>
        <p:grpSpPr>
          <a:xfrm>
            <a:off x="3438417" y="134500"/>
            <a:ext cx="5570757" cy="5349652"/>
            <a:chOff x="3438417" y="134500"/>
            <a:chExt cx="5570757" cy="534965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B2D3F70-ACDD-AA40-A90E-201FF3563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38417" y="134500"/>
              <a:ext cx="5570757" cy="5349652"/>
            </a:xfrm>
            <a:prstGeom prst="rect">
              <a:avLst/>
            </a:prstGeom>
          </p:spPr>
        </p:pic>
        <p:sp>
          <p:nvSpPr>
            <p:cNvPr id="5" name="Donut 4">
              <a:extLst>
                <a:ext uri="{FF2B5EF4-FFF2-40B4-BE49-F238E27FC236}">
                  <a16:creationId xmlns:a16="http://schemas.microsoft.com/office/drawing/2014/main" id="{78BFF268-66B8-BC4F-BB4C-F189A8D113E8}"/>
                </a:ext>
              </a:extLst>
            </p:cNvPr>
            <p:cNvSpPr/>
            <p:nvPr/>
          </p:nvSpPr>
          <p:spPr>
            <a:xfrm>
              <a:off x="7384866" y="2133736"/>
              <a:ext cx="1280422" cy="320105"/>
            </a:xfrm>
            <a:prstGeom prst="donu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External</a:t>
            </a:r>
          </a:p>
        </p:txBody>
      </p:sp>
    </p:spTree>
    <p:extLst>
      <p:ext uri="{BB962C8B-B14F-4D97-AF65-F5344CB8AC3E}">
        <p14:creationId xmlns:p14="http://schemas.microsoft.com/office/powerpoint/2010/main" val="3252687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541F7E-3A63-4646-945D-8BAB3D144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699" y="378068"/>
            <a:ext cx="6131161" cy="4659923"/>
          </a:xfrm>
          <a:prstGeom prst="rect">
            <a:avLst/>
          </a:prstGeom>
        </p:spPr>
      </p:pic>
      <p:sp>
        <p:nvSpPr>
          <p:cNvPr id="9" name="Donut 8">
            <a:extLst>
              <a:ext uri="{FF2B5EF4-FFF2-40B4-BE49-F238E27FC236}">
                <a16:creationId xmlns:a16="http://schemas.microsoft.com/office/drawing/2014/main" id="{95ACDB41-E724-BE45-A858-349F842459FC}"/>
              </a:ext>
            </a:extLst>
          </p:cNvPr>
          <p:cNvSpPr/>
          <p:nvPr/>
        </p:nvSpPr>
        <p:spPr>
          <a:xfrm>
            <a:off x="2519149" y="1546303"/>
            <a:ext cx="1731425" cy="620548"/>
          </a:xfrm>
          <a:prstGeom prst="don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785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1C22BC-B506-1D41-A390-518AFEF62CF5}"/>
              </a:ext>
            </a:extLst>
          </p:cNvPr>
          <p:cNvSpPr txBox="1"/>
          <p:nvPr/>
        </p:nvSpPr>
        <p:spPr>
          <a:xfrm>
            <a:off x="171794" y="3298855"/>
            <a:ext cx="86729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5213" indent="-3368675"/>
            <a:r>
              <a:rPr lang="en-US" sz="2400" u="sng" dirty="0"/>
              <a:t>Directors’ Questionnaire </a:t>
            </a:r>
            <a:r>
              <a:rPr lang="en-US" sz="2400" dirty="0"/>
              <a:t> --Absolute Requirement to get MBARI’s OK to pursue external funds.</a:t>
            </a:r>
          </a:p>
          <a:p>
            <a:pPr marL="3373438" indent="-3368675"/>
            <a:r>
              <a:rPr lang="en-US" sz="2400" dirty="0"/>
              <a:t>	--Must be in before grant is submitted.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D2201A0-2810-2A47-8222-4CF5504B3ABD}"/>
              </a:ext>
            </a:extLst>
          </p:cNvPr>
          <p:cNvCxnSpPr>
            <a:cxnSpLocks/>
          </p:cNvCxnSpPr>
          <p:nvPr/>
        </p:nvCxnSpPr>
        <p:spPr>
          <a:xfrm flipH="1">
            <a:off x="3025833" y="2223834"/>
            <a:ext cx="509847" cy="112896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FC29758-9C6E-D749-AD8C-185C5525BA28}"/>
              </a:ext>
            </a:extLst>
          </p:cNvPr>
          <p:cNvGrpSpPr/>
          <p:nvPr/>
        </p:nvGrpSpPr>
        <p:grpSpPr>
          <a:xfrm>
            <a:off x="1797973" y="1270741"/>
            <a:ext cx="7886700" cy="2028114"/>
            <a:chOff x="1797973" y="1270741"/>
            <a:chExt cx="7886700" cy="2028114"/>
          </a:xfrm>
        </p:grpSpPr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id="{08D0975A-B90A-D64E-84D0-D94BB7AF9377}"/>
                </a:ext>
              </a:extLst>
            </p:cNvPr>
            <p:cNvSpPr txBox="1">
              <a:spLocks/>
            </p:cNvSpPr>
            <p:nvPr/>
          </p:nvSpPr>
          <p:spPr>
            <a:xfrm>
              <a:off x="1797973" y="1315068"/>
              <a:ext cx="7886700" cy="181753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What is MOST IMPORTANT?</a:t>
              </a:r>
            </a:p>
            <a:p>
              <a:pPr marL="685800" lvl="1" indent="-342900">
                <a:buFont typeface="+mj-lt"/>
                <a:buAutoNum type="arabicPeriod"/>
              </a:pPr>
              <a:r>
                <a:rPr lang="en-US" dirty="0"/>
                <a:t>Talk to Danielle Haddock!!</a:t>
              </a:r>
            </a:p>
            <a:p>
              <a:pPr marL="685800" lvl="1" indent="-342900">
                <a:buFont typeface="+mj-lt"/>
                <a:buAutoNum type="arabicPeriod"/>
              </a:pPr>
              <a:r>
                <a:rPr lang="en-US" dirty="0"/>
                <a:t>Fill out a DQ.</a:t>
              </a:r>
            </a:p>
            <a:p>
              <a:pPr lvl="2"/>
              <a:endParaRPr lang="en-US" dirty="0"/>
            </a:p>
            <a:p>
              <a:pPr lvl="2"/>
              <a:endParaRPr lang="en-US" dirty="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7DB01E7-65F5-524A-AFBE-D61BADCB96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326" r="28459" b="28164"/>
            <a:stretch/>
          </p:blipFill>
          <p:spPr>
            <a:xfrm rot="5400000">
              <a:off x="5101469" y="1434000"/>
              <a:ext cx="2028114" cy="17015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3520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897332-4569-E24D-A41B-FED7C6819994}"/>
              </a:ext>
            </a:extLst>
          </p:cNvPr>
          <p:cNvGrpSpPr/>
          <p:nvPr/>
        </p:nvGrpSpPr>
        <p:grpSpPr>
          <a:xfrm>
            <a:off x="3438417" y="134500"/>
            <a:ext cx="5570757" cy="5349652"/>
            <a:chOff x="3438417" y="134500"/>
            <a:chExt cx="5570757" cy="534965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B2D3F70-ACDD-AA40-A90E-201FF3563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38417" y="134500"/>
              <a:ext cx="5570757" cy="5349652"/>
            </a:xfrm>
            <a:prstGeom prst="rect">
              <a:avLst/>
            </a:prstGeom>
          </p:spPr>
        </p:pic>
        <p:sp>
          <p:nvSpPr>
            <p:cNvPr id="5" name="Donut 4">
              <a:extLst>
                <a:ext uri="{FF2B5EF4-FFF2-40B4-BE49-F238E27FC236}">
                  <a16:creationId xmlns:a16="http://schemas.microsoft.com/office/drawing/2014/main" id="{78BFF268-66B8-BC4F-BB4C-F189A8D113E8}"/>
                </a:ext>
              </a:extLst>
            </p:cNvPr>
            <p:cNvSpPr/>
            <p:nvPr/>
          </p:nvSpPr>
          <p:spPr>
            <a:xfrm>
              <a:off x="7384866" y="2133736"/>
              <a:ext cx="1280422" cy="320105"/>
            </a:xfrm>
            <a:prstGeom prst="donu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External</a:t>
            </a:r>
          </a:p>
        </p:txBody>
      </p:sp>
    </p:spTree>
    <p:extLst>
      <p:ext uri="{BB962C8B-B14F-4D97-AF65-F5344CB8AC3E}">
        <p14:creationId xmlns:p14="http://schemas.microsoft.com/office/powerpoint/2010/main" val="1277954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541F7E-3A63-4646-945D-8BAB3D144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699" y="378068"/>
            <a:ext cx="6131161" cy="4659923"/>
          </a:xfrm>
          <a:prstGeom prst="rect">
            <a:avLst/>
          </a:prstGeom>
        </p:spPr>
      </p:pic>
      <p:sp>
        <p:nvSpPr>
          <p:cNvPr id="9" name="Donut 8">
            <a:extLst>
              <a:ext uri="{FF2B5EF4-FFF2-40B4-BE49-F238E27FC236}">
                <a16:creationId xmlns:a16="http://schemas.microsoft.com/office/drawing/2014/main" id="{95ACDB41-E724-BE45-A858-349F842459FC}"/>
              </a:ext>
            </a:extLst>
          </p:cNvPr>
          <p:cNvSpPr/>
          <p:nvPr/>
        </p:nvSpPr>
        <p:spPr>
          <a:xfrm>
            <a:off x="7279571" y="1424383"/>
            <a:ext cx="1731425" cy="620548"/>
          </a:xfrm>
          <a:prstGeom prst="don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933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4" y="1347052"/>
            <a:ext cx="7886700" cy="3263504"/>
          </a:xfrm>
        </p:spPr>
        <p:txBody>
          <a:bodyPr/>
          <a:lstStyle/>
          <a:p>
            <a:r>
              <a:rPr lang="en-US" dirty="0"/>
              <a:t>External</a:t>
            </a:r>
          </a:p>
          <a:p>
            <a:pPr lvl="1"/>
            <a:r>
              <a:rPr lang="en-US" sz="1600" dirty="0"/>
              <a:t>Directors’ Questionnaire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2DD98F-8571-284B-A4EC-39006C1DF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039" y="0"/>
            <a:ext cx="6145907" cy="5143500"/>
          </a:xfrm>
          <a:prstGeom prst="rect">
            <a:avLst/>
          </a:prstGeom>
        </p:spPr>
      </p:pic>
      <p:sp>
        <p:nvSpPr>
          <p:cNvPr id="9" name="Donut 8">
            <a:extLst>
              <a:ext uri="{FF2B5EF4-FFF2-40B4-BE49-F238E27FC236}">
                <a16:creationId xmlns:a16="http://schemas.microsoft.com/office/drawing/2014/main" id="{95ACDB41-E724-BE45-A858-349F842459FC}"/>
              </a:ext>
            </a:extLst>
          </p:cNvPr>
          <p:cNvSpPr/>
          <p:nvPr/>
        </p:nvSpPr>
        <p:spPr>
          <a:xfrm>
            <a:off x="7697583" y="83972"/>
            <a:ext cx="354676" cy="532400"/>
          </a:xfrm>
          <a:prstGeom prst="donut">
            <a:avLst>
              <a:gd name="adj" fmla="val 562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445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12" y="1757146"/>
            <a:ext cx="2804159" cy="448498"/>
          </a:xfrm>
        </p:spPr>
        <p:txBody>
          <a:bodyPr/>
          <a:lstStyle/>
          <a:p>
            <a:r>
              <a:rPr lang="en-US" dirty="0"/>
              <a:t>Need 3 pages of Info</a:t>
            </a:r>
            <a:endParaRPr lang="en-US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5B626D-1560-D34C-A7A1-D69A201888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391" y="0"/>
            <a:ext cx="3509218" cy="51435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362D7C-5A92-984C-BB95-43F9BDE76D7A}"/>
              </a:ext>
            </a:extLst>
          </p:cNvPr>
          <p:cNvSpPr txBox="1"/>
          <p:nvPr/>
        </p:nvSpPr>
        <p:spPr>
          <a:xfrm>
            <a:off x="1596044" y="2920537"/>
            <a:ext cx="1573876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page 1:</a:t>
            </a:r>
          </a:p>
        </p:txBody>
      </p:sp>
    </p:spTree>
    <p:extLst>
      <p:ext uri="{BB962C8B-B14F-4D97-AF65-F5344CB8AC3E}">
        <p14:creationId xmlns:p14="http://schemas.microsoft.com/office/powerpoint/2010/main" val="3834442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4" y="1347052"/>
            <a:ext cx="7886700" cy="3263504"/>
          </a:xfrm>
        </p:spPr>
        <p:txBody>
          <a:bodyPr/>
          <a:lstStyle/>
          <a:p>
            <a:r>
              <a:rPr lang="en-US" dirty="0"/>
              <a:t>Need 3 pages of Info</a:t>
            </a:r>
            <a:endParaRPr lang="en-US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3144BF-A63E-014B-8A41-EC8B9D680301}"/>
              </a:ext>
            </a:extLst>
          </p:cNvPr>
          <p:cNvSpPr txBox="1"/>
          <p:nvPr/>
        </p:nvSpPr>
        <p:spPr>
          <a:xfrm>
            <a:off x="1596044" y="2920537"/>
            <a:ext cx="1573876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page 2: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AC36609-B402-9142-88D8-C6DC11D2E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647" y="1541147"/>
            <a:ext cx="4809986" cy="3148445"/>
          </a:xfrm>
          <a:prstGeom prst="rect">
            <a:avLst/>
          </a:prstGeom>
        </p:spPr>
      </p:pic>
      <p:sp>
        <p:nvSpPr>
          <p:cNvPr id="9" name="Donut 8">
            <a:extLst>
              <a:ext uri="{FF2B5EF4-FFF2-40B4-BE49-F238E27FC236}">
                <a16:creationId xmlns:a16="http://schemas.microsoft.com/office/drawing/2014/main" id="{95ACDB41-E724-BE45-A858-349F842459FC}"/>
              </a:ext>
            </a:extLst>
          </p:cNvPr>
          <p:cNvSpPr/>
          <p:nvPr/>
        </p:nvSpPr>
        <p:spPr>
          <a:xfrm rot="5400000">
            <a:off x="5251295" y="1538275"/>
            <a:ext cx="708314" cy="2056210"/>
          </a:xfrm>
          <a:prstGeom prst="donut">
            <a:avLst>
              <a:gd name="adj" fmla="val 562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099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4" y="1347052"/>
            <a:ext cx="7886700" cy="3263504"/>
          </a:xfrm>
        </p:spPr>
        <p:txBody>
          <a:bodyPr/>
          <a:lstStyle/>
          <a:p>
            <a:r>
              <a:rPr lang="en-US" dirty="0"/>
              <a:t>Need 3 pages of Info</a:t>
            </a:r>
            <a:endParaRPr lang="en-US" sz="16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9B3AD4F-1E7D-AA41-9236-385954946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391" y="1198578"/>
            <a:ext cx="5040734" cy="39449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43144BF-A63E-014B-8A41-EC8B9D680301}"/>
              </a:ext>
            </a:extLst>
          </p:cNvPr>
          <p:cNvSpPr txBox="1"/>
          <p:nvPr/>
        </p:nvSpPr>
        <p:spPr>
          <a:xfrm>
            <a:off x="1596044" y="2920537"/>
            <a:ext cx="1573876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page 3:</a:t>
            </a:r>
          </a:p>
        </p:txBody>
      </p:sp>
      <p:sp>
        <p:nvSpPr>
          <p:cNvPr id="9" name="Donut 8">
            <a:extLst>
              <a:ext uri="{FF2B5EF4-FFF2-40B4-BE49-F238E27FC236}">
                <a16:creationId xmlns:a16="http://schemas.microsoft.com/office/drawing/2014/main" id="{95ACDB41-E724-BE45-A858-349F842459FC}"/>
              </a:ext>
            </a:extLst>
          </p:cNvPr>
          <p:cNvSpPr/>
          <p:nvPr/>
        </p:nvSpPr>
        <p:spPr>
          <a:xfrm rot="16200000">
            <a:off x="5089716" y="1571350"/>
            <a:ext cx="1103517" cy="5154088"/>
          </a:xfrm>
          <a:prstGeom prst="donut">
            <a:avLst>
              <a:gd name="adj" fmla="val 143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477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23215-F724-7A4D-B068-84D6A5738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MBARI projects (i.e., INTERNAL)</a:t>
            </a:r>
          </a:p>
          <a:p>
            <a:r>
              <a:rPr lang="en-US" dirty="0"/>
              <a:t>Grant-Funded projects (i.e., EXTERNAL)</a:t>
            </a:r>
          </a:p>
        </p:txBody>
      </p:sp>
    </p:spTree>
    <p:extLst>
      <p:ext uri="{BB962C8B-B14F-4D97-AF65-F5344CB8AC3E}">
        <p14:creationId xmlns:p14="http://schemas.microsoft.com/office/powerpoint/2010/main" val="2832415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5456" y="1268016"/>
            <a:ext cx="5719155" cy="787999"/>
          </a:xfrm>
        </p:spPr>
        <p:txBody>
          <a:bodyPr/>
          <a:lstStyle/>
          <a:p>
            <a:r>
              <a:rPr lang="en-US" dirty="0"/>
              <a:t>When working with other Institutions who will lead project, this is what you need for the DQ:</a:t>
            </a:r>
          </a:p>
          <a:p>
            <a:pPr marL="685800" lvl="1" indent="-342900">
              <a:buFont typeface="+mj-lt"/>
              <a:buAutoNum type="arabicPeriod"/>
            </a:pPr>
            <a:endParaRPr lang="en-US" sz="1300" dirty="0"/>
          </a:p>
        </p:txBody>
      </p:sp>
      <p:sp>
        <p:nvSpPr>
          <p:cNvPr id="9" name="Donut 8">
            <a:extLst>
              <a:ext uri="{FF2B5EF4-FFF2-40B4-BE49-F238E27FC236}">
                <a16:creationId xmlns:a16="http://schemas.microsoft.com/office/drawing/2014/main" id="{95ACDB41-E724-BE45-A858-349F842459FC}"/>
              </a:ext>
            </a:extLst>
          </p:cNvPr>
          <p:cNvSpPr/>
          <p:nvPr/>
        </p:nvSpPr>
        <p:spPr>
          <a:xfrm>
            <a:off x="7697583" y="83972"/>
            <a:ext cx="354676" cy="532400"/>
          </a:xfrm>
          <a:prstGeom prst="donut">
            <a:avLst>
              <a:gd name="adj" fmla="val 562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181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7190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CC396AA-AADD-DF42-BEA3-E8B73CB43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3DE6505-E039-9D42-9406-48EF25CBA7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213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18F8046-61C2-AD48-83E4-F76460E3E72F}"/>
              </a:ext>
            </a:extLst>
          </p:cNvPr>
          <p:cNvGrpSpPr/>
          <p:nvPr/>
        </p:nvGrpSpPr>
        <p:grpSpPr>
          <a:xfrm>
            <a:off x="3213461" y="134500"/>
            <a:ext cx="5795713" cy="5349652"/>
            <a:chOff x="1203413" y="-135621"/>
            <a:chExt cx="6464642" cy="596709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B2D3F70-ACDD-AA40-A90E-201FF3563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54333" y="-135621"/>
              <a:ext cx="6213722" cy="5967098"/>
            </a:xfrm>
            <a:prstGeom prst="rect">
              <a:avLst/>
            </a:prstGeom>
          </p:spPr>
        </p:pic>
        <p:sp>
          <p:nvSpPr>
            <p:cNvPr id="5" name="Donut 4">
              <a:extLst>
                <a:ext uri="{FF2B5EF4-FFF2-40B4-BE49-F238E27FC236}">
                  <a16:creationId xmlns:a16="http://schemas.microsoft.com/office/drawing/2014/main" id="{78BFF268-66B8-BC4F-BB4C-F189A8D113E8}"/>
                </a:ext>
              </a:extLst>
            </p:cNvPr>
            <p:cNvSpPr/>
            <p:nvPr/>
          </p:nvSpPr>
          <p:spPr>
            <a:xfrm>
              <a:off x="1203413" y="3735978"/>
              <a:ext cx="1428206" cy="357051"/>
            </a:xfrm>
            <a:prstGeom prst="donu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A52ACA-70BA-C34C-8610-B0A08BF06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</p:spPr>
        <p:txBody>
          <a:bodyPr/>
          <a:lstStyle/>
          <a:p>
            <a:r>
              <a:rPr lang="en-US" dirty="0"/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790018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A52ACA-70BA-C34C-8610-B0A08BF06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</p:spPr>
        <p:txBody>
          <a:bodyPr/>
          <a:lstStyle/>
          <a:p>
            <a:r>
              <a:rPr lang="en-US" dirty="0"/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E817F8-8B2E-4D48-9A07-BD03CBF52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6853" y="78376"/>
            <a:ext cx="4744381" cy="4763589"/>
          </a:xfrm>
          <a:prstGeom prst="rect">
            <a:avLst/>
          </a:prstGeom>
        </p:spPr>
      </p:pic>
      <p:sp>
        <p:nvSpPr>
          <p:cNvPr id="9" name="Donut 8">
            <a:extLst>
              <a:ext uri="{FF2B5EF4-FFF2-40B4-BE49-F238E27FC236}">
                <a16:creationId xmlns:a16="http://schemas.microsoft.com/office/drawing/2014/main" id="{A06DF821-50D4-7B43-89FA-1E98B880F3F2}"/>
              </a:ext>
            </a:extLst>
          </p:cNvPr>
          <p:cNvSpPr/>
          <p:nvPr/>
        </p:nvSpPr>
        <p:spPr>
          <a:xfrm>
            <a:off x="4466107" y="1893823"/>
            <a:ext cx="1853271" cy="2394569"/>
          </a:xfrm>
          <a:prstGeom prst="donut">
            <a:avLst>
              <a:gd name="adj" fmla="val 959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147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23215-F724-7A4D-B068-84D6A5738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7E2BAD-80C3-4C4C-B0F6-FE800CC8C09A}"/>
              </a:ext>
            </a:extLst>
          </p:cNvPr>
          <p:cNvSpPr txBox="1"/>
          <p:nvPr/>
        </p:nvSpPr>
        <p:spPr>
          <a:xfrm>
            <a:off x="2307772" y="1892975"/>
            <a:ext cx="46939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</a:rPr>
              <a:t>May 2, 2019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1F75A6-DB7E-024B-AA04-FEC58088F6BD}"/>
              </a:ext>
            </a:extLst>
          </p:cNvPr>
          <p:cNvSpPr txBox="1"/>
          <p:nvPr/>
        </p:nvSpPr>
        <p:spPr>
          <a:xfrm>
            <a:off x="87086" y="3278238"/>
            <a:ext cx="89349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2020 Proposal Planning Workshop </a:t>
            </a:r>
          </a:p>
          <a:p>
            <a:pPr algn="ctr"/>
            <a:r>
              <a:rPr lang="en-US" sz="3200" dirty="0">
                <a:solidFill>
                  <a:srgbClr val="00B0F0"/>
                </a:solidFill>
              </a:rPr>
              <a:t>Mandy Allen</a:t>
            </a:r>
          </a:p>
          <a:p>
            <a:pPr algn="ctr"/>
            <a:r>
              <a:rPr lang="en-US" sz="1600" dirty="0"/>
              <a:t>(Here in Forum)</a:t>
            </a:r>
          </a:p>
        </p:txBody>
      </p:sp>
    </p:spTree>
    <p:extLst>
      <p:ext uri="{BB962C8B-B14F-4D97-AF65-F5344CB8AC3E}">
        <p14:creationId xmlns:p14="http://schemas.microsoft.com/office/powerpoint/2010/main" val="190301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6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A52ACA-70BA-C34C-8610-B0A08BF06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485707"/>
          </a:xfrm>
        </p:spPr>
        <p:txBody>
          <a:bodyPr/>
          <a:lstStyle/>
          <a:p>
            <a:r>
              <a:rPr lang="en-US" dirty="0"/>
              <a:t>What about External Grants?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7484ED-31FC-ED4D-98AD-85ABF4C99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68" y="2878149"/>
            <a:ext cx="1858420" cy="1858420"/>
          </a:xfrm>
          <a:prstGeom prst="rect">
            <a:avLst/>
          </a:prstGeom>
        </p:spPr>
      </p:pic>
      <p:pic>
        <p:nvPicPr>
          <p:cNvPr id="9" name="Picture 8" descr="NOAA logo.pdf">
            <a:extLst>
              <a:ext uri="{FF2B5EF4-FFF2-40B4-BE49-F238E27FC236}">
                <a16:creationId xmlns:a16="http://schemas.microsoft.com/office/drawing/2014/main" id="{D0F2CD88-5B97-8E41-B24C-07624C0735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197" y="1907688"/>
            <a:ext cx="1569054" cy="1569054"/>
          </a:xfrm>
          <a:prstGeom prst="rect">
            <a:avLst/>
          </a:prstGeom>
        </p:spPr>
      </p:pic>
      <p:pic>
        <p:nvPicPr>
          <p:cNvPr id="12" name="Picture 11" descr="NASA logo.pdf">
            <a:extLst>
              <a:ext uri="{FF2B5EF4-FFF2-40B4-BE49-F238E27FC236}">
                <a16:creationId xmlns:a16="http://schemas.microsoft.com/office/drawing/2014/main" id="{A45F49B7-8C4B-554B-963D-D7B2F6CEE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3406" y="3927916"/>
            <a:ext cx="1073090" cy="8919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BEFF33-B430-6A4E-9F73-16D6F78D54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679" y="1956129"/>
            <a:ext cx="1670809" cy="4898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B8EAD5-321B-5847-9EB4-F549B12F61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6906" y="3476742"/>
            <a:ext cx="1526526" cy="562907"/>
          </a:xfrm>
          <a:prstGeom prst="rect">
            <a:avLst/>
          </a:prstGeom>
        </p:spPr>
      </p:pic>
      <p:pic>
        <p:nvPicPr>
          <p:cNvPr id="15" name="Picture 14" descr="https://science.energy.gov/~/media/_/images/about/resources/logos/jpg/high-res/RGB_Color-Seal_Green-Mark_SC_Vertical.jpg">
            <a:extLst>
              <a:ext uri="{FF2B5EF4-FFF2-40B4-BE49-F238E27FC236}">
                <a16:creationId xmlns:a16="http://schemas.microsoft.com/office/drawing/2014/main" id="{6CDFBCCA-0680-6F4B-8596-7216679BF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624" y="2165318"/>
            <a:ext cx="2177303" cy="704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2345E14-763E-954A-B795-D7F90B8AD9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8371" y="2819468"/>
            <a:ext cx="1314549" cy="1314549"/>
          </a:xfrm>
          <a:prstGeom prst="rect">
            <a:avLst/>
          </a:prstGeom>
        </p:spPr>
      </p:pic>
      <p:pic>
        <p:nvPicPr>
          <p:cNvPr id="17" name="Picture 9" descr="Image result for darpa logo">
            <a:hlinkClick r:id="rId9"/>
            <a:extLst>
              <a:ext uri="{FF2B5EF4-FFF2-40B4-BE49-F238E27FC236}">
                <a16:creationId xmlns:a16="http://schemas.microsoft.com/office/drawing/2014/main" id="{8C864C9D-E404-3E48-8095-1AE560F2E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686" y="4134017"/>
            <a:ext cx="1337556" cy="685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197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A52ACA-70BA-C34C-8610-B0A08BF06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440237" cy="2964483"/>
          </a:xfrm>
        </p:spPr>
        <p:txBody>
          <a:bodyPr>
            <a:normAutofit/>
          </a:bodyPr>
          <a:lstStyle/>
          <a:p>
            <a:r>
              <a:rPr lang="en-US" dirty="0"/>
              <a:t>What about External Grants?</a:t>
            </a:r>
          </a:p>
          <a:p>
            <a:pPr lvl="1"/>
            <a:r>
              <a:rPr lang="en-US" dirty="0"/>
              <a:t>Usually come about from:</a:t>
            </a:r>
          </a:p>
          <a:p>
            <a:pPr lvl="1"/>
            <a:endParaRPr lang="en-US" dirty="0"/>
          </a:p>
          <a:p>
            <a:pPr lvl="2"/>
            <a:r>
              <a:rPr lang="en-US" sz="1900" dirty="0"/>
              <a:t>RFI – Request for Information</a:t>
            </a:r>
          </a:p>
          <a:p>
            <a:pPr lvl="2"/>
            <a:r>
              <a:rPr lang="en-US" sz="1900" dirty="0"/>
              <a:t>RFP – Request for Proposals</a:t>
            </a:r>
          </a:p>
          <a:p>
            <a:pPr lvl="2"/>
            <a:r>
              <a:rPr lang="en-US" sz="1900" dirty="0"/>
              <a:t>BAA – Broad Agency Announcement</a:t>
            </a:r>
          </a:p>
          <a:p>
            <a:pPr lvl="2"/>
            <a:r>
              <a:rPr lang="en-US" sz="1900" dirty="0"/>
              <a:t>FFOA – Federal Funding Opportunity Announcement</a:t>
            </a:r>
          </a:p>
          <a:p>
            <a:pPr lvl="2"/>
            <a:endParaRPr lang="en-US" sz="1900" dirty="0"/>
          </a:p>
          <a:p>
            <a:pPr lvl="2"/>
            <a:endParaRPr lang="en-US" dirty="0"/>
          </a:p>
        </p:txBody>
      </p:sp>
      <p:sp>
        <p:nvSpPr>
          <p:cNvPr id="3" name="AutoShape 2" descr="https://mww.mbari.org/images/staff/danielle.jpg">
            <a:extLst>
              <a:ext uri="{FF2B5EF4-FFF2-40B4-BE49-F238E27FC236}">
                <a16:creationId xmlns:a16="http://schemas.microsoft.com/office/drawing/2014/main" id="{210E62DC-C327-DA43-BA0A-48E1858425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9FC2805-8D20-5E4B-90B0-57C3AA8CC449}"/>
              </a:ext>
            </a:extLst>
          </p:cNvPr>
          <p:cNvSpPr txBox="1">
            <a:spLocks/>
          </p:cNvSpPr>
          <p:nvPr/>
        </p:nvSpPr>
        <p:spPr>
          <a:xfrm>
            <a:off x="3916507" y="4656785"/>
            <a:ext cx="7886700" cy="1817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…….Regardless of call, they come in 2 flavors:</a:t>
            </a:r>
          </a:p>
          <a:p>
            <a:pPr marL="685800" lvl="2" indent="0">
              <a:buNone/>
            </a:pPr>
            <a:endParaRPr lang="en-US" dirty="0"/>
          </a:p>
          <a:p>
            <a:pPr marL="6858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747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External Proposals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A52ACA-70BA-C34C-8610-B0A08BF06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757" y="1341611"/>
            <a:ext cx="5499195" cy="1885690"/>
          </a:xfrm>
        </p:spPr>
        <p:txBody>
          <a:bodyPr/>
          <a:lstStyle/>
          <a:p>
            <a:r>
              <a:rPr lang="en-US" dirty="0"/>
              <a:t>Two Broad Categories:</a:t>
            </a:r>
          </a:p>
          <a:p>
            <a:pPr lvl="1"/>
            <a:r>
              <a:rPr lang="en-US" dirty="0"/>
              <a:t>Grants/Collaborative Agreements</a:t>
            </a:r>
          </a:p>
          <a:p>
            <a:pPr lvl="1"/>
            <a:r>
              <a:rPr lang="en-US" dirty="0"/>
              <a:t>Contracts/Procurements</a:t>
            </a:r>
          </a:p>
          <a:p>
            <a:pPr lvl="2"/>
            <a:endParaRPr lang="en-US" dirty="0"/>
          </a:p>
        </p:txBody>
      </p:sp>
      <p:sp>
        <p:nvSpPr>
          <p:cNvPr id="3" name="AutoShape 2" descr="https://mww.mbari.org/images/staff/danielle.jpg">
            <a:extLst>
              <a:ext uri="{FF2B5EF4-FFF2-40B4-BE49-F238E27FC236}">
                <a16:creationId xmlns:a16="http://schemas.microsoft.com/office/drawing/2014/main" id="{210E62DC-C327-DA43-BA0A-48E1858425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24354" y="2767320"/>
            <a:ext cx="4436012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Grants = ‘BEST EFFORT”</a:t>
            </a:r>
          </a:p>
        </p:txBody>
      </p:sp>
      <p:sp>
        <p:nvSpPr>
          <p:cNvPr id="6" name="AutoShape 2" descr="https://mww.mbari.org/images/staff/danielle.jpg">
            <a:extLst>
              <a:ext uri="{FF2B5EF4-FFF2-40B4-BE49-F238E27FC236}">
                <a16:creationId xmlns:a16="http://schemas.microsoft.com/office/drawing/2014/main" id="{4972BB8C-F0B9-484B-A11D-CF9C664C5F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1999" y="2560319"/>
            <a:ext cx="3351629" cy="66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2" descr="https://mww.mbari.org/images/staff/danielle.jpg">
            <a:extLst>
              <a:ext uri="{FF2B5EF4-FFF2-40B4-BE49-F238E27FC236}">
                <a16:creationId xmlns:a16="http://schemas.microsoft.com/office/drawing/2014/main" id="{86A26007-0691-F84D-BEF8-D97C59D614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07988" y="2770101"/>
            <a:ext cx="4436012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Contract = deliver property or service</a:t>
            </a:r>
          </a:p>
        </p:txBody>
      </p:sp>
    </p:spTree>
    <p:extLst>
      <p:ext uri="{BB962C8B-B14F-4D97-AF65-F5344CB8AC3E}">
        <p14:creationId xmlns:p14="http://schemas.microsoft.com/office/powerpoint/2010/main" val="1621069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External Proposals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A52ACA-70BA-C34C-8610-B0A08BF06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4457" y="6433650"/>
            <a:ext cx="5499195" cy="1885690"/>
          </a:xfrm>
        </p:spPr>
        <p:txBody>
          <a:bodyPr/>
          <a:lstStyle/>
          <a:p>
            <a:r>
              <a:rPr lang="en-US" dirty="0"/>
              <a:t>Two Broad Categories:</a:t>
            </a:r>
          </a:p>
          <a:p>
            <a:pPr lvl="1"/>
            <a:r>
              <a:rPr lang="en-US" dirty="0"/>
              <a:t>Grants/Collaborative Agreements</a:t>
            </a:r>
          </a:p>
          <a:p>
            <a:pPr lvl="1"/>
            <a:r>
              <a:rPr lang="en-US" dirty="0"/>
              <a:t>Contracts/Procurements</a:t>
            </a:r>
          </a:p>
          <a:p>
            <a:pPr lvl="2"/>
            <a:endParaRPr lang="en-US" dirty="0"/>
          </a:p>
        </p:txBody>
      </p:sp>
      <p:sp>
        <p:nvSpPr>
          <p:cNvPr id="3" name="AutoShape 2" descr="https://mww.mbari.org/images/staff/danielle.jpg">
            <a:extLst>
              <a:ext uri="{FF2B5EF4-FFF2-40B4-BE49-F238E27FC236}">
                <a16:creationId xmlns:a16="http://schemas.microsoft.com/office/drawing/2014/main" id="{210E62DC-C327-DA43-BA0A-48E1858425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24354" y="2767320"/>
            <a:ext cx="321564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Grants = ‘BEST EFFORT”</a:t>
            </a:r>
          </a:p>
        </p:txBody>
      </p:sp>
      <p:sp>
        <p:nvSpPr>
          <p:cNvPr id="6" name="AutoShape 2" descr="https://mww.mbari.org/images/staff/danielle.jpg">
            <a:extLst>
              <a:ext uri="{FF2B5EF4-FFF2-40B4-BE49-F238E27FC236}">
                <a16:creationId xmlns:a16="http://schemas.microsoft.com/office/drawing/2014/main" id="{4972BB8C-F0B9-484B-A11D-CF9C664C5F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1999" y="2560319"/>
            <a:ext cx="3351629" cy="66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2" descr="https://mww.mbari.org/images/staff/danielle.jpg">
            <a:extLst>
              <a:ext uri="{FF2B5EF4-FFF2-40B4-BE49-F238E27FC236}">
                <a16:creationId xmlns:a16="http://schemas.microsoft.com/office/drawing/2014/main" id="{86A26007-0691-F84D-BEF8-D97C59D614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07988" y="2770101"/>
            <a:ext cx="4150262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Contract = deliver property or service</a:t>
            </a:r>
          </a:p>
        </p:txBody>
      </p:sp>
    </p:spTree>
    <p:extLst>
      <p:ext uri="{BB962C8B-B14F-4D97-AF65-F5344CB8AC3E}">
        <p14:creationId xmlns:p14="http://schemas.microsoft.com/office/powerpoint/2010/main" val="1804808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2.59259E-6 L 0.19062 -0.296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53" y="-148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12564</TotalTime>
  <Words>285</Words>
  <Application>Microsoft Macintosh PowerPoint</Application>
  <PresentationFormat>On-screen Show (16:9)</PresentationFormat>
  <Paragraphs>88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Project Management at MBARI</vt:lpstr>
      <vt:lpstr>Proposals</vt:lpstr>
      <vt:lpstr>Proposals</vt:lpstr>
      <vt:lpstr>Proposals</vt:lpstr>
      <vt:lpstr>Proposals</vt:lpstr>
      <vt:lpstr>Proposals</vt:lpstr>
      <vt:lpstr>Proposals</vt:lpstr>
      <vt:lpstr>External Proposals</vt:lpstr>
      <vt:lpstr>External Proposals</vt:lpstr>
      <vt:lpstr>External Proposals—What ARE we?</vt:lpstr>
      <vt:lpstr>Proposals</vt:lpstr>
      <vt:lpstr>Proposals</vt:lpstr>
      <vt:lpstr>Proposals</vt:lpstr>
      <vt:lpstr>Proposals</vt:lpstr>
      <vt:lpstr>Proposals</vt:lpstr>
      <vt:lpstr>Proposals</vt:lpstr>
      <vt:lpstr>Proposals</vt:lpstr>
      <vt:lpstr>Proposals</vt:lpstr>
      <vt:lpstr>Proposals</vt:lpstr>
      <vt:lpstr>Proposals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Birch</dc:creator>
  <cp:lastModifiedBy>James Birch</cp:lastModifiedBy>
  <cp:revision>35</cp:revision>
  <dcterms:created xsi:type="dcterms:W3CDTF">2019-02-13T00:41:55Z</dcterms:created>
  <dcterms:modified xsi:type="dcterms:W3CDTF">2019-02-21T18:17:51Z</dcterms:modified>
</cp:coreProperties>
</file>