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2"/>
  </p:notesMasterIdLst>
  <p:sldIdLst>
    <p:sldId id="256" r:id="rId2"/>
    <p:sldId id="257" r:id="rId3"/>
    <p:sldId id="259" r:id="rId4"/>
    <p:sldId id="286" r:id="rId5"/>
    <p:sldId id="284" r:id="rId6"/>
    <p:sldId id="285" r:id="rId7"/>
    <p:sldId id="262" r:id="rId8"/>
    <p:sldId id="282" r:id="rId9"/>
    <p:sldId id="260" r:id="rId10"/>
    <p:sldId id="283" r:id="rId11"/>
    <p:sldId id="263" r:id="rId12"/>
    <p:sldId id="265" r:id="rId13"/>
    <p:sldId id="281" r:id="rId14"/>
    <p:sldId id="270" r:id="rId15"/>
    <p:sldId id="264" r:id="rId16"/>
    <p:sldId id="266" r:id="rId17"/>
    <p:sldId id="267" r:id="rId18"/>
    <p:sldId id="271" r:id="rId19"/>
    <p:sldId id="272" r:id="rId20"/>
    <p:sldId id="273" r:id="rId21"/>
    <p:sldId id="274" r:id="rId22"/>
    <p:sldId id="275" r:id="rId23"/>
    <p:sldId id="277" r:id="rId24"/>
    <p:sldId id="276" r:id="rId25"/>
    <p:sldId id="278" r:id="rId26"/>
    <p:sldId id="280" r:id="rId27"/>
    <p:sldId id="279" r:id="rId28"/>
    <p:sldId id="287" r:id="rId29"/>
    <p:sldId id="288" r:id="rId30"/>
    <p:sldId id="261" r:id="rId31"/>
  </p:sldIdLst>
  <p:sldSz cx="9144000" cy="5143500" type="screen16x9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69"/>
    <p:restoredTop sz="69746"/>
  </p:normalViewPr>
  <p:slideViewPr>
    <p:cSldViewPr snapToGrid="0" snapToObjects="1">
      <p:cViewPr>
        <p:scale>
          <a:sx n="132" d="100"/>
          <a:sy n="132" d="100"/>
        </p:scale>
        <p:origin x="1056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3" d="100"/>
        <a:sy n="133" d="100"/>
      </p:scale>
      <p:origin x="0" y="0"/>
    </p:cViewPr>
  </p:sorterViewPr>
  <p:notesViewPr>
    <p:cSldViewPr snapToGrid="0" snapToObjects="1">
      <p:cViewPr varScale="1">
        <p:scale>
          <a:sx n="170" d="100"/>
          <a:sy n="170" d="100"/>
        </p:scale>
        <p:origin x="138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1CF65-3EA9-1049-A40B-6F13578D00D1}" type="datetimeFigureOut">
              <a:rPr lang="en-US" smtClean="0"/>
              <a:t>2/22/19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A33AF-23F1-B043-8001-A88DD5397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79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to talk to Supervisor of who you want and if you need more space BEFORE you start the DQ</a:t>
            </a:r>
          </a:p>
          <a:p>
            <a:endParaRPr lang="en-US" dirty="0"/>
          </a:p>
          <a:p>
            <a:r>
              <a:rPr lang="en-US" dirty="0"/>
              <a:t>Is it appropriate, do we have enough time in people </a:t>
            </a:r>
            <a:r>
              <a:rPr lang="en-US" dirty="0" err="1"/>
              <a:t>yrs</a:t>
            </a:r>
            <a:r>
              <a:rPr lang="en-US" dirty="0"/>
              <a:t>, any major space impacts?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0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 share.  Look at cost share policy.</a:t>
            </a:r>
          </a:p>
          <a:p>
            <a:endParaRPr lang="en-US" dirty="0"/>
          </a:p>
          <a:p>
            <a:r>
              <a:rPr lang="en-US" dirty="0"/>
              <a:t>PI and their techs can cost-share, but all engineers and </a:t>
            </a:r>
            <a:r>
              <a:rPr lang="en-US" dirty="0" err="1"/>
              <a:t>eng.</a:t>
            </a:r>
            <a:r>
              <a:rPr lang="en-US" dirty="0"/>
              <a:t> Tech must be paid for, unless they are PI.  Must be called out in DQ.</a:t>
            </a:r>
          </a:p>
          <a:p>
            <a:endParaRPr lang="en-US" dirty="0"/>
          </a:p>
          <a:p>
            <a:r>
              <a:rPr lang="en-US" dirty="0"/>
              <a:t>Policy is here:  https://</a:t>
            </a:r>
            <a:r>
              <a:rPr lang="en-US" dirty="0" err="1"/>
              <a:t>mww.mbari.org</a:t>
            </a:r>
            <a:r>
              <a:rPr lang="en-US" dirty="0"/>
              <a:t>/Accounting/Grants/policies/cost-share-</a:t>
            </a:r>
            <a:r>
              <a:rPr lang="en-US" dirty="0" err="1"/>
              <a:t>policy.html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01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 and their techs can cost-share, but all engineers and </a:t>
            </a:r>
            <a:r>
              <a:rPr lang="en-US" dirty="0" err="1"/>
              <a:t>eng.</a:t>
            </a:r>
            <a:r>
              <a:rPr lang="en-US" dirty="0"/>
              <a:t> Tech must be paid for, unless they are PI.  Must be called out in DQ.</a:t>
            </a:r>
          </a:p>
          <a:p>
            <a:endParaRPr lang="en-US" dirty="0"/>
          </a:p>
          <a:p>
            <a:r>
              <a:rPr lang="en-US" dirty="0"/>
              <a:t>Policy is here:  https://</a:t>
            </a:r>
            <a:r>
              <a:rPr lang="en-US" dirty="0" err="1"/>
              <a:t>mww.mbari.org</a:t>
            </a:r>
            <a:r>
              <a:rPr lang="en-US" dirty="0"/>
              <a:t>/Accounting/Grants/policies/cost-share-</a:t>
            </a:r>
            <a:r>
              <a:rPr lang="en-US" dirty="0" err="1"/>
              <a:t>policy.html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87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 and their techs can cost-share, but all engineers and </a:t>
            </a:r>
            <a:r>
              <a:rPr lang="en-US" dirty="0" err="1"/>
              <a:t>eng.</a:t>
            </a:r>
            <a:r>
              <a:rPr lang="en-US" dirty="0"/>
              <a:t> Tech must be paid for, unless they are PI.  Must be called out in DQ.</a:t>
            </a:r>
          </a:p>
          <a:p>
            <a:endParaRPr lang="en-US" dirty="0"/>
          </a:p>
          <a:p>
            <a:r>
              <a:rPr lang="en-US" dirty="0"/>
              <a:t>Policy is here:  https://</a:t>
            </a:r>
            <a:r>
              <a:rPr lang="en-US" dirty="0" err="1"/>
              <a:t>mww.mbari.org</a:t>
            </a:r>
            <a:r>
              <a:rPr lang="en-US" dirty="0"/>
              <a:t>/Accounting/Grants/policies/cost-share-</a:t>
            </a:r>
            <a:r>
              <a:rPr lang="en-US" dirty="0" err="1"/>
              <a:t>policy.html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03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76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Abstract or no Abstract?</a:t>
            </a:r>
          </a:p>
          <a:p>
            <a:endParaRPr lang="en-US" dirty="0"/>
          </a:p>
          <a:p>
            <a:r>
              <a:rPr lang="en-US" dirty="0"/>
              <a:t>External proposal form?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733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for cut-and-paste errors.</a:t>
            </a:r>
          </a:p>
          <a:p>
            <a:r>
              <a:rPr lang="en-US" dirty="0"/>
              <a:t>Don’t assume hours are available</a:t>
            </a:r>
          </a:p>
          <a:p>
            <a:r>
              <a:rPr lang="en-US" dirty="0"/>
              <a:t>Don’t put someone on whom you haven’t talked to---DON”T put PI on you haven’t talked to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Labor spreadsheet.  The timing should be consistent with what you enter into your budget entry.  We may be getting rid of this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Come to M-Team proposal writing workshop May 2!!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38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29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get a sense of what Chris/M-Team are looking for (or not looking for) during the next year, at this meeting.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1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Collaborators agreement:  non-MBARI employee comes onto campus must have this.  It defines IP rights.  Do NOT send code without this in place!</a:t>
            </a:r>
          </a:p>
          <a:p>
            <a:endParaRPr lang="en-US" dirty="0"/>
          </a:p>
          <a:p>
            <a:r>
              <a:rPr lang="en-US" dirty="0"/>
              <a:t>ICA:  This is the contract to hire an outside person to do work for us.  Especially needed for Federal Grants if paying over $10K to the person.</a:t>
            </a:r>
          </a:p>
          <a:p>
            <a:endParaRPr lang="en-US" dirty="0"/>
          </a:p>
          <a:p>
            <a:r>
              <a:rPr lang="en-US" dirty="0"/>
              <a:t>MTA:  this is the ‘loan’ document, that codifies what we are transferring, the term of the transfer, and when it’ll come back</a:t>
            </a:r>
          </a:p>
          <a:p>
            <a:endParaRPr lang="en-US" dirty="0"/>
          </a:p>
          <a:p>
            <a:r>
              <a:rPr lang="en-US" dirty="0"/>
              <a:t>NDA:  usually provided by commercial company to protect their IP</a:t>
            </a:r>
          </a:p>
          <a:p>
            <a:endParaRPr lang="en-US" dirty="0"/>
          </a:p>
          <a:p>
            <a:r>
              <a:rPr lang="en-US" dirty="0"/>
              <a:t>License Agreement:  defines the relationship when another entity uses </a:t>
            </a:r>
            <a:r>
              <a:rPr lang="en-US"/>
              <a:t>MBARI-developed technology.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07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Fastlane began in 1995 for NSF</a:t>
            </a:r>
          </a:p>
          <a:p>
            <a:r>
              <a:rPr lang="en-US" dirty="0" err="1"/>
              <a:t>Grants.gov</a:t>
            </a:r>
            <a:r>
              <a:rPr lang="en-US" dirty="0"/>
              <a:t> began in 2002</a:t>
            </a:r>
          </a:p>
          <a:p>
            <a:endParaRPr lang="en-US" dirty="0"/>
          </a:p>
          <a:p>
            <a:r>
              <a:rPr lang="en-US" dirty="0"/>
              <a:t>But majority of scientists still use Fastlane…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70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slides for projection (from SURF Center)</a:t>
            </a:r>
          </a:p>
          <a:p>
            <a:r>
              <a:rPr lang="en-US" dirty="0"/>
              <a:t>Also, what if grants </a:t>
            </a:r>
            <a:r>
              <a:rPr lang="en-US" dirty="0" err="1"/>
              <a:t>doesnt</a:t>
            </a:r>
            <a:r>
              <a:rPr lang="en-US" dirty="0"/>
              <a:t>’ get funded?  Let M-team know!</a:t>
            </a:r>
          </a:p>
          <a:p>
            <a:r>
              <a:rPr lang="en-US" dirty="0"/>
              <a:t>Also  grant front pages.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0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3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3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288F8E-4908-5040-8338-05420EE2565C}"/>
              </a:ext>
            </a:extLst>
          </p:cNvPr>
          <p:cNvCxnSpPr>
            <a:cxnSpLocks/>
          </p:cNvCxnSpPr>
          <p:nvPr userDrawn="1"/>
        </p:nvCxnSpPr>
        <p:spPr>
          <a:xfrm>
            <a:off x="395784" y="1146090"/>
            <a:ext cx="835243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15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0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4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8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2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6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1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CDD2B-0F07-9C4D-9A26-41D5E1245815}" type="datetimeFigureOut">
              <a:rPr lang="en-US" smtClean="0"/>
              <a:t>2/20/19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8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emf"/><Relationship Id="rId9" Type="http://schemas.openxmlformats.org/officeDocument/2006/relationships/hyperlink" Target="https://www.google.com/imgres?imgurl=https://upload.wikimedia.org/wikipedia/commons/6/6e/DARPA_Logo.jpg&amp;imgrefurl=https://commons.wikimedia.org/wiki/File:DARPA_Logo.jpg&amp;docid=qqd7-L--Vnc5lM&amp;tbnid=gdJHiLg7m1rkOM:&amp;vet=10ahUKEwiKofK5pcvgAhUJi1QKHe-SAZ0QMwg7KAAwAA..i&amp;w=2261&amp;h=1159&amp;client=firefox-b-1-d&amp;bih=1287&amp;biw=1042&amp;q=darpa%20logo&amp;ved=0ahUKEwiKofK5pcvgAhUJi1QKHe-SAZ0QMwg7KAAwAA&amp;iact=mrc&amp;uact=8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r.navy.mil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ww.mbari.org/Accounting/Grants/policies/cost-share-policy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ww.mbari.org/Accounting/Grants/policies/cost-share-policy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284128-3D26-4E48-A3A5-FD81D57A5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4505"/>
            <a:ext cx="9328244" cy="62045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CA2A13-7939-B143-AE6A-D4C4527E2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75" y="505097"/>
            <a:ext cx="8014648" cy="809608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Project Management at MBARI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C3F44F-8FA6-BA4F-9443-B4C5C91AE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3866" y="1442477"/>
            <a:ext cx="2026693" cy="87500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Alana Sherman</a:t>
            </a:r>
          </a:p>
          <a:p>
            <a:r>
              <a:rPr lang="en-US" dirty="0"/>
              <a:t>Jim Birch</a:t>
            </a:r>
          </a:p>
          <a:p>
            <a:r>
              <a:rPr lang="en-US" dirty="0"/>
              <a:t>March 7, 2019</a:t>
            </a:r>
          </a:p>
        </p:txBody>
      </p:sp>
    </p:spTree>
    <p:extLst>
      <p:ext uri="{BB962C8B-B14F-4D97-AF65-F5344CB8AC3E}">
        <p14:creationId xmlns:p14="http://schemas.microsoft.com/office/powerpoint/2010/main" val="665226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1605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Working with people OUTSIDE MBARI</a:t>
            </a:r>
          </a:p>
          <a:p>
            <a:endParaRPr lang="en-US" dirty="0"/>
          </a:p>
          <a:p>
            <a:pPr lvl="1"/>
            <a:r>
              <a:rPr lang="en-US" dirty="0"/>
              <a:t>Collaborator’s Agreement</a:t>
            </a:r>
          </a:p>
          <a:p>
            <a:pPr lvl="1"/>
            <a:r>
              <a:rPr lang="en-US" dirty="0"/>
              <a:t>Independent Contractor’s Agreement</a:t>
            </a:r>
          </a:p>
          <a:p>
            <a:pPr lvl="1"/>
            <a:r>
              <a:rPr lang="en-US" dirty="0"/>
              <a:t>Material Transfer Agreement</a:t>
            </a:r>
          </a:p>
          <a:p>
            <a:pPr lvl="1"/>
            <a:r>
              <a:rPr lang="en-US" dirty="0"/>
              <a:t>Non-Disclosure Agreement</a:t>
            </a:r>
          </a:p>
          <a:p>
            <a:pPr lvl="1"/>
            <a:r>
              <a:rPr lang="en-US" dirty="0"/>
              <a:t>License agreement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7641B8-3FDF-164A-8FE3-1FF01C03BFCC}"/>
              </a:ext>
            </a:extLst>
          </p:cNvPr>
          <p:cNvSpPr txBox="1"/>
          <p:nvPr/>
        </p:nvSpPr>
        <p:spPr>
          <a:xfrm>
            <a:off x="4207586" y="3909508"/>
            <a:ext cx="167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See:  Doug Au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FA6034-5C8E-4048-9E64-78E5A8328B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6706" t="16280" r="45049" b="53973"/>
          <a:stretch/>
        </p:blipFill>
        <p:spPr>
          <a:xfrm>
            <a:off x="5881036" y="1191300"/>
            <a:ext cx="2788319" cy="340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3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485707"/>
          </a:xfrm>
        </p:spPr>
        <p:txBody>
          <a:bodyPr/>
          <a:lstStyle/>
          <a:p>
            <a:r>
              <a:rPr lang="en-US" dirty="0"/>
              <a:t>What about External Grants?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7484ED-31FC-ED4D-98AD-85ABF4C99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68" y="2878149"/>
            <a:ext cx="1858420" cy="1858420"/>
          </a:xfrm>
          <a:prstGeom prst="rect">
            <a:avLst/>
          </a:prstGeom>
        </p:spPr>
      </p:pic>
      <p:pic>
        <p:nvPicPr>
          <p:cNvPr id="9" name="Picture 8" descr="NOAA logo.pdf">
            <a:extLst>
              <a:ext uri="{FF2B5EF4-FFF2-40B4-BE49-F238E27FC236}">
                <a16:creationId xmlns:a16="http://schemas.microsoft.com/office/drawing/2014/main" id="{D0F2CD88-5B97-8E41-B24C-07624C073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197" y="1907688"/>
            <a:ext cx="1569054" cy="1569054"/>
          </a:xfrm>
          <a:prstGeom prst="rect">
            <a:avLst/>
          </a:prstGeom>
        </p:spPr>
      </p:pic>
      <p:pic>
        <p:nvPicPr>
          <p:cNvPr id="12" name="Picture 11" descr="NASA logo.pdf">
            <a:extLst>
              <a:ext uri="{FF2B5EF4-FFF2-40B4-BE49-F238E27FC236}">
                <a16:creationId xmlns:a16="http://schemas.microsoft.com/office/drawing/2014/main" id="{A45F49B7-8C4B-554B-963D-D7B2F6CEE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3406" y="3927916"/>
            <a:ext cx="1073090" cy="8919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EFF33-B430-6A4E-9F73-16D6F78D5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79" y="1956129"/>
            <a:ext cx="1670809" cy="4898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B8EAD5-321B-5847-9EB4-F549B12F6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906" y="3476742"/>
            <a:ext cx="1526526" cy="562907"/>
          </a:xfrm>
          <a:prstGeom prst="rect">
            <a:avLst/>
          </a:prstGeom>
        </p:spPr>
      </p:pic>
      <p:pic>
        <p:nvPicPr>
          <p:cNvPr id="15" name="Picture 14" descr="https://science.energy.gov/~/media/_/images/about/resources/logos/jpg/high-res/RGB_Color-Seal_Green-Mark_SC_Vertical.jpg">
            <a:extLst>
              <a:ext uri="{FF2B5EF4-FFF2-40B4-BE49-F238E27FC236}">
                <a16:creationId xmlns:a16="http://schemas.microsoft.com/office/drawing/2014/main" id="{6CDFBCCA-0680-6F4B-8596-7216679BF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24" y="2165318"/>
            <a:ext cx="2177303" cy="70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345E14-763E-954A-B795-D7F90B8AD9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8371" y="2819468"/>
            <a:ext cx="1314549" cy="1314549"/>
          </a:xfrm>
          <a:prstGeom prst="rect">
            <a:avLst/>
          </a:prstGeom>
        </p:spPr>
      </p:pic>
      <p:pic>
        <p:nvPicPr>
          <p:cNvPr id="17" name="Picture 9" descr="Image result for darpa logo">
            <a:hlinkClick r:id="rId9"/>
            <a:extLst>
              <a:ext uri="{FF2B5EF4-FFF2-40B4-BE49-F238E27FC236}">
                <a16:creationId xmlns:a16="http://schemas.microsoft.com/office/drawing/2014/main" id="{8C864C9D-E404-3E48-8095-1AE560F2E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6" y="4134017"/>
            <a:ext cx="1337556" cy="68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19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440237" cy="2964483"/>
          </a:xfrm>
        </p:spPr>
        <p:txBody>
          <a:bodyPr>
            <a:normAutofit/>
          </a:bodyPr>
          <a:lstStyle/>
          <a:p>
            <a:r>
              <a:rPr lang="en-US" dirty="0"/>
              <a:t>What about External Grants?</a:t>
            </a:r>
          </a:p>
          <a:p>
            <a:pPr lvl="1"/>
            <a:r>
              <a:rPr lang="en-US" dirty="0"/>
              <a:t>Usually come about from:</a:t>
            </a:r>
          </a:p>
          <a:p>
            <a:pPr lvl="1"/>
            <a:endParaRPr lang="en-US" dirty="0"/>
          </a:p>
          <a:p>
            <a:pPr lvl="2"/>
            <a:r>
              <a:rPr lang="en-US" sz="1900" dirty="0"/>
              <a:t>RFI – Request for Information</a:t>
            </a:r>
          </a:p>
          <a:p>
            <a:pPr lvl="2"/>
            <a:r>
              <a:rPr lang="en-US" sz="1900" dirty="0"/>
              <a:t>RFP – Request for Proposals</a:t>
            </a:r>
          </a:p>
          <a:p>
            <a:pPr lvl="2"/>
            <a:r>
              <a:rPr lang="en-US" sz="1900" dirty="0"/>
              <a:t>BAA – Broad Agency Announcement</a:t>
            </a:r>
          </a:p>
          <a:p>
            <a:pPr lvl="2"/>
            <a:r>
              <a:rPr lang="en-US" sz="1900" dirty="0"/>
              <a:t>FFOA – Federal Funding Opportunity Announcement</a:t>
            </a:r>
          </a:p>
          <a:p>
            <a:pPr lvl="2"/>
            <a:endParaRPr lang="en-US" sz="1900" dirty="0"/>
          </a:p>
          <a:p>
            <a:pPr lvl="2"/>
            <a:endParaRPr lang="en-US" dirty="0"/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9FC2805-8D20-5E4B-90B0-57C3AA8CC449}"/>
              </a:ext>
            </a:extLst>
          </p:cNvPr>
          <p:cNvSpPr txBox="1">
            <a:spLocks/>
          </p:cNvSpPr>
          <p:nvPr/>
        </p:nvSpPr>
        <p:spPr>
          <a:xfrm>
            <a:off x="3916507" y="4656785"/>
            <a:ext cx="7886700" cy="1817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…….Regardless of call, they come in 2 flavors:</a:t>
            </a:r>
          </a:p>
          <a:p>
            <a:pPr marL="685800" lvl="2" indent="0">
              <a:buNone/>
            </a:pPr>
            <a:endParaRPr lang="en-US" dirty="0"/>
          </a:p>
          <a:p>
            <a:pPr marL="6858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47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30" y="1439036"/>
            <a:ext cx="5613091" cy="4478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Grants/Collaborative Agreements</a:t>
            </a:r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3969" y="1826223"/>
            <a:ext cx="443601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Grants = ‘BEST EFFORT”</a:t>
            </a:r>
          </a:p>
        </p:txBody>
      </p:sp>
      <p:sp>
        <p:nvSpPr>
          <p:cNvPr id="6" name="AutoShape 2" descr="https://mww.mbari.org/images/staff/danielle.jpg">
            <a:extLst>
              <a:ext uri="{FF2B5EF4-FFF2-40B4-BE49-F238E27FC236}">
                <a16:creationId xmlns:a16="http://schemas.microsoft.com/office/drawing/2014/main" id="{4972BB8C-F0B9-484B-A11D-CF9C664C5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1999" y="2560319"/>
            <a:ext cx="3351629" cy="66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2" descr="https://mww.mbari.org/images/staff/danielle.jpg">
            <a:extLst>
              <a:ext uri="{FF2B5EF4-FFF2-40B4-BE49-F238E27FC236}">
                <a16:creationId xmlns:a16="http://schemas.microsoft.com/office/drawing/2014/main" id="{86A26007-0691-F84D-BEF8-D97C59D614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18200" y="3124060"/>
            <a:ext cx="4436012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Contract = deliver property or service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CCE9220-DF1F-A044-B634-EEEB04C09349}"/>
              </a:ext>
            </a:extLst>
          </p:cNvPr>
          <p:cNvSpPr txBox="1">
            <a:spLocks/>
          </p:cNvSpPr>
          <p:nvPr/>
        </p:nvSpPr>
        <p:spPr>
          <a:xfrm>
            <a:off x="4318200" y="2679950"/>
            <a:ext cx="4197150" cy="547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1"/>
                </a:solidFill>
              </a:rPr>
              <a:t>Contracts/Procurements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25CDAB-F481-0A4B-93FE-F60E67BCC71F}"/>
              </a:ext>
            </a:extLst>
          </p:cNvPr>
          <p:cNvGrpSpPr/>
          <p:nvPr/>
        </p:nvGrpSpPr>
        <p:grpSpPr>
          <a:xfrm>
            <a:off x="1062598" y="2351474"/>
            <a:ext cx="7983080" cy="1849972"/>
            <a:chOff x="285849" y="3293528"/>
            <a:chExt cx="7983080" cy="18499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A96E7E-ECCF-7541-8A8A-6B9B96521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650" y="3293528"/>
              <a:ext cx="798700" cy="79870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F8C09A-F1BA-2844-9D31-6014B23DBAE4}"/>
                </a:ext>
              </a:extLst>
            </p:cNvPr>
            <p:cNvSpPr/>
            <p:nvPr/>
          </p:nvSpPr>
          <p:spPr>
            <a:xfrm>
              <a:off x="285849" y="4481581"/>
              <a:ext cx="1484302" cy="66191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91440" tIns="45720" rIns="91440" bIns="45720">
              <a:prstTxWarp prst="textButton">
                <a:avLst>
                  <a:gd name="adj" fmla="val 13021513"/>
                </a:avLst>
              </a:prstTxWarp>
              <a:spAutoFit/>
            </a:bodyPr>
            <a:lstStyle/>
            <a:p>
              <a:pPr algn="ctr"/>
              <a:r>
                <a:rPr lang="en-US" sz="5400" b="1" cap="none" spc="0" dirty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Everyone </a:t>
              </a:r>
            </a:p>
            <a:p>
              <a:pPr algn="ctr"/>
              <a:r>
                <a:rPr lang="en-US" sz="5400" b="1" cap="none" spc="0" dirty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else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EBD680-F450-F94F-B237-E79CB3C76F15}"/>
                </a:ext>
              </a:extLst>
            </p:cNvPr>
            <p:cNvSpPr txBox="1"/>
            <p:nvPr/>
          </p:nvSpPr>
          <p:spPr>
            <a:xfrm>
              <a:off x="1763553" y="3522063"/>
              <a:ext cx="6505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/>
                <a:t>Research.gov</a:t>
              </a:r>
              <a:r>
                <a:rPr lang="en-US" sz="2000" dirty="0"/>
                <a:t>   (</a:t>
              </a:r>
              <a:r>
                <a:rPr lang="en-US" sz="2000" dirty="0" err="1"/>
                <a:t>FastLane.nsf.gov</a:t>
              </a:r>
              <a:r>
                <a:rPr lang="en-US" sz="2000" dirty="0"/>
                <a:t>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2CDA649-12A0-2D4C-BA75-A7C3C692C3D7}"/>
                </a:ext>
              </a:extLst>
            </p:cNvPr>
            <p:cNvSpPr txBox="1"/>
            <p:nvPr/>
          </p:nvSpPr>
          <p:spPr>
            <a:xfrm>
              <a:off x="1763553" y="4440684"/>
              <a:ext cx="6505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/>
                <a:t>Grants.gov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584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09877E-6 L 0.24254 -0.11297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8" y="-564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3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Proposals—What ARE we?</a:t>
            </a:r>
          </a:p>
        </p:txBody>
      </p:sp>
      <p:sp>
        <p:nvSpPr>
          <p:cNvPr id="3" name="AutoShape 2" descr="https://mww.mbari.org/images/staff/danielle.jpg">
            <a:extLst>
              <a:ext uri="{FF2B5EF4-FFF2-40B4-BE49-F238E27FC236}">
                <a16:creationId xmlns:a16="http://schemas.microsoft.com/office/drawing/2014/main" id="{210E62DC-C327-DA43-BA0A-48E1858425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64351" y="1242991"/>
            <a:ext cx="321564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Grants = ‘BEST EFFORT”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ED28DD-EB66-664A-B952-14DCD13E7BD7}"/>
              </a:ext>
            </a:extLst>
          </p:cNvPr>
          <p:cNvSpPr txBox="1"/>
          <p:nvPr/>
        </p:nvSpPr>
        <p:spPr>
          <a:xfrm>
            <a:off x="2215882" y="1602201"/>
            <a:ext cx="1146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$$$$</a:t>
            </a:r>
          </a:p>
        </p:txBody>
      </p:sp>
      <p:sp>
        <p:nvSpPr>
          <p:cNvPr id="6" name="AutoShape 2" descr="https://mww.mbari.org/images/staff/danielle.jpg">
            <a:extLst>
              <a:ext uri="{FF2B5EF4-FFF2-40B4-BE49-F238E27FC236}">
                <a16:creationId xmlns:a16="http://schemas.microsoft.com/office/drawing/2014/main" id="{4972BB8C-F0B9-484B-A11D-CF9C664C5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1999" y="2560319"/>
            <a:ext cx="3351629" cy="66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F6E69E-8BDA-3A48-93DE-33CB179CE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66" y="1472081"/>
            <a:ext cx="1283238" cy="1283238"/>
          </a:xfrm>
          <a:prstGeom prst="rect">
            <a:avLst/>
          </a:prstGeom>
        </p:spPr>
      </p:pic>
      <p:sp>
        <p:nvSpPr>
          <p:cNvPr id="12" name="AutoShape 2" descr="https://mww.mbari.org/images/staff/danielle.jpg">
            <a:extLst>
              <a:ext uri="{FF2B5EF4-FFF2-40B4-BE49-F238E27FC236}">
                <a16:creationId xmlns:a16="http://schemas.microsoft.com/office/drawing/2014/main" id="{2CBF619C-FB4B-8843-ADD8-778D3D825D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77180" y="4330706"/>
            <a:ext cx="3606166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 is a </a:t>
            </a:r>
            <a:r>
              <a:rPr lang="en-US" sz="2000" u="sng" dirty="0">
                <a:solidFill>
                  <a:srgbClr val="FF0000"/>
                </a:solidFill>
              </a:rPr>
              <a:t>Collaborator</a:t>
            </a:r>
          </a:p>
        </p:txBody>
      </p:sp>
      <p:sp>
        <p:nvSpPr>
          <p:cNvPr id="13" name="AutoShape 2" descr="https://mww.mbari.org/images/staff/danielle.jpg">
            <a:extLst>
              <a:ext uri="{FF2B5EF4-FFF2-40B4-BE49-F238E27FC236}">
                <a16:creationId xmlns:a16="http://schemas.microsoft.com/office/drawing/2014/main" id="{500F8E65-4845-1343-B2A1-85B10B9863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34492" y="4306565"/>
            <a:ext cx="3606166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 is a </a:t>
            </a:r>
            <a:r>
              <a:rPr lang="en-US" sz="2000" u="sng" dirty="0">
                <a:solidFill>
                  <a:schemeClr val="accent6">
                    <a:lumMod val="50000"/>
                  </a:schemeClr>
                </a:solidFill>
              </a:rPr>
              <a:t>Sub-Recipient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6194460-2EB3-0341-9457-B92DD8B5325E}"/>
              </a:ext>
            </a:extLst>
          </p:cNvPr>
          <p:cNvCxnSpPr>
            <a:cxnSpLocks/>
          </p:cNvCxnSpPr>
          <p:nvPr/>
        </p:nvCxnSpPr>
        <p:spPr>
          <a:xfrm flipH="1">
            <a:off x="1684572" y="2265799"/>
            <a:ext cx="1055956" cy="587968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9C9BF98-C4AC-4947-AE01-C4CB3ABAEDEC}"/>
              </a:ext>
            </a:extLst>
          </p:cNvPr>
          <p:cNvCxnSpPr>
            <a:cxnSpLocks/>
          </p:cNvCxnSpPr>
          <p:nvPr/>
        </p:nvCxnSpPr>
        <p:spPr>
          <a:xfrm>
            <a:off x="2749136" y="2265799"/>
            <a:ext cx="0" cy="584242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963CF4-5C94-9E43-AE0E-4D607FCCCAA5}"/>
              </a:ext>
            </a:extLst>
          </p:cNvPr>
          <p:cNvCxnSpPr>
            <a:cxnSpLocks/>
          </p:cNvCxnSpPr>
          <p:nvPr/>
        </p:nvCxnSpPr>
        <p:spPr>
          <a:xfrm>
            <a:off x="6646067" y="2125701"/>
            <a:ext cx="0" cy="480128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utoShape 2" descr="https://mww.mbari.org/images/staff/danielle.jpg">
            <a:extLst>
              <a:ext uri="{FF2B5EF4-FFF2-40B4-BE49-F238E27FC236}">
                <a16:creationId xmlns:a16="http://schemas.microsoft.com/office/drawing/2014/main" id="{0724B393-B46B-1B41-B0C0-B7BA4B668D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8567" y="3227300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UCSC</a:t>
            </a:r>
          </a:p>
        </p:txBody>
      </p:sp>
      <p:sp>
        <p:nvSpPr>
          <p:cNvPr id="24" name="AutoShape 2" descr="https://mww.mbari.org/images/staff/danielle.jpg">
            <a:extLst>
              <a:ext uri="{FF2B5EF4-FFF2-40B4-BE49-F238E27FC236}">
                <a16:creationId xmlns:a16="http://schemas.microsoft.com/office/drawing/2014/main" id="{14C46763-29A9-804B-B4F8-62FE9CAE4D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25638" y="3227300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D2F60-6CD3-3147-A46A-FAE992617598}"/>
              </a:ext>
            </a:extLst>
          </p:cNvPr>
          <p:cNvSpPr txBox="1"/>
          <p:nvPr/>
        </p:nvSpPr>
        <p:spPr>
          <a:xfrm>
            <a:off x="2555886" y="2752374"/>
            <a:ext cx="461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CA6ABE-C567-F14E-B577-32045D7448DE}"/>
              </a:ext>
            </a:extLst>
          </p:cNvPr>
          <p:cNvSpPr txBox="1"/>
          <p:nvPr/>
        </p:nvSpPr>
        <p:spPr>
          <a:xfrm>
            <a:off x="1389097" y="2752374"/>
            <a:ext cx="691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B823D8-539C-A54F-A7C5-CC3F0577DA46}"/>
              </a:ext>
            </a:extLst>
          </p:cNvPr>
          <p:cNvSpPr txBox="1"/>
          <p:nvPr/>
        </p:nvSpPr>
        <p:spPr>
          <a:xfrm>
            <a:off x="6193262" y="1565400"/>
            <a:ext cx="1115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$$$$</a:t>
            </a:r>
          </a:p>
        </p:txBody>
      </p:sp>
      <p:sp>
        <p:nvSpPr>
          <p:cNvPr id="30" name="AutoShape 2" descr="https://mww.mbari.org/images/staff/danielle.jpg">
            <a:extLst>
              <a:ext uri="{FF2B5EF4-FFF2-40B4-BE49-F238E27FC236}">
                <a16:creationId xmlns:a16="http://schemas.microsoft.com/office/drawing/2014/main" id="{C494F5E2-4F8A-2C43-9E55-F1AF5FE99D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4055" y="2560319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UCSC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EBB152B-D1BC-C04B-A425-A081EEC43B06}"/>
              </a:ext>
            </a:extLst>
          </p:cNvPr>
          <p:cNvGrpSpPr/>
          <p:nvPr/>
        </p:nvGrpSpPr>
        <p:grpSpPr>
          <a:xfrm>
            <a:off x="6176228" y="2899015"/>
            <a:ext cx="939677" cy="612708"/>
            <a:chOff x="2099164" y="2711189"/>
            <a:chExt cx="939677" cy="612708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C633A0F-E745-C747-8A58-19E021690D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9164" y="2711189"/>
              <a:ext cx="467971" cy="604144"/>
            </a:xfrm>
            <a:prstGeom prst="straightConnector1">
              <a:avLst/>
            </a:prstGeom>
            <a:ln w="25400" cap="rnd"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5AEC706-14C5-D64B-98BE-A965BB14563C}"/>
                </a:ext>
              </a:extLst>
            </p:cNvPr>
            <p:cNvCxnSpPr>
              <a:cxnSpLocks/>
            </p:cNvCxnSpPr>
            <p:nvPr/>
          </p:nvCxnSpPr>
          <p:spPr>
            <a:xfrm>
              <a:off x="2567135" y="2722388"/>
              <a:ext cx="471706" cy="601509"/>
            </a:xfrm>
            <a:prstGeom prst="straightConnector1">
              <a:avLst/>
            </a:prstGeom>
            <a:ln w="25400" cap="rnd"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AutoShape 2" descr="https://mww.mbari.org/images/staff/danielle.jpg">
            <a:extLst>
              <a:ext uri="{FF2B5EF4-FFF2-40B4-BE49-F238E27FC236}">
                <a16:creationId xmlns:a16="http://schemas.microsoft.com/office/drawing/2014/main" id="{F0C538FC-5361-3B45-B266-4F72261D89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31107" y="3515934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MBARI</a:t>
            </a:r>
          </a:p>
        </p:txBody>
      </p:sp>
      <p:sp>
        <p:nvSpPr>
          <p:cNvPr id="35" name="AutoShape 2" descr="https://mww.mbari.org/images/staff/danielle.jpg">
            <a:extLst>
              <a:ext uri="{FF2B5EF4-FFF2-40B4-BE49-F238E27FC236}">
                <a16:creationId xmlns:a16="http://schemas.microsoft.com/office/drawing/2014/main" id="{69B57508-C9A8-9640-9BF3-907181EDEE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31367" y="3522528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CSUMB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428F66-DBFC-384E-9438-E8164B7079B0}"/>
              </a:ext>
            </a:extLst>
          </p:cNvPr>
          <p:cNvSpPr txBox="1"/>
          <p:nvPr/>
        </p:nvSpPr>
        <p:spPr>
          <a:xfrm>
            <a:off x="3365915" y="2737133"/>
            <a:ext cx="461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37" name="AutoShape 2" descr="https://mww.mbari.org/images/staff/danielle.jpg">
            <a:extLst>
              <a:ext uri="{FF2B5EF4-FFF2-40B4-BE49-F238E27FC236}">
                <a16:creationId xmlns:a16="http://schemas.microsoft.com/office/drawing/2014/main" id="{23E1B81E-63B7-C946-9240-9914C66634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79469" y="3227300"/>
            <a:ext cx="9546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dirty="0"/>
              <a:t>CSUMB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24F8DBF-DF4D-8A4A-8126-E7C344FBEAF0}"/>
              </a:ext>
            </a:extLst>
          </p:cNvPr>
          <p:cNvCxnSpPr>
            <a:cxnSpLocks/>
          </p:cNvCxnSpPr>
          <p:nvPr/>
        </p:nvCxnSpPr>
        <p:spPr>
          <a:xfrm>
            <a:off x="2755839" y="2272310"/>
            <a:ext cx="660556" cy="583730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06A51E2-F851-0141-8A6C-A9829EB68DD7}"/>
              </a:ext>
            </a:extLst>
          </p:cNvPr>
          <p:cNvSpPr txBox="1"/>
          <p:nvPr/>
        </p:nvSpPr>
        <p:spPr>
          <a:xfrm>
            <a:off x="6962059" y="2439468"/>
            <a:ext cx="96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$$$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5B524C-6217-E24A-9997-74A7DDAE34DC}"/>
              </a:ext>
            </a:extLst>
          </p:cNvPr>
          <p:cNvSpPr txBox="1"/>
          <p:nvPr/>
        </p:nvSpPr>
        <p:spPr>
          <a:xfrm>
            <a:off x="7149157" y="3779697"/>
            <a:ext cx="4678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9F65BD-8966-F54E-9774-2CCD0F5DC750}"/>
              </a:ext>
            </a:extLst>
          </p:cNvPr>
          <p:cNvSpPr txBox="1"/>
          <p:nvPr/>
        </p:nvSpPr>
        <p:spPr>
          <a:xfrm>
            <a:off x="5917306" y="3790719"/>
            <a:ext cx="494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6">
                    <a:lumMod val="75000"/>
                  </a:schemeClr>
                </a:solidFill>
              </a:rPr>
              <a:t>$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07589BC-8B53-D142-BEE5-9F20A1F5B19F}"/>
              </a:ext>
            </a:extLst>
          </p:cNvPr>
          <p:cNvSpPr/>
          <p:nvPr/>
        </p:nvSpPr>
        <p:spPr>
          <a:xfrm>
            <a:off x="7556356" y="1702952"/>
            <a:ext cx="1484302" cy="66191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440" tIns="45720" rIns="91440" bIns="45720">
            <a:prstTxWarp prst="textButton">
              <a:avLst>
                <a:gd name="adj" fmla="val 13021513"/>
              </a:avLst>
            </a:prstTxWarp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Everyone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else</a:t>
            </a:r>
          </a:p>
        </p:txBody>
      </p:sp>
    </p:spTree>
    <p:extLst>
      <p:ext uri="{BB962C8B-B14F-4D97-AF65-F5344CB8AC3E}">
        <p14:creationId xmlns:p14="http://schemas.microsoft.com/office/powerpoint/2010/main" val="1111953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0EC81A-83E9-4C44-B4B0-751270DCB505}"/>
              </a:ext>
            </a:extLst>
          </p:cNvPr>
          <p:cNvGrpSpPr/>
          <p:nvPr/>
        </p:nvGrpSpPr>
        <p:grpSpPr>
          <a:xfrm>
            <a:off x="3438417" y="134500"/>
            <a:ext cx="5570757" cy="5349652"/>
            <a:chOff x="3438417" y="134500"/>
            <a:chExt cx="5570757" cy="53496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2D3F70-ACDD-AA40-A90E-201FF356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8417" y="134500"/>
              <a:ext cx="5570757" cy="5349652"/>
            </a:xfrm>
            <a:prstGeom prst="rect">
              <a:avLst/>
            </a:prstGeom>
          </p:spPr>
        </p:pic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78BFF268-66B8-BC4F-BB4C-F189A8D113E8}"/>
                </a:ext>
              </a:extLst>
            </p:cNvPr>
            <p:cNvSpPr/>
            <p:nvPr/>
          </p:nvSpPr>
          <p:spPr>
            <a:xfrm>
              <a:off x="7384866" y="2133736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</p:spTree>
    <p:extLst>
      <p:ext uri="{BB962C8B-B14F-4D97-AF65-F5344CB8AC3E}">
        <p14:creationId xmlns:p14="http://schemas.microsoft.com/office/powerpoint/2010/main" val="325268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1701595" cy="489078"/>
          </a:xfrm>
        </p:spPr>
        <p:txBody>
          <a:bodyPr/>
          <a:lstStyle/>
          <a:p>
            <a:r>
              <a:rPr lang="en-US" dirty="0"/>
              <a:t>External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41F7E-3A63-4646-945D-8BAB3D14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484" y="378068"/>
            <a:ext cx="6131161" cy="4659923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>
            <a:off x="2932104" y="1546303"/>
            <a:ext cx="1731425" cy="620548"/>
          </a:xfrm>
          <a:prstGeom prst="donut">
            <a:avLst>
              <a:gd name="adj" fmla="val 795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92136796-9513-974F-AE14-5DCCFE508CD1}"/>
              </a:ext>
            </a:extLst>
          </p:cNvPr>
          <p:cNvSpPr/>
          <p:nvPr/>
        </p:nvSpPr>
        <p:spPr>
          <a:xfrm>
            <a:off x="4179317" y="783164"/>
            <a:ext cx="1611275" cy="1526278"/>
          </a:xfrm>
          <a:prstGeom prst="donut">
            <a:avLst>
              <a:gd name="adj" fmla="val 56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05A09D1-EF89-3842-8A43-2655B45D2B6F}"/>
              </a:ext>
            </a:extLst>
          </p:cNvPr>
          <p:cNvSpPr txBox="1">
            <a:spLocks/>
          </p:cNvSpPr>
          <p:nvPr/>
        </p:nvSpPr>
        <p:spPr>
          <a:xfrm>
            <a:off x="247148" y="2560250"/>
            <a:ext cx="3137713" cy="489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ALL information is here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F5DE020-FE58-0A40-965A-913576DFCFB3}"/>
              </a:ext>
            </a:extLst>
          </p:cNvPr>
          <p:cNvCxnSpPr>
            <a:cxnSpLocks/>
            <a:endCxn id="9" idx="3"/>
          </p:cNvCxnSpPr>
          <p:nvPr/>
        </p:nvCxnSpPr>
        <p:spPr>
          <a:xfrm flipV="1">
            <a:off x="2845168" y="2075974"/>
            <a:ext cx="340497" cy="584378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EA5C88-1718-D044-83D8-F851E9313169}"/>
              </a:ext>
            </a:extLst>
          </p:cNvPr>
          <p:cNvCxnSpPr>
            <a:cxnSpLocks/>
          </p:cNvCxnSpPr>
          <p:nvPr/>
        </p:nvCxnSpPr>
        <p:spPr>
          <a:xfrm flipV="1">
            <a:off x="2845168" y="2166851"/>
            <a:ext cx="1655623" cy="484277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785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C22BC-B506-1D41-A390-518AFEF62CF5}"/>
              </a:ext>
            </a:extLst>
          </p:cNvPr>
          <p:cNvSpPr txBox="1"/>
          <p:nvPr/>
        </p:nvSpPr>
        <p:spPr>
          <a:xfrm>
            <a:off x="171794" y="3298855"/>
            <a:ext cx="8760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5213" indent="-3368675"/>
            <a:r>
              <a:rPr lang="en-US" sz="2400" u="sng" dirty="0"/>
              <a:t>Directors’ Questionnaire </a:t>
            </a:r>
            <a:r>
              <a:rPr lang="en-US" sz="2400" dirty="0"/>
              <a:t> --Absolute Requirement to get MBARI’s OK to pursue external funds.</a:t>
            </a:r>
          </a:p>
          <a:p>
            <a:pPr marL="3373438" indent="-3368675"/>
            <a:r>
              <a:rPr lang="en-US" sz="2400" dirty="0"/>
              <a:t>	--Must be </a:t>
            </a:r>
            <a:r>
              <a:rPr lang="en-US" sz="2400" u="sng" dirty="0">
                <a:solidFill>
                  <a:srgbClr val="FF0000"/>
                </a:solidFill>
              </a:rPr>
              <a:t>APPROVED</a:t>
            </a:r>
            <a:r>
              <a:rPr lang="en-US" sz="2400" dirty="0"/>
              <a:t> before FULL grant is submitted. (not </a:t>
            </a:r>
            <a:r>
              <a:rPr lang="en-US" sz="2400" dirty="0" err="1"/>
              <a:t>nec</a:t>
            </a:r>
            <a:r>
              <a:rPr lang="en-US" sz="2400" dirty="0"/>
              <a:t>. for Letter of Intent)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D2201A0-2810-2A47-8222-4CF5504B3ABD}"/>
              </a:ext>
            </a:extLst>
          </p:cNvPr>
          <p:cNvCxnSpPr>
            <a:cxnSpLocks/>
          </p:cNvCxnSpPr>
          <p:nvPr/>
        </p:nvCxnSpPr>
        <p:spPr>
          <a:xfrm flipH="1">
            <a:off x="3025833" y="2223834"/>
            <a:ext cx="509847" cy="11289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D0975A-B90A-D64E-84D0-D94BB7AF9377}"/>
              </a:ext>
            </a:extLst>
          </p:cNvPr>
          <p:cNvSpPr txBox="1">
            <a:spLocks/>
          </p:cNvSpPr>
          <p:nvPr/>
        </p:nvSpPr>
        <p:spPr>
          <a:xfrm>
            <a:off x="1797973" y="1315068"/>
            <a:ext cx="7886700" cy="1817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is MOST IMPORTANT?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Talk to Danielle Haddock!!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dirty="0"/>
              <a:t>Fill out a DQ.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AB62144-7ED4-144B-9588-86B05C2D59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36000" contrast="20000"/>
                    </a14:imgEffect>
                  </a14:imgLayer>
                </a14:imgProps>
              </a:ext>
            </a:extLst>
          </a:blip>
          <a:srcRect l="9940" t="20689" r="5345" b="9919"/>
          <a:stretch/>
        </p:blipFill>
        <p:spPr>
          <a:xfrm rot="5400000">
            <a:off x="4970429" y="1677828"/>
            <a:ext cx="2125317" cy="130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20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897332-4569-E24D-A41B-FED7C6819994}"/>
              </a:ext>
            </a:extLst>
          </p:cNvPr>
          <p:cNvGrpSpPr/>
          <p:nvPr/>
        </p:nvGrpSpPr>
        <p:grpSpPr>
          <a:xfrm>
            <a:off x="3438417" y="134500"/>
            <a:ext cx="5570757" cy="5349652"/>
            <a:chOff x="3438417" y="134500"/>
            <a:chExt cx="5570757" cy="53496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2D3F70-ACDD-AA40-A90E-201FF356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8417" y="134500"/>
              <a:ext cx="5570757" cy="5349652"/>
            </a:xfrm>
            <a:prstGeom prst="rect">
              <a:avLst/>
            </a:prstGeom>
          </p:spPr>
        </p:pic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78BFF268-66B8-BC4F-BB4C-F189A8D113E8}"/>
                </a:ext>
              </a:extLst>
            </p:cNvPr>
            <p:cNvSpPr/>
            <p:nvPr/>
          </p:nvSpPr>
          <p:spPr>
            <a:xfrm>
              <a:off x="7384866" y="2133736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</p:spTree>
    <p:extLst>
      <p:ext uri="{BB962C8B-B14F-4D97-AF65-F5344CB8AC3E}">
        <p14:creationId xmlns:p14="http://schemas.microsoft.com/office/powerpoint/2010/main" val="127795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41F7E-3A63-4646-945D-8BAB3D14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699" y="378068"/>
            <a:ext cx="6131161" cy="4659923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>
            <a:off x="7279571" y="1424383"/>
            <a:ext cx="1731425" cy="620548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33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MBARI projects (i.e., INTERNAL)</a:t>
            </a:r>
          </a:p>
          <a:p>
            <a:r>
              <a:rPr lang="en-US" sz="3200" dirty="0"/>
              <a:t>Grant-Funded projects (i.e., EXTERNAL)</a:t>
            </a:r>
          </a:p>
        </p:txBody>
      </p:sp>
    </p:spTree>
    <p:extLst>
      <p:ext uri="{BB962C8B-B14F-4D97-AF65-F5344CB8AC3E}">
        <p14:creationId xmlns:p14="http://schemas.microsoft.com/office/powerpoint/2010/main" val="283241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4" y="1347052"/>
            <a:ext cx="7886700" cy="3263504"/>
          </a:xfrm>
        </p:spPr>
        <p:txBody>
          <a:bodyPr/>
          <a:lstStyle/>
          <a:p>
            <a:r>
              <a:rPr lang="en-US" dirty="0"/>
              <a:t>External</a:t>
            </a:r>
          </a:p>
          <a:p>
            <a:pPr lvl="1"/>
            <a:r>
              <a:rPr lang="en-US" sz="1600" dirty="0"/>
              <a:t>Directors’ Questionnaire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2DD98F-8571-284B-A4EC-39006C1DF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039" y="0"/>
            <a:ext cx="614590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45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12" y="1757146"/>
            <a:ext cx="2804159" cy="448498"/>
          </a:xfrm>
        </p:spPr>
        <p:txBody>
          <a:bodyPr/>
          <a:lstStyle/>
          <a:p>
            <a:r>
              <a:rPr lang="en-US" dirty="0"/>
              <a:t>Need 3 pages of Info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5B626D-1560-D34C-A7A1-D69A20188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91" y="0"/>
            <a:ext cx="3509218" cy="5143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362D7C-5A92-984C-BB95-43F9BDE76D7A}"/>
              </a:ext>
            </a:extLst>
          </p:cNvPr>
          <p:cNvSpPr txBox="1"/>
          <p:nvPr/>
        </p:nvSpPr>
        <p:spPr>
          <a:xfrm>
            <a:off x="1596044" y="2920537"/>
            <a:ext cx="1573876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page 1:</a:t>
            </a:r>
          </a:p>
        </p:txBody>
      </p:sp>
    </p:spTree>
    <p:extLst>
      <p:ext uri="{BB962C8B-B14F-4D97-AF65-F5344CB8AC3E}">
        <p14:creationId xmlns:p14="http://schemas.microsoft.com/office/powerpoint/2010/main" val="3834442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4" y="1347052"/>
            <a:ext cx="7886700" cy="3263504"/>
          </a:xfrm>
        </p:spPr>
        <p:txBody>
          <a:bodyPr/>
          <a:lstStyle/>
          <a:p>
            <a:r>
              <a:rPr lang="en-US" dirty="0"/>
              <a:t>Need 3 pages of Info</a:t>
            </a:r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3144BF-A63E-014B-8A41-EC8B9D680301}"/>
              </a:ext>
            </a:extLst>
          </p:cNvPr>
          <p:cNvSpPr txBox="1"/>
          <p:nvPr/>
        </p:nvSpPr>
        <p:spPr>
          <a:xfrm>
            <a:off x="1596044" y="2920537"/>
            <a:ext cx="1573876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page 2: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AC36609-B402-9142-88D8-C6DC11D2E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647" y="1541147"/>
            <a:ext cx="4809986" cy="3148445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 rot="5400000">
            <a:off x="5251295" y="1538275"/>
            <a:ext cx="708314" cy="2056210"/>
          </a:xfrm>
          <a:prstGeom prst="donut">
            <a:avLst>
              <a:gd name="adj" fmla="val 562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09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4" y="1347052"/>
            <a:ext cx="7886700" cy="3263504"/>
          </a:xfrm>
        </p:spPr>
        <p:txBody>
          <a:bodyPr/>
          <a:lstStyle/>
          <a:p>
            <a:r>
              <a:rPr lang="en-US" dirty="0"/>
              <a:t>Need 3 pages of Info</a:t>
            </a:r>
            <a:endParaRPr lang="en-US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B3AD4F-1E7D-AA41-9236-385954946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91" y="1198578"/>
            <a:ext cx="5040734" cy="39449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3144BF-A63E-014B-8A41-EC8B9D680301}"/>
              </a:ext>
            </a:extLst>
          </p:cNvPr>
          <p:cNvSpPr txBox="1"/>
          <p:nvPr/>
        </p:nvSpPr>
        <p:spPr>
          <a:xfrm>
            <a:off x="1596044" y="2920537"/>
            <a:ext cx="1573876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page 3:</a:t>
            </a: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95ACDB41-E724-BE45-A858-349F842459FC}"/>
              </a:ext>
            </a:extLst>
          </p:cNvPr>
          <p:cNvSpPr/>
          <p:nvPr/>
        </p:nvSpPr>
        <p:spPr>
          <a:xfrm rot="16200000">
            <a:off x="5089716" y="1571350"/>
            <a:ext cx="1103517" cy="5154088"/>
          </a:xfrm>
          <a:prstGeom prst="donut">
            <a:avLst>
              <a:gd name="adj" fmla="val 14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77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456" y="1268016"/>
            <a:ext cx="5719155" cy="787999"/>
          </a:xfrm>
        </p:spPr>
        <p:txBody>
          <a:bodyPr>
            <a:normAutofit fontScale="92500"/>
          </a:bodyPr>
          <a:lstStyle/>
          <a:p>
            <a:r>
              <a:rPr lang="en-US" dirty="0"/>
              <a:t>When working with other Institutions who will lead project, this is what you need </a:t>
            </a:r>
            <a:r>
              <a:rPr lang="en-US" u="sng" dirty="0"/>
              <a:t>from them </a:t>
            </a:r>
            <a:r>
              <a:rPr lang="en-US" dirty="0"/>
              <a:t>for the DQ: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1622323" y="2290916"/>
            <a:ext cx="5472456" cy="2037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Sponsor			(NSF, NOAA, etc.)</a:t>
            </a:r>
          </a:p>
          <a:p>
            <a:pPr marL="342900" indent="-342900">
              <a:buAutoNum type="arabicPeriod"/>
            </a:pPr>
            <a:r>
              <a:rPr lang="en-US" dirty="0"/>
              <a:t>Funding Opportunity #		(BAA #N00014-18-S-B007)</a:t>
            </a:r>
          </a:p>
          <a:p>
            <a:pPr marL="342900" indent="-342900">
              <a:buAutoNum type="arabicPeriod"/>
            </a:pPr>
            <a:r>
              <a:rPr lang="en-US" dirty="0"/>
              <a:t>RFP Link			(</a:t>
            </a:r>
            <a:r>
              <a:rPr lang="en-US" dirty="0">
                <a:hlinkClick r:id="rId2"/>
              </a:rPr>
              <a:t>https://www.onr.navy.mil</a:t>
            </a:r>
            <a:r>
              <a:rPr lang="en-US" dirty="0"/>
              <a:t>........)</a:t>
            </a:r>
          </a:p>
          <a:p>
            <a:pPr marL="342900" indent="-342900">
              <a:buAutoNum type="arabicPeriod"/>
            </a:pPr>
            <a:r>
              <a:rPr lang="en-US" dirty="0"/>
              <a:t>Proposal Due Date</a:t>
            </a:r>
          </a:p>
          <a:p>
            <a:pPr marL="342900" indent="-342900">
              <a:buAutoNum type="arabicPeriod"/>
            </a:pPr>
            <a:r>
              <a:rPr lang="en-US" dirty="0"/>
              <a:t>Sponsor’s email and phone</a:t>
            </a:r>
          </a:p>
          <a:p>
            <a:pPr marL="342900" indent="-342900">
              <a:buAutoNum type="arabicPeriod"/>
            </a:pPr>
            <a:r>
              <a:rPr lang="en-US" dirty="0"/>
              <a:t>Title</a:t>
            </a:r>
          </a:p>
          <a:p>
            <a:pPr marL="342900" indent="-342900">
              <a:buAutoNum type="arabicPeriod"/>
            </a:pPr>
            <a:r>
              <a:rPr lang="en-US" dirty="0"/>
              <a:t>Project Period</a:t>
            </a:r>
          </a:p>
          <a:p>
            <a:pPr marL="342900" indent="-342900">
              <a:buAutoNum type="arabicPeriod"/>
            </a:pPr>
            <a:r>
              <a:rPr lang="en-US" dirty="0"/>
              <a:t>TOTAL budget number</a:t>
            </a:r>
          </a:p>
          <a:p>
            <a:pPr marL="342900" indent="-342900">
              <a:buAutoNum type="arabicPeriod"/>
            </a:pPr>
            <a:r>
              <a:rPr lang="en-US" dirty="0"/>
              <a:t>MBARI budget number</a:t>
            </a:r>
          </a:p>
        </p:txBody>
      </p:sp>
    </p:spTree>
    <p:extLst>
      <p:ext uri="{BB962C8B-B14F-4D97-AF65-F5344CB8AC3E}">
        <p14:creationId xmlns:p14="http://schemas.microsoft.com/office/powerpoint/2010/main" val="129418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D0975A-B90A-D64E-84D0-D94BB7AF9377}"/>
              </a:ext>
            </a:extLst>
          </p:cNvPr>
          <p:cNvSpPr txBox="1">
            <a:spLocks/>
          </p:cNvSpPr>
          <p:nvPr/>
        </p:nvSpPr>
        <p:spPr>
          <a:xfrm>
            <a:off x="3537831" y="1551042"/>
            <a:ext cx="2088003" cy="205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is MOST IMPORTANT?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r>
              <a:rPr lang="en-US" dirty="0"/>
              <a:t>Talk to Danielle Haddock!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7DB01E7-65F5-524A-AFBE-D61BADCB96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6" r="28459" b="28164"/>
          <a:stretch/>
        </p:blipFill>
        <p:spPr>
          <a:xfrm rot="5400000">
            <a:off x="5423116" y="1564637"/>
            <a:ext cx="3650989" cy="30631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FE13EB-920D-0A47-914B-47D03E3CE1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6" r="28459" b="28164"/>
          <a:stretch/>
        </p:blipFill>
        <p:spPr>
          <a:xfrm rot="16200000" flipH="1">
            <a:off x="89560" y="1561913"/>
            <a:ext cx="3650989" cy="306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93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8" y="1268016"/>
            <a:ext cx="5709323" cy="1544010"/>
          </a:xfrm>
        </p:spPr>
        <p:txBody>
          <a:bodyPr>
            <a:normAutofit/>
          </a:bodyPr>
          <a:lstStyle/>
          <a:p>
            <a:r>
              <a:rPr lang="en-US" dirty="0"/>
              <a:t>How many hours can someone work?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1608122" y="1957746"/>
            <a:ext cx="56579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One Year = 2080 workable hours = 173.3hrs/month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/>
              <a:t>BUT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/>
              <a:t>-80 </a:t>
            </a:r>
            <a:r>
              <a:rPr lang="en-US" sz="1800" dirty="0" err="1"/>
              <a:t>hrs</a:t>
            </a:r>
            <a:r>
              <a:rPr lang="en-US" sz="1800" dirty="0"/>
              <a:t> for Holidays and -80 </a:t>
            </a:r>
            <a:r>
              <a:rPr lang="en-US" sz="1800" dirty="0" err="1"/>
              <a:t>hrs</a:t>
            </a:r>
            <a:r>
              <a:rPr lang="en-US" sz="1800" dirty="0"/>
              <a:t> for Vacation (</a:t>
            </a:r>
            <a:r>
              <a:rPr lang="en-US" sz="1800" dirty="0" err="1"/>
              <a:t>avg</a:t>
            </a:r>
            <a:r>
              <a:rPr lang="en-US" sz="1800" dirty="0"/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2EA966-198C-EE4B-9801-585195812DAA}"/>
              </a:ext>
            </a:extLst>
          </p:cNvPr>
          <p:cNvGrpSpPr/>
          <p:nvPr/>
        </p:nvGrpSpPr>
        <p:grpSpPr>
          <a:xfrm>
            <a:off x="2172932" y="3521427"/>
            <a:ext cx="4680154" cy="1415593"/>
            <a:chOff x="2172932" y="3521427"/>
            <a:chExt cx="4680154" cy="1415593"/>
          </a:xfrm>
        </p:grpSpPr>
        <p:sp>
          <p:nvSpPr>
            <p:cNvPr id="11" name="Donut 10">
              <a:extLst>
                <a:ext uri="{FF2B5EF4-FFF2-40B4-BE49-F238E27FC236}">
                  <a16:creationId xmlns:a16="http://schemas.microsoft.com/office/drawing/2014/main" id="{AA636E80-53A6-1B45-A56B-5A032467F61F}"/>
                </a:ext>
              </a:extLst>
            </p:cNvPr>
            <p:cNvSpPr/>
            <p:nvPr/>
          </p:nvSpPr>
          <p:spPr>
            <a:xfrm rot="5400000">
              <a:off x="3805212" y="1889147"/>
              <a:ext cx="1415593" cy="4680154"/>
            </a:xfrm>
            <a:prstGeom prst="donut">
              <a:avLst>
                <a:gd name="adj" fmla="val 1910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15D618A-FEE1-E746-AB15-E76039F27B7F}"/>
                </a:ext>
              </a:extLst>
            </p:cNvPr>
            <p:cNvSpPr txBox="1"/>
            <p:nvPr/>
          </p:nvSpPr>
          <p:spPr>
            <a:xfrm>
              <a:off x="2772697" y="3904521"/>
              <a:ext cx="3962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= 160 </a:t>
              </a:r>
              <a:r>
                <a:rPr lang="en-US" sz="3600" dirty="0" err="1"/>
                <a:t>hrs</a:t>
              </a:r>
              <a:r>
                <a:rPr lang="en-US" sz="3600" dirty="0"/>
                <a:t>/month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7460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89" y="1268016"/>
            <a:ext cx="3339763" cy="501790"/>
          </a:xfrm>
        </p:spPr>
        <p:txBody>
          <a:bodyPr>
            <a:normAutofit/>
          </a:bodyPr>
          <a:lstStyle/>
          <a:p>
            <a:r>
              <a:rPr lang="en-US" dirty="0"/>
              <a:t>Start with </a:t>
            </a:r>
            <a:r>
              <a:rPr lang="en-US" u="sng" dirty="0"/>
              <a:t>External</a:t>
            </a:r>
            <a:r>
              <a:rPr lang="en-US" dirty="0"/>
              <a:t> Projects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619337" y="2688684"/>
            <a:ext cx="2576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Capital Equipment is any single item </a:t>
            </a:r>
          </a:p>
          <a:p>
            <a:pPr marL="115887"/>
            <a:r>
              <a:rPr lang="en-US" sz="1800" dirty="0"/>
              <a:t>	&gt; $5000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DD1E8-3274-2248-973B-B43CC29F0EB2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D2FD2D-BF9D-8D46-907B-65C8EA5F6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552" y="130483"/>
            <a:ext cx="4927600" cy="4902200"/>
          </a:xfrm>
          <a:prstGeom prst="rect">
            <a:avLst/>
          </a:prstGeom>
        </p:spPr>
      </p:pic>
      <p:sp>
        <p:nvSpPr>
          <p:cNvPr id="12" name="Donut 11">
            <a:extLst>
              <a:ext uri="{FF2B5EF4-FFF2-40B4-BE49-F238E27FC236}">
                <a16:creationId xmlns:a16="http://schemas.microsoft.com/office/drawing/2014/main" id="{8E769D81-B1D3-ED40-BED3-7842CFC81669}"/>
              </a:ext>
            </a:extLst>
          </p:cNvPr>
          <p:cNvSpPr/>
          <p:nvPr/>
        </p:nvSpPr>
        <p:spPr>
          <a:xfrm rot="5400000">
            <a:off x="5510528" y="885679"/>
            <a:ext cx="408715" cy="3711911"/>
          </a:xfrm>
          <a:prstGeom prst="donut">
            <a:avLst>
              <a:gd name="adj" fmla="val 175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C555F-765D-7245-B41A-7034E0FCDECD}"/>
              </a:ext>
            </a:extLst>
          </p:cNvPr>
          <p:cNvSpPr txBox="1"/>
          <p:nvPr/>
        </p:nvSpPr>
        <p:spPr>
          <a:xfrm>
            <a:off x="619337" y="3745870"/>
            <a:ext cx="2576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Indirect = Overhead</a:t>
            </a:r>
          </a:p>
          <a:p>
            <a:pPr marL="648716" lvl="1" indent="-176213">
              <a:buFont typeface="Arial" panose="020B0604020202020204" pitchFamily="34" charset="0"/>
              <a:buChar char="•"/>
            </a:pPr>
            <a:r>
              <a:rPr lang="en-US" sz="1800" dirty="0"/>
              <a:t>Pays for lights, water, heat…</a:t>
            </a: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AA636E80-53A6-1B45-A56B-5A032467F61F}"/>
              </a:ext>
            </a:extLst>
          </p:cNvPr>
          <p:cNvSpPr/>
          <p:nvPr/>
        </p:nvSpPr>
        <p:spPr>
          <a:xfrm rot="5400000">
            <a:off x="4531995" y="1081195"/>
            <a:ext cx="426612" cy="1772742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25503-077F-3140-AC95-4369E5550FF7}"/>
              </a:ext>
            </a:extLst>
          </p:cNvPr>
          <p:cNvSpPr txBox="1"/>
          <p:nvPr/>
        </p:nvSpPr>
        <p:spPr>
          <a:xfrm>
            <a:off x="628966" y="1908497"/>
            <a:ext cx="2757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Benefits—Health, Dental, Retirement etc.</a:t>
            </a:r>
          </a:p>
        </p:txBody>
      </p:sp>
      <p:sp>
        <p:nvSpPr>
          <p:cNvPr id="17" name="Donut 16">
            <a:extLst>
              <a:ext uri="{FF2B5EF4-FFF2-40B4-BE49-F238E27FC236}">
                <a16:creationId xmlns:a16="http://schemas.microsoft.com/office/drawing/2014/main" id="{98175669-D27B-A24D-99F0-7D6CCAB828FD}"/>
              </a:ext>
            </a:extLst>
          </p:cNvPr>
          <p:cNvSpPr/>
          <p:nvPr/>
        </p:nvSpPr>
        <p:spPr>
          <a:xfrm rot="5400000">
            <a:off x="4861376" y="3782829"/>
            <a:ext cx="426612" cy="1772742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208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2" grpId="1" animBg="1"/>
      <p:bldP spid="14" grpId="0"/>
      <p:bldP spid="11" grpId="0" animBg="1"/>
      <p:bldP spid="11" grpId="1" animBg="1"/>
      <p:bldP spid="15" grpId="0"/>
      <p:bldP spid="17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89" y="1268016"/>
            <a:ext cx="3339763" cy="501790"/>
          </a:xfrm>
        </p:spPr>
        <p:txBody>
          <a:bodyPr>
            <a:normAutofit/>
          </a:bodyPr>
          <a:lstStyle/>
          <a:p>
            <a:r>
              <a:rPr lang="en-US" dirty="0"/>
              <a:t>What is ‘Cost Share’?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619336" y="2650184"/>
            <a:ext cx="804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PI’s can cost-share up to 2 months / grant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C555F-765D-7245-B41A-7034E0FCDECD}"/>
              </a:ext>
            </a:extLst>
          </p:cNvPr>
          <p:cNvSpPr txBox="1"/>
          <p:nvPr/>
        </p:nvSpPr>
        <p:spPr>
          <a:xfrm>
            <a:off x="619336" y="3139477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No cost sharing allowed for Engineering or DMO.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25503-077F-3140-AC95-4369E5550FF7}"/>
              </a:ext>
            </a:extLst>
          </p:cNvPr>
          <p:cNvSpPr txBox="1"/>
          <p:nvPr/>
        </p:nvSpPr>
        <p:spPr>
          <a:xfrm>
            <a:off x="628965" y="1908497"/>
            <a:ext cx="803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MBARI promises to provide funds (i.e., salary) to have </a:t>
            </a:r>
            <a:br>
              <a:rPr lang="en-US" sz="1800" dirty="0"/>
            </a:br>
            <a:r>
              <a:rPr lang="en-US" sz="1800" dirty="0"/>
              <a:t>certain people work on the external grant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F0BB2-9C38-074E-A03B-3488ECEF2730}"/>
              </a:ext>
            </a:extLst>
          </p:cNvPr>
          <p:cNvSpPr txBox="1"/>
          <p:nvPr/>
        </p:nvSpPr>
        <p:spPr>
          <a:xfrm>
            <a:off x="619336" y="4323386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Policy is here: </a:t>
            </a:r>
            <a:r>
              <a:rPr lang="en-US" sz="1400" dirty="0">
                <a:hlinkClick r:id="rId3"/>
              </a:rPr>
              <a:t>https://mww.mbari.org/Accounting/Grants/policies/cost-share-policy.html</a:t>
            </a:r>
            <a:r>
              <a:rPr lang="en-US" sz="1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16283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89" y="1268016"/>
            <a:ext cx="3339763" cy="501790"/>
          </a:xfrm>
        </p:spPr>
        <p:txBody>
          <a:bodyPr>
            <a:normAutofit/>
          </a:bodyPr>
          <a:lstStyle/>
          <a:p>
            <a:r>
              <a:rPr lang="en-US" dirty="0"/>
              <a:t>What is ‘Cost Share’?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619336" y="2650184"/>
            <a:ext cx="804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PI’s can cost-share up to 2 months / grant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C555F-765D-7245-B41A-7034E0FCDECD}"/>
              </a:ext>
            </a:extLst>
          </p:cNvPr>
          <p:cNvSpPr txBox="1"/>
          <p:nvPr/>
        </p:nvSpPr>
        <p:spPr>
          <a:xfrm>
            <a:off x="619336" y="3139477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No cost sharing allowed for Engineering or DMO.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25503-077F-3140-AC95-4369E5550FF7}"/>
              </a:ext>
            </a:extLst>
          </p:cNvPr>
          <p:cNvSpPr txBox="1"/>
          <p:nvPr/>
        </p:nvSpPr>
        <p:spPr>
          <a:xfrm>
            <a:off x="628965" y="1908497"/>
            <a:ext cx="803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MBARI promises to provide funds (i.e., salary) to have </a:t>
            </a:r>
            <a:br>
              <a:rPr lang="en-US" sz="1800" dirty="0"/>
            </a:br>
            <a:r>
              <a:rPr lang="en-US" sz="1800" dirty="0"/>
              <a:t>certain people work on the external grant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F0BB2-9C38-074E-A03B-3488ECEF2730}"/>
              </a:ext>
            </a:extLst>
          </p:cNvPr>
          <p:cNvSpPr txBox="1"/>
          <p:nvPr/>
        </p:nvSpPr>
        <p:spPr>
          <a:xfrm>
            <a:off x="619336" y="4323386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Policy is here: </a:t>
            </a:r>
            <a:r>
              <a:rPr lang="en-US" sz="1400" dirty="0">
                <a:hlinkClick r:id="rId3"/>
              </a:rPr>
              <a:t>https://mww.mbari.org/Accounting/Grants/policies/cost-share-policy.html</a:t>
            </a:r>
            <a:r>
              <a:rPr lang="en-US" sz="1400" dirty="0"/>
              <a:t>  </a:t>
            </a:r>
          </a:p>
        </p:txBody>
      </p:sp>
      <p:sp>
        <p:nvSpPr>
          <p:cNvPr id="3" name="&quot;No&quot; Symbol 2">
            <a:extLst>
              <a:ext uri="{FF2B5EF4-FFF2-40B4-BE49-F238E27FC236}">
                <a16:creationId xmlns:a16="http://schemas.microsoft.com/office/drawing/2014/main" id="{FC282257-AA05-C141-9ED5-270CDC3D66D9}"/>
              </a:ext>
            </a:extLst>
          </p:cNvPr>
          <p:cNvSpPr/>
          <p:nvPr/>
        </p:nvSpPr>
        <p:spPr>
          <a:xfrm>
            <a:off x="2204185" y="269507"/>
            <a:ext cx="4581626" cy="4581626"/>
          </a:xfrm>
          <a:prstGeom prst="noSmoking">
            <a:avLst>
              <a:gd name="adj" fmla="val 1097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A4539B-D433-1C41-9C4D-7174E79B514C}"/>
              </a:ext>
            </a:extLst>
          </p:cNvPr>
          <p:cNvSpPr txBox="1"/>
          <p:nvPr/>
        </p:nvSpPr>
        <p:spPr>
          <a:xfrm>
            <a:off x="7074569" y="2215183"/>
            <a:ext cx="206943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Some funding agencies do not allow cost-sharing.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Check with Danielle!</a:t>
            </a:r>
          </a:p>
        </p:txBody>
      </p:sp>
    </p:spTree>
    <p:extLst>
      <p:ext uri="{BB962C8B-B14F-4D97-AF65-F5344CB8AC3E}">
        <p14:creationId xmlns:p14="http://schemas.microsoft.com/office/powerpoint/2010/main" val="125070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8F8046-61C2-AD48-83E4-F76460E3E72F}"/>
              </a:ext>
            </a:extLst>
          </p:cNvPr>
          <p:cNvGrpSpPr/>
          <p:nvPr/>
        </p:nvGrpSpPr>
        <p:grpSpPr>
          <a:xfrm>
            <a:off x="3213461" y="134500"/>
            <a:ext cx="5795713" cy="5349652"/>
            <a:chOff x="1203413" y="-135621"/>
            <a:chExt cx="6464642" cy="596709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2D3F70-ACDD-AA40-A90E-201FF356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4333" y="-135621"/>
              <a:ext cx="6213722" cy="5967098"/>
            </a:xfrm>
            <a:prstGeom prst="rect">
              <a:avLst/>
            </a:prstGeom>
          </p:spPr>
        </p:pic>
        <p:sp>
          <p:nvSpPr>
            <p:cNvPr id="5" name="Donut 4">
              <a:extLst>
                <a:ext uri="{FF2B5EF4-FFF2-40B4-BE49-F238E27FC236}">
                  <a16:creationId xmlns:a16="http://schemas.microsoft.com/office/drawing/2014/main" id="{78BFF268-66B8-BC4F-BB4C-F189A8D113E8}"/>
                </a:ext>
              </a:extLst>
            </p:cNvPr>
            <p:cNvSpPr/>
            <p:nvPr/>
          </p:nvSpPr>
          <p:spPr>
            <a:xfrm>
              <a:off x="1203413" y="3735978"/>
              <a:ext cx="1428206" cy="357051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79001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1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E817F8-8B2E-4D48-9A07-BD03CBF52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853" y="78376"/>
            <a:ext cx="4744381" cy="4763589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A06DF821-50D4-7B43-89FA-1E98B880F3F2}"/>
              </a:ext>
            </a:extLst>
          </p:cNvPr>
          <p:cNvSpPr/>
          <p:nvPr/>
        </p:nvSpPr>
        <p:spPr>
          <a:xfrm>
            <a:off x="4831883" y="1307578"/>
            <a:ext cx="1126156" cy="251715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>
            <a:extLst>
              <a:ext uri="{FF2B5EF4-FFF2-40B4-BE49-F238E27FC236}">
                <a16:creationId xmlns:a16="http://schemas.microsoft.com/office/drawing/2014/main" id="{748E10DA-0083-D34D-9D38-925881FE46B2}"/>
              </a:ext>
            </a:extLst>
          </p:cNvPr>
          <p:cNvSpPr/>
          <p:nvPr/>
        </p:nvSpPr>
        <p:spPr>
          <a:xfrm>
            <a:off x="4004109" y="2019847"/>
            <a:ext cx="527734" cy="126586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92988-0185-CB4C-B4FF-10BC8A860D07}"/>
              </a:ext>
            </a:extLst>
          </p:cNvPr>
          <p:cNvSpPr txBox="1"/>
          <p:nvPr/>
        </p:nvSpPr>
        <p:spPr>
          <a:xfrm>
            <a:off x="628650" y="2846762"/>
            <a:ext cx="274763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lvl="1"/>
            <a:r>
              <a:rPr lang="en-US" dirty="0"/>
              <a:t>Let’s look at last year’s instructions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8F357F0-6D0D-4242-BB40-36794C4549BD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3506268" y="2083140"/>
            <a:ext cx="497841" cy="554380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259CC45-396F-DC4F-9813-B1D75CB4E28D}"/>
              </a:ext>
            </a:extLst>
          </p:cNvPr>
          <p:cNvCxnSpPr>
            <a:cxnSpLocks/>
            <a:endCxn id="9" idx="3"/>
          </p:cNvCxnSpPr>
          <p:nvPr/>
        </p:nvCxnSpPr>
        <p:spPr>
          <a:xfrm flipV="1">
            <a:off x="3801979" y="1522430"/>
            <a:ext cx="1194826" cy="1434760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AA1F02D-43E1-894C-8FF0-BE81FA353598}"/>
              </a:ext>
            </a:extLst>
          </p:cNvPr>
          <p:cNvSpPr txBox="1"/>
          <p:nvPr/>
        </p:nvSpPr>
        <p:spPr>
          <a:xfrm>
            <a:off x="3652371" y="2431295"/>
            <a:ext cx="598487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324327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AA26A-3D91-E647-B363-07308C3F0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757" y="0"/>
            <a:ext cx="5951243" cy="5143500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A06DF821-50D4-7B43-89FA-1E98B880F3F2}"/>
              </a:ext>
            </a:extLst>
          </p:cNvPr>
          <p:cNvSpPr/>
          <p:nvPr/>
        </p:nvSpPr>
        <p:spPr>
          <a:xfrm>
            <a:off x="3650029" y="3087329"/>
            <a:ext cx="2092009" cy="953729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D2F1F-7073-5F46-AF39-DD39A0E06E22}"/>
              </a:ext>
            </a:extLst>
          </p:cNvPr>
          <p:cNvSpPr txBox="1"/>
          <p:nvPr/>
        </p:nvSpPr>
        <p:spPr>
          <a:xfrm>
            <a:off x="283920" y="2600861"/>
            <a:ext cx="2144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This is from 2019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CF63C84-50C3-EE4A-B5FD-DD397CB8D8FD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2205695" y="2571750"/>
            <a:ext cx="987062" cy="220098"/>
          </a:xfrm>
          <a:prstGeom prst="straightConnector1">
            <a:avLst/>
          </a:prstGeom>
          <a:ln w="25400" cap="rnd"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220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69219"/>
            <a:ext cx="1325279" cy="488457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F33A6A-12D2-B841-A503-A7C584A8AC07}"/>
              </a:ext>
            </a:extLst>
          </p:cNvPr>
          <p:cNvSpPr/>
          <p:nvPr/>
        </p:nvSpPr>
        <p:spPr>
          <a:xfrm>
            <a:off x="3534214" y="973394"/>
            <a:ext cx="5325866" cy="395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3B5FC-93B3-2A4F-BF3B-A38962A16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125" y="-34184"/>
            <a:ext cx="4011028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A06DF821-50D4-7B43-89FA-1E98B880F3F2}"/>
              </a:ext>
            </a:extLst>
          </p:cNvPr>
          <p:cNvSpPr/>
          <p:nvPr/>
        </p:nvSpPr>
        <p:spPr>
          <a:xfrm>
            <a:off x="5181598" y="521107"/>
            <a:ext cx="1226920" cy="431717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32A71FAE-9416-284C-A953-044D1B6BEAAC}"/>
              </a:ext>
            </a:extLst>
          </p:cNvPr>
          <p:cNvSpPr/>
          <p:nvPr/>
        </p:nvSpPr>
        <p:spPr>
          <a:xfrm>
            <a:off x="7328953" y="491611"/>
            <a:ext cx="1077629" cy="481439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822D9-1051-EE42-B1ED-EDDA7E1E9DFD}"/>
              </a:ext>
            </a:extLst>
          </p:cNvPr>
          <p:cNvSpPr txBox="1"/>
          <p:nvPr/>
        </p:nvSpPr>
        <p:spPr>
          <a:xfrm>
            <a:off x="969461" y="1958879"/>
            <a:ext cx="2747633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1" indent="-104775">
              <a:buFont typeface="Arial" panose="020B0604020202020204" pitchFamily="34" charset="0"/>
              <a:buChar char="•"/>
            </a:pPr>
            <a:r>
              <a:rPr lang="en-US" dirty="0"/>
              <a:t>Start date NEVER CHANGES</a:t>
            </a:r>
          </a:p>
          <a:p>
            <a:pPr marL="114300" lvl="1" indent="-104775">
              <a:buFont typeface="Arial" panose="020B0604020202020204" pitchFamily="34" charset="0"/>
              <a:buChar char="•"/>
            </a:pPr>
            <a:r>
              <a:rPr lang="en-US" dirty="0"/>
              <a:t>Projects can be 1-5 years long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2CDBD2-904F-254A-95C6-4BE18C1CC5D5}"/>
              </a:ext>
            </a:extLst>
          </p:cNvPr>
          <p:cNvSpPr txBox="1"/>
          <p:nvPr/>
        </p:nvSpPr>
        <p:spPr>
          <a:xfrm>
            <a:off x="628649" y="2652889"/>
            <a:ext cx="3259957" cy="117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Know the difference between</a:t>
            </a:r>
          </a:p>
          <a:p>
            <a:pPr marL="642366" lvl="1" indent="-285750">
              <a:buFont typeface="Arial" panose="020B0604020202020204" pitchFamily="34" charset="0"/>
              <a:buChar char="•"/>
            </a:pPr>
            <a:r>
              <a:rPr lang="en-US" dirty="0"/>
              <a:t>Feasibility</a:t>
            </a:r>
          </a:p>
          <a:p>
            <a:pPr marL="642366" lvl="1" indent="-285750">
              <a:buFont typeface="Arial" panose="020B0604020202020204" pitchFamily="34" charset="0"/>
              <a:buChar char="•"/>
            </a:pPr>
            <a:r>
              <a:rPr lang="en-US" dirty="0"/>
              <a:t>Development</a:t>
            </a:r>
          </a:p>
          <a:p>
            <a:pPr marL="642366" lvl="1" indent="-285750">
              <a:buFont typeface="Arial" panose="020B0604020202020204" pitchFamily="34" charset="0"/>
              <a:buChar char="•"/>
            </a:pPr>
            <a:r>
              <a:rPr lang="en-US" dirty="0"/>
              <a:t>Research</a:t>
            </a:r>
          </a:p>
          <a:p>
            <a:pPr marL="642366" lvl="1" indent="-285750">
              <a:buFont typeface="Arial" panose="020B0604020202020204" pitchFamily="34" charset="0"/>
              <a:buChar char="•"/>
            </a:pPr>
            <a:r>
              <a:rPr lang="en-US" dirty="0"/>
              <a:t>Infrastructure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39EBF4-AE8B-AE43-9D4C-4173E45E24AC}"/>
              </a:ext>
            </a:extLst>
          </p:cNvPr>
          <p:cNvSpPr txBox="1"/>
          <p:nvPr/>
        </p:nvSpPr>
        <p:spPr>
          <a:xfrm>
            <a:off x="640992" y="4106305"/>
            <a:ext cx="3259957" cy="740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Talk to people and have them read it!!</a:t>
            </a:r>
          </a:p>
          <a:p>
            <a:pPr algn="ctr"/>
            <a:r>
              <a:rPr lang="en-US" dirty="0">
                <a:solidFill>
                  <a:schemeClr val="accent1"/>
                </a:solidFill>
              </a:rPr>
              <a:t>(don’t assign someone to these positions without talking to them first)</a:t>
            </a:r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18375C73-C927-394A-BF32-66965FD093C3}"/>
              </a:ext>
            </a:extLst>
          </p:cNvPr>
          <p:cNvSpPr/>
          <p:nvPr/>
        </p:nvSpPr>
        <p:spPr>
          <a:xfrm>
            <a:off x="4071291" y="1316799"/>
            <a:ext cx="2868523" cy="820009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ACF920A9-A6F2-3647-B95D-1C16AEEE3F0E}"/>
              </a:ext>
            </a:extLst>
          </p:cNvPr>
          <p:cNvSpPr/>
          <p:nvPr/>
        </p:nvSpPr>
        <p:spPr>
          <a:xfrm>
            <a:off x="5664768" y="1770737"/>
            <a:ext cx="1763997" cy="1318974"/>
          </a:xfrm>
          <a:prstGeom prst="donut">
            <a:avLst>
              <a:gd name="adj" fmla="val 66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2" animBg="1"/>
      <p:bldP spid="9" grpId="3" animBg="1"/>
      <p:bldP spid="12" grpId="2" animBg="1"/>
      <p:bldP spid="12" grpId="3" animBg="1"/>
      <p:bldP spid="8" grpId="1"/>
      <p:bldP spid="13" grpId="0"/>
      <p:bldP spid="14" grpId="0"/>
      <p:bldP spid="15" grpId="0" animBg="1"/>
      <p:bldP spid="15" grpId="1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Internal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E817F8-8B2E-4D48-9A07-BD03CBF52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853" y="78376"/>
            <a:ext cx="4744381" cy="4763589"/>
          </a:xfrm>
          <a:prstGeom prst="rect">
            <a:avLst/>
          </a:prstGeom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A06DF821-50D4-7B43-89FA-1E98B880F3F2}"/>
              </a:ext>
            </a:extLst>
          </p:cNvPr>
          <p:cNvSpPr/>
          <p:nvPr/>
        </p:nvSpPr>
        <p:spPr>
          <a:xfrm>
            <a:off x="4466107" y="3323303"/>
            <a:ext cx="1856035" cy="443979"/>
          </a:xfrm>
          <a:prstGeom prst="donut">
            <a:avLst>
              <a:gd name="adj" fmla="val 95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47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20"/>
            <a:ext cx="3658215" cy="1088846"/>
          </a:xfrm>
        </p:spPr>
        <p:txBody>
          <a:bodyPr/>
          <a:lstStyle/>
          <a:p>
            <a:r>
              <a:rPr lang="en-US" dirty="0"/>
              <a:t>Internal</a:t>
            </a:r>
          </a:p>
          <a:p>
            <a:pPr lvl="1"/>
            <a:r>
              <a:rPr lang="en-US" dirty="0"/>
              <a:t>Get a 174 page .PDF of all Projects at MBARI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DC2261-35D2-7D48-AB94-EA056BBE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090" y="934046"/>
            <a:ext cx="5113919" cy="661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3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E2BAD-80C3-4C4C-B0F6-FE800CC8C09A}"/>
              </a:ext>
            </a:extLst>
          </p:cNvPr>
          <p:cNvSpPr txBox="1"/>
          <p:nvPr/>
        </p:nvSpPr>
        <p:spPr>
          <a:xfrm>
            <a:off x="2307772" y="1892975"/>
            <a:ext cx="4693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May 2, 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F75A6-DB7E-024B-AA04-FEC58088F6BD}"/>
              </a:ext>
            </a:extLst>
          </p:cNvPr>
          <p:cNvSpPr txBox="1"/>
          <p:nvPr/>
        </p:nvSpPr>
        <p:spPr>
          <a:xfrm>
            <a:off x="87086" y="3278238"/>
            <a:ext cx="8934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2020 Proposal Planning Workshop </a:t>
            </a:r>
          </a:p>
          <a:p>
            <a:pPr algn="ctr"/>
            <a:r>
              <a:rPr lang="en-US" sz="3200" dirty="0">
                <a:solidFill>
                  <a:srgbClr val="00B0F0"/>
                </a:solidFill>
              </a:rPr>
              <a:t>M-Team</a:t>
            </a:r>
          </a:p>
          <a:p>
            <a:pPr algn="ctr"/>
            <a:r>
              <a:rPr lang="en-US" sz="1600" dirty="0"/>
              <a:t>(Here in Forum)</a:t>
            </a:r>
          </a:p>
        </p:txBody>
      </p:sp>
    </p:spTree>
    <p:extLst>
      <p:ext uri="{BB962C8B-B14F-4D97-AF65-F5344CB8AC3E}">
        <p14:creationId xmlns:p14="http://schemas.microsoft.com/office/powerpoint/2010/main" val="190301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6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14417</TotalTime>
  <Words>1053</Words>
  <Application>Microsoft Macintosh PowerPoint</Application>
  <PresentationFormat>On-screen Show (16:9)</PresentationFormat>
  <Paragraphs>217</Paragraphs>
  <Slides>30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Project Management at MBARI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External Proposals</vt:lpstr>
      <vt:lpstr>External Proposals—What ARE we?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Proposals</vt:lpstr>
      <vt:lpstr>Budgets</vt:lpstr>
      <vt:lpstr>Budgets</vt:lpstr>
      <vt:lpstr>Budgets</vt:lpstr>
      <vt:lpstr>Budgets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Birch</dc:creator>
  <cp:lastModifiedBy>James Birch</cp:lastModifiedBy>
  <cp:revision>74</cp:revision>
  <dcterms:created xsi:type="dcterms:W3CDTF">2019-02-13T00:41:55Z</dcterms:created>
  <dcterms:modified xsi:type="dcterms:W3CDTF">2019-02-23T01:10:38Z</dcterms:modified>
</cp:coreProperties>
</file>