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7" r:id="rId2"/>
    <p:sldId id="270" r:id="rId3"/>
    <p:sldId id="280" r:id="rId4"/>
    <p:sldId id="258" r:id="rId5"/>
    <p:sldId id="256" r:id="rId6"/>
    <p:sldId id="260" r:id="rId7"/>
    <p:sldId id="261" r:id="rId8"/>
    <p:sldId id="262" r:id="rId9"/>
    <p:sldId id="264" r:id="rId10"/>
    <p:sldId id="265" r:id="rId11"/>
    <p:sldId id="266" r:id="rId12"/>
    <p:sldId id="278" r:id="rId13"/>
    <p:sldId id="279" r:id="rId14"/>
    <p:sldId id="267" r:id="rId15"/>
    <p:sldId id="281" r:id="rId16"/>
    <p:sldId id="268" r:id="rId17"/>
    <p:sldId id="272" r:id="rId18"/>
    <p:sldId id="271" r:id="rId19"/>
    <p:sldId id="273" r:id="rId20"/>
    <p:sldId id="275" r:id="rId21"/>
    <p:sldId id="276" r:id="rId22"/>
    <p:sldId id="274" r:id="rId23"/>
    <p:sldId id="2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7" autoAdjust="0"/>
    <p:restoredTop sz="94660" autoAdjust="0"/>
  </p:normalViewPr>
  <p:slideViewPr>
    <p:cSldViewPr snapToGrid="0">
      <p:cViewPr>
        <p:scale>
          <a:sx n="84" d="100"/>
          <a:sy n="84" d="100"/>
        </p:scale>
        <p:origin x="60" y="10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5" d="100"/>
          <a:sy n="95" d="100"/>
        </p:scale>
        <p:origin x="2610"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0.jpg"/></Relationships>
</file>

<file path=ppt/diagrams/_rels/drawing2.xml.rels><?xml version="1.0" encoding="UTF-8" standalone="yes"?>
<Relationships xmlns="http://schemas.openxmlformats.org/package/2006/relationships"><Relationship Id="rId1"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45B2BA-09BD-4B33-ABA6-743C34C905B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A7AB3CC5-C73E-4EAF-8C82-57434B448161}">
      <dgm:prSet phldrT="[Text]" custT="1"/>
      <dgm:spPr/>
      <dgm:t>
        <a:bodyPr/>
        <a:lstStyle/>
        <a:p>
          <a:r>
            <a:rPr lang="en-US" sz="1600" dirty="0" smtClean="0"/>
            <a:t>Enthusiasm</a:t>
          </a:r>
          <a:endParaRPr lang="en-US" sz="1600" dirty="0"/>
        </a:p>
      </dgm:t>
    </dgm:pt>
    <dgm:pt modelId="{789AD152-34DB-4E9E-B257-D70DF4F4E2C0}" type="parTrans" cxnId="{02A1F254-BAC2-4E73-BE0A-89AE27166470}">
      <dgm:prSet/>
      <dgm:spPr/>
      <dgm:t>
        <a:bodyPr/>
        <a:lstStyle/>
        <a:p>
          <a:endParaRPr lang="en-US"/>
        </a:p>
      </dgm:t>
    </dgm:pt>
    <dgm:pt modelId="{443CE982-E1C2-4223-A6E4-5E616160EBC9}" type="sibTrans" cxnId="{02A1F254-BAC2-4E73-BE0A-89AE27166470}">
      <dgm:prSet/>
      <dgm:spPr/>
      <dgm:t>
        <a:bodyPr/>
        <a:lstStyle/>
        <a:p>
          <a:endParaRPr lang="en-US"/>
        </a:p>
      </dgm:t>
    </dgm:pt>
    <dgm:pt modelId="{7EA82CF8-3316-4E24-9646-612546555DBA}">
      <dgm:prSet phldrT="[Text]" custT="1"/>
      <dgm:spPr/>
      <dgm:t>
        <a:bodyPr/>
        <a:lstStyle/>
        <a:p>
          <a:r>
            <a:rPr lang="en-US" sz="1600" dirty="0" smtClean="0"/>
            <a:t>Disillusionment</a:t>
          </a:r>
          <a:endParaRPr lang="en-US" sz="1600" dirty="0"/>
        </a:p>
      </dgm:t>
    </dgm:pt>
    <dgm:pt modelId="{DE85BFB9-DCF0-4333-9110-65E863EDC073}" type="parTrans" cxnId="{84028D23-198C-4825-B99B-9A37CD180EF9}">
      <dgm:prSet/>
      <dgm:spPr/>
      <dgm:t>
        <a:bodyPr/>
        <a:lstStyle/>
        <a:p>
          <a:endParaRPr lang="en-US"/>
        </a:p>
      </dgm:t>
    </dgm:pt>
    <dgm:pt modelId="{7BB0CA89-80BB-4454-95D5-93593F5B817B}" type="sibTrans" cxnId="{84028D23-198C-4825-B99B-9A37CD180EF9}">
      <dgm:prSet/>
      <dgm:spPr/>
      <dgm:t>
        <a:bodyPr/>
        <a:lstStyle/>
        <a:p>
          <a:endParaRPr lang="en-US"/>
        </a:p>
      </dgm:t>
    </dgm:pt>
    <dgm:pt modelId="{922DA65F-E963-42CF-A7FB-7AF651695625}">
      <dgm:prSet phldrT="[Text]" custT="1"/>
      <dgm:spPr/>
      <dgm:t>
        <a:bodyPr/>
        <a:lstStyle/>
        <a:p>
          <a:r>
            <a:rPr lang="en-US" sz="1600" dirty="0" smtClean="0"/>
            <a:t>Panic</a:t>
          </a:r>
          <a:endParaRPr lang="en-US" sz="1600" dirty="0"/>
        </a:p>
      </dgm:t>
    </dgm:pt>
    <dgm:pt modelId="{A5D7A072-0109-4B28-8870-A5933D423CE1}" type="parTrans" cxnId="{AB804CCD-F80A-42C4-822D-FA9D415C7737}">
      <dgm:prSet/>
      <dgm:spPr/>
      <dgm:t>
        <a:bodyPr/>
        <a:lstStyle/>
        <a:p>
          <a:endParaRPr lang="en-US"/>
        </a:p>
      </dgm:t>
    </dgm:pt>
    <dgm:pt modelId="{9A723760-0357-4F30-AA11-DAC2061F7EE3}" type="sibTrans" cxnId="{AB804CCD-F80A-42C4-822D-FA9D415C7737}">
      <dgm:prSet/>
      <dgm:spPr/>
      <dgm:t>
        <a:bodyPr/>
        <a:lstStyle/>
        <a:p>
          <a:endParaRPr lang="en-US"/>
        </a:p>
      </dgm:t>
    </dgm:pt>
    <dgm:pt modelId="{8BEC4FD1-7641-49D5-A40C-14116A71F0E1}">
      <dgm:prSet phldrT="[Text]" custT="1"/>
      <dgm:spPr/>
      <dgm:t>
        <a:bodyPr/>
        <a:lstStyle/>
        <a:p>
          <a:r>
            <a:rPr lang="en-US" sz="1600" dirty="0" smtClean="0"/>
            <a:t>Search for the Guilty</a:t>
          </a:r>
          <a:endParaRPr lang="en-US" sz="1600" dirty="0"/>
        </a:p>
      </dgm:t>
    </dgm:pt>
    <dgm:pt modelId="{10042DCE-97BD-47B7-AFD5-1D8856E91997}" type="parTrans" cxnId="{200FFE0B-CDBF-488E-BA73-648A5DBBD945}">
      <dgm:prSet/>
      <dgm:spPr/>
      <dgm:t>
        <a:bodyPr/>
        <a:lstStyle/>
        <a:p>
          <a:endParaRPr lang="en-US"/>
        </a:p>
      </dgm:t>
    </dgm:pt>
    <dgm:pt modelId="{51F4DF95-85A6-45E5-9749-B81AB06BF7A3}" type="sibTrans" cxnId="{200FFE0B-CDBF-488E-BA73-648A5DBBD945}">
      <dgm:prSet/>
      <dgm:spPr/>
      <dgm:t>
        <a:bodyPr/>
        <a:lstStyle/>
        <a:p>
          <a:endParaRPr lang="en-US"/>
        </a:p>
      </dgm:t>
    </dgm:pt>
    <dgm:pt modelId="{984C3F13-2CDE-4046-97E9-2B3A6E361476}">
      <dgm:prSet phldrT="[Text]" custT="1"/>
      <dgm:spPr/>
      <dgm:t>
        <a:bodyPr/>
        <a:lstStyle/>
        <a:p>
          <a:r>
            <a:rPr lang="en-US" sz="1600" dirty="0" smtClean="0"/>
            <a:t>Persecution of the Innocent</a:t>
          </a:r>
          <a:endParaRPr lang="en-US" sz="1600" dirty="0"/>
        </a:p>
      </dgm:t>
    </dgm:pt>
    <dgm:pt modelId="{E151A385-E7BB-410E-91B8-902680684C79}" type="parTrans" cxnId="{DD37237F-8AC6-43FE-B7BF-8D881525E5DB}">
      <dgm:prSet/>
      <dgm:spPr/>
      <dgm:t>
        <a:bodyPr/>
        <a:lstStyle/>
        <a:p>
          <a:endParaRPr lang="en-US"/>
        </a:p>
      </dgm:t>
    </dgm:pt>
    <dgm:pt modelId="{D26D51DE-4028-44B7-BC9A-0BC78764184C}" type="sibTrans" cxnId="{DD37237F-8AC6-43FE-B7BF-8D881525E5DB}">
      <dgm:prSet/>
      <dgm:spPr/>
      <dgm:t>
        <a:bodyPr/>
        <a:lstStyle/>
        <a:p>
          <a:endParaRPr lang="en-US"/>
        </a:p>
      </dgm:t>
    </dgm:pt>
    <dgm:pt modelId="{60AC4129-4B74-4AEF-AB91-777E816E5C59}">
      <dgm:prSet phldrT="[Text]" custT="1"/>
      <dgm:spPr/>
      <dgm:t>
        <a:bodyPr/>
        <a:lstStyle/>
        <a:p>
          <a:r>
            <a:rPr lang="en-US" sz="1600" dirty="0" smtClean="0"/>
            <a:t>Distinction for the Uninvolved</a:t>
          </a:r>
          <a:endParaRPr lang="en-US" sz="1600" dirty="0"/>
        </a:p>
      </dgm:t>
    </dgm:pt>
    <dgm:pt modelId="{90A4C9E5-FFCF-4448-856C-8D667525CB7B}" type="parTrans" cxnId="{C8D3C5B4-0B5D-4FA0-8B02-E02564C9EAC1}">
      <dgm:prSet/>
      <dgm:spPr/>
      <dgm:t>
        <a:bodyPr/>
        <a:lstStyle/>
        <a:p>
          <a:endParaRPr lang="en-US"/>
        </a:p>
      </dgm:t>
    </dgm:pt>
    <dgm:pt modelId="{6F69A530-11E5-4831-B14D-A6BE68051692}" type="sibTrans" cxnId="{C8D3C5B4-0B5D-4FA0-8B02-E02564C9EAC1}">
      <dgm:prSet/>
      <dgm:spPr/>
      <dgm:t>
        <a:bodyPr/>
        <a:lstStyle/>
        <a:p>
          <a:endParaRPr lang="en-US"/>
        </a:p>
      </dgm:t>
    </dgm:pt>
    <dgm:pt modelId="{FBD7BF3D-515C-47B4-9E11-FCE9BE7D9ECE}" type="pres">
      <dgm:prSet presAssocID="{7C45B2BA-09BD-4B33-ABA6-743C34C905B1}" presName="cycle" presStyleCnt="0">
        <dgm:presLayoutVars>
          <dgm:dir/>
          <dgm:resizeHandles val="exact"/>
        </dgm:presLayoutVars>
      </dgm:prSet>
      <dgm:spPr/>
      <dgm:t>
        <a:bodyPr/>
        <a:lstStyle/>
        <a:p>
          <a:endParaRPr lang="en-US"/>
        </a:p>
      </dgm:t>
    </dgm:pt>
    <dgm:pt modelId="{5F08FA43-717E-41D7-B642-270C2F9CC77D}" type="pres">
      <dgm:prSet presAssocID="{A7AB3CC5-C73E-4EAF-8C82-57434B448161}" presName="node" presStyleLbl="node1" presStyleIdx="0" presStyleCnt="6">
        <dgm:presLayoutVars>
          <dgm:bulletEnabled val="1"/>
        </dgm:presLayoutVars>
      </dgm:prSet>
      <dgm:spPr/>
      <dgm:t>
        <a:bodyPr/>
        <a:lstStyle/>
        <a:p>
          <a:endParaRPr lang="en-US"/>
        </a:p>
      </dgm:t>
    </dgm:pt>
    <dgm:pt modelId="{EA7506E3-2CA0-43D4-B9BE-5FD5315243B4}" type="pres">
      <dgm:prSet presAssocID="{443CE982-E1C2-4223-A6E4-5E616160EBC9}" presName="sibTrans" presStyleLbl="sibTrans2D1" presStyleIdx="0" presStyleCnt="6"/>
      <dgm:spPr/>
      <dgm:t>
        <a:bodyPr/>
        <a:lstStyle/>
        <a:p>
          <a:endParaRPr lang="en-US"/>
        </a:p>
      </dgm:t>
    </dgm:pt>
    <dgm:pt modelId="{BEEC86FC-7B37-44FC-B286-AC961F3CF42D}" type="pres">
      <dgm:prSet presAssocID="{443CE982-E1C2-4223-A6E4-5E616160EBC9}" presName="connectorText" presStyleLbl="sibTrans2D1" presStyleIdx="0" presStyleCnt="6"/>
      <dgm:spPr/>
      <dgm:t>
        <a:bodyPr/>
        <a:lstStyle/>
        <a:p>
          <a:endParaRPr lang="en-US"/>
        </a:p>
      </dgm:t>
    </dgm:pt>
    <dgm:pt modelId="{D52653DB-0979-49D9-B7C4-E9F100E1728A}" type="pres">
      <dgm:prSet presAssocID="{7EA82CF8-3316-4E24-9646-612546555DBA}" presName="node" presStyleLbl="node1" presStyleIdx="1" presStyleCnt="6" custScaleX="93457" custRadScaleRad="100537" custRadScaleInc="588">
        <dgm:presLayoutVars>
          <dgm:bulletEnabled val="1"/>
        </dgm:presLayoutVars>
      </dgm:prSet>
      <dgm:spPr/>
      <dgm:t>
        <a:bodyPr/>
        <a:lstStyle/>
        <a:p>
          <a:endParaRPr lang="en-US"/>
        </a:p>
      </dgm:t>
    </dgm:pt>
    <dgm:pt modelId="{2ACB2879-7BAA-4F6E-9535-A6396056842D}" type="pres">
      <dgm:prSet presAssocID="{7BB0CA89-80BB-4454-95D5-93593F5B817B}" presName="sibTrans" presStyleLbl="sibTrans2D1" presStyleIdx="1" presStyleCnt="6"/>
      <dgm:spPr/>
      <dgm:t>
        <a:bodyPr/>
        <a:lstStyle/>
        <a:p>
          <a:endParaRPr lang="en-US"/>
        </a:p>
      </dgm:t>
    </dgm:pt>
    <dgm:pt modelId="{D1C68B5F-2058-4F6B-8A99-96667C625D9B}" type="pres">
      <dgm:prSet presAssocID="{7BB0CA89-80BB-4454-95D5-93593F5B817B}" presName="connectorText" presStyleLbl="sibTrans2D1" presStyleIdx="1" presStyleCnt="6"/>
      <dgm:spPr/>
      <dgm:t>
        <a:bodyPr/>
        <a:lstStyle/>
        <a:p>
          <a:endParaRPr lang="en-US"/>
        </a:p>
      </dgm:t>
    </dgm:pt>
    <dgm:pt modelId="{C88DB6A3-C711-43BE-A523-C68CF4815F21}" type="pres">
      <dgm:prSet presAssocID="{922DA65F-E963-42CF-A7FB-7AF651695625}" presName="node" presStyleLbl="node1" presStyleIdx="2" presStyleCnt="6">
        <dgm:presLayoutVars>
          <dgm:bulletEnabled val="1"/>
        </dgm:presLayoutVars>
      </dgm:prSet>
      <dgm:spPr/>
      <dgm:t>
        <a:bodyPr/>
        <a:lstStyle/>
        <a:p>
          <a:endParaRPr lang="en-US"/>
        </a:p>
      </dgm:t>
    </dgm:pt>
    <dgm:pt modelId="{A7CD8BB6-B287-475B-9274-31C74C88DA01}" type="pres">
      <dgm:prSet presAssocID="{9A723760-0357-4F30-AA11-DAC2061F7EE3}" presName="sibTrans" presStyleLbl="sibTrans2D1" presStyleIdx="2" presStyleCnt="6"/>
      <dgm:spPr/>
      <dgm:t>
        <a:bodyPr/>
        <a:lstStyle/>
        <a:p>
          <a:endParaRPr lang="en-US"/>
        </a:p>
      </dgm:t>
    </dgm:pt>
    <dgm:pt modelId="{0BE2009C-A02A-4E68-8357-BAAA1C7D31E1}" type="pres">
      <dgm:prSet presAssocID="{9A723760-0357-4F30-AA11-DAC2061F7EE3}" presName="connectorText" presStyleLbl="sibTrans2D1" presStyleIdx="2" presStyleCnt="6"/>
      <dgm:spPr/>
      <dgm:t>
        <a:bodyPr/>
        <a:lstStyle/>
        <a:p>
          <a:endParaRPr lang="en-US"/>
        </a:p>
      </dgm:t>
    </dgm:pt>
    <dgm:pt modelId="{A4FF8C3E-F245-4B46-8F29-1A862A9FEC65}" type="pres">
      <dgm:prSet presAssocID="{8BEC4FD1-7641-49D5-A40C-14116A71F0E1}" presName="node" presStyleLbl="node1" presStyleIdx="3" presStyleCnt="6">
        <dgm:presLayoutVars>
          <dgm:bulletEnabled val="1"/>
        </dgm:presLayoutVars>
      </dgm:prSet>
      <dgm:spPr/>
      <dgm:t>
        <a:bodyPr/>
        <a:lstStyle/>
        <a:p>
          <a:endParaRPr lang="en-US"/>
        </a:p>
      </dgm:t>
    </dgm:pt>
    <dgm:pt modelId="{A65555DE-3FBA-4148-831F-79392E403DF2}" type="pres">
      <dgm:prSet presAssocID="{51F4DF95-85A6-45E5-9749-B81AB06BF7A3}" presName="sibTrans" presStyleLbl="sibTrans2D1" presStyleIdx="3" presStyleCnt="6"/>
      <dgm:spPr/>
      <dgm:t>
        <a:bodyPr/>
        <a:lstStyle/>
        <a:p>
          <a:endParaRPr lang="en-US"/>
        </a:p>
      </dgm:t>
    </dgm:pt>
    <dgm:pt modelId="{EB1BA93F-C4C7-4807-BB3E-C88EDC564347}" type="pres">
      <dgm:prSet presAssocID="{51F4DF95-85A6-45E5-9749-B81AB06BF7A3}" presName="connectorText" presStyleLbl="sibTrans2D1" presStyleIdx="3" presStyleCnt="6"/>
      <dgm:spPr/>
      <dgm:t>
        <a:bodyPr/>
        <a:lstStyle/>
        <a:p>
          <a:endParaRPr lang="en-US"/>
        </a:p>
      </dgm:t>
    </dgm:pt>
    <dgm:pt modelId="{055247CE-E086-486F-9417-7557266FB79F}" type="pres">
      <dgm:prSet presAssocID="{984C3F13-2CDE-4046-97E9-2B3A6E361476}" presName="node" presStyleLbl="node1" presStyleIdx="4" presStyleCnt="6" custScaleX="105471">
        <dgm:presLayoutVars>
          <dgm:bulletEnabled val="1"/>
        </dgm:presLayoutVars>
      </dgm:prSet>
      <dgm:spPr/>
      <dgm:t>
        <a:bodyPr/>
        <a:lstStyle/>
        <a:p>
          <a:endParaRPr lang="en-US"/>
        </a:p>
      </dgm:t>
    </dgm:pt>
    <dgm:pt modelId="{9595F20A-608B-4AB9-81CE-DDA1CF205433}" type="pres">
      <dgm:prSet presAssocID="{D26D51DE-4028-44B7-BC9A-0BC78764184C}" presName="sibTrans" presStyleLbl="sibTrans2D1" presStyleIdx="4" presStyleCnt="6"/>
      <dgm:spPr/>
      <dgm:t>
        <a:bodyPr/>
        <a:lstStyle/>
        <a:p>
          <a:endParaRPr lang="en-US"/>
        </a:p>
      </dgm:t>
    </dgm:pt>
    <dgm:pt modelId="{9C2A7D1A-79EE-4249-8AF7-F9C3CCFDDAE4}" type="pres">
      <dgm:prSet presAssocID="{D26D51DE-4028-44B7-BC9A-0BC78764184C}" presName="connectorText" presStyleLbl="sibTrans2D1" presStyleIdx="4" presStyleCnt="6"/>
      <dgm:spPr/>
      <dgm:t>
        <a:bodyPr/>
        <a:lstStyle/>
        <a:p>
          <a:endParaRPr lang="en-US"/>
        </a:p>
      </dgm:t>
    </dgm:pt>
    <dgm:pt modelId="{380F0EC3-82AE-481D-A913-841F282B6E52}" type="pres">
      <dgm:prSet presAssocID="{60AC4129-4B74-4AEF-AB91-777E816E5C59}" presName="node" presStyleLbl="node1" presStyleIdx="5" presStyleCnt="6">
        <dgm:presLayoutVars>
          <dgm:bulletEnabled val="1"/>
        </dgm:presLayoutVars>
      </dgm:prSet>
      <dgm:spPr/>
      <dgm:t>
        <a:bodyPr/>
        <a:lstStyle/>
        <a:p>
          <a:endParaRPr lang="en-US"/>
        </a:p>
      </dgm:t>
    </dgm:pt>
    <dgm:pt modelId="{F0A6ACCB-5ABD-4020-A20F-ABA403940416}" type="pres">
      <dgm:prSet presAssocID="{6F69A530-11E5-4831-B14D-A6BE68051692}" presName="sibTrans" presStyleLbl="sibTrans2D1" presStyleIdx="5" presStyleCnt="6"/>
      <dgm:spPr/>
      <dgm:t>
        <a:bodyPr/>
        <a:lstStyle/>
        <a:p>
          <a:endParaRPr lang="en-US"/>
        </a:p>
      </dgm:t>
    </dgm:pt>
    <dgm:pt modelId="{C44D304D-A2CE-4556-94CD-A27C8FC83B45}" type="pres">
      <dgm:prSet presAssocID="{6F69A530-11E5-4831-B14D-A6BE68051692}" presName="connectorText" presStyleLbl="sibTrans2D1" presStyleIdx="5" presStyleCnt="6"/>
      <dgm:spPr/>
      <dgm:t>
        <a:bodyPr/>
        <a:lstStyle/>
        <a:p>
          <a:endParaRPr lang="en-US"/>
        </a:p>
      </dgm:t>
    </dgm:pt>
  </dgm:ptLst>
  <dgm:cxnLst>
    <dgm:cxn modelId="{A7DFA81D-A506-464C-880B-D6826996D63F}" type="presOf" srcId="{9A723760-0357-4F30-AA11-DAC2061F7EE3}" destId="{A7CD8BB6-B287-475B-9274-31C74C88DA01}" srcOrd="0" destOrd="0" presId="urn:microsoft.com/office/officeart/2005/8/layout/cycle2"/>
    <dgm:cxn modelId="{AB804CCD-F80A-42C4-822D-FA9D415C7737}" srcId="{7C45B2BA-09BD-4B33-ABA6-743C34C905B1}" destId="{922DA65F-E963-42CF-A7FB-7AF651695625}" srcOrd="2" destOrd="0" parTransId="{A5D7A072-0109-4B28-8870-A5933D423CE1}" sibTransId="{9A723760-0357-4F30-AA11-DAC2061F7EE3}"/>
    <dgm:cxn modelId="{64358EDB-A37D-4164-B3EB-4110B0CE110F}" type="presOf" srcId="{8BEC4FD1-7641-49D5-A40C-14116A71F0E1}" destId="{A4FF8C3E-F245-4B46-8F29-1A862A9FEC65}" srcOrd="0" destOrd="0" presId="urn:microsoft.com/office/officeart/2005/8/layout/cycle2"/>
    <dgm:cxn modelId="{9148AA75-7780-413C-BD45-30FFEDD1E9C7}" type="presOf" srcId="{D26D51DE-4028-44B7-BC9A-0BC78764184C}" destId="{9C2A7D1A-79EE-4249-8AF7-F9C3CCFDDAE4}" srcOrd="1" destOrd="0" presId="urn:microsoft.com/office/officeart/2005/8/layout/cycle2"/>
    <dgm:cxn modelId="{09C3F47D-31B6-4457-ADDC-BEB47740AF4A}" type="presOf" srcId="{7C45B2BA-09BD-4B33-ABA6-743C34C905B1}" destId="{FBD7BF3D-515C-47B4-9E11-FCE9BE7D9ECE}" srcOrd="0" destOrd="0" presId="urn:microsoft.com/office/officeart/2005/8/layout/cycle2"/>
    <dgm:cxn modelId="{C8D3C5B4-0B5D-4FA0-8B02-E02564C9EAC1}" srcId="{7C45B2BA-09BD-4B33-ABA6-743C34C905B1}" destId="{60AC4129-4B74-4AEF-AB91-777E816E5C59}" srcOrd="5" destOrd="0" parTransId="{90A4C9E5-FFCF-4448-856C-8D667525CB7B}" sibTransId="{6F69A530-11E5-4831-B14D-A6BE68051692}"/>
    <dgm:cxn modelId="{59E4263B-F22A-44AC-BECB-2D8D9F6E48E5}" type="presOf" srcId="{D26D51DE-4028-44B7-BC9A-0BC78764184C}" destId="{9595F20A-608B-4AB9-81CE-DDA1CF205433}" srcOrd="0" destOrd="0" presId="urn:microsoft.com/office/officeart/2005/8/layout/cycle2"/>
    <dgm:cxn modelId="{02A1F254-BAC2-4E73-BE0A-89AE27166470}" srcId="{7C45B2BA-09BD-4B33-ABA6-743C34C905B1}" destId="{A7AB3CC5-C73E-4EAF-8C82-57434B448161}" srcOrd="0" destOrd="0" parTransId="{789AD152-34DB-4E9E-B257-D70DF4F4E2C0}" sibTransId="{443CE982-E1C2-4223-A6E4-5E616160EBC9}"/>
    <dgm:cxn modelId="{9126C91D-8ED6-4D08-AD7C-7126BDEDAAB4}" type="presOf" srcId="{7BB0CA89-80BB-4454-95D5-93593F5B817B}" destId="{2ACB2879-7BAA-4F6E-9535-A6396056842D}" srcOrd="0" destOrd="0" presId="urn:microsoft.com/office/officeart/2005/8/layout/cycle2"/>
    <dgm:cxn modelId="{5C891997-7CEC-4A28-B21D-8760256B91DD}" type="presOf" srcId="{51F4DF95-85A6-45E5-9749-B81AB06BF7A3}" destId="{A65555DE-3FBA-4148-831F-79392E403DF2}" srcOrd="0" destOrd="0" presId="urn:microsoft.com/office/officeart/2005/8/layout/cycle2"/>
    <dgm:cxn modelId="{C12EF511-E91A-4C3F-9D0A-301222DDF612}" type="presOf" srcId="{60AC4129-4B74-4AEF-AB91-777E816E5C59}" destId="{380F0EC3-82AE-481D-A913-841F282B6E52}" srcOrd="0" destOrd="0" presId="urn:microsoft.com/office/officeart/2005/8/layout/cycle2"/>
    <dgm:cxn modelId="{7782115F-717C-412E-9D54-EC70B7FE4A23}" type="presOf" srcId="{7EA82CF8-3316-4E24-9646-612546555DBA}" destId="{D52653DB-0979-49D9-B7C4-E9F100E1728A}" srcOrd="0" destOrd="0" presId="urn:microsoft.com/office/officeart/2005/8/layout/cycle2"/>
    <dgm:cxn modelId="{045E8573-857E-4962-BB22-5479C43D1F16}" type="presOf" srcId="{443CE982-E1C2-4223-A6E4-5E616160EBC9}" destId="{BEEC86FC-7B37-44FC-B286-AC961F3CF42D}" srcOrd="1" destOrd="0" presId="urn:microsoft.com/office/officeart/2005/8/layout/cycle2"/>
    <dgm:cxn modelId="{2C6D6D83-ADBC-47E3-8E9E-B23D17A0A2AB}" type="presOf" srcId="{922DA65F-E963-42CF-A7FB-7AF651695625}" destId="{C88DB6A3-C711-43BE-A523-C68CF4815F21}" srcOrd="0" destOrd="0" presId="urn:microsoft.com/office/officeart/2005/8/layout/cycle2"/>
    <dgm:cxn modelId="{D5CEA10F-E15F-461F-9775-8774B15D2BAE}" type="presOf" srcId="{984C3F13-2CDE-4046-97E9-2B3A6E361476}" destId="{055247CE-E086-486F-9417-7557266FB79F}" srcOrd="0" destOrd="0" presId="urn:microsoft.com/office/officeart/2005/8/layout/cycle2"/>
    <dgm:cxn modelId="{2B2C3B34-A7FF-4C14-B311-21307D2E3075}" type="presOf" srcId="{51F4DF95-85A6-45E5-9749-B81AB06BF7A3}" destId="{EB1BA93F-C4C7-4807-BB3E-C88EDC564347}" srcOrd="1" destOrd="0" presId="urn:microsoft.com/office/officeart/2005/8/layout/cycle2"/>
    <dgm:cxn modelId="{4AF07AD4-625A-471D-944C-0C47AB28AEB8}" type="presOf" srcId="{6F69A530-11E5-4831-B14D-A6BE68051692}" destId="{F0A6ACCB-5ABD-4020-A20F-ABA403940416}" srcOrd="0" destOrd="0" presId="urn:microsoft.com/office/officeart/2005/8/layout/cycle2"/>
    <dgm:cxn modelId="{3397E963-D07D-4A8F-A151-8ADF50D5DF86}" type="presOf" srcId="{443CE982-E1C2-4223-A6E4-5E616160EBC9}" destId="{EA7506E3-2CA0-43D4-B9BE-5FD5315243B4}" srcOrd="0" destOrd="0" presId="urn:microsoft.com/office/officeart/2005/8/layout/cycle2"/>
    <dgm:cxn modelId="{200FFE0B-CDBF-488E-BA73-648A5DBBD945}" srcId="{7C45B2BA-09BD-4B33-ABA6-743C34C905B1}" destId="{8BEC4FD1-7641-49D5-A40C-14116A71F0E1}" srcOrd="3" destOrd="0" parTransId="{10042DCE-97BD-47B7-AFD5-1D8856E91997}" sibTransId="{51F4DF95-85A6-45E5-9749-B81AB06BF7A3}"/>
    <dgm:cxn modelId="{84028D23-198C-4825-B99B-9A37CD180EF9}" srcId="{7C45B2BA-09BD-4B33-ABA6-743C34C905B1}" destId="{7EA82CF8-3316-4E24-9646-612546555DBA}" srcOrd="1" destOrd="0" parTransId="{DE85BFB9-DCF0-4333-9110-65E863EDC073}" sibTransId="{7BB0CA89-80BB-4454-95D5-93593F5B817B}"/>
    <dgm:cxn modelId="{B37D4524-4C20-4AE9-AFE5-1EB06C8D174D}" type="presOf" srcId="{9A723760-0357-4F30-AA11-DAC2061F7EE3}" destId="{0BE2009C-A02A-4E68-8357-BAAA1C7D31E1}" srcOrd="1" destOrd="0" presId="urn:microsoft.com/office/officeart/2005/8/layout/cycle2"/>
    <dgm:cxn modelId="{DD37237F-8AC6-43FE-B7BF-8D881525E5DB}" srcId="{7C45B2BA-09BD-4B33-ABA6-743C34C905B1}" destId="{984C3F13-2CDE-4046-97E9-2B3A6E361476}" srcOrd="4" destOrd="0" parTransId="{E151A385-E7BB-410E-91B8-902680684C79}" sibTransId="{D26D51DE-4028-44B7-BC9A-0BC78764184C}"/>
    <dgm:cxn modelId="{015B35DC-265D-40F0-BCB8-33BF5D4DC465}" type="presOf" srcId="{A7AB3CC5-C73E-4EAF-8C82-57434B448161}" destId="{5F08FA43-717E-41D7-B642-270C2F9CC77D}" srcOrd="0" destOrd="0" presId="urn:microsoft.com/office/officeart/2005/8/layout/cycle2"/>
    <dgm:cxn modelId="{11014D63-F653-486E-9EF2-794FEB5FB1D1}" type="presOf" srcId="{6F69A530-11E5-4831-B14D-A6BE68051692}" destId="{C44D304D-A2CE-4556-94CD-A27C8FC83B45}" srcOrd="1" destOrd="0" presId="urn:microsoft.com/office/officeart/2005/8/layout/cycle2"/>
    <dgm:cxn modelId="{F57E6709-A192-455E-9B0F-7AC7BFB9B0DE}" type="presOf" srcId="{7BB0CA89-80BB-4454-95D5-93593F5B817B}" destId="{D1C68B5F-2058-4F6B-8A99-96667C625D9B}" srcOrd="1" destOrd="0" presId="urn:microsoft.com/office/officeart/2005/8/layout/cycle2"/>
    <dgm:cxn modelId="{64CFE218-A484-4673-9213-CBA5D542532B}" type="presParOf" srcId="{FBD7BF3D-515C-47B4-9E11-FCE9BE7D9ECE}" destId="{5F08FA43-717E-41D7-B642-270C2F9CC77D}" srcOrd="0" destOrd="0" presId="urn:microsoft.com/office/officeart/2005/8/layout/cycle2"/>
    <dgm:cxn modelId="{C95319E1-3374-4183-A168-532C91FF7A16}" type="presParOf" srcId="{FBD7BF3D-515C-47B4-9E11-FCE9BE7D9ECE}" destId="{EA7506E3-2CA0-43D4-B9BE-5FD5315243B4}" srcOrd="1" destOrd="0" presId="urn:microsoft.com/office/officeart/2005/8/layout/cycle2"/>
    <dgm:cxn modelId="{CFA89DAA-61F2-4975-A8A6-5219A712B589}" type="presParOf" srcId="{EA7506E3-2CA0-43D4-B9BE-5FD5315243B4}" destId="{BEEC86FC-7B37-44FC-B286-AC961F3CF42D}" srcOrd="0" destOrd="0" presId="urn:microsoft.com/office/officeart/2005/8/layout/cycle2"/>
    <dgm:cxn modelId="{5E5B2967-9E41-4CE7-BBAE-2FFC10414F46}" type="presParOf" srcId="{FBD7BF3D-515C-47B4-9E11-FCE9BE7D9ECE}" destId="{D52653DB-0979-49D9-B7C4-E9F100E1728A}" srcOrd="2" destOrd="0" presId="urn:microsoft.com/office/officeart/2005/8/layout/cycle2"/>
    <dgm:cxn modelId="{777BCB2D-0FE2-4231-AA3A-152F959300A3}" type="presParOf" srcId="{FBD7BF3D-515C-47B4-9E11-FCE9BE7D9ECE}" destId="{2ACB2879-7BAA-4F6E-9535-A6396056842D}" srcOrd="3" destOrd="0" presId="urn:microsoft.com/office/officeart/2005/8/layout/cycle2"/>
    <dgm:cxn modelId="{CBFBE17E-A8E1-46B5-9115-4E6523CC0F5F}" type="presParOf" srcId="{2ACB2879-7BAA-4F6E-9535-A6396056842D}" destId="{D1C68B5F-2058-4F6B-8A99-96667C625D9B}" srcOrd="0" destOrd="0" presId="urn:microsoft.com/office/officeart/2005/8/layout/cycle2"/>
    <dgm:cxn modelId="{74CC4C64-F55C-4236-B5BC-BC49BF85AE8C}" type="presParOf" srcId="{FBD7BF3D-515C-47B4-9E11-FCE9BE7D9ECE}" destId="{C88DB6A3-C711-43BE-A523-C68CF4815F21}" srcOrd="4" destOrd="0" presId="urn:microsoft.com/office/officeart/2005/8/layout/cycle2"/>
    <dgm:cxn modelId="{983803EE-2BA3-4610-B62B-F7D57D4F8BAB}" type="presParOf" srcId="{FBD7BF3D-515C-47B4-9E11-FCE9BE7D9ECE}" destId="{A7CD8BB6-B287-475B-9274-31C74C88DA01}" srcOrd="5" destOrd="0" presId="urn:microsoft.com/office/officeart/2005/8/layout/cycle2"/>
    <dgm:cxn modelId="{B95C4D51-7EBD-42DA-84F3-EDAE4869050F}" type="presParOf" srcId="{A7CD8BB6-B287-475B-9274-31C74C88DA01}" destId="{0BE2009C-A02A-4E68-8357-BAAA1C7D31E1}" srcOrd="0" destOrd="0" presId="urn:microsoft.com/office/officeart/2005/8/layout/cycle2"/>
    <dgm:cxn modelId="{F5BD6FB3-8A99-4055-891C-9A089765198F}" type="presParOf" srcId="{FBD7BF3D-515C-47B4-9E11-FCE9BE7D9ECE}" destId="{A4FF8C3E-F245-4B46-8F29-1A862A9FEC65}" srcOrd="6" destOrd="0" presId="urn:microsoft.com/office/officeart/2005/8/layout/cycle2"/>
    <dgm:cxn modelId="{118E697B-90E4-48D2-AB95-0981DE1AD39E}" type="presParOf" srcId="{FBD7BF3D-515C-47B4-9E11-FCE9BE7D9ECE}" destId="{A65555DE-3FBA-4148-831F-79392E403DF2}" srcOrd="7" destOrd="0" presId="urn:microsoft.com/office/officeart/2005/8/layout/cycle2"/>
    <dgm:cxn modelId="{05E44200-E605-40EA-B386-95EC30F2B39A}" type="presParOf" srcId="{A65555DE-3FBA-4148-831F-79392E403DF2}" destId="{EB1BA93F-C4C7-4807-BB3E-C88EDC564347}" srcOrd="0" destOrd="0" presId="urn:microsoft.com/office/officeart/2005/8/layout/cycle2"/>
    <dgm:cxn modelId="{88B75604-4F1A-42AD-BBCE-8AB452EF39DD}" type="presParOf" srcId="{FBD7BF3D-515C-47B4-9E11-FCE9BE7D9ECE}" destId="{055247CE-E086-486F-9417-7557266FB79F}" srcOrd="8" destOrd="0" presId="urn:microsoft.com/office/officeart/2005/8/layout/cycle2"/>
    <dgm:cxn modelId="{058621C9-41C8-465F-BEC3-1CDFD0A145FD}" type="presParOf" srcId="{FBD7BF3D-515C-47B4-9E11-FCE9BE7D9ECE}" destId="{9595F20A-608B-4AB9-81CE-DDA1CF205433}" srcOrd="9" destOrd="0" presId="urn:microsoft.com/office/officeart/2005/8/layout/cycle2"/>
    <dgm:cxn modelId="{CAD4CF82-0052-4A21-8F97-778679B6961A}" type="presParOf" srcId="{9595F20A-608B-4AB9-81CE-DDA1CF205433}" destId="{9C2A7D1A-79EE-4249-8AF7-F9C3CCFDDAE4}" srcOrd="0" destOrd="0" presId="urn:microsoft.com/office/officeart/2005/8/layout/cycle2"/>
    <dgm:cxn modelId="{92B69E6E-FE5D-41F6-9749-A296E189AA6D}" type="presParOf" srcId="{FBD7BF3D-515C-47B4-9E11-FCE9BE7D9ECE}" destId="{380F0EC3-82AE-481D-A913-841F282B6E52}" srcOrd="10" destOrd="0" presId="urn:microsoft.com/office/officeart/2005/8/layout/cycle2"/>
    <dgm:cxn modelId="{E79B001D-8814-4B12-9BFD-E09D56D4513A}" type="presParOf" srcId="{FBD7BF3D-515C-47B4-9E11-FCE9BE7D9ECE}" destId="{F0A6ACCB-5ABD-4020-A20F-ABA403940416}" srcOrd="11" destOrd="0" presId="urn:microsoft.com/office/officeart/2005/8/layout/cycle2"/>
    <dgm:cxn modelId="{AC77DE20-F5B4-4331-95DF-37BD3841A0D8}" type="presParOf" srcId="{F0A6ACCB-5ABD-4020-A20F-ABA403940416}" destId="{C44D304D-A2CE-4556-94CD-A27C8FC83B4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9BEA7E-22B9-4BC1-A68A-8DF12A44BB31}" type="doc">
      <dgm:prSet loTypeId="urn:microsoft.com/office/officeart/2008/layout/PictureGrid" loCatId="picture" qsTypeId="urn:microsoft.com/office/officeart/2005/8/quickstyle/simple1" qsCatId="simple" csTypeId="urn:microsoft.com/office/officeart/2005/8/colors/accent1_2" csCatId="accent1" phldr="1"/>
      <dgm:spPr/>
    </dgm:pt>
    <dgm:pt modelId="{41A40528-7862-4E47-BBB0-A067982438D1}">
      <dgm:prSet phldrT="[Text]" custT="1"/>
      <dgm:spPr/>
      <dgm:t>
        <a:bodyPr/>
        <a:lstStyle/>
        <a:p>
          <a:r>
            <a:rPr lang="en-US" sz="1600" dirty="0" smtClean="0"/>
            <a:t>Aaron Gregg, Carson Captain</a:t>
          </a:r>
          <a:endParaRPr lang="en-US" sz="1600" dirty="0"/>
        </a:p>
      </dgm:t>
    </dgm:pt>
    <dgm:pt modelId="{1DE57E7F-3ED8-48BF-8066-9CDBBF03E942}" type="parTrans" cxnId="{2866AB1A-69BA-474A-8E77-37D1A2545BE1}">
      <dgm:prSet/>
      <dgm:spPr/>
      <dgm:t>
        <a:bodyPr/>
        <a:lstStyle/>
        <a:p>
          <a:endParaRPr lang="en-US"/>
        </a:p>
      </dgm:t>
    </dgm:pt>
    <dgm:pt modelId="{91338953-5B23-427B-A04A-599D13E3A95E}" type="sibTrans" cxnId="{2866AB1A-69BA-474A-8E77-37D1A2545BE1}">
      <dgm:prSet/>
      <dgm:spPr/>
      <dgm:t>
        <a:bodyPr/>
        <a:lstStyle/>
        <a:p>
          <a:endParaRPr lang="en-US"/>
        </a:p>
      </dgm:t>
    </dgm:pt>
    <dgm:pt modelId="{8798922F-618A-4933-B380-BE291244D3E1}" type="pres">
      <dgm:prSet presAssocID="{E59BEA7E-22B9-4BC1-A68A-8DF12A44BB31}" presName="Name0" presStyleCnt="0">
        <dgm:presLayoutVars>
          <dgm:dir/>
        </dgm:presLayoutVars>
      </dgm:prSet>
      <dgm:spPr/>
    </dgm:pt>
    <dgm:pt modelId="{6AB55D80-3A14-48D4-9179-67A4C538A0EB}" type="pres">
      <dgm:prSet presAssocID="{41A40528-7862-4E47-BBB0-A067982438D1}" presName="composite" presStyleCnt="0"/>
      <dgm:spPr/>
    </dgm:pt>
    <dgm:pt modelId="{0C0E06DC-118F-4022-A10A-934BE4229ED7}" type="pres">
      <dgm:prSet presAssocID="{41A40528-7862-4E47-BBB0-A067982438D1}" presName="rect2" presStyleLbl="revTx" presStyleIdx="0" presStyleCnt="1">
        <dgm:presLayoutVars>
          <dgm:bulletEnabled val="1"/>
        </dgm:presLayoutVars>
      </dgm:prSet>
      <dgm:spPr/>
      <dgm:t>
        <a:bodyPr/>
        <a:lstStyle/>
        <a:p>
          <a:endParaRPr lang="en-US"/>
        </a:p>
      </dgm:t>
    </dgm:pt>
    <dgm:pt modelId="{76FE235B-69BE-44CD-A819-4E7545E2CDC6}" type="pres">
      <dgm:prSet presAssocID="{41A40528-7862-4E47-BBB0-A067982438D1}" presName="rect1"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Lst>
  <dgm:cxnLst>
    <dgm:cxn modelId="{0BC847BC-896B-42EA-9963-E11849D5775F}" type="presOf" srcId="{E59BEA7E-22B9-4BC1-A68A-8DF12A44BB31}" destId="{8798922F-618A-4933-B380-BE291244D3E1}" srcOrd="0" destOrd="0" presId="urn:microsoft.com/office/officeart/2008/layout/PictureGrid"/>
    <dgm:cxn modelId="{2866AB1A-69BA-474A-8E77-37D1A2545BE1}" srcId="{E59BEA7E-22B9-4BC1-A68A-8DF12A44BB31}" destId="{41A40528-7862-4E47-BBB0-A067982438D1}" srcOrd="0" destOrd="0" parTransId="{1DE57E7F-3ED8-48BF-8066-9CDBBF03E942}" sibTransId="{91338953-5B23-427B-A04A-599D13E3A95E}"/>
    <dgm:cxn modelId="{8E126597-72DD-489A-9CD0-58C650AF9A7D}" type="presOf" srcId="{41A40528-7862-4E47-BBB0-A067982438D1}" destId="{0C0E06DC-118F-4022-A10A-934BE4229ED7}" srcOrd="0" destOrd="0" presId="urn:microsoft.com/office/officeart/2008/layout/PictureGrid"/>
    <dgm:cxn modelId="{5FE5D7AC-184E-429C-B518-BB63FB5C703B}" type="presParOf" srcId="{8798922F-618A-4933-B380-BE291244D3E1}" destId="{6AB55D80-3A14-48D4-9179-67A4C538A0EB}" srcOrd="0" destOrd="0" presId="urn:microsoft.com/office/officeart/2008/layout/PictureGrid"/>
    <dgm:cxn modelId="{9E9292CF-61EB-4A21-8B97-C428C2D10BF3}" type="presParOf" srcId="{6AB55D80-3A14-48D4-9179-67A4C538A0EB}" destId="{0C0E06DC-118F-4022-A10A-934BE4229ED7}" srcOrd="0" destOrd="0" presId="urn:microsoft.com/office/officeart/2008/layout/PictureGrid"/>
    <dgm:cxn modelId="{1C4BC4C6-7F50-4753-9619-B4EA012210EF}" type="presParOf" srcId="{6AB55D80-3A14-48D4-9179-67A4C538A0EB}" destId="{76FE235B-69BE-44CD-A819-4E7545E2CDC6}"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8FA43-717E-41D7-B642-270C2F9CC77D}">
      <dsp:nvSpPr>
        <dsp:cNvPr id="0" name=""/>
        <dsp:cNvSpPr/>
      </dsp:nvSpPr>
      <dsp:spPr>
        <a:xfrm>
          <a:off x="5152558" y="2551"/>
          <a:ext cx="1476218"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Enthusiasm</a:t>
          </a:r>
          <a:endParaRPr lang="en-US" sz="1600" kern="1200" dirty="0"/>
        </a:p>
      </dsp:txBody>
      <dsp:txXfrm>
        <a:off x="5368745" y="218738"/>
        <a:ext cx="1043844" cy="1043844"/>
      </dsp:txXfrm>
    </dsp:sp>
    <dsp:sp modelId="{EA7506E3-2CA0-43D4-B9BE-5FD5315243B4}">
      <dsp:nvSpPr>
        <dsp:cNvPr id="0" name=""/>
        <dsp:cNvSpPr/>
      </dsp:nvSpPr>
      <dsp:spPr>
        <a:xfrm rot="1789404">
          <a:off x="6653941" y="1048966"/>
          <a:ext cx="418226"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a:off x="6662249" y="1117412"/>
        <a:ext cx="292758" cy="298933"/>
      </dsp:txXfrm>
    </dsp:sp>
    <dsp:sp modelId="{D52653DB-0979-49D9-B7C4-E9F100E1728A}">
      <dsp:nvSpPr>
        <dsp:cNvPr id="0" name=""/>
        <dsp:cNvSpPr/>
      </dsp:nvSpPr>
      <dsp:spPr>
        <a:xfrm>
          <a:off x="7133859" y="1110642"/>
          <a:ext cx="1379629"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Disillusionment</a:t>
          </a:r>
          <a:endParaRPr lang="en-US" sz="1600" kern="1200" dirty="0"/>
        </a:p>
      </dsp:txBody>
      <dsp:txXfrm>
        <a:off x="7335901" y="1326829"/>
        <a:ext cx="975545" cy="1043844"/>
      </dsp:txXfrm>
    </dsp:sp>
    <dsp:sp modelId="{2ACB2879-7BAA-4F6E-9535-A6396056842D}">
      <dsp:nvSpPr>
        <dsp:cNvPr id="0" name=""/>
        <dsp:cNvSpPr/>
      </dsp:nvSpPr>
      <dsp:spPr>
        <a:xfrm rot="5421293">
          <a:off x="7620773" y="2696637"/>
          <a:ext cx="392211"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rot="10800000">
        <a:off x="7679969" y="2737452"/>
        <a:ext cx="274548" cy="298933"/>
      </dsp:txXfrm>
    </dsp:sp>
    <dsp:sp modelId="{C88DB6A3-C711-43BE-A523-C68CF4815F21}">
      <dsp:nvSpPr>
        <dsp:cNvPr id="0" name=""/>
        <dsp:cNvSpPr/>
      </dsp:nvSpPr>
      <dsp:spPr>
        <a:xfrm>
          <a:off x="7071837" y="3326839"/>
          <a:ext cx="1476218"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Panic</a:t>
          </a:r>
          <a:endParaRPr lang="en-US" sz="1600" kern="1200" dirty="0"/>
        </a:p>
      </dsp:txBody>
      <dsp:txXfrm>
        <a:off x="7288024" y="3543026"/>
        <a:ext cx="1043844" cy="1043844"/>
      </dsp:txXfrm>
    </dsp:sp>
    <dsp:sp modelId="{A7CD8BB6-B287-475B-9274-31C74C88DA01}">
      <dsp:nvSpPr>
        <dsp:cNvPr id="0" name=""/>
        <dsp:cNvSpPr/>
      </dsp:nvSpPr>
      <dsp:spPr>
        <a:xfrm rot="9000000">
          <a:off x="6663826" y="4364334"/>
          <a:ext cx="392185"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rot="10800000">
        <a:off x="6773600" y="4434565"/>
        <a:ext cx="274530" cy="298933"/>
      </dsp:txXfrm>
    </dsp:sp>
    <dsp:sp modelId="{A4FF8C3E-F245-4B46-8F29-1A862A9FEC65}">
      <dsp:nvSpPr>
        <dsp:cNvPr id="0" name=""/>
        <dsp:cNvSpPr/>
      </dsp:nvSpPr>
      <dsp:spPr>
        <a:xfrm>
          <a:off x="5152558" y="4434935"/>
          <a:ext cx="1476218"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Search for the Guilty</a:t>
          </a:r>
          <a:endParaRPr lang="en-US" sz="1600" kern="1200" dirty="0"/>
        </a:p>
      </dsp:txBody>
      <dsp:txXfrm>
        <a:off x="5368745" y="4651122"/>
        <a:ext cx="1043844" cy="1043844"/>
      </dsp:txXfrm>
    </dsp:sp>
    <dsp:sp modelId="{A65555DE-3FBA-4148-831F-79392E403DF2}">
      <dsp:nvSpPr>
        <dsp:cNvPr id="0" name=""/>
        <dsp:cNvSpPr/>
      </dsp:nvSpPr>
      <dsp:spPr>
        <a:xfrm rot="12600000">
          <a:off x="4764871" y="4382629"/>
          <a:ext cx="376461"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rot="10800000">
        <a:off x="4870244" y="4510509"/>
        <a:ext cx="263523" cy="298933"/>
      </dsp:txXfrm>
    </dsp:sp>
    <dsp:sp modelId="{055247CE-E086-486F-9417-7557266FB79F}">
      <dsp:nvSpPr>
        <dsp:cNvPr id="0" name=""/>
        <dsp:cNvSpPr/>
      </dsp:nvSpPr>
      <dsp:spPr>
        <a:xfrm>
          <a:off x="3192898" y="3326839"/>
          <a:ext cx="1556982"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Persecution of the Innocent</a:t>
          </a:r>
          <a:endParaRPr lang="en-US" sz="1600" kern="1200" dirty="0"/>
        </a:p>
      </dsp:txBody>
      <dsp:txXfrm>
        <a:off x="3420913" y="3543026"/>
        <a:ext cx="1100952" cy="1043844"/>
      </dsp:txXfrm>
    </dsp:sp>
    <dsp:sp modelId="{9595F20A-608B-4AB9-81CE-DDA1CF205433}">
      <dsp:nvSpPr>
        <dsp:cNvPr id="0" name=""/>
        <dsp:cNvSpPr/>
      </dsp:nvSpPr>
      <dsp:spPr>
        <a:xfrm rot="16200000">
          <a:off x="3775296" y="2718840"/>
          <a:ext cx="392185"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a:off x="3834124" y="2877313"/>
        <a:ext cx="274530" cy="298933"/>
      </dsp:txXfrm>
    </dsp:sp>
    <dsp:sp modelId="{380F0EC3-82AE-481D-A913-841F282B6E52}">
      <dsp:nvSpPr>
        <dsp:cNvPr id="0" name=""/>
        <dsp:cNvSpPr/>
      </dsp:nvSpPr>
      <dsp:spPr>
        <a:xfrm>
          <a:off x="3233280" y="1110647"/>
          <a:ext cx="1476218" cy="147621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Distinction for the Uninvolved</a:t>
          </a:r>
          <a:endParaRPr lang="en-US" sz="1600" kern="1200" dirty="0"/>
        </a:p>
      </dsp:txBody>
      <dsp:txXfrm>
        <a:off x="3449467" y="1326834"/>
        <a:ext cx="1043844" cy="1043844"/>
      </dsp:txXfrm>
    </dsp:sp>
    <dsp:sp modelId="{F0A6ACCB-5ABD-4020-A20F-ABA403940416}">
      <dsp:nvSpPr>
        <dsp:cNvPr id="0" name=""/>
        <dsp:cNvSpPr/>
      </dsp:nvSpPr>
      <dsp:spPr>
        <a:xfrm rot="19800000">
          <a:off x="4725323" y="1051146"/>
          <a:ext cx="392185" cy="4982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555750">
            <a:lnSpc>
              <a:spcPct val="90000"/>
            </a:lnSpc>
            <a:spcBef>
              <a:spcPct val="0"/>
            </a:spcBef>
            <a:spcAft>
              <a:spcPct val="35000"/>
            </a:spcAft>
          </a:pPr>
          <a:endParaRPr lang="en-US" sz="3500" kern="1200"/>
        </a:p>
      </dsp:txBody>
      <dsp:txXfrm>
        <a:off x="4733204" y="1180205"/>
        <a:ext cx="274530" cy="2989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E06DC-118F-4022-A10A-934BE4229ED7}">
      <dsp:nvSpPr>
        <dsp:cNvPr id="0" name=""/>
        <dsp:cNvSpPr/>
      </dsp:nvSpPr>
      <dsp:spPr>
        <a:xfrm>
          <a:off x="167203" y="119061"/>
          <a:ext cx="1666195" cy="24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lvl="0" algn="l" defTabSz="711200">
            <a:lnSpc>
              <a:spcPct val="90000"/>
            </a:lnSpc>
            <a:spcBef>
              <a:spcPct val="0"/>
            </a:spcBef>
            <a:spcAft>
              <a:spcPct val="35000"/>
            </a:spcAft>
          </a:pPr>
          <a:r>
            <a:rPr lang="en-US" sz="1600" kern="1200" dirty="0" smtClean="0"/>
            <a:t>Aaron Gregg, Carson Captain</a:t>
          </a:r>
          <a:endParaRPr lang="en-US" sz="1600" kern="1200" dirty="0"/>
        </a:p>
      </dsp:txBody>
      <dsp:txXfrm>
        <a:off x="167203" y="119061"/>
        <a:ext cx="1666195" cy="249929"/>
      </dsp:txXfrm>
    </dsp:sp>
    <dsp:sp modelId="{76FE235B-69BE-44CD-A819-4E7545E2CDC6}">
      <dsp:nvSpPr>
        <dsp:cNvPr id="0" name=""/>
        <dsp:cNvSpPr/>
      </dsp:nvSpPr>
      <dsp:spPr>
        <a:xfrm>
          <a:off x="167203" y="418527"/>
          <a:ext cx="1666195" cy="166619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smtClean="0"/>
              <a:t>Project Management at MBARI Workshop</a:t>
            </a: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A1FB9C-EE9B-4575-995E-B187D1348CD2}" type="datetimeFigureOut">
              <a:rPr lang="en-US" smtClean="0"/>
              <a:t>3/6/2019</a:t>
            </a:fld>
            <a:endParaRPr lang="en-US"/>
          </a:p>
        </p:txBody>
      </p:sp>
      <p:sp>
        <p:nvSpPr>
          <p:cNvPr id="4" name="Slide Image Placeholder 3"/>
          <p:cNvSpPr>
            <a:spLocks noGrp="1" noRot="1" noChangeAspect="1"/>
          </p:cNvSpPr>
          <p:nvPr>
            <p:ph type="sldImg" idx="2"/>
          </p:nvPr>
        </p:nvSpPr>
        <p:spPr>
          <a:xfrm>
            <a:off x="3614353" y="525164"/>
            <a:ext cx="3200400" cy="18002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8281" y="2582563"/>
            <a:ext cx="6666472" cy="5418438"/>
          </a:xfrm>
          <a:prstGeom prst="rect">
            <a:avLst/>
          </a:prstGeom>
        </p:spPr>
        <p:txBody>
          <a:bodyPr vert="horz" lIns="91440" tIns="45720" rIns="91440" bIns="45720" rtlCol="0"/>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01B8E-9A6A-4F72-942D-3D28C77F538A}" type="slidenum">
              <a:rPr lang="en-US" smtClean="0"/>
              <a:t>‹#›</a:t>
            </a:fld>
            <a:endParaRPr lang="en-US"/>
          </a:p>
        </p:txBody>
      </p:sp>
    </p:spTree>
    <p:extLst>
      <p:ext uri="{BB962C8B-B14F-4D97-AF65-F5344CB8AC3E}">
        <p14:creationId xmlns:p14="http://schemas.microsoft.com/office/powerpoint/2010/main" val="3431868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rm.dfg.ca.gov/FileHandler.ashx?DocumentID=105424&amp;inlin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bari.org/at-sea/ships/mbari-all-ships-schedule-2019/"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bari.org/at-sea/ships/mbari-all-ships-schedule-2019/"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bari.org/at-sea/cruise-plannin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mailto:payroll@mbari.org" TargetMode="External"/><Relationship Id="rId13" Type="http://schemas.openxmlformats.org/officeDocument/2006/relationships/hyperlink" Target="mailto:basilio@mbari.org" TargetMode="External"/><Relationship Id="rId3" Type="http://schemas.openxmlformats.org/officeDocument/2006/relationships/hyperlink" Target="mailto:kbevard@mbari.org" TargetMode="External"/><Relationship Id="rId7" Type="http://schemas.openxmlformats.org/officeDocument/2006/relationships/hyperlink" Target="mailto:judy@mbari.org" TargetMode="External"/><Relationship Id="rId12" Type="http://schemas.openxmlformats.org/officeDocument/2006/relationships/hyperlink" Target="mailto:karen@mbari.org"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mailto:accountspayable@mbari.org" TargetMode="External"/><Relationship Id="rId11" Type="http://schemas.openxmlformats.org/officeDocument/2006/relationships/hyperlink" Target="mailto:cdisalvo@mbari.org" TargetMode="External"/><Relationship Id="rId5" Type="http://schemas.openxmlformats.org/officeDocument/2006/relationships/hyperlink" Target="mailto:gail@mbari.org" TargetMode="External"/><Relationship Id="rId10" Type="http://schemas.openxmlformats.org/officeDocument/2006/relationships/hyperlink" Target="mailto:grants@mbari.org" TargetMode="External"/><Relationship Id="rId4" Type="http://schemas.openxmlformats.org/officeDocument/2006/relationships/hyperlink" Target="mailto:purchasing@mbari.org" TargetMode="External"/><Relationship Id="rId9" Type="http://schemas.openxmlformats.org/officeDocument/2006/relationships/hyperlink" Target="mailto:danielle@mbari.or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ww.mbari.org/resources/2020_Proposal_Process/instructions_home_2020.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mww.mbari.org/pco/permits/mbnms-2015-002_feb2015.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a:t>
            </a:fld>
            <a:endParaRPr lang="en-US"/>
          </a:p>
        </p:txBody>
      </p:sp>
    </p:spTree>
    <p:extLst>
      <p:ext uri="{BB962C8B-B14F-4D97-AF65-F5344CB8AC3E}">
        <p14:creationId xmlns:p14="http://schemas.microsoft.com/office/powerpoint/2010/main" val="261596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Do I need a collecting permit?</a:t>
            </a:r>
          </a:p>
          <a:p>
            <a:pPr marL="228600" indent="-228600">
              <a:buFont typeface="+mj-lt"/>
              <a:buAutoNum type="arabicPeriod"/>
            </a:pPr>
            <a:endParaRPr lang="en-US" dirty="0" smtClean="0"/>
          </a:p>
          <a:p>
            <a:pPr marL="685800" lvl="1" indent="-228600">
              <a:buFont typeface="+mj-lt"/>
              <a:buAutoNum type="arabicPeriod"/>
            </a:pPr>
            <a:r>
              <a:rPr lang="en-US" dirty="0" smtClean="0"/>
              <a:t>If you are collecting biological samples anywhere that will transit CA waters you need a permit.</a:t>
            </a:r>
          </a:p>
          <a:p>
            <a:pPr marL="685800" lvl="1" indent="-228600">
              <a:buFont typeface="+mj-lt"/>
              <a:buAutoNum type="arabicPeriod"/>
            </a:pPr>
            <a:r>
              <a:rPr lang="en-US" dirty="0" smtClean="0"/>
              <a:t>If you are working in an MPA a permit is required for additional activities.</a:t>
            </a:r>
          </a:p>
          <a:p>
            <a:pPr marL="1143000" lvl="2" indent="-228600">
              <a:buFont typeface="+mj-lt"/>
              <a:buAutoNum type="arabicPeriod"/>
            </a:pPr>
            <a:r>
              <a:rPr lang="en-US" dirty="0" smtClean="0"/>
              <a:t>Includes rocks </a:t>
            </a:r>
          </a:p>
          <a:p>
            <a:pPr marL="1143000" lvl="2" indent="-228600">
              <a:buFont typeface="+mj-lt"/>
              <a:buAutoNum type="arabicPeriod"/>
            </a:pPr>
            <a:r>
              <a:rPr lang="en-US" dirty="0" smtClean="0"/>
              <a:t>Includes water</a:t>
            </a:r>
          </a:p>
          <a:p>
            <a:pPr marL="1143000" lvl="2" indent="-228600">
              <a:buFont typeface="+mj-lt"/>
              <a:buAutoNum type="arabicPeriod"/>
            </a:pPr>
            <a:r>
              <a:rPr lang="en-US" dirty="0" smtClean="0"/>
              <a:t>Includes plankton net tows</a:t>
            </a:r>
          </a:p>
          <a:p>
            <a:pPr marL="1143000" lvl="2" indent="-228600">
              <a:buFont typeface="+mj-lt"/>
              <a:buAutoNum type="arabicPeriod"/>
            </a:pPr>
            <a:r>
              <a:rPr lang="en-US" dirty="0" smtClean="0"/>
              <a:t>Data not included </a:t>
            </a:r>
          </a:p>
          <a:p>
            <a:pPr marL="685800" lvl="1" indent="-228600">
              <a:buFont typeface="+mj-lt"/>
              <a:buAutoNum type="arabicPeriod"/>
            </a:pPr>
            <a:r>
              <a:rPr lang="en-US" dirty="0" smtClean="0"/>
              <a:t>From Mandy’s email:</a:t>
            </a:r>
          </a:p>
          <a:p>
            <a:pPr lvl="1"/>
            <a:r>
              <a:rPr lang="en-US" dirty="0" smtClean="0"/>
              <a:t>“</a:t>
            </a:r>
            <a:r>
              <a:rPr lang="en-US" b="1" dirty="0"/>
              <a:t>California Dept. of Fish &amp; Wildlife (CDFW) Scientific Collecting Permit (SCP</a:t>
            </a:r>
            <a:r>
              <a:rPr lang="en-US" b="1" dirty="0" smtClean="0"/>
              <a:t>)</a:t>
            </a:r>
          </a:p>
          <a:p>
            <a:pPr marL="628650" lvl="1" indent="-171450">
              <a:buFont typeface="Arial" panose="020B0604020202020204" pitchFamily="34" charset="0"/>
              <a:buChar char="•"/>
            </a:pPr>
            <a:r>
              <a:rPr lang="en-US" dirty="0" smtClean="0"/>
              <a:t>Required </a:t>
            </a:r>
            <a:r>
              <a:rPr lang="en-US" dirty="0"/>
              <a:t>for any collections of biota anywhere offshore California (even in Federal waters and beyond</a:t>
            </a:r>
            <a:r>
              <a:rPr lang="en-US" dirty="0" smtClean="0"/>
              <a:t>)</a:t>
            </a:r>
          </a:p>
          <a:p>
            <a:pPr marL="628650" lvl="1" indent="-171450">
              <a:buFont typeface="Arial" panose="020B0604020202020204" pitchFamily="34" charset="0"/>
              <a:buChar char="•"/>
            </a:pPr>
            <a:r>
              <a:rPr lang="en-US" dirty="0" smtClean="0"/>
              <a:t>Required </a:t>
            </a:r>
            <a:r>
              <a:rPr lang="en-US" dirty="0"/>
              <a:t>for any work in a Marine Protected Area (MPA) (</a:t>
            </a:r>
            <a:r>
              <a:rPr lang="en-US" u="sng" dirty="0">
                <a:hlinkClick r:id="rId3"/>
              </a:rPr>
              <a:t>https://nrm.dfg.ca.gov/FileHandler.ashx?DocumentID=105424&amp;inline</a:t>
            </a:r>
            <a:r>
              <a:rPr lang="en-US" u="sng" dirty="0" smtClean="0"/>
              <a:t>)</a:t>
            </a:r>
          </a:p>
          <a:p>
            <a:pPr marL="628650" lvl="1" indent="-171450">
              <a:buFont typeface="Arial" panose="020B0604020202020204" pitchFamily="34" charset="0"/>
              <a:buChar char="•"/>
            </a:pPr>
            <a:r>
              <a:rPr lang="en-US" dirty="0"/>
              <a:t>Additional requirements for collections beyond offshore </a:t>
            </a:r>
            <a:r>
              <a:rPr lang="en-US" dirty="0" smtClean="0"/>
              <a:t>California</a:t>
            </a:r>
          </a:p>
          <a:p>
            <a:pPr marL="628650" lvl="1" indent="-171450">
              <a:buFont typeface="Arial" panose="020B0604020202020204" pitchFamily="34" charset="0"/>
              <a:buChar char="•"/>
            </a:pPr>
            <a:r>
              <a:rPr lang="en-US" dirty="0" smtClean="0"/>
              <a:t>Permit </a:t>
            </a:r>
            <a:r>
              <a:rPr lang="en-US" dirty="0"/>
              <a:t>structure: "Entity" permits or individual permits </a:t>
            </a:r>
            <a:endParaRPr lang="en-US" dirty="0" smtClean="0"/>
          </a:p>
          <a:p>
            <a:pPr marL="628650" lvl="1" indent="-171450">
              <a:buFont typeface="Arial" panose="020B0604020202020204" pitchFamily="34" charset="0"/>
              <a:buChar char="•"/>
            </a:pPr>
            <a:r>
              <a:rPr lang="en-US" dirty="0" smtClean="0"/>
              <a:t>Coordinate </a:t>
            </a:r>
            <a:r>
              <a:rPr lang="en-US" dirty="0"/>
              <a:t>permit applications with Mandy. </a:t>
            </a:r>
            <a:endParaRPr lang="en-US" dirty="0" smtClean="0"/>
          </a:p>
          <a:p>
            <a:pPr marL="628650" lvl="1" indent="-171450">
              <a:buFont typeface="Arial" panose="020B0604020202020204" pitchFamily="34" charset="0"/>
              <a:buChar char="•"/>
            </a:pPr>
            <a:r>
              <a:rPr lang="en-US" dirty="0" smtClean="0"/>
              <a:t>Mariah </a:t>
            </a:r>
            <a:r>
              <a:rPr lang="en-US" dirty="0"/>
              <a:t>can help with submitting applications and payment. </a:t>
            </a:r>
            <a:r>
              <a:rPr lang="en-US" dirty="0" smtClean="0"/>
              <a:t>“</a:t>
            </a:r>
          </a:p>
          <a:p>
            <a:pPr lvl="1"/>
            <a:endParaRPr lang="en-US" dirty="0" smtClean="0"/>
          </a:p>
          <a:p>
            <a:r>
              <a:rPr lang="en-US" dirty="0" smtClean="0"/>
              <a:t>2. Additional points:</a:t>
            </a:r>
          </a:p>
          <a:p>
            <a:pPr marL="685800" lvl="1" indent="-228600">
              <a:buFont typeface="+mj-lt"/>
              <a:buAutoNum type="arabicPeriod"/>
            </a:pPr>
            <a:r>
              <a:rPr lang="en-US" dirty="0" smtClean="0"/>
              <a:t>This is required even if your collection is outside of California waters BUT you are transiting through state waters (i.e. coming back to Moss Landing)</a:t>
            </a:r>
          </a:p>
          <a:p>
            <a:pPr marL="685800" lvl="1" indent="-228600">
              <a:buFont typeface="+mj-lt"/>
              <a:buAutoNum type="arabicPeriod"/>
            </a:pPr>
            <a:r>
              <a:rPr lang="en-US" dirty="0" smtClean="0"/>
              <a:t>If you fall into this category go see Mandy or Mariah.</a:t>
            </a:r>
          </a:p>
          <a:p>
            <a:pPr marL="685800" lvl="1" indent="-228600">
              <a:buFont typeface="+mj-lt"/>
              <a:buAutoNum type="arabicPeriod"/>
            </a:pPr>
            <a:endParaRPr lang="en-US" dirty="0" smtClean="0"/>
          </a:p>
          <a:p>
            <a:pPr marL="1143000" lvl="2"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10</a:t>
            </a:fld>
            <a:endParaRPr lang="en-US"/>
          </a:p>
        </p:txBody>
      </p:sp>
    </p:spTree>
    <p:extLst>
      <p:ext uri="{BB962C8B-B14F-4D97-AF65-F5344CB8AC3E}">
        <p14:creationId xmlns:p14="http://schemas.microsoft.com/office/powerpoint/2010/main" val="2297077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11</a:t>
            </a:fld>
            <a:endParaRPr lang="en-US"/>
          </a:p>
        </p:txBody>
      </p:sp>
    </p:spTree>
    <p:extLst>
      <p:ext uri="{BB962C8B-B14F-4D97-AF65-F5344CB8AC3E}">
        <p14:creationId xmlns:p14="http://schemas.microsoft.com/office/powerpoint/2010/main" val="1610382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12</a:t>
            </a:fld>
            <a:endParaRPr lang="en-US"/>
          </a:p>
        </p:txBody>
      </p:sp>
    </p:spTree>
    <p:extLst>
      <p:ext uri="{BB962C8B-B14F-4D97-AF65-F5344CB8AC3E}">
        <p14:creationId xmlns:p14="http://schemas.microsoft.com/office/powerpoint/2010/main" val="2430698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13</a:t>
            </a:fld>
            <a:endParaRPr lang="en-US"/>
          </a:p>
        </p:txBody>
      </p:sp>
    </p:spTree>
    <p:extLst>
      <p:ext uri="{BB962C8B-B14F-4D97-AF65-F5344CB8AC3E}">
        <p14:creationId xmlns:p14="http://schemas.microsoft.com/office/powerpoint/2010/main" val="728371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a:xfrm>
            <a:off x="148281" y="2582563"/>
            <a:ext cx="6666472" cy="5414562"/>
          </a:xfrm>
        </p:spPr>
        <p:txBody>
          <a:bodyPr/>
          <a:lstStyle/>
          <a:p>
            <a:pPr marL="228600" indent="-228600">
              <a:buAutoNum type="arabicPeriod"/>
            </a:pPr>
            <a:r>
              <a:rPr lang="en-US" dirty="0" smtClean="0"/>
              <a:t>Western Flyer/ Rachel Carson</a:t>
            </a:r>
          </a:p>
          <a:p>
            <a:pPr marL="685800" lvl="1" indent="-228600">
              <a:buAutoNum type="arabicPeriod"/>
            </a:pPr>
            <a:r>
              <a:rPr lang="en-US" dirty="0" smtClean="0"/>
              <a:t>When are my ship days? Do I have any control over this?</a:t>
            </a:r>
          </a:p>
          <a:p>
            <a:pPr marL="1143000" lvl="2" indent="-228600">
              <a:buAutoNum type="arabicPeriod"/>
            </a:pPr>
            <a:r>
              <a:rPr lang="en-US" dirty="0" smtClean="0"/>
              <a:t>Request days in proposal</a:t>
            </a:r>
          </a:p>
          <a:p>
            <a:pPr marL="1143000" lvl="2" indent="-228600">
              <a:buAutoNum type="arabicPeriod"/>
            </a:pPr>
            <a:r>
              <a:rPr lang="en-US" dirty="0" smtClean="0"/>
              <a:t>Initial schedule sent out for input late fall/early winter</a:t>
            </a:r>
          </a:p>
          <a:p>
            <a:pPr marL="1143000" lvl="2" indent="-228600">
              <a:buAutoNum type="arabicPeriod"/>
            </a:pPr>
            <a:r>
              <a:rPr lang="en-US" dirty="0" smtClean="0"/>
              <a:t>Schedules can be found</a:t>
            </a:r>
            <a:r>
              <a:rPr lang="en-US" dirty="0"/>
              <a:t>: </a:t>
            </a:r>
            <a:r>
              <a:rPr lang="en-US" dirty="0">
                <a:hlinkClick r:id="rId3"/>
              </a:rPr>
              <a:t>https://www.mbari.org/at-sea/ships/mbari-all-ships-schedule-2019</a:t>
            </a:r>
            <a:r>
              <a:rPr lang="en-US" dirty="0" smtClean="0">
                <a:hlinkClick r:id="rId3"/>
              </a:rPr>
              <a:t>/</a:t>
            </a:r>
            <a:r>
              <a:rPr lang="en-US" dirty="0" smtClean="0"/>
              <a:t> and on </a:t>
            </a:r>
            <a:r>
              <a:rPr lang="en-US" dirty="0" err="1" smtClean="0"/>
              <a:t>CanyonHead</a:t>
            </a:r>
            <a:endParaRPr lang="en-US" dirty="0" smtClean="0"/>
          </a:p>
          <a:p>
            <a:pPr marL="1143000" lvl="2" indent="-228600">
              <a:buAutoNum type="arabicPeriod"/>
            </a:pPr>
            <a:r>
              <a:rPr lang="en-US" dirty="0" smtClean="0"/>
              <a:t>Communicate change requests to Chris </a:t>
            </a:r>
            <a:r>
              <a:rPr lang="en-US" dirty="0" err="1" smtClean="0"/>
              <a:t>Grech</a:t>
            </a:r>
            <a:r>
              <a:rPr lang="en-US" dirty="0" smtClean="0"/>
              <a:t>, Teresa Cardoza</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Chris/Teresa</a:t>
            </a:r>
          </a:p>
          <a:p>
            <a:pPr marL="1143000" lvl="2" indent="-228600">
              <a:buAutoNum type="arabicPeriod"/>
            </a:pPr>
            <a:r>
              <a:rPr lang="en-US" dirty="0" smtClean="0"/>
              <a:t>VERY hard to change Flyer days</a:t>
            </a:r>
          </a:p>
          <a:p>
            <a:pPr marL="1143000" lvl="2" indent="-228600">
              <a:buAutoNum type="arabicPeriod"/>
            </a:pPr>
            <a:r>
              <a:rPr lang="en-US" dirty="0" smtClean="0"/>
              <a:t>Don’t assume maintenance days or days in port are available. Availability depends on a number of factors including crew schedules</a:t>
            </a:r>
          </a:p>
          <a:p>
            <a:pPr marL="1143000" lvl="2" indent="-228600">
              <a:buAutoNum type="arabicPeriod"/>
            </a:pPr>
            <a:r>
              <a:rPr lang="en-US" dirty="0" smtClean="0"/>
              <a:t>There are a number of contingency days factor in each year but as the year progresses the get used up</a:t>
            </a:r>
          </a:p>
          <a:p>
            <a:pPr marL="228600" indent="-228600">
              <a:buAutoNum type="arabicPeriod"/>
            </a:pPr>
            <a:r>
              <a:rPr lang="en-US" dirty="0" smtClean="0"/>
              <a:t>Paragon</a:t>
            </a:r>
          </a:p>
          <a:p>
            <a:pPr marL="685800" lvl="1" indent="-228600">
              <a:buAutoNum type="arabicPeriod"/>
            </a:pPr>
            <a:r>
              <a:rPr lang="en-US" dirty="0" smtClean="0"/>
              <a:t>When are my ship days?</a:t>
            </a:r>
          </a:p>
          <a:p>
            <a:pPr marL="1143000" lvl="2" indent="-228600">
              <a:buAutoNum type="arabicPeriod"/>
            </a:pPr>
            <a:r>
              <a:rPr lang="en-US" dirty="0" smtClean="0"/>
              <a:t>Request in proposal</a:t>
            </a:r>
          </a:p>
          <a:p>
            <a:pPr marL="1143000" lvl="2" indent="-228600">
              <a:buAutoNum type="arabicPeriod"/>
            </a:pPr>
            <a:r>
              <a:rPr lang="en-US" dirty="0" smtClean="0"/>
              <a:t>Schedule as you go, more fluid not done months in advance</a:t>
            </a:r>
          </a:p>
          <a:p>
            <a:pPr marL="1143000" lvl="2" indent="-228600">
              <a:buAutoNum type="arabicPeriod"/>
            </a:pPr>
            <a:r>
              <a:rPr lang="en-US" dirty="0" smtClean="0"/>
              <a:t>Calendar available through internal MBARI </a:t>
            </a:r>
            <a:r>
              <a:rPr lang="en-US" dirty="0" err="1"/>
              <a:t>Z</a:t>
            </a:r>
            <a:r>
              <a:rPr lang="en-US" dirty="0" err="1" smtClean="0"/>
              <a:t>imbra</a:t>
            </a:r>
            <a:r>
              <a:rPr lang="en-US" dirty="0" smtClean="0"/>
              <a:t> </a:t>
            </a:r>
            <a:r>
              <a:rPr lang="en-US" i="1" dirty="0" smtClean="0"/>
              <a:t>Ships Calendars</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Teresa or Jared F.</a:t>
            </a:r>
          </a:p>
          <a:p>
            <a:pPr marL="1143000" lvl="2" indent="-228600">
              <a:buAutoNum type="arabicPeriod"/>
            </a:pPr>
            <a:r>
              <a:rPr lang="en-US" dirty="0" smtClean="0"/>
              <a:t>You need to have a captain, read Paragon cruise planning site for list of qualified captains.</a:t>
            </a:r>
          </a:p>
          <a:p>
            <a:pPr marL="228600" indent="-228600">
              <a:buAutoNum type="arabicPeriod"/>
            </a:pPr>
            <a:r>
              <a:rPr lang="en-US" dirty="0" smtClean="0"/>
              <a:t>External Ships</a:t>
            </a:r>
          </a:p>
          <a:p>
            <a:pPr marL="685800" lvl="1" indent="-228600">
              <a:buAutoNum type="arabicPeriod"/>
            </a:pPr>
            <a:r>
              <a:rPr lang="en-US" dirty="0" smtClean="0"/>
              <a:t>In Moss Landing- make sure you have $$$$ to cover these dates, non-MBARI ship costs come directly out of your expense budget</a:t>
            </a:r>
          </a:p>
          <a:p>
            <a:pPr marL="1143000" lvl="2" indent="-228600">
              <a:buAutoNum type="arabicPeriod"/>
            </a:pPr>
            <a:r>
              <a:rPr lang="en-US" dirty="0" smtClean="0"/>
              <a:t>MLML ships, John Martin </a:t>
            </a:r>
            <a:r>
              <a:rPr lang="en-US" dirty="0"/>
              <a:t>and Sheila B (https://www.mlml.calstate.edu/marineops</a:t>
            </a:r>
            <a:r>
              <a:rPr lang="en-US" dirty="0" smtClean="0"/>
              <a:t>/) </a:t>
            </a:r>
            <a:endParaRPr lang="en-US" dirty="0"/>
          </a:p>
          <a:p>
            <a:pPr marL="1143000" lvl="2" indent="-228600">
              <a:buAutoNum type="arabicPeriod"/>
            </a:pPr>
            <a:r>
              <a:rPr lang="en-US" dirty="0" smtClean="0"/>
              <a:t>Shana </a:t>
            </a:r>
            <a:r>
              <a:rPr lang="en-US" dirty="0"/>
              <a:t>Rae  (http://</a:t>
            </a:r>
            <a:r>
              <a:rPr lang="en-US" dirty="0" smtClean="0"/>
              <a:t>www.shanarae.com/shanarae.html)</a:t>
            </a:r>
          </a:p>
          <a:p>
            <a:pPr marL="1143000" lvl="2" indent="-228600">
              <a:buAutoNum type="arabicPeriod"/>
            </a:pPr>
            <a:r>
              <a:rPr lang="en-US" dirty="0" smtClean="0"/>
              <a:t>Why would I use one of these boats?</a:t>
            </a:r>
          </a:p>
          <a:p>
            <a:pPr marL="1600200" lvl="3" indent="-228600">
              <a:buAutoNum type="arabicPeriod"/>
            </a:pPr>
            <a:r>
              <a:rPr lang="en-US" dirty="0" smtClean="0"/>
              <a:t>Deployment capability</a:t>
            </a:r>
          </a:p>
          <a:p>
            <a:pPr marL="1600200" lvl="3" indent="-228600">
              <a:buAutoNum type="arabicPeriod"/>
            </a:pPr>
            <a:r>
              <a:rPr lang="en-US" dirty="0" smtClean="0"/>
              <a:t>External collaborators</a:t>
            </a:r>
          </a:p>
          <a:p>
            <a:pPr lvl="2"/>
            <a:endParaRPr lang="en-US" dirty="0" smtClean="0"/>
          </a:p>
          <a:p>
            <a:pPr lvl="2"/>
            <a:endParaRPr lang="en-US" dirty="0" smtClean="0"/>
          </a:p>
          <a:p>
            <a:pPr marL="685800" lvl="1" indent="-228600">
              <a:buAutoNum type="arabicPeriod"/>
            </a:pPr>
            <a:endParaRPr lang="en-US" i="1"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14</a:t>
            </a:fld>
            <a:endParaRPr lang="en-US"/>
          </a:p>
        </p:txBody>
      </p:sp>
    </p:spTree>
    <p:extLst>
      <p:ext uri="{BB962C8B-B14F-4D97-AF65-F5344CB8AC3E}">
        <p14:creationId xmlns:p14="http://schemas.microsoft.com/office/powerpoint/2010/main" val="3354507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a:xfrm>
            <a:off x="148281" y="2582563"/>
            <a:ext cx="6666472" cy="5414562"/>
          </a:xfrm>
        </p:spPr>
        <p:txBody>
          <a:bodyPr/>
          <a:lstStyle/>
          <a:p>
            <a:pPr marL="228600" indent="-228600">
              <a:buAutoNum type="arabicPeriod"/>
            </a:pPr>
            <a:r>
              <a:rPr lang="en-US" dirty="0" smtClean="0"/>
              <a:t>Western Flyer/ Rachel Carson</a:t>
            </a:r>
          </a:p>
          <a:p>
            <a:pPr marL="685800" lvl="1" indent="-228600">
              <a:buAutoNum type="arabicPeriod"/>
            </a:pPr>
            <a:r>
              <a:rPr lang="en-US" dirty="0" smtClean="0"/>
              <a:t>When are my ship days? Do I have any control over this?</a:t>
            </a:r>
          </a:p>
          <a:p>
            <a:pPr marL="1143000" lvl="2" indent="-228600">
              <a:buAutoNum type="arabicPeriod"/>
            </a:pPr>
            <a:r>
              <a:rPr lang="en-US" dirty="0" smtClean="0"/>
              <a:t>Request days in proposal</a:t>
            </a:r>
          </a:p>
          <a:p>
            <a:pPr marL="1143000" lvl="2" indent="-228600">
              <a:buAutoNum type="arabicPeriod"/>
            </a:pPr>
            <a:r>
              <a:rPr lang="en-US" dirty="0" smtClean="0"/>
              <a:t>Initial schedule sent out for input late fall/early winter</a:t>
            </a:r>
          </a:p>
          <a:p>
            <a:pPr marL="1143000" lvl="2" indent="-228600">
              <a:buAutoNum type="arabicPeriod"/>
            </a:pPr>
            <a:r>
              <a:rPr lang="en-US" dirty="0" smtClean="0"/>
              <a:t>Schedules can be found</a:t>
            </a:r>
            <a:r>
              <a:rPr lang="en-US" dirty="0"/>
              <a:t>: </a:t>
            </a:r>
            <a:r>
              <a:rPr lang="en-US" dirty="0">
                <a:hlinkClick r:id="rId3"/>
              </a:rPr>
              <a:t>https://www.mbari.org/at-sea/ships/mbari-all-ships-schedule-2019</a:t>
            </a:r>
            <a:r>
              <a:rPr lang="en-US" dirty="0" smtClean="0">
                <a:hlinkClick r:id="rId3"/>
              </a:rPr>
              <a:t>/</a:t>
            </a:r>
            <a:r>
              <a:rPr lang="en-US" dirty="0" smtClean="0"/>
              <a:t> and on </a:t>
            </a:r>
            <a:r>
              <a:rPr lang="en-US" dirty="0" err="1" smtClean="0"/>
              <a:t>CanyonHead</a:t>
            </a:r>
            <a:endParaRPr lang="en-US" dirty="0" smtClean="0"/>
          </a:p>
          <a:p>
            <a:pPr marL="1143000" lvl="2" indent="-228600">
              <a:buAutoNum type="arabicPeriod"/>
            </a:pPr>
            <a:r>
              <a:rPr lang="en-US" dirty="0" smtClean="0"/>
              <a:t>Communicate change requests to Chris </a:t>
            </a:r>
            <a:r>
              <a:rPr lang="en-US" dirty="0" err="1" smtClean="0"/>
              <a:t>Grech</a:t>
            </a:r>
            <a:r>
              <a:rPr lang="en-US" dirty="0" smtClean="0"/>
              <a:t>, Teresa Cardoza</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Chris/Teresa</a:t>
            </a:r>
          </a:p>
          <a:p>
            <a:pPr marL="1143000" lvl="2" indent="-228600">
              <a:buAutoNum type="arabicPeriod"/>
            </a:pPr>
            <a:r>
              <a:rPr lang="en-US" dirty="0" smtClean="0"/>
              <a:t>VERY hard to change Flyer days</a:t>
            </a:r>
          </a:p>
          <a:p>
            <a:pPr marL="1143000" lvl="2" indent="-228600">
              <a:buAutoNum type="arabicPeriod"/>
            </a:pPr>
            <a:r>
              <a:rPr lang="en-US" dirty="0" smtClean="0"/>
              <a:t>Don’t assume maintenance days or days in port are available. Availability depends on a number of factors including crew schedules</a:t>
            </a:r>
          </a:p>
          <a:p>
            <a:pPr marL="1143000" lvl="2" indent="-228600">
              <a:buAutoNum type="arabicPeriod"/>
            </a:pPr>
            <a:r>
              <a:rPr lang="en-US" dirty="0" smtClean="0"/>
              <a:t>There are a number of contingency days factor in each year but as the year progresses the get used up</a:t>
            </a:r>
          </a:p>
          <a:p>
            <a:pPr marL="228600" indent="-228600">
              <a:buAutoNum type="arabicPeriod"/>
            </a:pPr>
            <a:r>
              <a:rPr lang="en-US" dirty="0" smtClean="0"/>
              <a:t>Paragon</a:t>
            </a:r>
          </a:p>
          <a:p>
            <a:pPr marL="685800" lvl="1" indent="-228600">
              <a:buAutoNum type="arabicPeriod"/>
            </a:pPr>
            <a:r>
              <a:rPr lang="en-US" dirty="0" smtClean="0"/>
              <a:t>When are my ship days?</a:t>
            </a:r>
          </a:p>
          <a:p>
            <a:pPr marL="1143000" lvl="2" indent="-228600">
              <a:buAutoNum type="arabicPeriod"/>
            </a:pPr>
            <a:r>
              <a:rPr lang="en-US" dirty="0" smtClean="0"/>
              <a:t>Request in proposal</a:t>
            </a:r>
          </a:p>
          <a:p>
            <a:pPr marL="1143000" lvl="2" indent="-228600">
              <a:buAutoNum type="arabicPeriod"/>
            </a:pPr>
            <a:r>
              <a:rPr lang="en-US" dirty="0" smtClean="0"/>
              <a:t>Schedule as you go, more fluid not done months in advance</a:t>
            </a:r>
          </a:p>
          <a:p>
            <a:pPr marL="1143000" lvl="2" indent="-228600">
              <a:buAutoNum type="arabicPeriod"/>
            </a:pPr>
            <a:r>
              <a:rPr lang="en-US" dirty="0" smtClean="0"/>
              <a:t>Calendar available through internal MBARI </a:t>
            </a:r>
            <a:r>
              <a:rPr lang="en-US" dirty="0" err="1"/>
              <a:t>Z</a:t>
            </a:r>
            <a:r>
              <a:rPr lang="en-US" dirty="0" err="1" smtClean="0"/>
              <a:t>imbra</a:t>
            </a:r>
            <a:r>
              <a:rPr lang="en-US" dirty="0" smtClean="0"/>
              <a:t> </a:t>
            </a:r>
            <a:r>
              <a:rPr lang="en-US" i="1" dirty="0" smtClean="0"/>
              <a:t>Ships Calendars</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Teresa or Jared F.</a:t>
            </a:r>
          </a:p>
          <a:p>
            <a:pPr marL="1143000" lvl="2" indent="-228600">
              <a:buAutoNum type="arabicPeriod"/>
            </a:pPr>
            <a:r>
              <a:rPr lang="en-US" dirty="0" smtClean="0"/>
              <a:t>You need to have a captain, read Paragon cruise planning site for list of qualified captains.</a:t>
            </a:r>
          </a:p>
          <a:p>
            <a:pPr marL="228600" indent="-228600">
              <a:buAutoNum type="arabicPeriod"/>
            </a:pPr>
            <a:r>
              <a:rPr lang="en-US" dirty="0" smtClean="0"/>
              <a:t>External Ships</a:t>
            </a:r>
          </a:p>
          <a:p>
            <a:pPr marL="685800" lvl="1" indent="-228600">
              <a:buAutoNum type="arabicPeriod"/>
            </a:pPr>
            <a:r>
              <a:rPr lang="en-US" dirty="0" smtClean="0"/>
              <a:t>In Moss Landing- make sure you have $$$$ to cover these dates, non-MBARI ship costs come directly out of your expense budget</a:t>
            </a:r>
          </a:p>
          <a:p>
            <a:pPr marL="1143000" lvl="2" indent="-228600">
              <a:buAutoNum type="arabicPeriod"/>
            </a:pPr>
            <a:r>
              <a:rPr lang="en-US" dirty="0" smtClean="0"/>
              <a:t>MLML ships, John Martin </a:t>
            </a:r>
            <a:r>
              <a:rPr lang="en-US" dirty="0"/>
              <a:t>and Sheila B (https://www.mlml.calstate.edu/marineops</a:t>
            </a:r>
            <a:r>
              <a:rPr lang="en-US" dirty="0" smtClean="0"/>
              <a:t>/) </a:t>
            </a:r>
            <a:endParaRPr lang="en-US" dirty="0"/>
          </a:p>
          <a:p>
            <a:pPr marL="1143000" lvl="2" indent="-228600">
              <a:buAutoNum type="arabicPeriod"/>
            </a:pPr>
            <a:r>
              <a:rPr lang="en-US" dirty="0" smtClean="0"/>
              <a:t>Shana </a:t>
            </a:r>
            <a:r>
              <a:rPr lang="en-US" dirty="0"/>
              <a:t>Rae  (http://</a:t>
            </a:r>
            <a:r>
              <a:rPr lang="en-US" dirty="0" smtClean="0"/>
              <a:t>www.shanarae.com/shanarae.html)</a:t>
            </a:r>
          </a:p>
          <a:p>
            <a:pPr marL="1143000" lvl="2" indent="-228600">
              <a:buAutoNum type="arabicPeriod"/>
            </a:pPr>
            <a:r>
              <a:rPr lang="en-US" dirty="0" smtClean="0"/>
              <a:t>Why would I use one of these boats?</a:t>
            </a:r>
          </a:p>
          <a:p>
            <a:pPr marL="1600200" lvl="3" indent="-228600">
              <a:buAutoNum type="arabicPeriod"/>
            </a:pPr>
            <a:r>
              <a:rPr lang="en-US" dirty="0" smtClean="0"/>
              <a:t>Deployment capability</a:t>
            </a:r>
          </a:p>
          <a:p>
            <a:pPr marL="1600200" lvl="3" indent="-228600">
              <a:buAutoNum type="arabicPeriod"/>
            </a:pPr>
            <a:r>
              <a:rPr lang="en-US" dirty="0" smtClean="0"/>
              <a:t>External collaborators</a:t>
            </a:r>
          </a:p>
          <a:p>
            <a:pPr lvl="2"/>
            <a:endParaRPr lang="en-US" dirty="0" smtClean="0"/>
          </a:p>
          <a:p>
            <a:pPr lvl="2"/>
            <a:endParaRPr lang="en-US" dirty="0" smtClean="0"/>
          </a:p>
          <a:p>
            <a:pPr marL="685800" lvl="1" indent="-228600">
              <a:buAutoNum type="arabicPeriod"/>
            </a:pPr>
            <a:endParaRPr lang="en-US" i="1"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15</a:t>
            </a:fld>
            <a:endParaRPr lang="en-US"/>
          </a:p>
        </p:txBody>
      </p:sp>
    </p:spTree>
    <p:extLst>
      <p:ext uri="{BB962C8B-B14F-4D97-AF65-F5344CB8AC3E}">
        <p14:creationId xmlns:p14="http://schemas.microsoft.com/office/powerpoint/2010/main" val="214489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smtClean="0"/>
              <a:t>From the Canyon Head, in the left column under “DMO” you can access links to:</a:t>
            </a:r>
          </a:p>
          <a:p>
            <a:pPr marL="228600" indent="-228600">
              <a:buFont typeface="+mj-lt"/>
              <a:buAutoNum type="arabicPeriod"/>
            </a:pPr>
            <a:r>
              <a:rPr lang="en-US" dirty="0" err="1" smtClean="0"/>
              <a:t>Precruise</a:t>
            </a:r>
            <a:r>
              <a:rPr lang="en-US" dirty="0" smtClean="0"/>
              <a:t> entry</a:t>
            </a:r>
          </a:p>
          <a:p>
            <a:pPr marL="228600" indent="-228600">
              <a:buFont typeface="+mj-lt"/>
              <a:buAutoNum type="arabicPeriod"/>
            </a:pPr>
            <a:r>
              <a:rPr lang="en-US" dirty="0" err="1" smtClean="0"/>
              <a:t>Postcruise</a:t>
            </a:r>
            <a:r>
              <a:rPr lang="en-US" dirty="0" smtClean="0"/>
              <a:t> entry</a:t>
            </a:r>
          </a:p>
          <a:p>
            <a:pPr marL="228600" indent="-228600">
              <a:buFont typeface="+mj-lt"/>
              <a:buAutoNum type="arabicPeriod"/>
            </a:pPr>
            <a:r>
              <a:rPr lang="en-US" dirty="0" smtClean="0"/>
              <a:t>Ship schedules</a:t>
            </a:r>
          </a:p>
          <a:p>
            <a:r>
              <a:rPr lang="en-US" dirty="0" smtClean="0"/>
              <a:t>Also available externally under At Sea\Ships</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16</a:t>
            </a:fld>
            <a:endParaRPr lang="en-US"/>
          </a:p>
        </p:txBody>
      </p:sp>
    </p:spTree>
    <p:extLst>
      <p:ext uri="{BB962C8B-B14F-4D97-AF65-F5344CB8AC3E}">
        <p14:creationId xmlns:p14="http://schemas.microsoft.com/office/powerpoint/2010/main" val="303085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smtClean="0"/>
              <a:t>Filling out your </a:t>
            </a:r>
            <a:r>
              <a:rPr lang="en-US" dirty="0" err="1" smtClean="0"/>
              <a:t>precruise</a:t>
            </a:r>
            <a:r>
              <a:rPr lang="en-US" dirty="0" smtClean="0"/>
              <a:t> should help you pin down the following things:</a:t>
            </a:r>
          </a:p>
          <a:p>
            <a:pPr marL="228600" indent="-228600">
              <a:buFont typeface="+mj-lt"/>
              <a:buAutoNum type="arabicPeriod"/>
            </a:pPr>
            <a:r>
              <a:rPr lang="en-US" dirty="0" smtClean="0"/>
              <a:t>What are you trying to do on your ship day?</a:t>
            </a:r>
          </a:p>
          <a:p>
            <a:pPr marL="228600" indent="-228600">
              <a:buFont typeface="+mj-lt"/>
              <a:buAutoNum type="arabicPeriod"/>
            </a:pPr>
            <a:r>
              <a:rPr lang="en-US" dirty="0" smtClean="0"/>
              <a:t>Where are you going?</a:t>
            </a:r>
          </a:p>
          <a:p>
            <a:pPr marL="228600" indent="-228600">
              <a:buFont typeface="+mj-lt"/>
              <a:buAutoNum type="arabicPeriod"/>
            </a:pPr>
            <a:r>
              <a:rPr lang="en-US" dirty="0" smtClean="0"/>
              <a:t>Whose paying (Project Number)</a:t>
            </a:r>
          </a:p>
          <a:p>
            <a:pPr marL="228600" indent="-228600">
              <a:buFont typeface="+mj-lt"/>
              <a:buAutoNum type="arabicPeriod"/>
            </a:pPr>
            <a:r>
              <a:rPr lang="en-US" dirty="0" smtClean="0"/>
              <a:t>What equipment do you need:</a:t>
            </a:r>
          </a:p>
          <a:p>
            <a:pPr marL="685800" lvl="1" indent="-228600">
              <a:buFont typeface="+mj-lt"/>
              <a:buAutoNum type="arabicPeriod"/>
            </a:pPr>
            <a:r>
              <a:rPr lang="en-US" dirty="0" smtClean="0"/>
              <a:t>ROV?</a:t>
            </a:r>
          </a:p>
          <a:p>
            <a:pPr marL="1143000" lvl="2" indent="-228600">
              <a:buFont typeface="+mj-lt"/>
              <a:buAutoNum type="arabicPeriod"/>
            </a:pPr>
            <a:r>
              <a:rPr lang="en-US" dirty="0" smtClean="0"/>
              <a:t>What </a:t>
            </a:r>
            <a:r>
              <a:rPr lang="en-US" dirty="0" err="1" smtClean="0"/>
              <a:t>toolsled</a:t>
            </a:r>
            <a:r>
              <a:rPr lang="en-US" dirty="0" smtClean="0"/>
              <a:t>?</a:t>
            </a:r>
          </a:p>
          <a:p>
            <a:pPr marL="1143000" lvl="2" indent="-228600">
              <a:buFont typeface="+mj-lt"/>
              <a:buAutoNum type="arabicPeriod"/>
            </a:pPr>
            <a:r>
              <a:rPr lang="en-US" dirty="0" smtClean="0"/>
              <a:t>What sampling equipment?</a:t>
            </a:r>
          </a:p>
          <a:p>
            <a:pPr marL="1143000" lvl="2" indent="-228600">
              <a:buFont typeface="+mj-lt"/>
              <a:buAutoNum type="arabicPeriod"/>
            </a:pPr>
            <a:r>
              <a:rPr lang="en-US" dirty="0" smtClean="0"/>
              <a:t>What are you putting on the ROV? How will it interface:</a:t>
            </a:r>
          </a:p>
          <a:p>
            <a:pPr marL="1600200" lvl="3" indent="-228600">
              <a:buFont typeface="+mj-lt"/>
              <a:buAutoNum type="arabicPeriod"/>
            </a:pPr>
            <a:r>
              <a:rPr lang="en-US" dirty="0" smtClean="0"/>
              <a:t>Electrically</a:t>
            </a:r>
          </a:p>
          <a:p>
            <a:pPr marL="1600200" lvl="3" indent="-228600">
              <a:buFont typeface="+mj-lt"/>
              <a:buAutoNum type="arabicPeriod"/>
            </a:pPr>
            <a:r>
              <a:rPr lang="en-US" dirty="0" smtClean="0"/>
              <a:t>Mechanically</a:t>
            </a:r>
          </a:p>
          <a:p>
            <a:pPr marL="1600200" lvl="3" indent="-228600">
              <a:buFont typeface="+mj-lt"/>
              <a:buAutoNum type="arabicPeriod"/>
            </a:pPr>
            <a:r>
              <a:rPr lang="en-US" dirty="0" err="1" smtClean="0"/>
              <a:t>Comms</a:t>
            </a:r>
            <a:endParaRPr lang="en-US" dirty="0" smtClean="0"/>
          </a:p>
          <a:p>
            <a:pPr marL="1143000" lvl="2" indent="-228600">
              <a:buFont typeface="+mj-lt"/>
              <a:buAutoNum type="arabicPeriod"/>
            </a:pPr>
            <a:r>
              <a:rPr lang="en-US" dirty="0" smtClean="0"/>
              <a:t>How do you plan to use the ROV during the dives</a:t>
            </a:r>
          </a:p>
          <a:p>
            <a:pPr marL="685800" lvl="1" indent="-228600">
              <a:buFont typeface="+mj-lt"/>
              <a:buAutoNum type="arabicPeriod"/>
            </a:pPr>
            <a:r>
              <a:rPr lang="en-US" dirty="0" smtClean="0"/>
              <a:t>AUV?</a:t>
            </a:r>
          </a:p>
          <a:p>
            <a:pPr marL="1143000" lvl="2" indent="-228600">
              <a:buFont typeface="+mj-lt"/>
              <a:buAutoNum type="arabicPeriod"/>
            </a:pPr>
            <a:r>
              <a:rPr lang="en-US" dirty="0" smtClean="0"/>
              <a:t>Which one?</a:t>
            </a:r>
          </a:p>
          <a:p>
            <a:pPr marL="1143000" lvl="2" indent="-228600">
              <a:buFont typeface="+mj-lt"/>
              <a:buAutoNum type="arabicPeriod"/>
            </a:pPr>
            <a:r>
              <a:rPr lang="en-US" dirty="0" smtClean="0"/>
              <a:t>Have you planned the mission with the AUV team?</a:t>
            </a:r>
          </a:p>
          <a:p>
            <a:pPr marL="685800" lvl="1" indent="-228600">
              <a:buFont typeface="+mj-lt"/>
              <a:buAutoNum type="arabicPeriod"/>
            </a:pPr>
            <a:r>
              <a:rPr lang="en-US" dirty="0" err="1" smtClean="0"/>
              <a:t>MiniROV</a:t>
            </a:r>
            <a:r>
              <a:rPr lang="en-US" dirty="0" smtClean="0"/>
              <a:t> (control van?), CTD, Other</a:t>
            </a:r>
          </a:p>
          <a:p>
            <a:pPr marL="685800" lvl="1" indent="-228600">
              <a:buFont typeface="+mj-lt"/>
              <a:buAutoNum type="arabicPeriod"/>
            </a:pPr>
            <a:r>
              <a:rPr lang="en-US" dirty="0" smtClean="0"/>
              <a:t>Do you need a special winch?</a:t>
            </a:r>
          </a:p>
          <a:p>
            <a:pPr marL="228600" indent="-228600">
              <a:buFont typeface="+mj-lt"/>
              <a:buAutoNum type="arabicPeriod"/>
            </a:pPr>
            <a:r>
              <a:rPr lang="en-US" dirty="0" smtClean="0"/>
              <a:t>Does your work involve </a:t>
            </a:r>
            <a:r>
              <a:rPr lang="en-US" dirty="0" err="1" smtClean="0"/>
              <a:t>haz</a:t>
            </a:r>
            <a:r>
              <a:rPr lang="en-US" dirty="0" smtClean="0"/>
              <a:t> mat? </a:t>
            </a:r>
            <a:r>
              <a:rPr lang="en-US" dirty="0" err="1" smtClean="0"/>
              <a:t>Itar</a:t>
            </a:r>
            <a:r>
              <a:rPr lang="en-US" dirty="0" smtClean="0"/>
              <a:t>? Isotopes?</a:t>
            </a:r>
          </a:p>
          <a:p>
            <a:pPr marL="228600" indent="-228600">
              <a:buFont typeface="+mj-lt"/>
              <a:buAutoNum type="arabicPeriod"/>
            </a:pPr>
            <a:r>
              <a:rPr lang="en-US" dirty="0" smtClean="0"/>
              <a:t>Whose coming? Any foreign nationals?</a:t>
            </a:r>
          </a:p>
          <a:p>
            <a:pPr marL="228600" indent="-228600">
              <a:buFont typeface="+mj-lt"/>
              <a:buAutoNum type="arabicPeriod"/>
            </a:pPr>
            <a:r>
              <a:rPr lang="en-US" dirty="0" smtClean="0"/>
              <a:t>Does MBARI (Mandy) have permits in place for your activities?</a:t>
            </a:r>
          </a:p>
          <a:p>
            <a:pPr marL="228600" indent="-228600">
              <a:buFont typeface="+mj-lt"/>
              <a:buAutoNum type="arabicPeriod"/>
            </a:pPr>
            <a:r>
              <a:rPr lang="en-US" dirty="0" smtClean="0"/>
              <a:t>Have you checked the start/end time/tides?</a:t>
            </a:r>
          </a:p>
          <a:p>
            <a:pPr marL="228600" indent="-228600">
              <a:buFont typeface="+mj-lt"/>
              <a:buAutoNum type="arabicPeriod"/>
            </a:pPr>
            <a:r>
              <a:rPr lang="en-US" dirty="0" smtClean="0"/>
              <a:t>Do you have/need extended ops?</a:t>
            </a:r>
          </a:p>
          <a:p>
            <a:pPr marL="228600" indent="-228600">
              <a:buFont typeface="+mj-lt"/>
              <a:buAutoNum type="arabicPeriod"/>
            </a:pPr>
            <a:r>
              <a:rPr lang="en-US" dirty="0" smtClean="0"/>
              <a:t>For Flyer, who has a TWIC card?</a:t>
            </a:r>
          </a:p>
          <a:p>
            <a:pPr marL="228600" indent="-228600">
              <a:buFont typeface="+mj-lt"/>
              <a:buAutoNum type="arabicPeriod"/>
            </a:pPr>
            <a:r>
              <a:rPr lang="en-US" dirty="0" smtClean="0"/>
              <a:t>Do you need seawater, cold room, dark room, are you scuba diving?</a:t>
            </a:r>
          </a:p>
          <a:p>
            <a:endParaRPr lang="en-US" dirty="0"/>
          </a:p>
          <a:p>
            <a:r>
              <a:rPr lang="en-US" dirty="0" smtClean="0"/>
              <a:t>Use the wonderful CRUISE PLANNING link for far more info:</a:t>
            </a:r>
          </a:p>
          <a:p>
            <a:r>
              <a:rPr lang="en-US" dirty="0">
                <a:hlinkClick r:id="rId3"/>
              </a:rPr>
              <a:t>https://www.mbari.org/at-sea/cruise-planning</a:t>
            </a:r>
            <a:r>
              <a:rPr lang="en-US" dirty="0" smtClean="0">
                <a:hlinkClick r:id="rId3"/>
              </a:rPr>
              <a:t>/</a:t>
            </a:r>
            <a:endParaRPr lang="en-US" dirty="0" smtClean="0"/>
          </a:p>
          <a:p>
            <a:endParaRPr lang="en-US"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17</a:t>
            </a:fld>
            <a:endParaRPr lang="en-US"/>
          </a:p>
        </p:txBody>
      </p:sp>
    </p:spTree>
    <p:extLst>
      <p:ext uri="{BB962C8B-B14F-4D97-AF65-F5344CB8AC3E}">
        <p14:creationId xmlns:p14="http://schemas.microsoft.com/office/powerpoint/2010/main" val="4059821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lvl="0" indent="-228600">
              <a:lnSpc>
                <a:spcPct val="90000"/>
              </a:lnSpc>
              <a:spcBef>
                <a:spcPts val="1000"/>
              </a:spcBef>
              <a:buFont typeface="Arial" panose="020B0604020202020204" pitchFamily="34" charset="0"/>
              <a:buChar char="•"/>
            </a:pPr>
            <a:r>
              <a:rPr lang="en-US" sz="1400" dirty="0">
                <a:solidFill>
                  <a:prstClr val="black"/>
                </a:solidFill>
              </a:rPr>
              <a:t>Do you need a MOB day? Do you need a </a:t>
            </a:r>
            <a:r>
              <a:rPr lang="en-US" sz="1400" dirty="0" err="1">
                <a:solidFill>
                  <a:prstClr val="black"/>
                </a:solidFill>
              </a:rPr>
              <a:t>deMOB</a:t>
            </a:r>
            <a:r>
              <a:rPr lang="en-US" sz="1400" dirty="0">
                <a:solidFill>
                  <a:prstClr val="black"/>
                </a:solidFill>
              </a:rPr>
              <a:t> day? Do you have one scheduled?</a:t>
            </a:r>
          </a:p>
          <a:p>
            <a:pPr marL="228600" lvl="0" indent="-228600">
              <a:lnSpc>
                <a:spcPct val="90000"/>
              </a:lnSpc>
              <a:spcBef>
                <a:spcPts val="1000"/>
              </a:spcBef>
              <a:buFont typeface="Arial" panose="020B0604020202020204" pitchFamily="34" charset="0"/>
              <a:buChar char="•"/>
            </a:pPr>
            <a:r>
              <a:rPr lang="en-US" sz="1400" b="1" i="1" dirty="0">
                <a:solidFill>
                  <a:prstClr val="black"/>
                </a:solidFill>
              </a:rPr>
              <a:t>Engage the pilots and ship crew well before the morning of your MOB day, </a:t>
            </a:r>
            <a:r>
              <a:rPr lang="en-US" sz="1400" dirty="0">
                <a:solidFill>
                  <a:prstClr val="black"/>
                </a:solidFill>
              </a:rPr>
              <a:t>don’t expect to “figure it out” on your MOB day</a:t>
            </a:r>
            <a:endParaRPr lang="en-US" sz="1400" b="1" i="1" dirty="0">
              <a:solidFill>
                <a:prstClr val="black"/>
              </a:solidFill>
            </a:endParaRPr>
          </a:p>
          <a:p>
            <a:pPr marL="228600" lvl="0" indent="-228600">
              <a:lnSpc>
                <a:spcPct val="90000"/>
              </a:lnSpc>
              <a:spcBef>
                <a:spcPts val="1000"/>
              </a:spcBef>
              <a:buFont typeface="Arial" panose="020B0604020202020204" pitchFamily="34" charset="0"/>
              <a:buChar char="•"/>
            </a:pPr>
            <a:r>
              <a:rPr lang="en-US" sz="1400" dirty="0">
                <a:solidFill>
                  <a:prstClr val="black"/>
                </a:solidFill>
              </a:rPr>
              <a:t>Even though it is “your” MOB day, you may not have the whole day to do just your work, </a:t>
            </a:r>
            <a:r>
              <a:rPr lang="en-US" sz="1400" dirty="0" err="1">
                <a:solidFill>
                  <a:prstClr val="black"/>
                </a:solidFill>
              </a:rPr>
              <a:t>MOB’ing</a:t>
            </a:r>
            <a:r>
              <a:rPr lang="en-US" sz="1400" dirty="0">
                <a:solidFill>
                  <a:prstClr val="black"/>
                </a:solidFill>
              </a:rPr>
              <a:t> can be delayed by sled changes, crew availability, etc. </a:t>
            </a:r>
          </a:p>
          <a:p>
            <a:pPr marL="228600" lvl="0" indent="-228600">
              <a:lnSpc>
                <a:spcPct val="90000"/>
              </a:lnSpc>
              <a:spcBef>
                <a:spcPts val="1000"/>
              </a:spcBef>
              <a:buFont typeface="Arial" panose="020B0604020202020204" pitchFamily="34" charset="0"/>
              <a:buChar char="•"/>
            </a:pPr>
            <a:r>
              <a:rPr lang="en-US" sz="1400" dirty="0">
                <a:solidFill>
                  <a:prstClr val="black"/>
                </a:solidFill>
              </a:rPr>
              <a:t>Very important to make crew and pilots aware of any large equipment/vehicles that </a:t>
            </a:r>
            <a:r>
              <a:rPr lang="en-US" sz="1400" dirty="0" smtClean="0">
                <a:solidFill>
                  <a:prstClr val="black"/>
                </a:solidFill>
              </a:rPr>
              <a:t>require a crane.</a:t>
            </a:r>
          </a:p>
          <a:p>
            <a:pPr marL="228600" lvl="0" indent="-228600">
              <a:lnSpc>
                <a:spcPct val="90000"/>
              </a:lnSpc>
              <a:spcBef>
                <a:spcPts val="1000"/>
              </a:spcBef>
              <a:buFont typeface="Arial" panose="020B0604020202020204" pitchFamily="34" charset="0"/>
              <a:buChar char="•"/>
            </a:pPr>
            <a:endParaRPr lang="en-US" sz="1400"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18</a:t>
            </a:fld>
            <a:endParaRPr lang="en-US"/>
          </a:p>
        </p:txBody>
      </p:sp>
    </p:spTree>
    <p:extLst>
      <p:ext uri="{BB962C8B-B14F-4D97-AF65-F5344CB8AC3E}">
        <p14:creationId xmlns:p14="http://schemas.microsoft.com/office/powerpoint/2010/main" val="539128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19</a:t>
            </a:fld>
            <a:endParaRPr lang="en-US"/>
          </a:p>
        </p:txBody>
      </p:sp>
    </p:spTree>
    <p:extLst>
      <p:ext uri="{BB962C8B-B14F-4D97-AF65-F5344CB8AC3E}">
        <p14:creationId xmlns:p14="http://schemas.microsoft.com/office/powerpoint/2010/main" val="1702230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2</a:t>
            </a:fld>
            <a:endParaRPr lang="en-US"/>
          </a:p>
        </p:txBody>
      </p:sp>
    </p:spTree>
    <p:extLst>
      <p:ext uri="{BB962C8B-B14F-4D97-AF65-F5344CB8AC3E}">
        <p14:creationId xmlns:p14="http://schemas.microsoft.com/office/powerpoint/2010/main" val="3368591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20</a:t>
            </a:fld>
            <a:endParaRPr lang="en-US"/>
          </a:p>
        </p:txBody>
      </p:sp>
    </p:spTree>
    <p:extLst>
      <p:ext uri="{BB962C8B-B14F-4D97-AF65-F5344CB8AC3E}">
        <p14:creationId xmlns:p14="http://schemas.microsoft.com/office/powerpoint/2010/main" val="15274836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sz="2000" dirty="0">
                <a:solidFill>
                  <a:prstClr val="black"/>
                </a:solidFill>
                <a:latin typeface="Garamond" panose="02020404030301010803" pitchFamily="18" charset="0"/>
              </a:rPr>
              <a:t>It is part of good MBARI citizenship to file a post cruise report</a:t>
            </a:r>
            <a:r>
              <a:rPr lang="en-US" sz="2000" dirty="0" smtClean="0">
                <a:solidFill>
                  <a:prstClr val="black"/>
                </a:solidFill>
                <a:latin typeface="Garamond" panose="02020404030301010803" pitchFamily="18" charset="0"/>
              </a:rPr>
              <a:t>.</a:t>
            </a:r>
          </a:p>
          <a:p>
            <a:pPr marL="342900" indent="-342900">
              <a:buFont typeface="Arial" panose="020B0604020202020204" pitchFamily="34" charset="0"/>
              <a:buChar char="•"/>
            </a:pPr>
            <a:r>
              <a:rPr lang="en-US" sz="2000" dirty="0" smtClean="0">
                <a:solidFill>
                  <a:prstClr val="black"/>
                </a:solidFill>
                <a:latin typeface="Garamond" panose="02020404030301010803" pitchFamily="18" charset="0"/>
              </a:rPr>
              <a:t>Post </a:t>
            </a:r>
            <a:r>
              <a:rPr lang="en-US" sz="2000" dirty="0">
                <a:solidFill>
                  <a:prstClr val="black"/>
                </a:solidFill>
                <a:latin typeface="Garamond" panose="02020404030301010803" pitchFamily="18" charset="0"/>
              </a:rPr>
              <a:t>cruise reports keep the expedition database current and consistent, thereby making it a more useful resource for all at MBARI</a:t>
            </a:r>
            <a:r>
              <a:rPr lang="en-US" sz="2000" dirty="0" smtClean="0">
                <a:solidFill>
                  <a:prstClr val="black"/>
                </a:solidFill>
                <a:latin typeface="Garamond" panose="02020404030301010803" pitchFamily="18" charset="0"/>
              </a:rPr>
              <a:t>.</a:t>
            </a:r>
          </a:p>
          <a:p>
            <a:pPr marL="342900" indent="-342900">
              <a:buFont typeface="Arial" panose="020B0604020202020204" pitchFamily="34" charset="0"/>
              <a:buChar char="•"/>
            </a:pPr>
            <a:r>
              <a:rPr lang="en-US" sz="2000" dirty="0" smtClean="0">
                <a:solidFill>
                  <a:prstClr val="black"/>
                </a:solidFill>
                <a:latin typeface="Garamond" panose="02020404030301010803" pitchFamily="18" charset="0"/>
              </a:rPr>
              <a:t>Dive </a:t>
            </a:r>
            <a:r>
              <a:rPr lang="en-US" sz="2000" dirty="0">
                <a:solidFill>
                  <a:prstClr val="black"/>
                </a:solidFill>
                <a:latin typeface="Garamond" panose="02020404030301010803" pitchFamily="18" charset="0"/>
              </a:rPr>
              <a:t>start and end times are manually entered by video lab staff. </a:t>
            </a:r>
            <a:endParaRPr lang="en-US" sz="2000" dirty="0" smtClean="0">
              <a:solidFill>
                <a:prstClr val="black"/>
              </a:solidFill>
              <a:latin typeface="Garamond" panose="02020404030301010803" pitchFamily="18" charset="0"/>
            </a:endParaRPr>
          </a:p>
          <a:p>
            <a:pPr marL="342900" indent="-342900">
              <a:buFont typeface="Arial" panose="020B0604020202020204" pitchFamily="34" charset="0"/>
              <a:buChar char="•"/>
            </a:pPr>
            <a:r>
              <a:rPr lang="en-US" sz="2000" dirty="0" smtClean="0">
                <a:solidFill>
                  <a:prstClr val="black"/>
                </a:solidFill>
                <a:latin typeface="Garamond" panose="02020404030301010803" pitchFamily="18" charset="0"/>
              </a:rPr>
              <a:t>Once </a:t>
            </a:r>
            <a:r>
              <a:rPr lang="en-US" sz="2000" dirty="0">
                <a:solidFill>
                  <a:prstClr val="black"/>
                </a:solidFill>
                <a:latin typeface="Garamond" panose="02020404030301010803" pitchFamily="18" charset="0"/>
              </a:rPr>
              <a:t>these are entered there are a number of data products that become automatically linked and organized</a:t>
            </a:r>
            <a:r>
              <a:rPr lang="en-US" sz="2000" dirty="0" smtClean="0">
                <a:solidFill>
                  <a:prstClr val="black"/>
                </a:solidFill>
                <a:latin typeface="Garamond" panose="02020404030301010803" pitchFamily="18" charset="0"/>
              </a:rPr>
              <a:t>.</a:t>
            </a:r>
          </a:p>
          <a:p>
            <a:pPr marL="800100" lvl="1" indent="-342900">
              <a:buFont typeface="Arial" panose="020B0604020202020204" pitchFamily="34" charset="0"/>
              <a:buChar char="•"/>
            </a:pPr>
            <a:r>
              <a:rPr lang="en-US" sz="2000" dirty="0" smtClean="0">
                <a:solidFill>
                  <a:prstClr val="black"/>
                </a:solidFill>
                <a:latin typeface="Garamond" panose="02020404030301010803" pitchFamily="18" charset="0"/>
              </a:rPr>
              <a:t>Data </a:t>
            </a:r>
            <a:r>
              <a:rPr lang="en-US" sz="2000" dirty="0">
                <a:solidFill>
                  <a:prstClr val="black"/>
                </a:solidFill>
                <a:latin typeface="Garamond" panose="02020404030301010803" pitchFamily="18" charset="0"/>
              </a:rPr>
              <a:t>products include frame grabs, video annotations, samples database, 3D replay. </a:t>
            </a:r>
            <a:endParaRPr lang="en-US" sz="2000" dirty="0" smtClean="0">
              <a:solidFill>
                <a:prstClr val="black"/>
              </a:solidFill>
              <a:latin typeface="Garamond" panose="02020404030301010803" pitchFamily="18" charset="0"/>
            </a:endParaRPr>
          </a:p>
          <a:p>
            <a:pPr marL="800100" lvl="1" indent="-342900">
              <a:buFont typeface="Arial" panose="020B0604020202020204" pitchFamily="34" charset="0"/>
              <a:buChar char="•"/>
            </a:pPr>
            <a:r>
              <a:rPr lang="en-US" sz="2000" dirty="0" smtClean="0">
                <a:solidFill>
                  <a:prstClr val="black"/>
                </a:solidFill>
                <a:latin typeface="Garamond" panose="02020404030301010803" pitchFamily="18" charset="0"/>
              </a:rPr>
              <a:t>Visual </a:t>
            </a:r>
            <a:r>
              <a:rPr lang="en-US" sz="2000" dirty="0">
                <a:solidFill>
                  <a:prstClr val="black"/>
                </a:solidFill>
                <a:latin typeface="Garamond" panose="02020404030301010803" pitchFamily="18" charset="0"/>
              </a:rPr>
              <a:t>bars will display to indicate if VARS images or cool pix images are available, and if pilot's log and CTD data line up correctly</a:t>
            </a:r>
            <a:endParaRPr lang="en-US" sz="2000" dirty="0"/>
          </a:p>
        </p:txBody>
      </p:sp>
      <p:sp>
        <p:nvSpPr>
          <p:cNvPr id="4" name="Slide Number Placeholder 3"/>
          <p:cNvSpPr>
            <a:spLocks noGrp="1"/>
          </p:cNvSpPr>
          <p:nvPr>
            <p:ph type="sldNum" sz="quarter" idx="10"/>
          </p:nvPr>
        </p:nvSpPr>
        <p:spPr/>
        <p:txBody>
          <a:bodyPr/>
          <a:lstStyle/>
          <a:p>
            <a:fld id="{3D401B8E-9A6A-4F72-942D-3D28C77F538A}" type="slidenum">
              <a:rPr lang="en-US" smtClean="0"/>
              <a:t>21</a:t>
            </a:fld>
            <a:endParaRPr lang="en-US"/>
          </a:p>
        </p:txBody>
      </p:sp>
    </p:spTree>
    <p:extLst>
      <p:ext uri="{BB962C8B-B14F-4D97-AF65-F5344CB8AC3E}">
        <p14:creationId xmlns:p14="http://schemas.microsoft.com/office/powerpoint/2010/main" val="14570242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22</a:t>
            </a:fld>
            <a:endParaRPr lang="en-US"/>
          </a:p>
        </p:txBody>
      </p:sp>
    </p:spTree>
    <p:extLst>
      <p:ext uri="{BB962C8B-B14F-4D97-AF65-F5344CB8AC3E}">
        <p14:creationId xmlns:p14="http://schemas.microsoft.com/office/powerpoint/2010/main" val="1143542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13325" y="17463"/>
            <a:ext cx="1800225" cy="1012825"/>
          </a:xfrm>
        </p:spPr>
      </p:sp>
      <p:sp>
        <p:nvSpPr>
          <p:cNvPr id="4" name="Slide Number Placeholder 3"/>
          <p:cNvSpPr>
            <a:spLocks noGrp="1"/>
          </p:cNvSpPr>
          <p:nvPr>
            <p:ph type="sldNum" sz="quarter" idx="10"/>
          </p:nvPr>
        </p:nvSpPr>
        <p:spPr/>
        <p:txBody>
          <a:bodyPr/>
          <a:lstStyle/>
          <a:p>
            <a:fld id="{3D401B8E-9A6A-4F72-942D-3D28C77F538A}" type="slidenum">
              <a:rPr lang="en-US" smtClean="0"/>
              <a:t>23</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586863042"/>
              </p:ext>
            </p:extLst>
          </p:nvPr>
        </p:nvGraphicFramePr>
        <p:xfrm>
          <a:off x="168416" y="606399"/>
          <a:ext cx="3906872" cy="6972300"/>
        </p:xfrm>
        <a:graphic>
          <a:graphicData uri="http://schemas.openxmlformats.org/drawingml/2006/table">
            <a:tbl>
              <a:tblPr firstRow="1" firstCol="1" bandRow="1">
                <a:tableStyleId>{BDBED569-4797-4DF1-A0F4-6AAB3CD982D8}</a:tableStyleId>
              </a:tblPr>
              <a:tblGrid>
                <a:gridCol w="1570911">
                  <a:extLst>
                    <a:ext uri="{9D8B030D-6E8A-4147-A177-3AD203B41FA5}">
                      <a16:colId xmlns:a16="http://schemas.microsoft.com/office/drawing/2014/main" val="3195835347"/>
                    </a:ext>
                  </a:extLst>
                </a:gridCol>
                <a:gridCol w="1712780">
                  <a:extLst>
                    <a:ext uri="{9D8B030D-6E8A-4147-A177-3AD203B41FA5}">
                      <a16:colId xmlns:a16="http://schemas.microsoft.com/office/drawing/2014/main" val="2173440494"/>
                    </a:ext>
                  </a:extLst>
                </a:gridCol>
                <a:gridCol w="623181">
                  <a:extLst>
                    <a:ext uri="{9D8B030D-6E8A-4147-A177-3AD203B41FA5}">
                      <a16:colId xmlns:a16="http://schemas.microsoft.com/office/drawing/2014/main" val="4017018109"/>
                    </a:ext>
                  </a:extLst>
                </a:gridCol>
              </a:tblGrid>
              <a:tr h="1117600">
                <a:tc>
                  <a:txBody>
                    <a:bodyPr/>
                    <a:lstStyle/>
                    <a:p>
                      <a:r>
                        <a:rPr lang="en-US" sz="1000" dirty="0"/>
                        <a:t>Purchase Orders</a:t>
                      </a:r>
                      <a:br>
                        <a:rPr lang="en-US" sz="1000" dirty="0"/>
                      </a:br>
                      <a:r>
                        <a:rPr lang="en-US" sz="1000" dirty="0"/>
                        <a:t>Expense Reports</a:t>
                      </a:r>
                      <a:br>
                        <a:rPr lang="en-US" sz="1000" dirty="0"/>
                      </a:br>
                      <a:r>
                        <a:rPr lang="en-US" sz="1000" dirty="0"/>
                        <a:t>Cash Receipts</a:t>
                      </a:r>
                      <a:br>
                        <a:rPr lang="en-US" sz="1000" dirty="0"/>
                      </a:br>
                      <a:r>
                        <a:rPr lang="en-US" sz="1000" dirty="0"/>
                        <a:t>Credit Applications</a:t>
                      </a:r>
                      <a:br>
                        <a:rPr lang="en-US" sz="1000" dirty="0"/>
                      </a:br>
                      <a:r>
                        <a:rPr lang="en-US" sz="1000" dirty="0"/>
                        <a:t>Visa Credit Card Administration</a:t>
                      </a:r>
                      <a:br>
                        <a:rPr lang="en-US" sz="1000" dirty="0"/>
                      </a:br>
                      <a:endParaRPr lang="en-US" sz="1000" dirty="0"/>
                    </a:p>
                  </a:txBody>
                  <a:tcPr marL="95250" marR="95250" marT="95250" marB="95250" anchor="ctr"/>
                </a:tc>
                <a:tc>
                  <a:txBody>
                    <a:bodyPr/>
                    <a:lstStyle/>
                    <a:p>
                      <a:r>
                        <a:rPr lang="en-US" sz="1000" dirty="0">
                          <a:hlinkClick r:id="rId3"/>
                        </a:rPr>
                        <a:t>Kathy </a:t>
                      </a:r>
                      <a:r>
                        <a:rPr lang="en-US" sz="1000" dirty="0" err="1">
                          <a:hlinkClick r:id="rId3"/>
                        </a:rPr>
                        <a:t>Bevard</a:t>
                      </a:r>
                      <a:r>
                        <a:rPr lang="en-US" sz="1000" dirty="0"/>
                        <a:t/>
                      </a:r>
                      <a:br>
                        <a:rPr lang="en-US" sz="1000" dirty="0"/>
                      </a:br>
                      <a:r>
                        <a:rPr lang="en-US" sz="1000" dirty="0">
                          <a:hlinkClick r:id="rId4"/>
                        </a:rPr>
                        <a:t>purchasing@mbari.org</a:t>
                      </a:r>
                      <a:endParaRPr lang="en-US" sz="1000" dirty="0"/>
                    </a:p>
                  </a:txBody>
                  <a:tcPr marL="95250" marR="95250" marT="95250" marB="95250" anchor="ctr"/>
                </a:tc>
                <a:tc>
                  <a:txBody>
                    <a:bodyPr/>
                    <a:lstStyle/>
                    <a:p>
                      <a:r>
                        <a:rPr lang="en-US" sz="1000" dirty="0"/>
                        <a:t>x1722</a:t>
                      </a:r>
                      <a:br>
                        <a:rPr lang="en-US" sz="1000" dirty="0"/>
                      </a:br>
                      <a:r>
                        <a:rPr lang="en-US" sz="1000" dirty="0"/>
                        <a:t>A116</a:t>
                      </a:r>
                    </a:p>
                  </a:txBody>
                  <a:tcPr marL="95250" marR="95250" marT="95250" marB="95250" anchor="ctr"/>
                </a:tc>
                <a:extLst>
                  <a:ext uri="{0D108BD9-81ED-4DB2-BD59-A6C34878D82A}">
                    <a16:rowId xmlns:a16="http://schemas.microsoft.com/office/drawing/2014/main" val="445406059"/>
                  </a:ext>
                </a:extLst>
              </a:tr>
              <a:tr h="0">
                <a:tc>
                  <a:txBody>
                    <a:bodyPr/>
                    <a:lstStyle/>
                    <a:p>
                      <a:r>
                        <a:rPr lang="en-US" sz="1000" dirty="0"/>
                        <a:t>Accounts Payable </a:t>
                      </a:r>
                      <a:br>
                        <a:rPr lang="en-US" sz="1000" dirty="0"/>
                      </a:br>
                      <a:r>
                        <a:rPr lang="en-US" sz="1000" dirty="0"/>
                        <a:t>Petty Cash</a:t>
                      </a:r>
                      <a:br>
                        <a:rPr lang="en-US" sz="1000" dirty="0"/>
                      </a:br>
                      <a:r>
                        <a:rPr lang="en-US" sz="1000" dirty="0"/>
                        <a:t>Check Requests</a:t>
                      </a:r>
                      <a:br>
                        <a:rPr lang="en-US" sz="1000" dirty="0"/>
                      </a:br>
                      <a:r>
                        <a:rPr lang="en-US" sz="1000" dirty="0"/>
                        <a:t>Expense Reports </a:t>
                      </a:r>
                      <a:br>
                        <a:rPr lang="en-US" sz="1000" dirty="0"/>
                      </a:br>
                      <a:endParaRPr lang="en-US" sz="1000" dirty="0"/>
                    </a:p>
                  </a:txBody>
                  <a:tcPr marL="95250" marR="95250" marT="95250" marB="95250" anchor="ctr"/>
                </a:tc>
                <a:tc>
                  <a:txBody>
                    <a:bodyPr/>
                    <a:lstStyle/>
                    <a:p>
                      <a:r>
                        <a:rPr lang="en-US" sz="1000" dirty="0">
                          <a:hlinkClick r:id="rId5"/>
                        </a:rPr>
                        <a:t>Gail Escobar</a:t>
                      </a:r>
                      <a:r>
                        <a:rPr lang="en-US" sz="1000" dirty="0"/>
                        <a:t/>
                      </a:r>
                      <a:br>
                        <a:rPr lang="en-US" sz="1000" dirty="0"/>
                      </a:br>
                      <a:r>
                        <a:rPr lang="en-US" sz="1000" dirty="0">
                          <a:hlinkClick r:id="rId6"/>
                        </a:rPr>
                        <a:t>accountspayable@mbari.org</a:t>
                      </a:r>
                      <a:endParaRPr lang="en-US" sz="1000" dirty="0"/>
                    </a:p>
                  </a:txBody>
                  <a:tcPr marL="95250" marR="95250" marT="95250" marB="95250" anchor="ctr"/>
                </a:tc>
                <a:tc>
                  <a:txBody>
                    <a:bodyPr/>
                    <a:lstStyle/>
                    <a:p>
                      <a:r>
                        <a:rPr lang="en-US" sz="1000"/>
                        <a:t>x2022</a:t>
                      </a:r>
                      <a:br>
                        <a:rPr lang="en-US" sz="1000"/>
                      </a:br>
                      <a:r>
                        <a:rPr lang="en-US" sz="1000"/>
                        <a:t>A118</a:t>
                      </a:r>
                    </a:p>
                  </a:txBody>
                  <a:tcPr marL="95250" marR="95250" marT="95250" marB="95250" anchor="ctr"/>
                </a:tc>
                <a:extLst>
                  <a:ext uri="{0D108BD9-81ED-4DB2-BD59-A6C34878D82A}">
                    <a16:rowId xmlns:a16="http://schemas.microsoft.com/office/drawing/2014/main" val="1680114453"/>
                  </a:ext>
                </a:extLst>
              </a:tr>
              <a:tr h="0">
                <a:tc>
                  <a:txBody>
                    <a:bodyPr/>
                    <a:lstStyle/>
                    <a:p>
                      <a:r>
                        <a:rPr lang="en-US" sz="1000"/>
                        <a:t>Payroll</a:t>
                      </a:r>
                      <a:br>
                        <a:rPr lang="en-US" sz="1000"/>
                      </a:br>
                      <a:r>
                        <a:rPr lang="en-US" sz="1000"/>
                        <a:t>Employee Reimbursements</a:t>
                      </a:r>
                      <a:br>
                        <a:rPr lang="en-US" sz="1000"/>
                      </a:br>
                      <a:r>
                        <a:rPr lang="en-US" sz="1000"/>
                        <a:t>Payroll Tax Reporting</a:t>
                      </a:r>
                      <a:br>
                        <a:rPr lang="en-US" sz="1000"/>
                      </a:br>
                      <a:r>
                        <a:rPr lang="en-US" sz="1000"/>
                        <a:t>Payroll Transfers </a:t>
                      </a:r>
                      <a:br>
                        <a:rPr lang="en-US" sz="1000"/>
                      </a:br>
                      <a:endParaRPr lang="en-US" sz="1000"/>
                    </a:p>
                  </a:txBody>
                  <a:tcPr marL="95250" marR="95250" marT="95250" marB="95250" anchor="ctr"/>
                </a:tc>
                <a:tc>
                  <a:txBody>
                    <a:bodyPr/>
                    <a:lstStyle/>
                    <a:p>
                      <a:r>
                        <a:rPr lang="en-US" sz="1000" dirty="0">
                          <a:hlinkClick r:id="rId7"/>
                        </a:rPr>
                        <a:t>Judy Nelson</a:t>
                      </a:r>
                      <a:r>
                        <a:rPr lang="en-US" sz="1000" dirty="0"/>
                        <a:t/>
                      </a:r>
                      <a:br>
                        <a:rPr lang="en-US" sz="1000" dirty="0"/>
                      </a:br>
                      <a:r>
                        <a:rPr lang="en-US" sz="1000" dirty="0">
                          <a:hlinkClick r:id="rId8"/>
                        </a:rPr>
                        <a:t>payroll@mbari.org</a:t>
                      </a:r>
                      <a:endParaRPr lang="en-US" sz="1000" dirty="0"/>
                    </a:p>
                  </a:txBody>
                  <a:tcPr marL="95250" marR="95250" marT="95250" marB="95250" anchor="ctr"/>
                </a:tc>
                <a:tc>
                  <a:txBody>
                    <a:bodyPr/>
                    <a:lstStyle/>
                    <a:p>
                      <a:r>
                        <a:rPr lang="en-US" sz="1000" dirty="0"/>
                        <a:t>x1760</a:t>
                      </a:r>
                      <a:br>
                        <a:rPr lang="en-US" sz="1000" dirty="0"/>
                      </a:br>
                      <a:r>
                        <a:rPr lang="en-US" sz="1000" dirty="0"/>
                        <a:t>A127</a:t>
                      </a:r>
                    </a:p>
                  </a:txBody>
                  <a:tcPr marL="95250" marR="95250" marT="95250" marB="95250" anchor="ctr"/>
                </a:tc>
                <a:extLst>
                  <a:ext uri="{0D108BD9-81ED-4DB2-BD59-A6C34878D82A}">
                    <a16:rowId xmlns:a16="http://schemas.microsoft.com/office/drawing/2014/main" val="784477354"/>
                  </a:ext>
                </a:extLst>
              </a:tr>
              <a:tr h="0">
                <a:tc>
                  <a:txBody>
                    <a:bodyPr/>
                    <a:lstStyle/>
                    <a:p>
                      <a:r>
                        <a:rPr lang="en-US" sz="1000"/>
                        <a:t>Grants - Proposals / Admin</a:t>
                      </a:r>
                      <a:br>
                        <a:rPr lang="en-US" sz="1000"/>
                      </a:br>
                      <a:r>
                        <a:rPr lang="en-US" sz="1000"/>
                        <a:t>Independent Contractor Agreements</a:t>
                      </a:r>
                      <a:br>
                        <a:rPr lang="en-US" sz="1000"/>
                      </a:br>
                      <a:r>
                        <a:rPr lang="en-US" sz="1000"/>
                        <a:t>Invoicing</a:t>
                      </a:r>
                      <a:br>
                        <a:rPr lang="en-US" sz="1000"/>
                      </a:br>
                      <a:endParaRPr lang="en-US" sz="1000"/>
                    </a:p>
                  </a:txBody>
                  <a:tcPr marL="95250" marR="95250" marT="95250" marB="95250" anchor="ctr"/>
                </a:tc>
                <a:tc>
                  <a:txBody>
                    <a:bodyPr/>
                    <a:lstStyle/>
                    <a:p>
                      <a:r>
                        <a:rPr lang="en-US" sz="1000" dirty="0">
                          <a:hlinkClick r:id="rId9"/>
                        </a:rPr>
                        <a:t>Danielle Haddock</a:t>
                      </a:r>
                      <a:r>
                        <a:rPr lang="en-US" sz="1000" dirty="0"/>
                        <a:t/>
                      </a:r>
                      <a:br>
                        <a:rPr lang="en-US" sz="1000" dirty="0"/>
                      </a:br>
                      <a:r>
                        <a:rPr lang="en-US" sz="1000" dirty="0">
                          <a:hlinkClick r:id="rId10"/>
                        </a:rPr>
                        <a:t>grants@mbari.org</a:t>
                      </a:r>
                      <a:endParaRPr lang="en-US" sz="1000" dirty="0"/>
                    </a:p>
                  </a:txBody>
                  <a:tcPr marL="95250" marR="95250" marT="95250" marB="95250" anchor="ctr"/>
                </a:tc>
                <a:tc>
                  <a:txBody>
                    <a:bodyPr/>
                    <a:lstStyle/>
                    <a:p>
                      <a:r>
                        <a:rPr lang="en-US" sz="1000"/>
                        <a:t>x1803</a:t>
                      </a:r>
                      <a:br>
                        <a:rPr lang="en-US" sz="1000"/>
                      </a:br>
                      <a:r>
                        <a:rPr lang="en-US" sz="1000"/>
                        <a:t>A251</a:t>
                      </a:r>
                    </a:p>
                  </a:txBody>
                  <a:tcPr marL="95250" marR="95250" marT="95250" marB="95250" anchor="ctr"/>
                </a:tc>
                <a:extLst>
                  <a:ext uri="{0D108BD9-81ED-4DB2-BD59-A6C34878D82A}">
                    <a16:rowId xmlns:a16="http://schemas.microsoft.com/office/drawing/2014/main" val="3810061066"/>
                  </a:ext>
                </a:extLst>
              </a:tr>
              <a:tr h="0">
                <a:tc>
                  <a:txBody>
                    <a:bodyPr/>
                    <a:lstStyle/>
                    <a:p>
                      <a:r>
                        <a:rPr lang="en-US" sz="1000"/>
                        <a:t>Financial Reporting</a:t>
                      </a:r>
                      <a:br>
                        <a:rPr lang="en-US" sz="1000"/>
                      </a:br>
                      <a:r>
                        <a:rPr lang="en-US" sz="1000"/>
                        <a:t>Wire Transfers</a:t>
                      </a:r>
                      <a:br>
                        <a:rPr lang="en-US" sz="1000"/>
                      </a:br>
                      <a:r>
                        <a:rPr lang="en-US" sz="1000"/>
                        <a:t>Audit Coordination </a:t>
                      </a:r>
                      <a:br>
                        <a:rPr lang="en-US" sz="1000"/>
                      </a:br>
                      <a:r>
                        <a:rPr lang="en-US" sz="1000"/>
                        <a:t>Fixed Asset Accounting</a:t>
                      </a:r>
                      <a:br>
                        <a:rPr lang="en-US" sz="1000"/>
                      </a:br>
                      <a:r>
                        <a:rPr lang="en-US" sz="1000"/>
                        <a:t>Budget Transfer Requests</a:t>
                      </a:r>
                      <a:br>
                        <a:rPr lang="en-US" sz="1000"/>
                      </a:br>
                      <a:r>
                        <a:rPr lang="en-US" sz="1000"/>
                        <a:t>Cost Pool Calculations </a:t>
                      </a:r>
                      <a:br>
                        <a:rPr lang="en-US" sz="1000"/>
                      </a:br>
                      <a:endParaRPr lang="en-US" sz="1000"/>
                    </a:p>
                  </a:txBody>
                  <a:tcPr marL="95250" marR="95250" marT="95250" marB="95250" anchor="ctr"/>
                </a:tc>
                <a:tc>
                  <a:txBody>
                    <a:bodyPr/>
                    <a:lstStyle/>
                    <a:p>
                      <a:r>
                        <a:rPr lang="en-US" sz="1000" dirty="0">
                          <a:hlinkClick r:id="rId11"/>
                        </a:rPr>
                        <a:t>Chris Di Salvo</a:t>
                      </a:r>
                      <a:endParaRPr lang="en-US" sz="1000" dirty="0"/>
                    </a:p>
                  </a:txBody>
                  <a:tcPr marL="95250" marR="95250" marT="95250" marB="95250" anchor="ctr"/>
                </a:tc>
                <a:tc>
                  <a:txBody>
                    <a:bodyPr/>
                    <a:lstStyle/>
                    <a:p>
                      <a:r>
                        <a:rPr lang="en-US" sz="1000" dirty="0"/>
                        <a:t>x1788</a:t>
                      </a:r>
                      <a:br>
                        <a:rPr lang="en-US" sz="1000" dirty="0"/>
                      </a:br>
                      <a:r>
                        <a:rPr lang="en-US" sz="1000" dirty="0"/>
                        <a:t>A117</a:t>
                      </a:r>
                    </a:p>
                  </a:txBody>
                  <a:tcPr marL="95250" marR="95250" marT="95250" marB="95250" anchor="ctr"/>
                </a:tc>
                <a:extLst>
                  <a:ext uri="{0D108BD9-81ED-4DB2-BD59-A6C34878D82A}">
                    <a16:rowId xmlns:a16="http://schemas.microsoft.com/office/drawing/2014/main" val="2079622141"/>
                  </a:ext>
                </a:extLst>
              </a:tr>
              <a:tr h="0">
                <a:tc>
                  <a:txBody>
                    <a:bodyPr/>
                    <a:lstStyle/>
                    <a:p>
                      <a:r>
                        <a:rPr lang="en-US" sz="1000"/>
                        <a:t>Accounting Operations Manager</a:t>
                      </a:r>
                      <a:br>
                        <a:rPr lang="en-US" sz="1000"/>
                      </a:br>
                      <a:r>
                        <a:rPr lang="en-US" sz="1000"/>
                        <a:t>Costpoint Operations</a:t>
                      </a:r>
                      <a:br>
                        <a:rPr lang="en-US" sz="1000"/>
                      </a:br>
                      <a:r>
                        <a:rPr lang="en-US" sz="1000"/>
                        <a:t>Cognos Reporting </a:t>
                      </a:r>
                    </a:p>
                  </a:txBody>
                  <a:tcPr marL="95250" marR="95250" marT="95250" marB="95250" anchor="ctr"/>
                </a:tc>
                <a:tc>
                  <a:txBody>
                    <a:bodyPr/>
                    <a:lstStyle/>
                    <a:p>
                      <a:r>
                        <a:rPr lang="en-US" sz="1000">
                          <a:hlinkClick r:id="rId12"/>
                        </a:rPr>
                        <a:t>Karen Lash </a:t>
                      </a:r>
                      <a:endParaRPr lang="en-US" sz="1000"/>
                    </a:p>
                  </a:txBody>
                  <a:tcPr marL="95250" marR="95250" marT="95250" marB="95250" anchor="ctr"/>
                </a:tc>
                <a:tc>
                  <a:txBody>
                    <a:bodyPr/>
                    <a:lstStyle/>
                    <a:p>
                      <a:r>
                        <a:rPr lang="en-US" sz="1000" dirty="0"/>
                        <a:t>x1813</a:t>
                      </a:r>
                      <a:br>
                        <a:rPr lang="en-US" sz="1000" dirty="0"/>
                      </a:br>
                      <a:r>
                        <a:rPr lang="en-US" sz="1000" dirty="0"/>
                        <a:t>A126</a:t>
                      </a:r>
                    </a:p>
                  </a:txBody>
                  <a:tcPr marL="95250" marR="95250" marT="95250" marB="95250" anchor="ctr"/>
                </a:tc>
                <a:extLst>
                  <a:ext uri="{0D108BD9-81ED-4DB2-BD59-A6C34878D82A}">
                    <a16:rowId xmlns:a16="http://schemas.microsoft.com/office/drawing/2014/main" val="3378740351"/>
                  </a:ext>
                </a:extLst>
              </a:tr>
              <a:tr h="0">
                <a:tc>
                  <a:txBody>
                    <a:bodyPr/>
                    <a:lstStyle/>
                    <a:p>
                      <a:r>
                        <a:rPr lang="en-US" sz="1000"/>
                        <a:t>C.F.O.</a:t>
                      </a:r>
                      <a:br>
                        <a:rPr lang="en-US" sz="1000"/>
                      </a:br>
                      <a:endParaRPr lang="en-US" sz="1000"/>
                    </a:p>
                  </a:txBody>
                  <a:tcPr marL="95250" marR="95250" marT="95250" marB="95250" anchor="ctr"/>
                </a:tc>
                <a:tc>
                  <a:txBody>
                    <a:bodyPr/>
                    <a:lstStyle/>
                    <a:p>
                      <a:r>
                        <a:rPr lang="en-US" sz="1000" dirty="0" err="1">
                          <a:hlinkClick r:id="rId13"/>
                        </a:rPr>
                        <a:t>Basilio</a:t>
                      </a:r>
                      <a:r>
                        <a:rPr lang="en-US" sz="1000" dirty="0">
                          <a:hlinkClick r:id="rId13"/>
                        </a:rPr>
                        <a:t> Martinez</a:t>
                      </a:r>
                      <a:endParaRPr lang="en-US" sz="1000" dirty="0"/>
                    </a:p>
                  </a:txBody>
                  <a:tcPr marL="95250" marR="95250" marT="95250" marB="95250" anchor="ctr"/>
                </a:tc>
                <a:tc>
                  <a:txBody>
                    <a:bodyPr/>
                    <a:lstStyle/>
                    <a:p>
                      <a:r>
                        <a:rPr lang="en-US" sz="1000" dirty="0"/>
                        <a:t>x1731</a:t>
                      </a:r>
                      <a:br>
                        <a:rPr lang="en-US" sz="1000" dirty="0"/>
                      </a:br>
                      <a:r>
                        <a:rPr lang="en-US" sz="1000" dirty="0"/>
                        <a:t>A206</a:t>
                      </a:r>
                    </a:p>
                  </a:txBody>
                  <a:tcPr marL="95250" marR="95250" marT="95250" marB="95250" anchor="ctr"/>
                </a:tc>
                <a:extLst>
                  <a:ext uri="{0D108BD9-81ED-4DB2-BD59-A6C34878D82A}">
                    <a16:rowId xmlns:a16="http://schemas.microsoft.com/office/drawing/2014/main" val="3212348545"/>
                  </a:ext>
                </a:extLst>
              </a:tr>
            </a:tbl>
          </a:graphicData>
        </a:graphic>
      </p:graphicFrame>
      <p:sp>
        <p:nvSpPr>
          <p:cNvPr id="6" name="TextBox 5"/>
          <p:cNvSpPr txBox="1"/>
          <p:nvPr/>
        </p:nvSpPr>
        <p:spPr>
          <a:xfrm>
            <a:off x="168416" y="237067"/>
            <a:ext cx="2104615" cy="369332"/>
          </a:xfrm>
          <a:prstGeom prst="rect">
            <a:avLst/>
          </a:prstGeom>
          <a:noFill/>
        </p:spPr>
        <p:txBody>
          <a:bodyPr wrap="none" rtlCol="0">
            <a:spAutoFit/>
          </a:bodyPr>
          <a:lstStyle/>
          <a:p>
            <a:r>
              <a:rPr lang="en-US" dirty="0" smtClean="0"/>
              <a:t>Accounting Contacts</a:t>
            </a:r>
            <a:endParaRPr lang="en-US" dirty="0"/>
          </a:p>
        </p:txBody>
      </p:sp>
    </p:spTree>
    <p:extLst>
      <p:ext uri="{BB962C8B-B14F-4D97-AF65-F5344CB8AC3E}">
        <p14:creationId xmlns:p14="http://schemas.microsoft.com/office/powerpoint/2010/main" val="3715461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3</a:t>
            </a:fld>
            <a:endParaRPr lang="en-US"/>
          </a:p>
        </p:txBody>
      </p:sp>
    </p:spTree>
    <p:extLst>
      <p:ext uri="{BB962C8B-B14F-4D97-AF65-F5344CB8AC3E}">
        <p14:creationId xmlns:p14="http://schemas.microsoft.com/office/powerpoint/2010/main" val="3268063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4</a:t>
            </a:fld>
            <a:endParaRPr lang="en-US"/>
          </a:p>
        </p:txBody>
      </p:sp>
    </p:spTree>
    <p:extLst>
      <p:ext uri="{BB962C8B-B14F-4D97-AF65-F5344CB8AC3E}">
        <p14:creationId xmlns:p14="http://schemas.microsoft.com/office/powerpoint/2010/main" val="3821271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sz="1400" b="1" dirty="0" smtClean="0"/>
              <a:t>Annual Report</a:t>
            </a:r>
          </a:p>
          <a:p>
            <a:pPr marL="228600" indent="-228600">
              <a:buAutoNum type="arabicPeriod"/>
            </a:pPr>
            <a:r>
              <a:rPr lang="en-US" sz="1400" dirty="0" smtClean="0"/>
              <a:t>Annual Report Instructions, from Chris </a:t>
            </a:r>
            <a:r>
              <a:rPr lang="en-US" sz="1400" dirty="0" err="1" smtClean="0"/>
              <a:t>Scholin’s</a:t>
            </a:r>
            <a:r>
              <a:rPr lang="en-US" sz="1400" dirty="0" smtClean="0"/>
              <a:t> email:</a:t>
            </a:r>
          </a:p>
          <a:p>
            <a:r>
              <a:rPr lang="en-US" sz="1400" i="1" dirty="0" smtClean="0"/>
              <a:t>“This </a:t>
            </a:r>
            <a:r>
              <a:rPr lang="en-US" sz="1400" i="1" dirty="0"/>
              <a:t>is the important </a:t>
            </a:r>
            <a:r>
              <a:rPr lang="en-US" sz="1400" i="1" dirty="0" smtClean="0"/>
              <a:t>part:</a:t>
            </a:r>
          </a:p>
          <a:p>
            <a:pPr marL="342900" indent="-342900">
              <a:buAutoNum type="arabicParenR"/>
            </a:pPr>
            <a:r>
              <a:rPr lang="en-US" sz="1400" i="1" dirty="0" smtClean="0"/>
              <a:t>The </a:t>
            </a:r>
            <a:r>
              <a:rPr lang="en-US" sz="1400" i="1" dirty="0"/>
              <a:t>PMs/PIs whose work we plan to highlight will be contacted directly in </a:t>
            </a:r>
            <a:r>
              <a:rPr lang="en-US" sz="1400" i="1" dirty="0" smtClean="0"/>
              <a:t>the </a:t>
            </a:r>
            <a:r>
              <a:rPr lang="en-US" sz="1400" i="1" dirty="0"/>
              <a:t>next few days.   </a:t>
            </a:r>
            <a:endParaRPr lang="en-US" sz="1400" i="1" dirty="0" smtClean="0"/>
          </a:p>
          <a:p>
            <a:pPr marL="342900" indent="-342900">
              <a:buAutoNum type="arabicParenR"/>
            </a:pPr>
            <a:r>
              <a:rPr lang="en-US" sz="1400" i="1" dirty="0" smtClean="0"/>
              <a:t>We </a:t>
            </a:r>
            <a:r>
              <a:rPr lang="en-US" sz="1400" i="1" dirty="0"/>
              <a:t>ask that all staff members submit information about any publications, mentorships, honors, etc. that relate to your MBARI 2018 work year. These accomplishments will be posted on our website. Please use the attached form to submit this information</a:t>
            </a:r>
            <a:r>
              <a:rPr lang="en-US" sz="1400" i="1" dirty="0" smtClean="0"/>
              <a:t>.</a:t>
            </a:r>
          </a:p>
          <a:p>
            <a:pPr marL="342900" indent="-342900">
              <a:buAutoNum type="arabicParenR"/>
            </a:pPr>
            <a:r>
              <a:rPr lang="en-US" sz="1400" b="1" i="1" dirty="0" smtClean="0"/>
              <a:t>In </a:t>
            </a:r>
            <a:r>
              <a:rPr lang="en-US" sz="1400" b="1" i="1" dirty="0"/>
              <a:t>order for us to pull this volume together in a timely fashion, all information must be submitted to Nancy Barr by </a:t>
            </a:r>
            <a:r>
              <a:rPr lang="en-US" sz="1400" b="1" i="1" dirty="0" smtClean="0"/>
              <a:t>XXX”</a:t>
            </a:r>
          </a:p>
          <a:p>
            <a:r>
              <a:rPr lang="en-US" sz="1400" dirty="0" smtClean="0"/>
              <a:t>2. Check instructions each year as they change, due date is usually in January.</a:t>
            </a:r>
          </a:p>
          <a:p>
            <a:endParaRPr lang="en-US" sz="1400" dirty="0"/>
          </a:p>
          <a:p>
            <a:r>
              <a:rPr lang="en-US" sz="1400" dirty="0" smtClean="0"/>
              <a:t>2. Annual Report Notes</a:t>
            </a:r>
          </a:p>
          <a:p>
            <a:pPr lvl="1"/>
            <a:r>
              <a:rPr lang="en-US" dirty="0" smtClean="0"/>
              <a:t>1. Due </a:t>
            </a:r>
            <a:r>
              <a:rPr lang="en-US" dirty="0"/>
              <a:t>annually, must be submitted to Nancy Barr in January</a:t>
            </a:r>
          </a:p>
          <a:p>
            <a:pPr lvl="1"/>
            <a:r>
              <a:rPr lang="en-US" dirty="0" smtClean="0"/>
              <a:t>2. Pubs</a:t>
            </a:r>
            <a:r>
              <a:rPr lang="en-US" dirty="0"/>
              <a:t>, invited lectures, awards from everyone in the group related to that project</a:t>
            </a:r>
          </a:p>
          <a:p>
            <a:pPr lvl="1"/>
            <a:r>
              <a:rPr lang="en-US" dirty="0" smtClean="0"/>
              <a:t>3. No </a:t>
            </a:r>
            <a:r>
              <a:rPr lang="en-US" dirty="0"/>
              <a:t>more little paragraph</a:t>
            </a:r>
          </a:p>
          <a:p>
            <a:pPr lvl="1"/>
            <a:r>
              <a:rPr lang="en-US" dirty="0" smtClean="0"/>
              <a:t>4. BUT </a:t>
            </a:r>
            <a:r>
              <a:rPr lang="en-US" dirty="0"/>
              <a:t>you may be contacted for a longer write up to be highlighted in the Annual Report</a:t>
            </a:r>
          </a:p>
          <a:p>
            <a:pPr marL="342900" indent="-342900">
              <a:buFont typeface="+mj-lt"/>
              <a:buAutoNum type="arabicPeriod"/>
            </a:pPr>
            <a:endParaRPr lang="en-US" sz="1400" dirty="0" smtClean="0"/>
          </a:p>
          <a:p>
            <a:pPr marL="342900" indent="-342900">
              <a:buFont typeface="+mj-lt"/>
              <a:buAutoNum type="arabicPeriod"/>
            </a:pPr>
            <a:endParaRPr lang="en-US" sz="1400" dirty="0"/>
          </a:p>
        </p:txBody>
      </p:sp>
      <p:sp>
        <p:nvSpPr>
          <p:cNvPr id="4" name="Slide Number Placeholder 3"/>
          <p:cNvSpPr>
            <a:spLocks noGrp="1"/>
          </p:cNvSpPr>
          <p:nvPr>
            <p:ph type="sldNum" sz="quarter" idx="10"/>
          </p:nvPr>
        </p:nvSpPr>
        <p:spPr/>
        <p:txBody>
          <a:bodyPr/>
          <a:lstStyle/>
          <a:p>
            <a:fld id="{3D401B8E-9A6A-4F72-942D-3D28C77F538A}" type="slidenum">
              <a:rPr lang="en-US" smtClean="0"/>
              <a:t>5</a:t>
            </a:fld>
            <a:endParaRPr lang="en-US"/>
          </a:p>
        </p:txBody>
      </p:sp>
    </p:spTree>
    <p:extLst>
      <p:ext uri="{BB962C8B-B14F-4D97-AF65-F5344CB8AC3E}">
        <p14:creationId xmlns:p14="http://schemas.microsoft.com/office/powerpoint/2010/main" val="1967951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Board Bullets </a:t>
            </a:r>
          </a:p>
          <a:p>
            <a:pPr marL="628650" lvl="1" indent="-171450">
              <a:buFont typeface="Arial" panose="020B0604020202020204" pitchFamily="34" charset="0"/>
              <a:buChar char="•"/>
            </a:pPr>
            <a:r>
              <a:rPr lang="en-US" dirty="0" smtClean="0"/>
              <a:t>Similar </a:t>
            </a:r>
            <a:r>
              <a:rPr lang="en-US" dirty="0"/>
              <a:t>BUT not the same as the Annual Report</a:t>
            </a:r>
          </a:p>
          <a:p>
            <a:pPr marL="628650" lvl="1" indent="-171450">
              <a:buFont typeface="Arial" panose="020B0604020202020204" pitchFamily="34" charset="0"/>
              <a:buChar char="•"/>
            </a:pPr>
            <a:r>
              <a:rPr lang="en-US" dirty="0"/>
              <a:t>Due three times a year (Feb, May, October)</a:t>
            </a:r>
          </a:p>
          <a:p>
            <a:pPr marL="628650" lvl="1" indent="-171450">
              <a:buFont typeface="Arial" panose="020B0604020202020204" pitchFamily="34" charset="0"/>
              <a:buChar char="•"/>
            </a:pPr>
            <a:r>
              <a:rPr lang="en-US" dirty="0"/>
              <a:t>Necessary if there is some significant accomplishment/milestone to report</a:t>
            </a:r>
          </a:p>
          <a:p>
            <a:pPr marL="1085850" lvl="2" indent="-171450">
              <a:buFont typeface="Arial" panose="020B0604020202020204" pitchFamily="34" charset="0"/>
              <a:buChar char="•"/>
            </a:pPr>
            <a:r>
              <a:rPr lang="en-US" dirty="0"/>
              <a:t>Project managers need to write up a 1-2 page summary, including images, that addresses the big questions and the progress made in the development/research.</a:t>
            </a:r>
          </a:p>
          <a:p>
            <a:pPr marL="1085850" lvl="2" indent="-171450">
              <a:buFont typeface="Arial" panose="020B0604020202020204" pitchFamily="34" charset="0"/>
              <a:buChar char="•"/>
            </a:pPr>
            <a:r>
              <a:rPr lang="en-US" dirty="0"/>
              <a:t>See Jim Barry’s example as a reference</a:t>
            </a:r>
          </a:p>
          <a:p>
            <a:pPr marL="1085850" lvl="2"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AS an </a:t>
            </a:r>
            <a:r>
              <a:rPr lang="en-US" b="1" dirty="0"/>
              <a:t>individual </a:t>
            </a:r>
            <a:r>
              <a:rPr lang="en-US" dirty="0"/>
              <a:t>you are responsible to report mentorships, conferences, pubs, invited lectures, awards, </a:t>
            </a:r>
            <a:r>
              <a:rPr lang="en-US" dirty="0" err="1"/>
              <a:t>etc</a:t>
            </a: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6</a:t>
            </a:fld>
            <a:endParaRPr lang="en-US"/>
          </a:p>
        </p:txBody>
      </p:sp>
    </p:spTree>
    <p:extLst>
      <p:ext uri="{BB962C8B-B14F-4D97-AF65-F5344CB8AC3E}">
        <p14:creationId xmlns:p14="http://schemas.microsoft.com/office/powerpoint/2010/main" val="1535043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EC Notes</a:t>
            </a:r>
          </a:p>
          <a:p>
            <a:pPr marL="628650" lvl="1" indent="-171450">
              <a:buFont typeface="Arial" panose="020B0604020202020204" pitchFamily="34" charset="0"/>
              <a:buChar char="•"/>
            </a:pPr>
            <a:r>
              <a:rPr lang="en-US" dirty="0"/>
              <a:t>Send email when important project milestones reached:</a:t>
            </a:r>
          </a:p>
          <a:p>
            <a:pPr marL="1085850" lvl="2" indent="-171450">
              <a:buFont typeface="Arial" panose="020B0604020202020204" pitchFamily="34" charset="0"/>
              <a:buChar char="•"/>
            </a:pPr>
            <a:r>
              <a:rPr lang="en-US" dirty="0"/>
              <a:t>Significant deployments</a:t>
            </a:r>
          </a:p>
          <a:p>
            <a:pPr marL="1085850" lvl="2" indent="-171450">
              <a:buFont typeface="Arial" panose="020B0604020202020204" pitchFamily="34" charset="0"/>
              <a:buChar char="•"/>
            </a:pPr>
            <a:r>
              <a:rPr lang="en-US" dirty="0"/>
              <a:t>Design reviews</a:t>
            </a:r>
          </a:p>
          <a:p>
            <a:pPr marL="1085850" lvl="2" indent="-171450">
              <a:buFont typeface="Arial" panose="020B0604020202020204" pitchFamily="34" charset="0"/>
              <a:buChar char="•"/>
            </a:pPr>
            <a:r>
              <a:rPr lang="en-US" dirty="0"/>
              <a:t>Publications or conference presentations</a:t>
            </a:r>
          </a:p>
          <a:p>
            <a:pPr marL="1085850" lvl="2" indent="-171450">
              <a:buFont typeface="Arial" panose="020B0604020202020204" pitchFamily="34" charset="0"/>
              <a:buChar char="•"/>
            </a:pPr>
            <a:r>
              <a:rPr lang="en-US" dirty="0"/>
              <a:t>WEEKLY event</a:t>
            </a:r>
          </a:p>
          <a:p>
            <a:pPr marL="171450" indent="-171450">
              <a:buFont typeface="Arial" panose="020B0604020202020204" pitchFamily="34" charset="0"/>
              <a:buChar char="•"/>
            </a:pPr>
            <a:r>
              <a:rPr lang="en-US" dirty="0"/>
              <a:t>Proposal Writing</a:t>
            </a:r>
          </a:p>
          <a:p>
            <a:pPr marL="628650" lvl="1" indent="-171450">
              <a:buFont typeface="Arial" panose="020B0604020202020204" pitchFamily="34" charset="0"/>
              <a:buChar char="•"/>
            </a:pPr>
            <a:r>
              <a:rPr lang="en-US" dirty="0"/>
              <a:t>Attend the proposal workshop to see what is new and important</a:t>
            </a:r>
          </a:p>
          <a:p>
            <a:pPr marL="628650" lvl="1" indent="-171450">
              <a:buFont typeface="Arial" panose="020B0604020202020204" pitchFamily="34" charset="0"/>
              <a:buChar char="•"/>
            </a:pPr>
            <a:r>
              <a:rPr lang="en-US" dirty="0"/>
              <a:t>Submit abstract for new project </a:t>
            </a:r>
          </a:p>
          <a:p>
            <a:pPr marL="1085850" lvl="2" indent="-171450">
              <a:buFont typeface="Arial" panose="020B0604020202020204" pitchFamily="34" charset="0"/>
              <a:buChar char="•"/>
            </a:pPr>
            <a:r>
              <a:rPr lang="en-US" dirty="0"/>
              <a:t>Consult M-team if project is renewing about if abstract/presentation necessary</a:t>
            </a:r>
          </a:p>
          <a:p>
            <a:pPr marL="628650" lvl="1" indent="-171450">
              <a:buFont typeface="Arial" panose="020B0604020202020204" pitchFamily="34" charset="0"/>
              <a:buChar char="•"/>
            </a:pPr>
            <a:r>
              <a:rPr lang="en-US" dirty="0"/>
              <a:t>Submit proposal on time and make sure you have done budget </a:t>
            </a:r>
            <a:r>
              <a:rPr lang="en-US" dirty="0" smtClean="0"/>
              <a:t>entry</a:t>
            </a:r>
          </a:p>
          <a:p>
            <a:pPr marL="628650" lvl="1" indent="-171450">
              <a:buFont typeface="Arial" panose="020B0604020202020204" pitchFamily="34" charset="0"/>
              <a:buChar char="•"/>
            </a:pPr>
            <a:r>
              <a:rPr lang="en-US" dirty="0">
                <a:hlinkClick r:id="rId3"/>
              </a:rPr>
              <a:t>https://</a:t>
            </a:r>
            <a:r>
              <a:rPr lang="en-US" dirty="0" smtClean="0">
                <a:hlinkClick r:id="rId3"/>
              </a:rPr>
              <a:t>mww.mbari.org/resources/2020_Proposal_Process/instructions_home_2020.html</a:t>
            </a:r>
            <a:endParaRPr lang="en-US" dirty="0" smtClean="0"/>
          </a:p>
          <a:p>
            <a:pPr marL="628650" lvl="1"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7</a:t>
            </a:fld>
            <a:endParaRPr lang="en-US"/>
          </a:p>
        </p:txBody>
      </p:sp>
    </p:spTree>
    <p:extLst>
      <p:ext uri="{BB962C8B-B14F-4D97-AF65-F5344CB8AC3E}">
        <p14:creationId xmlns:p14="http://schemas.microsoft.com/office/powerpoint/2010/main" val="41560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Project updates</a:t>
            </a:r>
          </a:p>
          <a:p>
            <a:pPr lvl="1"/>
            <a:r>
              <a:rPr lang="en-US" dirty="0"/>
              <a:t>45 minute presentation</a:t>
            </a:r>
          </a:p>
          <a:p>
            <a:pPr lvl="1"/>
            <a:r>
              <a:rPr lang="en-US" dirty="0"/>
              <a:t>Good to do every couple of years</a:t>
            </a:r>
          </a:p>
          <a:p>
            <a:pPr lvl="1"/>
            <a:r>
              <a:rPr lang="en-US" dirty="0"/>
              <a:t>Why?</a:t>
            </a:r>
          </a:p>
          <a:p>
            <a:pPr lvl="2"/>
            <a:r>
              <a:rPr lang="en-US" dirty="0"/>
              <a:t>So people are aware of what you have done</a:t>
            </a:r>
          </a:p>
          <a:p>
            <a:pPr lvl="2"/>
            <a:r>
              <a:rPr lang="en-US" dirty="0"/>
              <a:t>Disseminate novel technology/methods/solutions to your colleagues</a:t>
            </a:r>
          </a:p>
          <a:p>
            <a:pPr lvl="2"/>
            <a:r>
              <a:rPr lang="en-US" dirty="0"/>
              <a:t>Yes it is a lot of work but often the slides for these will be reused many times over</a:t>
            </a:r>
          </a:p>
          <a:p>
            <a:pPr lvl="1"/>
            <a:r>
              <a:rPr lang="en-US" dirty="0"/>
              <a:t>Other stuff:</a:t>
            </a:r>
          </a:p>
          <a:p>
            <a:pPr lvl="2"/>
            <a:r>
              <a:rPr lang="en-US" dirty="0"/>
              <a:t>Web presence of project</a:t>
            </a:r>
          </a:p>
          <a:p>
            <a:pPr lvl="2"/>
            <a:r>
              <a:rPr lang="en-US" dirty="0"/>
              <a:t>Communications related to project: within team, within MBARI, outside MBARI</a:t>
            </a:r>
          </a:p>
        </p:txBody>
      </p:sp>
      <p:sp>
        <p:nvSpPr>
          <p:cNvPr id="4" name="Slide Number Placeholder 3"/>
          <p:cNvSpPr>
            <a:spLocks noGrp="1"/>
          </p:cNvSpPr>
          <p:nvPr>
            <p:ph type="sldNum" sz="quarter" idx="10"/>
          </p:nvPr>
        </p:nvSpPr>
        <p:spPr/>
        <p:txBody>
          <a:bodyPr/>
          <a:lstStyle/>
          <a:p>
            <a:fld id="{3D401B8E-9A6A-4F72-942D-3D28C77F538A}" type="slidenum">
              <a:rPr lang="en-US" smtClean="0"/>
              <a:t>8</a:t>
            </a:fld>
            <a:endParaRPr lang="en-US"/>
          </a:p>
        </p:txBody>
      </p:sp>
    </p:spTree>
    <p:extLst>
      <p:ext uri="{BB962C8B-B14F-4D97-AF65-F5344CB8AC3E}">
        <p14:creationId xmlns:p14="http://schemas.microsoft.com/office/powerpoint/2010/main" val="1295644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Are you doing work that requires a permit from the sanctuary?</a:t>
            </a:r>
          </a:p>
          <a:p>
            <a:pPr marL="685800" lvl="1" indent="-228600">
              <a:buFont typeface="+mj-lt"/>
              <a:buAutoNum type="arabicPeriod"/>
            </a:pPr>
            <a:endParaRPr lang="en-US" dirty="0" smtClean="0"/>
          </a:p>
          <a:p>
            <a:pPr marL="685800" lvl="1" indent="-228600">
              <a:buFont typeface="+mj-lt"/>
              <a:buAutoNum type="arabicPeriod"/>
            </a:pPr>
            <a:r>
              <a:rPr lang="en-US" dirty="0"/>
              <a:t>Benthic </a:t>
            </a:r>
            <a:r>
              <a:rPr lang="en-US" dirty="0" smtClean="0"/>
              <a:t>sampling</a:t>
            </a:r>
          </a:p>
          <a:p>
            <a:pPr marL="685800" lvl="1" indent="-228600">
              <a:buFont typeface="+mj-lt"/>
              <a:buAutoNum type="arabicPeriod"/>
            </a:pPr>
            <a:r>
              <a:rPr lang="en-US" dirty="0" smtClean="0"/>
              <a:t>Instrument </a:t>
            </a:r>
            <a:r>
              <a:rPr lang="en-US" dirty="0"/>
              <a:t>and mooring </a:t>
            </a:r>
            <a:r>
              <a:rPr lang="en-US" dirty="0" smtClean="0"/>
              <a:t>deployments</a:t>
            </a:r>
          </a:p>
          <a:p>
            <a:pPr marL="685800" lvl="1" indent="-228600">
              <a:buFont typeface="+mj-lt"/>
              <a:buAutoNum type="arabicPeriod"/>
            </a:pPr>
            <a:r>
              <a:rPr lang="en-US" dirty="0" smtClean="0"/>
              <a:t>Discharges </a:t>
            </a:r>
            <a:r>
              <a:rPr lang="en-US" dirty="0"/>
              <a:t>(including chemicals, AUVs, drifters, etc</a:t>
            </a:r>
            <a:r>
              <a:rPr lang="en-US" dirty="0" smtClean="0"/>
              <a:t>.)</a:t>
            </a:r>
          </a:p>
          <a:p>
            <a:pPr marL="685800" lvl="1" indent="-228600">
              <a:buFont typeface="+mj-lt"/>
              <a:buAutoNum type="arabicPeriod"/>
            </a:pPr>
            <a:r>
              <a:rPr lang="en-US" dirty="0" smtClean="0"/>
              <a:t>Cables</a:t>
            </a:r>
          </a:p>
          <a:p>
            <a:pPr marL="685800" lvl="1" indent="-228600">
              <a:buFont typeface="+mj-lt"/>
              <a:buAutoNum type="arabicPeriod"/>
            </a:pPr>
            <a:r>
              <a:rPr lang="en-US" dirty="0" smtClean="0"/>
              <a:t>Work </a:t>
            </a:r>
            <a:r>
              <a:rPr lang="en-US" dirty="0"/>
              <a:t>at Davidson </a:t>
            </a:r>
            <a:r>
              <a:rPr lang="en-US" dirty="0" smtClean="0"/>
              <a:t>Seamount</a:t>
            </a:r>
          </a:p>
          <a:p>
            <a:pPr marL="685800" lvl="1" indent="-228600">
              <a:buFont typeface="+mj-lt"/>
              <a:buAutoNum type="arabicPeriod"/>
            </a:pPr>
            <a:r>
              <a:rPr lang="en-US" dirty="0" smtClean="0"/>
              <a:t>Sanctuary </a:t>
            </a:r>
            <a:r>
              <a:rPr lang="en-US" dirty="0"/>
              <a:t>also wants to know about any work in any SESA, but does not want to discourage research in these areas. </a:t>
            </a:r>
            <a:endParaRPr lang="en-US" dirty="0" smtClean="0"/>
          </a:p>
          <a:p>
            <a:pPr marL="685800" lvl="1" indent="-228600">
              <a:buFont typeface="+mj-lt"/>
              <a:buAutoNum type="arabicPeriod"/>
            </a:pPr>
            <a:r>
              <a:rPr lang="en-US" b="1" dirty="0" smtClean="0"/>
              <a:t>Ask Mandy if you are not sure.</a:t>
            </a:r>
          </a:p>
          <a:p>
            <a:pPr marL="228600" indent="-228600">
              <a:buFont typeface="+mj-lt"/>
              <a:buAutoNum type="arabicPeriod"/>
            </a:pPr>
            <a:r>
              <a:rPr lang="en-US" dirty="0" smtClean="0"/>
              <a:t>If so, is your work covered under our general permit?</a:t>
            </a:r>
          </a:p>
          <a:p>
            <a:pPr marL="685800" lvl="1" indent="-228600">
              <a:buFont typeface="+mj-lt"/>
              <a:buAutoNum type="arabicPeriod"/>
            </a:pPr>
            <a:r>
              <a:rPr lang="en-US" dirty="0">
                <a:hlinkClick r:id="rId3"/>
              </a:rPr>
              <a:t>https://</a:t>
            </a:r>
            <a:r>
              <a:rPr lang="en-US" dirty="0" smtClean="0">
                <a:hlinkClick r:id="rId3"/>
              </a:rPr>
              <a:t>mww.mbari.org/pco/permits/mbnms-2015-002_feb2015.pdf</a:t>
            </a:r>
            <a:endParaRPr lang="en-US" dirty="0" smtClean="0"/>
          </a:p>
          <a:p>
            <a:pPr marL="685800" lvl="1" indent="-228600">
              <a:buFont typeface="+mj-lt"/>
              <a:buAutoNum type="arabicPeriod"/>
            </a:pPr>
            <a:r>
              <a:rPr lang="en-US" dirty="0" smtClean="0"/>
              <a:t>Ask Mandy if you are not sure.</a:t>
            </a:r>
          </a:p>
          <a:p>
            <a:pPr marL="228600" indent="-228600">
              <a:buFont typeface="+mj-lt"/>
              <a:buAutoNum type="arabicPeriod"/>
            </a:pPr>
            <a:r>
              <a:rPr lang="en-US" dirty="0" smtClean="0"/>
              <a:t>If it needs a permit but is not covered under our general permit, Mandy needs to know. Most critical case!!!</a:t>
            </a:r>
          </a:p>
          <a:p>
            <a:pPr marL="228600" indent="-228600">
              <a:buFont typeface="+mj-lt"/>
              <a:buAutoNum type="arabicPeriod"/>
            </a:pPr>
            <a:r>
              <a:rPr lang="en-US" dirty="0" smtClean="0"/>
              <a:t>There is an annual report provided to the sanctuary every February, requests from Mandy will be sent out in January. Materials you will need to provide Mandy</a:t>
            </a:r>
          </a:p>
          <a:p>
            <a:pPr marL="685800" lvl="1" indent="-228600">
              <a:buFont typeface="+mj-lt"/>
              <a:buAutoNum type="arabicPeriod"/>
            </a:pPr>
            <a:r>
              <a:rPr lang="en-US" dirty="0" smtClean="0"/>
              <a:t>Project summary: a narrative of what you did last year and what you plan to do the following year.</a:t>
            </a:r>
          </a:p>
          <a:p>
            <a:pPr marL="685800" lvl="1" indent="-228600">
              <a:buFont typeface="+mj-lt"/>
              <a:buAutoNum type="arabicPeriod"/>
            </a:pPr>
            <a:r>
              <a:rPr lang="en-US" dirty="0" smtClean="0"/>
              <a:t>Spreadsheet: all the activities you did the prior year under the permit</a:t>
            </a:r>
          </a:p>
          <a:p>
            <a:pPr marL="685800" lvl="1" indent="-228600">
              <a:buFont typeface="+mj-lt"/>
              <a:buAutoNum type="arabicPeriod"/>
            </a:pPr>
            <a:r>
              <a:rPr lang="en-US" dirty="0" smtClean="0"/>
              <a:t>These are mandatory.</a:t>
            </a:r>
          </a:p>
          <a:p>
            <a:pPr marL="228600" indent="-228600">
              <a:buFont typeface="+mj-lt"/>
              <a:buAutoNum type="arabicPeriod"/>
            </a:pPr>
            <a:r>
              <a:rPr lang="en-US" dirty="0" smtClean="0"/>
              <a:t>Mandy is the single point contact with the sanctuary. If you feel compelled to contact the sanctuary, please discuss with Mandy first.</a:t>
            </a:r>
          </a:p>
          <a:p>
            <a:pPr marL="228600" indent="-228600">
              <a:buFont typeface="+mj-lt"/>
              <a:buAutoNum type="arabicPeriod"/>
            </a:pPr>
            <a:endParaRPr lang="en-US" dirty="0" smtClean="0"/>
          </a:p>
          <a:p>
            <a:pPr marL="228600" indent="-228600">
              <a:buFont typeface="+mj-lt"/>
              <a:buAutoNum type="arabicPeriod"/>
            </a:pPr>
            <a:endParaRPr lang="en-US"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9</a:t>
            </a:fld>
            <a:endParaRPr lang="en-US"/>
          </a:p>
        </p:txBody>
      </p:sp>
    </p:spTree>
    <p:extLst>
      <p:ext uri="{BB962C8B-B14F-4D97-AF65-F5344CB8AC3E}">
        <p14:creationId xmlns:p14="http://schemas.microsoft.com/office/powerpoint/2010/main" val="182919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735665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4104790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888554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66805"/>
            <a:ext cx="10515600" cy="132556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0302744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4C5FCB8-ADA6-4E6E-B19B-65417C714357}" type="datetimeFigureOut">
              <a:rPr lang="en-US" smtClean="0"/>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099234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C5FCB8-ADA6-4E6E-B19B-65417C714357}"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41567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C5FCB8-ADA6-4E6E-B19B-65417C714357}" type="datetimeFigureOut">
              <a:rPr lang="en-US" smtClean="0"/>
              <a:t>3/6/2019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420647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C5FCB8-ADA6-4E6E-B19B-65417C714357}" type="datetimeFigureOut">
              <a:rPr lang="en-US" smtClean="0"/>
              <a:t>3/6/2019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3521804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5FCB8-ADA6-4E6E-B19B-65417C714357}" type="datetimeFigureOut">
              <a:rPr lang="en-US" smtClean="0"/>
              <a:t>3/6/2019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70041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4C5FCB8-ADA6-4E6E-B19B-65417C714357}"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77542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4C5FCB8-ADA6-4E6E-B19B-65417C714357}" type="datetimeFigureOut">
              <a:rPr lang="en-US" smtClean="0"/>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3197654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C5FCB8-ADA6-4E6E-B19B-65417C714357}" type="datetimeFigureOut">
              <a:rPr lang="en-US" smtClean="0"/>
              <a:t>3/6/2019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2B9E3-0772-4662-93D5-D046604BB1B9}" type="slidenum">
              <a:rPr lang="en-US" smtClean="0"/>
              <a:t>‹#›</a:t>
            </a:fld>
            <a:endParaRPr lang="en-US"/>
          </a:p>
        </p:txBody>
      </p:sp>
    </p:spTree>
    <p:extLst>
      <p:ext uri="{BB962C8B-B14F-4D97-AF65-F5344CB8AC3E}">
        <p14:creationId xmlns:p14="http://schemas.microsoft.com/office/powerpoint/2010/main" val="1726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24.jpg"/><Relationship Id="rId5" Type="http://schemas.openxmlformats.org/officeDocument/2006/relationships/diagramQuickStyle" Target="../diagrams/quickStyle2.xml"/><Relationship Id="rId10" Type="http://schemas.openxmlformats.org/officeDocument/2006/relationships/image" Target="../media/image23.jpg"/><Relationship Id="rId4" Type="http://schemas.openxmlformats.org/officeDocument/2006/relationships/diagramLayout" Target="../diagrams/layout2.xml"/><Relationship Id="rId9"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415866"/>
          </a:xfrm>
          <a:prstGeom prst="rect">
            <a:avLst/>
          </a:prstGeom>
        </p:spPr>
      </p:pic>
      <p:sp>
        <p:nvSpPr>
          <p:cNvPr id="2" name="Title 1"/>
          <p:cNvSpPr>
            <a:spLocks noGrp="1"/>
          </p:cNvSpPr>
          <p:nvPr>
            <p:ph type="ctrTitle"/>
          </p:nvPr>
        </p:nvSpPr>
        <p:spPr>
          <a:xfrm>
            <a:off x="1524000" y="13061"/>
            <a:ext cx="9144000" cy="1798729"/>
          </a:xfrm>
        </p:spPr>
        <p:txBody>
          <a:bodyPr/>
          <a:lstStyle/>
          <a:p>
            <a:r>
              <a:rPr lang="en-US" dirty="0" smtClean="0">
                <a:solidFill>
                  <a:schemeClr val="bg1"/>
                </a:solidFill>
              </a:rPr>
              <a:t>Project Management at MBARI Workshop</a:t>
            </a:r>
            <a:endParaRPr lang="en-US" dirty="0">
              <a:solidFill>
                <a:schemeClr val="bg1"/>
              </a:solidFill>
            </a:endParaRPr>
          </a:p>
        </p:txBody>
      </p:sp>
      <p:sp>
        <p:nvSpPr>
          <p:cNvPr id="3" name="Subtitle 2"/>
          <p:cNvSpPr>
            <a:spLocks noGrp="1"/>
          </p:cNvSpPr>
          <p:nvPr>
            <p:ph type="subTitle" idx="1"/>
          </p:nvPr>
        </p:nvSpPr>
        <p:spPr>
          <a:xfrm>
            <a:off x="1524000" y="5261022"/>
            <a:ext cx="9144000" cy="1035275"/>
          </a:xfrm>
        </p:spPr>
        <p:txBody>
          <a:bodyPr>
            <a:normAutofit/>
          </a:bodyPr>
          <a:lstStyle/>
          <a:p>
            <a:r>
              <a:rPr lang="en-US" sz="4400" dirty="0" smtClean="0">
                <a:solidFill>
                  <a:schemeClr val="bg1"/>
                </a:solidFill>
              </a:rPr>
              <a:t>DAY 1</a:t>
            </a:r>
            <a:endParaRPr lang="en-US" sz="4400" dirty="0">
              <a:solidFill>
                <a:schemeClr val="bg1"/>
              </a:solidFill>
            </a:endParaRPr>
          </a:p>
        </p:txBody>
      </p:sp>
    </p:spTree>
    <p:extLst>
      <p:ext uri="{BB962C8B-B14F-4D97-AF65-F5344CB8AC3E}">
        <p14:creationId xmlns:p14="http://schemas.microsoft.com/office/powerpoint/2010/main" val="1810345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547"/>
            <a:ext cx="10515600" cy="1325563"/>
          </a:xfrm>
        </p:spPr>
        <p:txBody>
          <a:bodyPr/>
          <a:lstStyle/>
          <a:p>
            <a:r>
              <a:rPr lang="en-US" dirty="0" smtClean="0"/>
              <a:t>Permits: Collecting permits – CA </a:t>
            </a:r>
            <a:endParaRPr lang="en-US" dirty="0"/>
          </a:p>
        </p:txBody>
      </p:sp>
      <p:sp>
        <p:nvSpPr>
          <p:cNvPr id="3" name="Content Placeholder 2"/>
          <p:cNvSpPr>
            <a:spLocks noGrp="1"/>
          </p:cNvSpPr>
          <p:nvPr>
            <p:ph idx="1"/>
          </p:nvPr>
        </p:nvSpPr>
        <p:spPr>
          <a:xfrm>
            <a:off x="838200" y="1825625"/>
            <a:ext cx="5281246" cy="4645513"/>
          </a:xfrm>
        </p:spPr>
        <p:txBody>
          <a:bodyPr>
            <a:normAutofit/>
          </a:bodyPr>
          <a:lstStyle/>
          <a:p>
            <a:r>
              <a:rPr lang="en-US" dirty="0" smtClean="0"/>
              <a:t>This is CA department of fish and wildlife </a:t>
            </a:r>
          </a:p>
          <a:p>
            <a:r>
              <a:rPr lang="en-US" dirty="0" smtClean="0"/>
              <a:t>Are you collecting ANYTHING in an MPA? </a:t>
            </a:r>
          </a:p>
          <a:p>
            <a:r>
              <a:rPr lang="en-US" dirty="0" smtClean="0"/>
              <a:t>Even if you are just collecting your thoughts in an MPA you probably need a permit.</a:t>
            </a:r>
          </a:p>
          <a:p>
            <a:r>
              <a:rPr lang="en-US" dirty="0" smtClean="0"/>
              <a:t>Separate but related if you are doing active acoustics talk to Mandy</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3110"/>
          <a:stretch/>
        </p:blipFill>
        <p:spPr>
          <a:xfrm>
            <a:off x="6736729" y="965526"/>
            <a:ext cx="5455271" cy="5892474"/>
          </a:xfrm>
          <a:prstGeom prst="rect">
            <a:avLst/>
          </a:prstGeom>
        </p:spPr>
      </p:pic>
    </p:spTree>
    <p:extLst>
      <p:ext uri="{BB962C8B-B14F-4D97-AF65-F5344CB8AC3E}">
        <p14:creationId xmlns:p14="http://schemas.microsoft.com/office/powerpoint/2010/main" val="193873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Permits: </a:t>
            </a:r>
            <a:r>
              <a:rPr lang="en-US" dirty="0" smtClean="0"/>
              <a:t>Export Control (ITAR, EAR)</a:t>
            </a:r>
            <a:endParaRPr lang="en-US" dirty="0"/>
          </a:p>
        </p:txBody>
      </p:sp>
      <p:sp>
        <p:nvSpPr>
          <p:cNvPr id="3" name="Content Placeholder 2"/>
          <p:cNvSpPr>
            <a:spLocks noGrp="1"/>
          </p:cNvSpPr>
          <p:nvPr>
            <p:ph idx="1"/>
          </p:nvPr>
        </p:nvSpPr>
        <p:spPr>
          <a:xfrm>
            <a:off x="838200" y="1825625"/>
            <a:ext cx="10515600" cy="2654935"/>
          </a:xfrm>
        </p:spPr>
        <p:txBody>
          <a:bodyPr/>
          <a:lstStyle/>
          <a:p>
            <a:r>
              <a:rPr lang="en-US" dirty="0"/>
              <a:t>Reminder that exports of hardware or software/tech data may require a license</a:t>
            </a:r>
            <a:r>
              <a:rPr lang="en-US" dirty="0" smtClean="0"/>
              <a:t>.</a:t>
            </a:r>
          </a:p>
          <a:p>
            <a:r>
              <a:rPr lang="en-US" dirty="0" smtClean="0"/>
              <a:t>Exports </a:t>
            </a:r>
            <a:r>
              <a:rPr lang="en-US" dirty="0"/>
              <a:t>include giving access or sharing information regarding hardware or software/tech data with foreign nationals by any mechanism (conversation, email, hard copy, etc.) and any location (visitors to MBARI, when traveling in other countries, etc.)</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2149" y="4480560"/>
            <a:ext cx="2273300" cy="21463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2010" y="4480560"/>
            <a:ext cx="2146300" cy="2146300"/>
          </a:xfrm>
          <a:prstGeom prst="rect">
            <a:avLst/>
          </a:prstGeom>
        </p:spPr>
      </p:pic>
    </p:spTree>
    <p:extLst>
      <p:ext uri="{BB962C8B-B14F-4D97-AF65-F5344CB8AC3E}">
        <p14:creationId xmlns:p14="http://schemas.microsoft.com/office/powerpoint/2010/main" val="1338624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345"/>
            <a:ext cx="10515600" cy="1325563"/>
          </a:xfrm>
        </p:spPr>
        <p:txBody>
          <a:bodyPr/>
          <a:lstStyle/>
          <a:p>
            <a:r>
              <a:rPr lang="en-US" dirty="0" smtClean="0"/>
              <a:t>Working with DMO- Ship Schedules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201271"/>
            <a:ext cx="6224731" cy="5610707"/>
          </a:xfrm>
          <a:prstGeom prst="rect">
            <a:avLst/>
          </a:prstGeom>
        </p:spPr>
      </p:pic>
      <p:sp>
        <p:nvSpPr>
          <p:cNvPr id="6" name="Oval 5"/>
          <p:cNvSpPr/>
          <p:nvPr/>
        </p:nvSpPr>
        <p:spPr>
          <a:xfrm>
            <a:off x="5486400" y="3345628"/>
            <a:ext cx="736899" cy="1237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17270" y="1201271"/>
            <a:ext cx="4297680" cy="5262979"/>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Request ship days (both how many and when as part of the proposal process)</a:t>
            </a:r>
          </a:p>
          <a:p>
            <a:pPr marL="285750" indent="-285750">
              <a:buFont typeface="Arial" panose="020B0604020202020204" pitchFamily="34" charset="0"/>
              <a:buChar char="•"/>
            </a:pPr>
            <a:r>
              <a:rPr lang="en-US" sz="2800" dirty="0" smtClean="0"/>
              <a:t>First revision of schedule released in late Fall</a:t>
            </a:r>
          </a:p>
          <a:p>
            <a:pPr marL="285750" indent="-285750">
              <a:buFont typeface="Arial" panose="020B0604020202020204" pitchFamily="34" charset="0"/>
              <a:buChar char="•"/>
            </a:pPr>
            <a:r>
              <a:rPr lang="en-US" sz="2800" dirty="0" smtClean="0"/>
              <a:t>This is the best time to change dates so ignore this email at your own peril</a:t>
            </a:r>
          </a:p>
          <a:p>
            <a:pPr marL="285750" indent="-285750">
              <a:buFont typeface="Arial" panose="020B0604020202020204" pitchFamily="34" charset="0"/>
              <a:buChar char="•"/>
            </a:pPr>
            <a:r>
              <a:rPr lang="en-US" sz="2800" dirty="0" smtClean="0"/>
              <a:t>Find your dates using the Ship schedule link</a:t>
            </a:r>
            <a:endParaRPr lang="en-US" sz="2800" dirty="0"/>
          </a:p>
        </p:txBody>
      </p:sp>
    </p:spTree>
    <p:extLst>
      <p:ext uri="{BB962C8B-B14F-4D97-AF65-F5344CB8AC3E}">
        <p14:creationId xmlns:p14="http://schemas.microsoft.com/office/powerpoint/2010/main" val="155882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15"/>
            <a:ext cx="10515600" cy="1325563"/>
          </a:xfrm>
        </p:spPr>
        <p:txBody>
          <a:bodyPr/>
          <a:lstStyle/>
          <a:p>
            <a:r>
              <a:rPr lang="en-US" dirty="0" smtClean="0"/>
              <a:t>Working with DMO – Ship Schedule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55468" y="1378210"/>
            <a:ext cx="5553193" cy="5295306"/>
          </a:xfrm>
        </p:spPr>
      </p:pic>
    </p:spTree>
    <p:extLst>
      <p:ext uri="{BB962C8B-B14F-4D97-AF65-F5344CB8AC3E}">
        <p14:creationId xmlns:p14="http://schemas.microsoft.com/office/powerpoint/2010/main" val="2711503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582"/>
            <a:ext cx="10515600" cy="1325563"/>
          </a:xfrm>
        </p:spPr>
        <p:txBody>
          <a:bodyPr/>
          <a:lstStyle/>
          <a:p>
            <a:r>
              <a:rPr lang="en-US" dirty="0" smtClean="0"/>
              <a:t>Working with DMO – Ship Schedules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00400" y="2082235"/>
            <a:ext cx="4696130" cy="43824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3448611" y="1526023"/>
            <a:ext cx="4289500" cy="369332"/>
          </a:xfrm>
          <a:prstGeom prst="rect">
            <a:avLst/>
          </a:prstGeom>
          <a:noFill/>
        </p:spPr>
        <p:txBody>
          <a:bodyPr wrap="square" rtlCol="0">
            <a:spAutoFit/>
          </a:bodyPr>
          <a:lstStyle/>
          <a:p>
            <a:r>
              <a:rPr lang="en-US" dirty="0" smtClean="0"/>
              <a:t>Flyer and Carson schedule on DMO website</a:t>
            </a:r>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5865" y="1339144"/>
            <a:ext cx="2558485" cy="2558485"/>
          </a:xfrm>
          <a:prstGeom prst="rect">
            <a:avLst/>
          </a:prstGeom>
        </p:spPr>
      </p:pic>
      <p:sp>
        <p:nvSpPr>
          <p:cNvPr id="8" name="TextBox 7"/>
          <p:cNvSpPr txBox="1"/>
          <p:nvPr/>
        </p:nvSpPr>
        <p:spPr>
          <a:xfrm>
            <a:off x="9540240" y="4114800"/>
            <a:ext cx="2404110" cy="646331"/>
          </a:xfrm>
          <a:prstGeom prst="rect">
            <a:avLst/>
          </a:prstGeom>
          <a:noFill/>
        </p:spPr>
        <p:txBody>
          <a:bodyPr wrap="square" rtlCol="0">
            <a:spAutoFit/>
          </a:bodyPr>
          <a:lstStyle/>
          <a:p>
            <a:r>
              <a:rPr lang="en-US" dirty="0" smtClean="0"/>
              <a:t>Talk to Teresa Cardoza and Chris </a:t>
            </a:r>
            <a:r>
              <a:rPr lang="en-US" dirty="0" err="1" smtClean="0"/>
              <a:t>Grech</a:t>
            </a:r>
            <a:endParaRPr lang="en-US" dirty="0"/>
          </a:p>
        </p:txBody>
      </p:sp>
    </p:spTree>
    <p:extLst>
      <p:ext uri="{BB962C8B-B14F-4D97-AF65-F5344CB8AC3E}">
        <p14:creationId xmlns:p14="http://schemas.microsoft.com/office/powerpoint/2010/main" val="9505399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582"/>
            <a:ext cx="10515600" cy="1325563"/>
          </a:xfrm>
        </p:spPr>
        <p:txBody>
          <a:bodyPr/>
          <a:lstStyle/>
          <a:p>
            <a:r>
              <a:rPr lang="en-US" dirty="0" smtClean="0"/>
              <a:t>Working with DMO – Ship Schedules</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056" r="14357"/>
          <a:stretch/>
        </p:blipFill>
        <p:spPr>
          <a:xfrm>
            <a:off x="581209" y="2012537"/>
            <a:ext cx="5263276" cy="45523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432619" y="1491175"/>
            <a:ext cx="5878792" cy="369332"/>
          </a:xfrm>
          <a:prstGeom prst="rect">
            <a:avLst/>
          </a:prstGeom>
          <a:noFill/>
        </p:spPr>
        <p:txBody>
          <a:bodyPr wrap="square" rtlCol="0">
            <a:spAutoFit/>
          </a:bodyPr>
          <a:lstStyle/>
          <a:p>
            <a:r>
              <a:rPr lang="en-US" dirty="0" smtClean="0"/>
              <a:t>Paragon Calendar on </a:t>
            </a:r>
            <a:r>
              <a:rPr lang="en-US" dirty="0" err="1" smtClean="0"/>
              <a:t>Zimbra</a:t>
            </a:r>
            <a:endParaRPr lang="en-US" dirty="0"/>
          </a:p>
        </p:txBody>
      </p:sp>
      <p:pic>
        <p:nvPicPr>
          <p:cNvPr id="10" name="Picture 9"/>
          <p:cNvPicPr>
            <a:picLocks noChangeAspect="1"/>
          </p:cNvPicPr>
          <p:nvPr/>
        </p:nvPicPr>
        <p:blipFill>
          <a:blip r:embed="rId4"/>
          <a:stretch>
            <a:fillRect/>
          </a:stretch>
        </p:blipFill>
        <p:spPr>
          <a:xfrm>
            <a:off x="8261984" y="1860506"/>
            <a:ext cx="1785663" cy="1785663"/>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1983" y="4167529"/>
            <a:ext cx="1785663" cy="1785663"/>
          </a:xfrm>
          <a:prstGeom prst="rect">
            <a:avLst/>
          </a:prstGeom>
        </p:spPr>
      </p:pic>
      <p:sp>
        <p:nvSpPr>
          <p:cNvPr id="12" name="TextBox 11"/>
          <p:cNvSpPr txBox="1"/>
          <p:nvPr/>
        </p:nvSpPr>
        <p:spPr>
          <a:xfrm>
            <a:off x="8430385" y="3646169"/>
            <a:ext cx="1448858" cy="369332"/>
          </a:xfrm>
          <a:prstGeom prst="rect">
            <a:avLst/>
          </a:prstGeom>
          <a:noFill/>
        </p:spPr>
        <p:txBody>
          <a:bodyPr wrap="none" rtlCol="0">
            <a:spAutoFit/>
          </a:bodyPr>
          <a:lstStyle/>
          <a:p>
            <a:r>
              <a:rPr lang="en-US" dirty="0" smtClean="0"/>
              <a:t>Jared </a:t>
            </a:r>
            <a:r>
              <a:rPr lang="en-US" dirty="0" err="1" smtClean="0"/>
              <a:t>Figurski</a:t>
            </a:r>
            <a:endParaRPr lang="en-US" dirty="0"/>
          </a:p>
        </p:txBody>
      </p:sp>
      <p:sp>
        <p:nvSpPr>
          <p:cNvPr id="13" name="TextBox 12"/>
          <p:cNvSpPr txBox="1"/>
          <p:nvPr/>
        </p:nvSpPr>
        <p:spPr>
          <a:xfrm>
            <a:off x="8361103" y="5968060"/>
            <a:ext cx="1587422" cy="369332"/>
          </a:xfrm>
          <a:prstGeom prst="rect">
            <a:avLst/>
          </a:prstGeom>
          <a:noFill/>
        </p:spPr>
        <p:txBody>
          <a:bodyPr wrap="none" rtlCol="0">
            <a:spAutoFit/>
          </a:bodyPr>
          <a:lstStyle/>
          <a:p>
            <a:r>
              <a:rPr lang="en-US" dirty="0" smtClean="0"/>
              <a:t>Teresa Cardoza</a:t>
            </a:r>
            <a:endParaRPr lang="en-US" dirty="0"/>
          </a:p>
        </p:txBody>
      </p:sp>
    </p:spTree>
    <p:extLst>
      <p:ext uri="{BB962C8B-B14F-4D97-AF65-F5344CB8AC3E}">
        <p14:creationId xmlns:p14="http://schemas.microsoft.com/office/powerpoint/2010/main" val="3922505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a:t>
            </a:r>
            <a:br>
              <a:rPr lang="en-US" dirty="0" smtClean="0"/>
            </a:br>
            <a:r>
              <a:rPr lang="en-US" dirty="0" smtClean="0"/>
              <a:t>– Pre-cruise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55317" y="266805"/>
            <a:ext cx="6936683" cy="6252431"/>
          </a:xfrm>
        </p:spPr>
      </p:pic>
      <p:sp>
        <p:nvSpPr>
          <p:cNvPr id="5" name="Donut 4">
            <a:extLst>
              <a:ext uri="{FF2B5EF4-FFF2-40B4-BE49-F238E27FC236}">
                <a16:creationId xmlns:a16="http://schemas.microsoft.com/office/drawing/2014/main" id="{78BFF268-66B8-BC4F-BB4C-F189A8D113E8}"/>
              </a:ext>
            </a:extLst>
          </p:cNvPr>
          <p:cNvSpPr/>
          <p:nvPr/>
        </p:nvSpPr>
        <p:spPr>
          <a:xfrm>
            <a:off x="5084464" y="2677017"/>
            <a:ext cx="1280422" cy="320105"/>
          </a:xfrm>
          <a:prstGeom prst="donut">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9821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a:t>
            </a:r>
            <a:br>
              <a:rPr lang="en-US" dirty="0" smtClean="0"/>
            </a:br>
            <a:r>
              <a:rPr lang="en-US" dirty="0" smtClean="0"/>
              <a:t>– Pre-cruise</a:t>
            </a:r>
            <a:endParaRPr lang="en-US" dirty="0"/>
          </a:p>
        </p:txBody>
      </p:sp>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106536" y="112544"/>
            <a:ext cx="5907273" cy="6656430"/>
          </a:xfrm>
        </p:spPr>
      </p:pic>
      <p:sp>
        <p:nvSpPr>
          <p:cNvPr id="9" name="TextBox 8"/>
          <p:cNvSpPr txBox="1"/>
          <p:nvPr/>
        </p:nvSpPr>
        <p:spPr>
          <a:xfrm>
            <a:off x="604911" y="1746629"/>
            <a:ext cx="5401994" cy="4401205"/>
          </a:xfrm>
          <a:prstGeom prst="rect">
            <a:avLst/>
          </a:prstGeom>
          <a:noFill/>
        </p:spPr>
        <p:txBody>
          <a:bodyPr wrap="square" rtlCol="0">
            <a:spAutoFit/>
          </a:bodyPr>
          <a:lstStyle/>
          <a:p>
            <a:r>
              <a:rPr lang="en-US" sz="2000" dirty="0" smtClean="0"/>
              <a:t>Key points:</a:t>
            </a:r>
          </a:p>
          <a:p>
            <a:endParaRPr lang="en-US" sz="2000" dirty="0" smtClean="0"/>
          </a:p>
          <a:p>
            <a:r>
              <a:rPr lang="en-US" sz="2000" dirty="0" smtClean="0"/>
              <a:t>Submit pre-cruise 2 weeks before your ship day for the Carson and 3 weeks before a Flyer cruise.</a:t>
            </a:r>
          </a:p>
          <a:p>
            <a:endParaRPr lang="en-US" sz="2000" dirty="0"/>
          </a:p>
          <a:p>
            <a:r>
              <a:rPr lang="en-US" sz="2000" dirty="0" smtClean="0"/>
              <a:t>Remember ship crew and ROV pilots have no idea what you are planning to do unless you tell them!!</a:t>
            </a:r>
          </a:p>
          <a:p>
            <a:endParaRPr lang="en-US" sz="2000" dirty="0"/>
          </a:p>
          <a:p>
            <a:r>
              <a:rPr lang="en-US" sz="2000" dirty="0" smtClean="0"/>
              <a:t>Pre-cruise is necessary but NOT sufficient for complex MOBs and operations. Talking to ship crew and pilots is essential.</a:t>
            </a:r>
          </a:p>
          <a:p>
            <a:endParaRPr lang="en-US" sz="2000" dirty="0"/>
          </a:p>
          <a:p>
            <a:r>
              <a:rPr lang="en-US" sz="2000" dirty="0" smtClean="0"/>
              <a:t>If you change your plans after the </a:t>
            </a:r>
            <a:r>
              <a:rPr lang="en-US" sz="2000" dirty="0" err="1" smtClean="0"/>
              <a:t>precruise</a:t>
            </a:r>
            <a:r>
              <a:rPr lang="en-US" sz="2000" dirty="0" smtClean="0"/>
              <a:t> is submitted talk to Teresa.</a:t>
            </a:r>
            <a:endParaRPr lang="en-US" sz="2000" dirty="0"/>
          </a:p>
        </p:txBody>
      </p:sp>
    </p:spTree>
    <p:extLst>
      <p:ext uri="{BB962C8B-B14F-4D97-AF65-F5344CB8AC3E}">
        <p14:creationId xmlns:p14="http://schemas.microsoft.com/office/powerpoint/2010/main" val="20738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 MOB</a:t>
            </a:r>
            <a:endParaRPr lang="en-US" dirty="0"/>
          </a:p>
        </p:txBody>
      </p:sp>
      <p:sp>
        <p:nvSpPr>
          <p:cNvPr id="3" name="Content Placeholder 2"/>
          <p:cNvSpPr>
            <a:spLocks noGrp="1"/>
          </p:cNvSpPr>
          <p:nvPr>
            <p:ph idx="1"/>
          </p:nvPr>
        </p:nvSpPr>
        <p:spPr>
          <a:xfrm>
            <a:off x="838200" y="1592368"/>
            <a:ext cx="10515600" cy="4963177"/>
          </a:xfrm>
        </p:spPr>
        <p:txBody>
          <a:bodyPr>
            <a:normAutofit/>
          </a:bodyPr>
          <a:lstStyle/>
          <a:p>
            <a:r>
              <a:rPr lang="en-US" dirty="0" smtClean="0"/>
              <a:t>Do you need a MOB day? Do you need a </a:t>
            </a:r>
            <a:r>
              <a:rPr lang="en-US" dirty="0" err="1" smtClean="0"/>
              <a:t>deMOB</a:t>
            </a:r>
            <a:r>
              <a:rPr lang="en-US" dirty="0" smtClean="0"/>
              <a:t> day? Do you have one scheduled?</a:t>
            </a:r>
          </a:p>
          <a:p>
            <a:r>
              <a:rPr lang="en-US" b="1" i="1" dirty="0" smtClean="0"/>
              <a:t>Engage the pilots and ship crew well before the morning of your MOB day, </a:t>
            </a:r>
            <a:r>
              <a:rPr lang="en-US" dirty="0" smtClean="0"/>
              <a:t>don’t </a:t>
            </a:r>
            <a:r>
              <a:rPr lang="en-US" dirty="0"/>
              <a:t>expect to “figure it out” on your MOB </a:t>
            </a:r>
            <a:r>
              <a:rPr lang="en-US" dirty="0" smtClean="0"/>
              <a:t>day</a:t>
            </a:r>
            <a:endParaRPr lang="en-US" b="1" i="1" dirty="0" smtClean="0"/>
          </a:p>
          <a:p>
            <a:r>
              <a:rPr lang="en-US" dirty="0" smtClean="0"/>
              <a:t>Even though it is “your” MOB day, you may not have the whole day to do just your work, </a:t>
            </a:r>
            <a:r>
              <a:rPr lang="en-US" dirty="0" err="1" smtClean="0"/>
              <a:t>MOB’ing</a:t>
            </a:r>
            <a:r>
              <a:rPr lang="en-US" dirty="0" smtClean="0"/>
              <a:t> can be delayed by sled changes, crew availability, etc. </a:t>
            </a:r>
          </a:p>
          <a:p>
            <a:r>
              <a:rPr lang="en-US" dirty="0" smtClean="0"/>
              <a:t>Very important to make crew and pilots aware of any large equipment/vehicles that needs to be craned on the ship.</a:t>
            </a:r>
          </a:p>
          <a:p>
            <a:r>
              <a:rPr lang="en-US" dirty="0" smtClean="0"/>
              <a:t>If your cruise plan is late, please let DMO know you are working on it.</a:t>
            </a:r>
          </a:p>
          <a:p>
            <a:endParaRPr lang="en-US" dirty="0" smtClean="0"/>
          </a:p>
          <a:p>
            <a:pPr lvl="1"/>
            <a:endParaRPr lang="en-US" dirty="0"/>
          </a:p>
        </p:txBody>
      </p:sp>
    </p:spTree>
    <p:extLst>
      <p:ext uri="{BB962C8B-B14F-4D97-AF65-F5344CB8AC3E}">
        <p14:creationId xmlns:p14="http://schemas.microsoft.com/office/powerpoint/2010/main" val="319200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 MOB</a:t>
            </a:r>
            <a:endParaRPr lang="en-US" dirty="0"/>
          </a:p>
        </p:txBody>
      </p:sp>
      <p:sp>
        <p:nvSpPr>
          <p:cNvPr id="3" name="Content Placeholder 2"/>
          <p:cNvSpPr>
            <a:spLocks noGrp="1"/>
          </p:cNvSpPr>
          <p:nvPr>
            <p:ph idx="1"/>
          </p:nvPr>
        </p:nvSpPr>
        <p:spPr>
          <a:xfrm>
            <a:off x="838199" y="1825625"/>
            <a:ext cx="6526757" cy="4351338"/>
          </a:xfrm>
        </p:spPr>
        <p:txBody>
          <a:bodyPr/>
          <a:lstStyle/>
          <a:p>
            <a:r>
              <a:rPr lang="en-US" dirty="0" smtClean="0"/>
              <a:t>Crew/Pilots </a:t>
            </a:r>
            <a:r>
              <a:rPr lang="en-US" dirty="0"/>
              <a:t>like:</a:t>
            </a:r>
          </a:p>
          <a:p>
            <a:pPr lvl="1"/>
            <a:r>
              <a:rPr lang="en-US" sz="2800" dirty="0"/>
              <a:t>Advanced warning</a:t>
            </a:r>
          </a:p>
          <a:p>
            <a:pPr lvl="1"/>
            <a:r>
              <a:rPr lang="en-US" sz="2800" dirty="0"/>
              <a:t>Knowing what the plan is </a:t>
            </a:r>
          </a:p>
          <a:p>
            <a:pPr lvl="1"/>
            <a:r>
              <a:rPr lang="en-US" sz="2800" dirty="0"/>
              <a:t>Having a schedule and sticking to it</a:t>
            </a:r>
          </a:p>
          <a:p>
            <a:pPr lvl="1"/>
            <a:r>
              <a:rPr lang="en-US" sz="2800" dirty="0" smtClean="0"/>
              <a:t>If there is a problem, let them know and allow them to be involved in the solution</a:t>
            </a:r>
          </a:p>
          <a:p>
            <a:pPr marL="0" indent="0">
              <a:buNone/>
            </a:pPr>
            <a:endParaRPr lang="en-US" dirty="0"/>
          </a:p>
        </p:txBody>
      </p:sp>
      <p:graphicFrame>
        <p:nvGraphicFramePr>
          <p:cNvPr id="5" name="Diagram 4"/>
          <p:cNvGraphicFramePr/>
          <p:nvPr>
            <p:extLst>
              <p:ext uri="{D42A27DB-BD31-4B8C-83A1-F6EECF244321}">
                <p14:modId xmlns:p14="http://schemas.microsoft.com/office/powerpoint/2010/main" val="3004971478"/>
              </p:ext>
            </p:extLst>
          </p:nvPr>
        </p:nvGraphicFramePr>
        <p:xfrm>
          <a:off x="7747377" y="411975"/>
          <a:ext cx="2000602" cy="2203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86989" y="4850520"/>
            <a:ext cx="1746690" cy="1746690"/>
          </a:xfrm>
          <a:prstGeom prst="rect">
            <a:avLst/>
          </a:prstGeom>
        </p:spPr>
      </p:pic>
      <p:grpSp>
        <p:nvGrpSpPr>
          <p:cNvPr id="9" name="Group 8"/>
          <p:cNvGrpSpPr/>
          <p:nvPr/>
        </p:nvGrpSpPr>
        <p:grpSpPr>
          <a:xfrm>
            <a:off x="3867150" y="4565761"/>
            <a:ext cx="5584874" cy="826183"/>
            <a:chOff x="167203" y="-457193"/>
            <a:chExt cx="6151272" cy="826183"/>
          </a:xfrm>
        </p:grpSpPr>
        <p:sp>
          <p:nvSpPr>
            <p:cNvPr id="10" name="Rectangle 9"/>
            <p:cNvSpPr/>
            <p:nvPr/>
          </p:nvSpPr>
          <p:spPr>
            <a:xfrm>
              <a:off x="167203" y="119061"/>
              <a:ext cx="1666195" cy="2499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TextBox 10"/>
            <p:cNvSpPr txBox="1"/>
            <p:nvPr/>
          </p:nvSpPr>
          <p:spPr>
            <a:xfrm>
              <a:off x="4652280" y="-457193"/>
              <a:ext cx="1666195" cy="2499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smtClean="0"/>
                <a:t>Andrew McKee, Flyer Captain</a:t>
              </a:r>
              <a:endParaRPr lang="en-US" sz="1600" kern="1200" dirty="0"/>
            </a:p>
          </p:txBody>
        </p:sp>
      </p:gr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72260" y="4834740"/>
            <a:ext cx="1632416" cy="1724370"/>
          </a:xfrm>
          <a:prstGeom prst="rect">
            <a:avLst/>
          </a:prstGeom>
        </p:spPr>
      </p:pic>
      <p:grpSp>
        <p:nvGrpSpPr>
          <p:cNvPr id="13" name="Group 12"/>
          <p:cNvGrpSpPr/>
          <p:nvPr/>
        </p:nvGrpSpPr>
        <p:grpSpPr>
          <a:xfrm>
            <a:off x="6019800" y="4603861"/>
            <a:ext cx="5584876" cy="807133"/>
            <a:chOff x="167203" y="-438143"/>
            <a:chExt cx="6151273" cy="807133"/>
          </a:xfrm>
        </p:grpSpPr>
        <p:sp>
          <p:nvSpPr>
            <p:cNvPr id="14" name="Rectangle 13"/>
            <p:cNvSpPr/>
            <p:nvPr/>
          </p:nvSpPr>
          <p:spPr>
            <a:xfrm>
              <a:off x="167203" y="119061"/>
              <a:ext cx="1666195" cy="2499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p:cNvSpPr txBox="1"/>
            <p:nvPr/>
          </p:nvSpPr>
          <p:spPr>
            <a:xfrm>
              <a:off x="4522485" y="-438143"/>
              <a:ext cx="1795991" cy="230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err="1" smtClean="0"/>
                <a:t>Knute</a:t>
              </a:r>
              <a:r>
                <a:rPr lang="en-US" sz="1600" kern="1200" dirty="0" smtClean="0"/>
                <a:t> </a:t>
              </a:r>
              <a:r>
                <a:rPr lang="en-US" sz="1600" kern="1200" dirty="0" err="1" smtClean="0"/>
                <a:t>Brekke</a:t>
              </a:r>
              <a:r>
                <a:rPr lang="en-US" sz="1600" kern="1200" dirty="0" smtClean="0"/>
                <a:t>, </a:t>
              </a:r>
            </a:p>
            <a:p>
              <a:pPr lvl="0" algn="l" defTabSz="533400">
                <a:lnSpc>
                  <a:spcPct val="90000"/>
                </a:lnSpc>
                <a:spcBef>
                  <a:spcPct val="0"/>
                </a:spcBef>
                <a:spcAft>
                  <a:spcPct val="35000"/>
                </a:spcAft>
              </a:pPr>
              <a:r>
                <a:rPr lang="en-US" sz="1600" dirty="0" smtClean="0"/>
                <a:t>Ricketts Chief Pilot</a:t>
              </a:r>
              <a:endParaRPr lang="en-US" sz="1600" kern="1200" dirty="0"/>
            </a:p>
          </p:txBody>
        </p:sp>
      </p:grpSp>
      <p:sp>
        <p:nvSpPr>
          <p:cNvPr id="16" name="TextBox 15"/>
          <p:cNvSpPr txBox="1"/>
          <p:nvPr/>
        </p:nvSpPr>
        <p:spPr>
          <a:xfrm>
            <a:off x="9974056" y="579456"/>
            <a:ext cx="1630620" cy="230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smtClean="0"/>
              <a:t>DJ and Mike B, </a:t>
            </a:r>
          </a:p>
          <a:p>
            <a:pPr lvl="0" algn="l" defTabSz="533400">
              <a:lnSpc>
                <a:spcPct val="90000"/>
              </a:lnSpc>
              <a:spcBef>
                <a:spcPct val="0"/>
              </a:spcBef>
              <a:spcAft>
                <a:spcPct val="35000"/>
              </a:spcAft>
            </a:pPr>
            <a:r>
              <a:rPr lang="en-US" sz="1600" dirty="0" err="1" smtClean="0"/>
              <a:t>Ventana</a:t>
            </a:r>
            <a:r>
              <a:rPr lang="en-US" sz="1600" dirty="0" smtClean="0"/>
              <a:t> Pilots</a:t>
            </a:r>
            <a:endParaRPr lang="en-US" sz="1600" kern="1200" dirty="0"/>
          </a:p>
        </p:txBody>
      </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45026" y="867240"/>
            <a:ext cx="1602037" cy="1602037"/>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72259" y="2517540"/>
            <a:ext cx="1574803" cy="1574803"/>
          </a:xfrm>
          <a:prstGeom prst="rect">
            <a:avLst/>
          </a:prstGeom>
        </p:spPr>
      </p:pic>
    </p:spTree>
    <p:extLst>
      <p:ext uri="{BB962C8B-B14F-4D97-AF65-F5344CB8AC3E}">
        <p14:creationId xmlns:p14="http://schemas.microsoft.com/office/powerpoint/2010/main" val="3915186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579" y="506835"/>
            <a:ext cx="3659651" cy="1325563"/>
          </a:xfrm>
        </p:spPr>
        <p:txBody>
          <a:bodyPr/>
          <a:lstStyle/>
          <a:p>
            <a:r>
              <a:rPr lang="en-US" dirty="0" smtClean="0"/>
              <a:t>Day One</a:t>
            </a:r>
            <a:endParaRPr lang="en-US" dirty="0"/>
          </a:p>
        </p:txBody>
      </p:sp>
      <p:sp>
        <p:nvSpPr>
          <p:cNvPr id="3" name="Content Placeholder 2"/>
          <p:cNvSpPr>
            <a:spLocks noGrp="1"/>
          </p:cNvSpPr>
          <p:nvPr>
            <p:ph idx="1"/>
          </p:nvPr>
        </p:nvSpPr>
        <p:spPr>
          <a:xfrm>
            <a:off x="609600" y="1763834"/>
            <a:ext cx="4659630" cy="1325538"/>
          </a:xfrm>
        </p:spPr>
        <p:txBody>
          <a:bodyPr>
            <a:normAutofit/>
          </a:bodyPr>
          <a:lstStyle/>
          <a:p>
            <a:r>
              <a:rPr lang="en-US" sz="3600" dirty="0" smtClean="0"/>
              <a:t>PM Responsibilities</a:t>
            </a:r>
            <a:endParaRPr lang="en-US" sz="3600" dirty="0" smtClean="0"/>
          </a:p>
          <a:p>
            <a:r>
              <a:rPr lang="en-US" sz="3600" dirty="0" smtClean="0"/>
              <a:t>Proposals</a:t>
            </a:r>
            <a:endParaRPr lang="en-US" sz="3600" dirty="0"/>
          </a:p>
        </p:txBody>
      </p:sp>
      <p:sp>
        <p:nvSpPr>
          <p:cNvPr id="4" name="Title 1"/>
          <p:cNvSpPr txBox="1">
            <a:spLocks/>
          </p:cNvSpPr>
          <p:nvPr/>
        </p:nvSpPr>
        <p:spPr>
          <a:xfrm>
            <a:off x="466579" y="3020808"/>
            <a:ext cx="391111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Day Two</a:t>
            </a:r>
            <a:endParaRPr lang="en-US" dirty="0"/>
          </a:p>
        </p:txBody>
      </p:sp>
      <p:sp>
        <p:nvSpPr>
          <p:cNvPr id="5" name="Content Placeholder 2"/>
          <p:cNvSpPr txBox="1">
            <a:spLocks/>
          </p:cNvSpPr>
          <p:nvPr/>
        </p:nvSpPr>
        <p:spPr>
          <a:xfrm>
            <a:off x="609600" y="4277807"/>
            <a:ext cx="4293870" cy="1918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Accounting	</a:t>
            </a:r>
          </a:p>
          <a:p>
            <a:r>
              <a:rPr lang="en-US" sz="3600" dirty="0" smtClean="0"/>
              <a:t>Management </a:t>
            </a:r>
            <a:r>
              <a:rPr lang="en-US" sz="3600" dirty="0" smtClean="0"/>
              <a:t>Tools</a:t>
            </a:r>
          </a:p>
          <a:p>
            <a:r>
              <a:rPr lang="en-US" sz="3600" dirty="0" smtClean="0"/>
              <a:t>Group Meetings</a:t>
            </a:r>
            <a:endParaRPr lang="en-US" sz="3600" dirty="0"/>
          </a:p>
        </p:txBody>
      </p:sp>
      <p:graphicFrame>
        <p:nvGraphicFramePr>
          <p:cNvPr id="6" name="Content Placeholder 6"/>
          <p:cNvGraphicFramePr>
            <a:graphicFrameLocks/>
          </p:cNvGraphicFramePr>
          <p:nvPr>
            <p:extLst>
              <p:ext uri="{D42A27DB-BD31-4B8C-83A1-F6EECF244321}">
                <p14:modId xmlns:p14="http://schemas.microsoft.com/office/powerpoint/2010/main" val="1958645698"/>
              </p:ext>
            </p:extLst>
          </p:nvPr>
        </p:nvGraphicFramePr>
        <p:xfrm>
          <a:off x="3337560" y="765810"/>
          <a:ext cx="11740954" cy="5913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3"/>
          <p:cNvSpPr txBox="1">
            <a:spLocks/>
          </p:cNvSpPr>
          <p:nvPr/>
        </p:nvSpPr>
        <p:spPr>
          <a:xfrm>
            <a:off x="7476392" y="-255463"/>
            <a:ext cx="34632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Six phases of a project</a:t>
            </a:r>
            <a:endParaRPr lang="en-US" sz="2800" dirty="0"/>
          </a:p>
        </p:txBody>
      </p:sp>
    </p:spTree>
    <p:extLst>
      <p:ext uri="{BB962C8B-B14F-4D97-AF65-F5344CB8AC3E}">
        <p14:creationId xmlns:p14="http://schemas.microsoft.com/office/powerpoint/2010/main" val="3120842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125"/>
            <a:ext cx="10515600" cy="1325563"/>
          </a:xfrm>
        </p:spPr>
        <p:txBody>
          <a:bodyPr/>
          <a:lstStyle/>
          <a:p>
            <a:r>
              <a:rPr lang="en-US" dirty="0" smtClean="0"/>
              <a:t>DMO- Post Cruise</a:t>
            </a:r>
            <a:endParaRPr lang="en-US" dirty="0"/>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504" y="380945"/>
            <a:ext cx="6725475" cy="6062057"/>
          </a:xfrm>
          <a:prstGeom prst="rect">
            <a:avLst/>
          </a:prstGeom>
          <a:ln w="6350">
            <a:solidFill>
              <a:schemeClr val="tx1"/>
            </a:solidFill>
          </a:ln>
        </p:spPr>
      </p:pic>
      <p:sp>
        <p:nvSpPr>
          <p:cNvPr id="7" name="Donut 6">
            <a:extLst>
              <a:ext uri="{FF2B5EF4-FFF2-40B4-BE49-F238E27FC236}">
                <a16:creationId xmlns:a16="http://schemas.microsoft.com/office/drawing/2014/main" id="{78BFF268-66B8-BC4F-BB4C-F189A8D113E8}"/>
              </a:ext>
            </a:extLst>
          </p:cNvPr>
          <p:cNvSpPr/>
          <p:nvPr/>
        </p:nvSpPr>
        <p:spPr>
          <a:xfrm>
            <a:off x="4966437" y="2789874"/>
            <a:ext cx="1129563" cy="310358"/>
          </a:xfrm>
          <a:prstGeom prst="donut">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63613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DMO- Post Cruise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09663" y="812751"/>
            <a:ext cx="5941757" cy="5799064"/>
          </a:xfrm>
        </p:spPr>
      </p:pic>
      <p:sp>
        <p:nvSpPr>
          <p:cNvPr id="5" name="Oval 4"/>
          <p:cNvSpPr/>
          <p:nvPr/>
        </p:nvSpPr>
        <p:spPr>
          <a:xfrm>
            <a:off x="8021585" y="3254572"/>
            <a:ext cx="684716" cy="225348"/>
          </a:xfrm>
          <a:prstGeom prst="ellipse">
            <a:avLst/>
          </a:prstGeom>
          <a:noFill/>
          <a:ln w="127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p:cNvSpPr/>
          <p:nvPr/>
        </p:nvSpPr>
        <p:spPr>
          <a:xfrm>
            <a:off x="9097051" y="4063809"/>
            <a:ext cx="696995" cy="144163"/>
          </a:xfrm>
          <a:prstGeom prst="ellipse">
            <a:avLst/>
          </a:prstGeom>
          <a:noFill/>
          <a:ln w="127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p:cNvSpPr txBox="1"/>
          <p:nvPr/>
        </p:nvSpPr>
        <p:spPr>
          <a:xfrm>
            <a:off x="838200" y="1858592"/>
            <a:ext cx="4465320" cy="646331"/>
          </a:xfrm>
          <a:prstGeom prst="rect">
            <a:avLst/>
          </a:prstGeom>
          <a:noFill/>
        </p:spPr>
        <p:txBody>
          <a:bodyPr wrap="square" rtlCol="0">
            <a:spAutoFit/>
          </a:bodyPr>
          <a:lstStyle/>
          <a:p>
            <a:r>
              <a:rPr lang="en-US" dirty="0" smtClean="0"/>
              <a:t>If it has been more than 30 days you will need to do an “Advanced search” to find your days.</a:t>
            </a:r>
            <a:endParaRPr lang="en-US" dirty="0"/>
          </a:p>
        </p:txBody>
      </p:sp>
    </p:spTree>
    <p:extLst>
      <p:ext uri="{BB962C8B-B14F-4D97-AF65-F5344CB8AC3E}">
        <p14:creationId xmlns:p14="http://schemas.microsoft.com/office/powerpoint/2010/main" val="3373050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DMO- Post cruise	</a:t>
            </a:r>
            <a:endParaRPr lang="en-US" dirty="0"/>
          </a:p>
        </p:txBody>
      </p:sp>
      <p:sp>
        <p:nvSpPr>
          <p:cNvPr id="3" name="Content Placeholder 2"/>
          <p:cNvSpPr>
            <a:spLocks noGrp="1"/>
          </p:cNvSpPr>
          <p:nvPr>
            <p:ph idx="1"/>
          </p:nvPr>
        </p:nvSpPr>
        <p:spPr>
          <a:xfrm>
            <a:off x="838200" y="1825625"/>
            <a:ext cx="5689209" cy="4351338"/>
          </a:xfrm>
        </p:spPr>
        <p:txBody>
          <a:bodyPr/>
          <a:lstStyle/>
          <a:p>
            <a:r>
              <a:rPr lang="en-US" dirty="0" smtClean="0"/>
              <a:t>Please fill out your </a:t>
            </a:r>
            <a:r>
              <a:rPr lang="en-US" dirty="0" err="1" smtClean="0"/>
              <a:t>postcruise</a:t>
            </a:r>
            <a:r>
              <a:rPr lang="en-US" dirty="0" smtClean="0"/>
              <a:t> within 10 working days after returning to shore.</a:t>
            </a:r>
          </a:p>
          <a:p>
            <a:r>
              <a:rPr lang="en-US" dirty="0" smtClean="0"/>
              <a:t>Change all brown </a:t>
            </a:r>
            <a:r>
              <a:rPr lang="en-US" dirty="0" smtClean="0"/>
              <a:t>text</a:t>
            </a:r>
          </a:p>
          <a:p>
            <a:r>
              <a:rPr lang="en-US" dirty="0" smtClean="0">
                <a:solidFill>
                  <a:prstClr val="black"/>
                </a:solidFill>
              </a:rPr>
              <a:t>Post </a:t>
            </a:r>
            <a:r>
              <a:rPr lang="en-US" dirty="0">
                <a:solidFill>
                  <a:prstClr val="black"/>
                </a:solidFill>
              </a:rPr>
              <a:t>cruise reports keep the expedition database current and consistent, thereby making it a more useful resource for all at MBARI.</a:t>
            </a:r>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408" y="390720"/>
            <a:ext cx="5534541" cy="5960821"/>
          </a:xfrm>
          <a:prstGeom prst="rect">
            <a:avLst/>
          </a:prstGeom>
        </p:spPr>
      </p:pic>
    </p:spTree>
    <p:extLst>
      <p:ext uri="{BB962C8B-B14F-4D97-AF65-F5344CB8AC3E}">
        <p14:creationId xmlns:p14="http://schemas.microsoft.com/office/powerpoint/2010/main" val="1240329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lists</a:t>
            </a:r>
            <a:endParaRPr lang="en-US" dirty="0"/>
          </a:p>
        </p:txBody>
      </p:sp>
      <p:sp>
        <p:nvSpPr>
          <p:cNvPr id="5" name="Content Placeholder 4"/>
          <p:cNvSpPr>
            <a:spLocks noGrp="1"/>
          </p:cNvSpPr>
          <p:nvPr>
            <p:ph idx="1"/>
          </p:nvPr>
        </p:nvSpPr>
        <p:spPr/>
        <p:txBody>
          <a:bodyPr/>
          <a:lstStyle/>
          <a:p>
            <a:r>
              <a:rPr lang="en-US" dirty="0" smtClean="0"/>
              <a:t>See supporting materials for current contacts that project managers may need to know in </a:t>
            </a:r>
            <a:r>
              <a:rPr lang="en-US" dirty="0" smtClean="0"/>
              <a:t>Accounting, </a:t>
            </a:r>
            <a:r>
              <a:rPr lang="en-US" dirty="0" smtClean="0"/>
              <a:t>ITD, IS, DMO…</a:t>
            </a:r>
            <a:endParaRPr lang="en-US" dirty="0"/>
          </a:p>
        </p:txBody>
      </p:sp>
    </p:spTree>
    <p:extLst>
      <p:ext uri="{BB962C8B-B14F-4D97-AF65-F5344CB8AC3E}">
        <p14:creationId xmlns:p14="http://schemas.microsoft.com/office/powerpoint/2010/main" val="3476405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Supporting Materials and Slide Docs</a:t>
            </a:r>
            <a:endParaRPr lang="en-US" dirty="0"/>
          </a:p>
        </p:txBody>
      </p:sp>
      <p:sp>
        <p:nvSpPr>
          <p:cNvPr id="3" name="Content Placeholder 2"/>
          <p:cNvSpPr>
            <a:spLocks noGrp="1"/>
          </p:cNvSpPr>
          <p:nvPr>
            <p:ph idx="1"/>
          </p:nvPr>
        </p:nvSpPr>
        <p:spPr/>
        <p:txBody>
          <a:bodyPr/>
          <a:lstStyle/>
          <a:p>
            <a:r>
              <a:rPr lang="en-US" dirty="0"/>
              <a:t>\\atlas\ProjectLibrary\Project Management Workshop 2019</a:t>
            </a:r>
          </a:p>
        </p:txBody>
      </p:sp>
    </p:spTree>
    <p:extLst>
      <p:ext uri="{BB962C8B-B14F-4D97-AF65-F5344CB8AC3E}">
        <p14:creationId xmlns:p14="http://schemas.microsoft.com/office/powerpoint/2010/main" val="5857598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Project Manager Responsibilities</a:t>
            </a:r>
            <a:endParaRPr lang="en-US" dirty="0"/>
          </a:p>
        </p:txBody>
      </p:sp>
      <p:sp>
        <p:nvSpPr>
          <p:cNvPr id="5" name="Content Placeholder 4"/>
          <p:cNvSpPr>
            <a:spLocks noGrp="1"/>
          </p:cNvSpPr>
          <p:nvPr>
            <p:ph idx="1"/>
          </p:nvPr>
        </p:nvSpPr>
        <p:spPr/>
        <p:txBody>
          <a:bodyPr/>
          <a:lstStyle/>
          <a:p>
            <a:r>
              <a:rPr lang="en-US" dirty="0" smtClean="0"/>
              <a:t>Everything</a:t>
            </a:r>
          </a:p>
          <a:p>
            <a:r>
              <a:rPr lang="en-US" dirty="0" smtClean="0"/>
              <a:t>Everything else</a:t>
            </a:r>
          </a:p>
          <a:p>
            <a:r>
              <a:rPr lang="en-US" dirty="0" smtClean="0"/>
              <a:t>Annual Report</a:t>
            </a:r>
          </a:p>
          <a:p>
            <a:r>
              <a:rPr lang="en-US" dirty="0" smtClean="0"/>
              <a:t>Board Bullets</a:t>
            </a:r>
          </a:p>
          <a:p>
            <a:r>
              <a:rPr lang="en-US" dirty="0" smtClean="0"/>
              <a:t>EC Notes</a:t>
            </a:r>
          </a:p>
          <a:p>
            <a:r>
              <a:rPr lang="en-US" dirty="0"/>
              <a:t>Project Updates</a:t>
            </a:r>
          </a:p>
          <a:p>
            <a:r>
              <a:rPr lang="en-US" dirty="0" smtClean="0"/>
              <a:t>Proposal </a:t>
            </a:r>
            <a:r>
              <a:rPr lang="en-US" dirty="0" smtClean="0"/>
              <a:t>Writing (Budget Entry)</a:t>
            </a:r>
          </a:p>
          <a:p>
            <a:r>
              <a:rPr lang="en-US" dirty="0" smtClean="0"/>
              <a:t>…</a:t>
            </a:r>
            <a:r>
              <a:rPr lang="en-US" dirty="0" smtClean="0"/>
              <a:t>and managing the project</a:t>
            </a:r>
          </a:p>
          <a:p>
            <a:endParaRPr lang="en-US" dirty="0" smtClean="0"/>
          </a:p>
          <a:p>
            <a:endParaRPr lang="en-US" dirty="0" smtClean="0"/>
          </a:p>
        </p:txBody>
      </p:sp>
    </p:spTree>
    <p:extLst>
      <p:ext uri="{BB962C8B-B14F-4D97-AF65-F5344CB8AC3E}">
        <p14:creationId xmlns:p14="http://schemas.microsoft.com/office/powerpoint/2010/main" val="294135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Project Manager Responsibilities </a:t>
            </a:r>
            <a:br>
              <a:rPr lang="en-US" dirty="0" smtClean="0"/>
            </a:br>
            <a:r>
              <a:rPr lang="en-US" dirty="0" smtClean="0"/>
              <a:t> Annual Report</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17602">
            <a:off x="2114099" y="2289240"/>
            <a:ext cx="3220827" cy="416169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71506">
            <a:off x="6686285" y="2285227"/>
            <a:ext cx="3250421" cy="4165963"/>
          </a:xfrm>
          <a:prstGeom prst="rect">
            <a:avLst/>
          </a:prstGeom>
        </p:spPr>
      </p:pic>
    </p:spTree>
    <p:extLst>
      <p:ext uri="{BB962C8B-B14F-4D97-AF65-F5344CB8AC3E}">
        <p14:creationId xmlns:p14="http://schemas.microsoft.com/office/powerpoint/2010/main" val="2595065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Project Manager Responsibilities</a:t>
            </a:r>
            <a:br>
              <a:rPr lang="en-US" dirty="0" smtClean="0"/>
            </a:br>
            <a:r>
              <a:rPr lang="en-US" dirty="0" smtClean="0"/>
              <a:t>Board Bullets</a:t>
            </a:r>
            <a:endParaRPr lang="en-US" dirty="0"/>
          </a:p>
        </p:txBody>
      </p:sp>
      <p:pic>
        <p:nvPicPr>
          <p:cNvPr id="3" name="Content Placeholder 2"/>
          <p:cNvPicPr>
            <a:picLocks noGrp="1" noChangeAspect="1"/>
          </p:cNvPicPr>
          <p:nvPr>
            <p:ph idx="1"/>
          </p:nvPr>
        </p:nvPicPr>
        <p:blipFill rotWithShape="1">
          <a:blip r:embed="rId3">
            <a:extLst>
              <a:ext uri="{28A0092B-C50C-407E-A947-70E740481C1C}">
                <a14:useLocalDpi xmlns:a14="http://schemas.microsoft.com/office/drawing/2010/main" val="0"/>
              </a:ext>
            </a:extLst>
          </a:blip>
          <a:srcRect l="5709" r="5613"/>
          <a:stretch/>
        </p:blipFill>
        <p:spPr>
          <a:xfrm>
            <a:off x="2047568" y="1709935"/>
            <a:ext cx="4001027" cy="4798602"/>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8825" y="1592368"/>
            <a:ext cx="3664420" cy="4960374"/>
          </a:xfrm>
          <a:prstGeom prst="rect">
            <a:avLst/>
          </a:prstGeom>
        </p:spPr>
      </p:pic>
    </p:spTree>
    <p:extLst>
      <p:ext uri="{BB962C8B-B14F-4D97-AF65-F5344CB8AC3E}">
        <p14:creationId xmlns:p14="http://schemas.microsoft.com/office/powerpoint/2010/main" val="4176390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Project Manager Responsibilities</a:t>
            </a:r>
            <a:br>
              <a:rPr lang="en-US" dirty="0" smtClean="0"/>
            </a:br>
            <a:r>
              <a:rPr lang="en-US" dirty="0" smtClean="0"/>
              <a:t>EC </a:t>
            </a:r>
            <a:r>
              <a:rPr lang="en-US" dirty="0" smtClean="0"/>
              <a:t>Notes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095457"/>
            <a:ext cx="5255172" cy="3412071"/>
          </a:xfrm>
          <a:prstGeom prst="rect">
            <a:avLst/>
          </a:prstGeom>
        </p:spPr>
      </p:pic>
    </p:spTree>
    <p:extLst>
      <p:ext uri="{BB962C8B-B14F-4D97-AF65-F5344CB8AC3E}">
        <p14:creationId xmlns:p14="http://schemas.microsoft.com/office/powerpoint/2010/main" val="1794281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Manager Responsibilities</a:t>
            </a:r>
            <a:br>
              <a:rPr lang="en-US" dirty="0" smtClean="0"/>
            </a:br>
            <a:r>
              <a:rPr lang="en-US" dirty="0" smtClean="0"/>
              <a:t>Project Updates</a:t>
            </a:r>
            <a:endParaRPr lang="en-US" dirty="0"/>
          </a:p>
        </p:txBody>
      </p:sp>
      <p:pic>
        <p:nvPicPr>
          <p:cNvPr id="5" name="Picture 4"/>
          <p:cNvPicPr>
            <a:picLocks noChangeAspect="1"/>
          </p:cNvPicPr>
          <p:nvPr/>
        </p:nvPicPr>
        <p:blipFill>
          <a:blip r:embed="rId3"/>
          <a:stretch>
            <a:fillRect/>
          </a:stretch>
        </p:blipFill>
        <p:spPr>
          <a:xfrm>
            <a:off x="932221" y="2022987"/>
            <a:ext cx="4762500" cy="3048000"/>
          </a:xfrm>
          <a:prstGeom prst="rect">
            <a:avLst/>
          </a:prstGeom>
        </p:spPr>
      </p:pic>
    </p:spTree>
    <p:extLst>
      <p:ext uri="{BB962C8B-B14F-4D97-AF65-F5344CB8AC3E}">
        <p14:creationId xmlns:p14="http://schemas.microsoft.com/office/powerpoint/2010/main" val="12888642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Permits: MB Sanctuary (Federal/NOAA)</a:t>
            </a:r>
            <a:endParaRPr lang="en-US" dirty="0"/>
          </a:p>
        </p:txBody>
      </p:sp>
      <p:sp>
        <p:nvSpPr>
          <p:cNvPr id="3" name="Content Placeholder 2"/>
          <p:cNvSpPr>
            <a:spLocks noGrp="1"/>
          </p:cNvSpPr>
          <p:nvPr>
            <p:ph sz="half" idx="1"/>
          </p:nvPr>
        </p:nvSpPr>
        <p:spPr>
          <a:xfrm>
            <a:off x="838200" y="1539875"/>
            <a:ext cx="5829300" cy="5003800"/>
          </a:xfrm>
        </p:spPr>
        <p:txBody>
          <a:bodyPr>
            <a:normAutofit fontScale="85000" lnSpcReduction="20000"/>
          </a:bodyPr>
          <a:lstStyle/>
          <a:p>
            <a:endParaRPr lang="en-US" dirty="0" smtClean="0"/>
          </a:p>
          <a:p>
            <a:r>
              <a:rPr lang="en-US" dirty="0" smtClean="0"/>
              <a:t>Are you doing an activity that requires a sanctuary permit? </a:t>
            </a:r>
            <a:endParaRPr lang="en-US" dirty="0" smtClean="0"/>
          </a:p>
          <a:p>
            <a:r>
              <a:rPr lang="en-US" dirty="0"/>
              <a:t>Some MBNMS (Sanctuary) Permit Triggers</a:t>
            </a:r>
          </a:p>
          <a:p>
            <a:pPr lvl="1"/>
            <a:r>
              <a:rPr lang="en-US" dirty="0"/>
              <a:t>Benthic sampling</a:t>
            </a:r>
          </a:p>
          <a:p>
            <a:pPr lvl="1"/>
            <a:r>
              <a:rPr lang="en-US" dirty="0"/>
              <a:t>Instrument and mooring deployments</a:t>
            </a:r>
          </a:p>
          <a:p>
            <a:pPr lvl="1"/>
            <a:r>
              <a:rPr lang="en-US" dirty="0"/>
              <a:t>Discharges (including chemicals, AUVs, drifters, etc.)</a:t>
            </a:r>
          </a:p>
          <a:p>
            <a:pPr lvl="1"/>
            <a:r>
              <a:rPr lang="en-US" dirty="0"/>
              <a:t>Cables</a:t>
            </a:r>
          </a:p>
          <a:p>
            <a:pPr lvl="1"/>
            <a:r>
              <a:rPr lang="en-US" dirty="0"/>
              <a:t>Work at Davidson Seamount</a:t>
            </a:r>
          </a:p>
          <a:p>
            <a:r>
              <a:rPr lang="en-US" dirty="0" smtClean="0"/>
              <a:t>Is </a:t>
            </a:r>
            <a:r>
              <a:rPr lang="en-US" dirty="0" smtClean="0"/>
              <a:t>it covered under our Annual Permit?</a:t>
            </a:r>
            <a:endParaRPr lang="en-US" dirty="0"/>
          </a:p>
          <a:p>
            <a:r>
              <a:rPr lang="en-US" dirty="0" smtClean="0"/>
              <a:t>Annual </a:t>
            </a:r>
            <a:r>
              <a:rPr lang="en-US" dirty="0"/>
              <a:t>Permit </a:t>
            </a:r>
            <a:r>
              <a:rPr lang="en-US" dirty="0" smtClean="0"/>
              <a:t>requires all groups covered to submit:</a:t>
            </a:r>
            <a:endParaRPr lang="en-US" dirty="0"/>
          </a:p>
          <a:p>
            <a:pPr lvl="1"/>
            <a:r>
              <a:rPr lang="en-US" dirty="0"/>
              <a:t>Spreadsheet</a:t>
            </a:r>
          </a:p>
          <a:p>
            <a:pPr lvl="1"/>
            <a:r>
              <a:rPr lang="en-US" dirty="0"/>
              <a:t>Project Summary</a:t>
            </a:r>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272" y="1229033"/>
            <a:ext cx="4246135" cy="549200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3689" y="2059564"/>
            <a:ext cx="2273300" cy="2146300"/>
          </a:xfrm>
          <a:prstGeom prst="rect">
            <a:avLst/>
          </a:prstGeom>
        </p:spPr>
      </p:pic>
    </p:spTree>
    <p:extLst>
      <p:ext uri="{BB962C8B-B14F-4D97-AF65-F5344CB8AC3E}">
        <p14:creationId xmlns:p14="http://schemas.microsoft.com/office/powerpoint/2010/main" val="3959767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4"/>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1161</TotalTime>
  <Words>2290</Words>
  <Application>Microsoft Office PowerPoint</Application>
  <PresentationFormat>Widescreen</PresentationFormat>
  <Paragraphs>335</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Garamond</vt:lpstr>
      <vt:lpstr>Office Theme</vt:lpstr>
      <vt:lpstr>Project Management at MBARI Workshop</vt:lpstr>
      <vt:lpstr>Day One</vt:lpstr>
      <vt:lpstr>Supporting Materials and Slide Docs</vt:lpstr>
      <vt:lpstr>Project Manager Responsibilities</vt:lpstr>
      <vt:lpstr>Project Manager Responsibilities   Annual Report</vt:lpstr>
      <vt:lpstr>Project Manager Responsibilities Board Bullets</vt:lpstr>
      <vt:lpstr>Project Manager Responsibilities EC Notes</vt:lpstr>
      <vt:lpstr>Project Manager Responsibilities Project Updates</vt:lpstr>
      <vt:lpstr>Permits: MB Sanctuary (Federal/NOAA)</vt:lpstr>
      <vt:lpstr>Permits: Collecting permits – CA </vt:lpstr>
      <vt:lpstr>Permits: Export Control (ITAR, EAR)</vt:lpstr>
      <vt:lpstr>Working with DMO- Ship Schedules</vt:lpstr>
      <vt:lpstr>Working with DMO – Ship Schedule</vt:lpstr>
      <vt:lpstr>Working with DMO – Ship Schedules</vt:lpstr>
      <vt:lpstr>Working with DMO – Ship Schedules</vt:lpstr>
      <vt:lpstr>Working with DMO  – Pre-cruise</vt:lpstr>
      <vt:lpstr>Working with DMO  – Pre-cruise</vt:lpstr>
      <vt:lpstr>Working with DMO - MOB</vt:lpstr>
      <vt:lpstr>Working with DMO - MOB</vt:lpstr>
      <vt:lpstr>DMO- Post Cruise</vt:lpstr>
      <vt:lpstr>DMO- Post Cruise</vt:lpstr>
      <vt:lpstr>DMO- Post cruise </vt:lpstr>
      <vt:lpstr>Contact lists</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117</cp:revision>
  <dcterms:created xsi:type="dcterms:W3CDTF">2019-02-11T23:43:47Z</dcterms:created>
  <dcterms:modified xsi:type="dcterms:W3CDTF">2019-03-06T23:59:05Z</dcterms:modified>
</cp:coreProperties>
</file>