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62" r:id="rId3"/>
    <p:sldId id="259" r:id="rId4"/>
    <p:sldId id="258" r:id="rId5"/>
    <p:sldId id="266" r:id="rId6"/>
    <p:sldId id="267" r:id="rId7"/>
    <p:sldId id="268" r:id="rId8"/>
    <p:sldId id="260" r:id="rId9"/>
    <p:sldId id="261" r:id="rId10"/>
    <p:sldId id="264" r:id="rId11"/>
    <p:sldId id="269"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20026" autoAdjust="0"/>
    <p:restoredTop sz="94660"/>
  </p:normalViewPr>
  <p:slideViewPr>
    <p:cSldViewPr snapToGrid="0">
      <p:cViewPr varScale="1">
        <p:scale>
          <a:sx n="81" d="100"/>
          <a:sy n="81" d="100"/>
        </p:scale>
        <p:origin x="90" y="108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79A0F5-BA2F-414D-AFAB-910CD0D6AF78}" type="datetimeFigureOut">
              <a:rPr lang="en-US" smtClean="0"/>
              <a:t>3/13/2019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07AD02-370F-4D16-B354-916CEBA06726}" type="slidenum">
              <a:rPr lang="en-US" smtClean="0"/>
              <a:t>‹#›</a:t>
            </a:fld>
            <a:endParaRPr lang="en-US"/>
          </a:p>
        </p:txBody>
      </p:sp>
    </p:spTree>
    <p:extLst>
      <p:ext uri="{BB962C8B-B14F-4D97-AF65-F5344CB8AC3E}">
        <p14:creationId xmlns:p14="http://schemas.microsoft.com/office/powerpoint/2010/main" val="287507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mailto:payroll@mbari.org" TargetMode="External"/><Relationship Id="rId13" Type="http://schemas.openxmlformats.org/officeDocument/2006/relationships/hyperlink" Target="mailto:basilio@mbari.org" TargetMode="External"/><Relationship Id="rId3" Type="http://schemas.openxmlformats.org/officeDocument/2006/relationships/hyperlink" Target="mailto:kbevard@mbari.org" TargetMode="External"/><Relationship Id="rId7" Type="http://schemas.openxmlformats.org/officeDocument/2006/relationships/hyperlink" Target="mailto:judy@mbari.org" TargetMode="External"/><Relationship Id="rId12" Type="http://schemas.openxmlformats.org/officeDocument/2006/relationships/hyperlink" Target="mailto:karen@mbari.org"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mailto:accountspayable@mbari.org" TargetMode="External"/><Relationship Id="rId11" Type="http://schemas.openxmlformats.org/officeDocument/2006/relationships/hyperlink" Target="mailto:cdisalvo@mbari.org" TargetMode="External"/><Relationship Id="rId5" Type="http://schemas.openxmlformats.org/officeDocument/2006/relationships/hyperlink" Target="mailto:gail@mbari.org" TargetMode="External"/><Relationship Id="rId10" Type="http://schemas.openxmlformats.org/officeDocument/2006/relationships/hyperlink" Target="mailto:grants@mbari.org" TargetMode="External"/><Relationship Id="rId4" Type="http://schemas.openxmlformats.org/officeDocument/2006/relationships/hyperlink" Target="mailto:purchasing@mbari.org" TargetMode="External"/><Relationship Id="rId9" Type="http://schemas.openxmlformats.org/officeDocument/2006/relationships/hyperlink" Target="mailto:danielle@mbari.or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13325" y="17463"/>
            <a:ext cx="1800225" cy="1012825"/>
          </a:xfrm>
        </p:spPr>
      </p:sp>
      <p:sp>
        <p:nvSpPr>
          <p:cNvPr id="4" name="Slide Number Placeholder 3"/>
          <p:cNvSpPr>
            <a:spLocks noGrp="1"/>
          </p:cNvSpPr>
          <p:nvPr>
            <p:ph type="sldNum" sz="quarter" idx="10"/>
          </p:nvPr>
        </p:nvSpPr>
        <p:spPr/>
        <p:txBody>
          <a:bodyPr/>
          <a:lstStyle/>
          <a:p>
            <a:fld id="{3D401B8E-9A6A-4F72-942D-3D28C77F538A}" type="slidenum">
              <a:rPr lang="en-US" smtClean="0"/>
              <a:t>1</a:t>
            </a:fld>
            <a:endParaRPr lang="en-US"/>
          </a:p>
        </p:txBody>
      </p:sp>
      <p:graphicFrame>
        <p:nvGraphicFramePr>
          <p:cNvPr id="5" name="Table 4"/>
          <p:cNvGraphicFramePr>
            <a:graphicFrameLocks noGrp="1"/>
          </p:cNvGraphicFramePr>
          <p:nvPr>
            <p:extLst/>
          </p:nvPr>
        </p:nvGraphicFramePr>
        <p:xfrm>
          <a:off x="168416" y="606399"/>
          <a:ext cx="3906872" cy="6972300"/>
        </p:xfrm>
        <a:graphic>
          <a:graphicData uri="http://schemas.openxmlformats.org/drawingml/2006/table">
            <a:tbl>
              <a:tblPr firstRow="1" firstCol="1" bandRow="1">
                <a:tableStyleId>{BDBED569-4797-4DF1-A0F4-6AAB3CD982D8}</a:tableStyleId>
              </a:tblPr>
              <a:tblGrid>
                <a:gridCol w="1570911">
                  <a:extLst>
                    <a:ext uri="{9D8B030D-6E8A-4147-A177-3AD203B41FA5}">
                      <a16:colId xmlns:a16="http://schemas.microsoft.com/office/drawing/2014/main" val="3195835347"/>
                    </a:ext>
                  </a:extLst>
                </a:gridCol>
                <a:gridCol w="1712780">
                  <a:extLst>
                    <a:ext uri="{9D8B030D-6E8A-4147-A177-3AD203B41FA5}">
                      <a16:colId xmlns:a16="http://schemas.microsoft.com/office/drawing/2014/main" val="2173440494"/>
                    </a:ext>
                  </a:extLst>
                </a:gridCol>
                <a:gridCol w="623181">
                  <a:extLst>
                    <a:ext uri="{9D8B030D-6E8A-4147-A177-3AD203B41FA5}">
                      <a16:colId xmlns:a16="http://schemas.microsoft.com/office/drawing/2014/main" val="4017018109"/>
                    </a:ext>
                  </a:extLst>
                </a:gridCol>
              </a:tblGrid>
              <a:tr h="1117600">
                <a:tc>
                  <a:txBody>
                    <a:bodyPr/>
                    <a:lstStyle/>
                    <a:p>
                      <a:r>
                        <a:rPr lang="en-US" sz="1000" dirty="0"/>
                        <a:t>Purchase Orders</a:t>
                      </a:r>
                      <a:br>
                        <a:rPr lang="en-US" sz="1000" dirty="0"/>
                      </a:br>
                      <a:r>
                        <a:rPr lang="en-US" sz="1000" dirty="0"/>
                        <a:t>Expense Reports</a:t>
                      </a:r>
                      <a:br>
                        <a:rPr lang="en-US" sz="1000" dirty="0"/>
                      </a:br>
                      <a:r>
                        <a:rPr lang="en-US" sz="1000" dirty="0"/>
                        <a:t>Cash Receipts</a:t>
                      </a:r>
                      <a:br>
                        <a:rPr lang="en-US" sz="1000" dirty="0"/>
                      </a:br>
                      <a:r>
                        <a:rPr lang="en-US" sz="1000" dirty="0"/>
                        <a:t>Credit Applications</a:t>
                      </a:r>
                      <a:br>
                        <a:rPr lang="en-US" sz="1000" dirty="0"/>
                      </a:br>
                      <a:r>
                        <a:rPr lang="en-US" sz="1000" dirty="0"/>
                        <a:t>Visa Credit Card Administration</a:t>
                      </a:r>
                      <a:br>
                        <a:rPr lang="en-US" sz="1000" dirty="0"/>
                      </a:br>
                      <a:endParaRPr lang="en-US" sz="1000" dirty="0"/>
                    </a:p>
                  </a:txBody>
                  <a:tcPr marL="95250" marR="95250" marT="95250" marB="95250" anchor="ctr"/>
                </a:tc>
                <a:tc>
                  <a:txBody>
                    <a:bodyPr/>
                    <a:lstStyle/>
                    <a:p>
                      <a:r>
                        <a:rPr lang="en-US" sz="1000" dirty="0">
                          <a:hlinkClick r:id="rId3"/>
                        </a:rPr>
                        <a:t>Kathy </a:t>
                      </a:r>
                      <a:r>
                        <a:rPr lang="en-US" sz="1000" dirty="0" err="1">
                          <a:hlinkClick r:id="rId3"/>
                        </a:rPr>
                        <a:t>Bevard</a:t>
                      </a:r>
                      <a:r>
                        <a:rPr lang="en-US" sz="1000" dirty="0"/>
                        <a:t/>
                      </a:r>
                      <a:br>
                        <a:rPr lang="en-US" sz="1000" dirty="0"/>
                      </a:br>
                      <a:r>
                        <a:rPr lang="en-US" sz="1000" dirty="0">
                          <a:hlinkClick r:id="rId4"/>
                        </a:rPr>
                        <a:t>purchasing@mbari.org</a:t>
                      </a:r>
                      <a:endParaRPr lang="en-US" sz="1000" dirty="0"/>
                    </a:p>
                  </a:txBody>
                  <a:tcPr marL="95250" marR="95250" marT="95250" marB="95250" anchor="ctr"/>
                </a:tc>
                <a:tc>
                  <a:txBody>
                    <a:bodyPr/>
                    <a:lstStyle/>
                    <a:p>
                      <a:r>
                        <a:rPr lang="en-US" sz="1000" dirty="0"/>
                        <a:t>x1722</a:t>
                      </a:r>
                      <a:br>
                        <a:rPr lang="en-US" sz="1000" dirty="0"/>
                      </a:br>
                      <a:r>
                        <a:rPr lang="en-US" sz="1000" dirty="0"/>
                        <a:t>A116</a:t>
                      </a:r>
                    </a:p>
                  </a:txBody>
                  <a:tcPr marL="95250" marR="95250" marT="95250" marB="95250" anchor="ctr"/>
                </a:tc>
                <a:extLst>
                  <a:ext uri="{0D108BD9-81ED-4DB2-BD59-A6C34878D82A}">
                    <a16:rowId xmlns:a16="http://schemas.microsoft.com/office/drawing/2014/main" val="445406059"/>
                  </a:ext>
                </a:extLst>
              </a:tr>
              <a:tr h="0">
                <a:tc>
                  <a:txBody>
                    <a:bodyPr/>
                    <a:lstStyle/>
                    <a:p>
                      <a:r>
                        <a:rPr lang="en-US" sz="1000" dirty="0"/>
                        <a:t>Accounts Payable </a:t>
                      </a:r>
                      <a:br>
                        <a:rPr lang="en-US" sz="1000" dirty="0"/>
                      </a:br>
                      <a:r>
                        <a:rPr lang="en-US" sz="1000" dirty="0"/>
                        <a:t>Petty Cash</a:t>
                      </a:r>
                      <a:br>
                        <a:rPr lang="en-US" sz="1000" dirty="0"/>
                      </a:br>
                      <a:r>
                        <a:rPr lang="en-US" sz="1000" dirty="0"/>
                        <a:t>Check Requests</a:t>
                      </a:r>
                      <a:br>
                        <a:rPr lang="en-US" sz="1000" dirty="0"/>
                      </a:br>
                      <a:r>
                        <a:rPr lang="en-US" sz="1000" dirty="0"/>
                        <a:t>Expense Reports </a:t>
                      </a:r>
                      <a:br>
                        <a:rPr lang="en-US" sz="1000" dirty="0"/>
                      </a:br>
                      <a:endParaRPr lang="en-US" sz="1000" dirty="0"/>
                    </a:p>
                  </a:txBody>
                  <a:tcPr marL="95250" marR="95250" marT="95250" marB="95250" anchor="ctr"/>
                </a:tc>
                <a:tc>
                  <a:txBody>
                    <a:bodyPr/>
                    <a:lstStyle/>
                    <a:p>
                      <a:r>
                        <a:rPr lang="en-US" sz="1000" dirty="0">
                          <a:hlinkClick r:id="rId5"/>
                        </a:rPr>
                        <a:t>Gail Escobar</a:t>
                      </a:r>
                      <a:r>
                        <a:rPr lang="en-US" sz="1000" dirty="0"/>
                        <a:t/>
                      </a:r>
                      <a:br>
                        <a:rPr lang="en-US" sz="1000" dirty="0"/>
                      </a:br>
                      <a:r>
                        <a:rPr lang="en-US" sz="1000" dirty="0">
                          <a:hlinkClick r:id="rId6"/>
                        </a:rPr>
                        <a:t>accountspayable@mbari.org</a:t>
                      </a:r>
                      <a:endParaRPr lang="en-US" sz="1000" dirty="0"/>
                    </a:p>
                  </a:txBody>
                  <a:tcPr marL="95250" marR="95250" marT="95250" marB="95250" anchor="ctr"/>
                </a:tc>
                <a:tc>
                  <a:txBody>
                    <a:bodyPr/>
                    <a:lstStyle/>
                    <a:p>
                      <a:r>
                        <a:rPr lang="en-US" sz="1000"/>
                        <a:t>x2022</a:t>
                      </a:r>
                      <a:br>
                        <a:rPr lang="en-US" sz="1000"/>
                      </a:br>
                      <a:r>
                        <a:rPr lang="en-US" sz="1000"/>
                        <a:t>A118</a:t>
                      </a:r>
                    </a:p>
                  </a:txBody>
                  <a:tcPr marL="95250" marR="95250" marT="95250" marB="95250" anchor="ctr"/>
                </a:tc>
                <a:extLst>
                  <a:ext uri="{0D108BD9-81ED-4DB2-BD59-A6C34878D82A}">
                    <a16:rowId xmlns:a16="http://schemas.microsoft.com/office/drawing/2014/main" val="1680114453"/>
                  </a:ext>
                </a:extLst>
              </a:tr>
              <a:tr h="0">
                <a:tc>
                  <a:txBody>
                    <a:bodyPr/>
                    <a:lstStyle/>
                    <a:p>
                      <a:r>
                        <a:rPr lang="en-US" sz="1000"/>
                        <a:t>Payroll</a:t>
                      </a:r>
                      <a:br>
                        <a:rPr lang="en-US" sz="1000"/>
                      </a:br>
                      <a:r>
                        <a:rPr lang="en-US" sz="1000"/>
                        <a:t>Employee Reimbursements</a:t>
                      </a:r>
                      <a:br>
                        <a:rPr lang="en-US" sz="1000"/>
                      </a:br>
                      <a:r>
                        <a:rPr lang="en-US" sz="1000"/>
                        <a:t>Payroll Tax Reporting</a:t>
                      </a:r>
                      <a:br>
                        <a:rPr lang="en-US" sz="1000"/>
                      </a:br>
                      <a:r>
                        <a:rPr lang="en-US" sz="1000"/>
                        <a:t>Payroll Transfers </a:t>
                      </a:r>
                      <a:br>
                        <a:rPr lang="en-US" sz="1000"/>
                      </a:br>
                      <a:endParaRPr lang="en-US" sz="1000"/>
                    </a:p>
                  </a:txBody>
                  <a:tcPr marL="95250" marR="95250" marT="95250" marB="95250" anchor="ctr"/>
                </a:tc>
                <a:tc>
                  <a:txBody>
                    <a:bodyPr/>
                    <a:lstStyle/>
                    <a:p>
                      <a:r>
                        <a:rPr lang="en-US" sz="1000" dirty="0">
                          <a:hlinkClick r:id="rId7"/>
                        </a:rPr>
                        <a:t>Judy Nelson</a:t>
                      </a:r>
                      <a:r>
                        <a:rPr lang="en-US" sz="1000" dirty="0"/>
                        <a:t/>
                      </a:r>
                      <a:br>
                        <a:rPr lang="en-US" sz="1000" dirty="0"/>
                      </a:br>
                      <a:r>
                        <a:rPr lang="en-US" sz="1000" dirty="0">
                          <a:hlinkClick r:id="rId8"/>
                        </a:rPr>
                        <a:t>payroll@mbari.org</a:t>
                      </a:r>
                      <a:endParaRPr lang="en-US" sz="1000" dirty="0"/>
                    </a:p>
                  </a:txBody>
                  <a:tcPr marL="95250" marR="95250" marT="95250" marB="95250" anchor="ctr"/>
                </a:tc>
                <a:tc>
                  <a:txBody>
                    <a:bodyPr/>
                    <a:lstStyle/>
                    <a:p>
                      <a:r>
                        <a:rPr lang="en-US" sz="1000" dirty="0"/>
                        <a:t>x1760</a:t>
                      </a:r>
                      <a:br>
                        <a:rPr lang="en-US" sz="1000" dirty="0"/>
                      </a:br>
                      <a:r>
                        <a:rPr lang="en-US" sz="1000" dirty="0"/>
                        <a:t>A127</a:t>
                      </a:r>
                    </a:p>
                  </a:txBody>
                  <a:tcPr marL="95250" marR="95250" marT="95250" marB="95250" anchor="ctr"/>
                </a:tc>
                <a:extLst>
                  <a:ext uri="{0D108BD9-81ED-4DB2-BD59-A6C34878D82A}">
                    <a16:rowId xmlns:a16="http://schemas.microsoft.com/office/drawing/2014/main" val="784477354"/>
                  </a:ext>
                </a:extLst>
              </a:tr>
              <a:tr h="0">
                <a:tc>
                  <a:txBody>
                    <a:bodyPr/>
                    <a:lstStyle/>
                    <a:p>
                      <a:r>
                        <a:rPr lang="en-US" sz="1000"/>
                        <a:t>Grants - Proposals / Admin</a:t>
                      </a:r>
                      <a:br>
                        <a:rPr lang="en-US" sz="1000"/>
                      </a:br>
                      <a:r>
                        <a:rPr lang="en-US" sz="1000"/>
                        <a:t>Independent Contractor Agreements</a:t>
                      </a:r>
                      <a:br>
                        <a:rPr lang="en-US" sz="1000"/>
                      </a:br>
                      <a:r>
                        <a:rPr lang="en-US" sz="1000"/>
                        <a:t>Invoicing</a:t>
                      </a:r>
                      <a:br>
                        <a:rPr lang="en-US" sz="1000"/>
                      </a:br>
                      <a:endParaRPr lang="en-US" sz="1000"/>
                    </a:p>
                  </a:txBody>
                  <a:tcPr marL="95250" marR="95250" marT="95250" marB="95250" anchor="ctr"/>
                </a:tc>
                <a:tc>
                  <a:txBody>
                    <a:bodyPr/>
                    <a:lstStyle/>
                    <a:p>
                      <a:r>
                        <a:rPr lang="en-US" sz="1000" dirty="0">
                          <a:hlinkClick r:id="rId9"/>
                        </a:rPr>
                        <a:t>Danielle Haddock</a:t>
                      </a:r>
                      <a:r>
                        <a:rPr lang="en-US" sz="1000" dirty="0"/>
                        <a:t/>
                      </a:r>
                      <a:br>
                        <a:rPr lang="en-US" sz="1000" dirty="0"/>
                      </a:br>
                      <a:r>
                        <a:rPr lang="en-US" sz="1000" dirty="0">
                          <a:hlinkClick r:id="rId10"/>
                        </a:rPr>
                        <a:t>grants@mbari.org</a:t>
                      </a:r>
                      <a:endParaRPr lang="en-US" sz="1000" dirty="0"/>
                    </a:p>
                  </a:txBody>
                  <a:tcPr marL="95250" marR="95250" marT="95250" marB="95250" anchor="ctr"/>
                </a:tc>
                <a:tc>
                  <a:txBody>
                    <a:bodyPr/>
                    <a:lstStyle/>
                    <a:p>
                      <a:r>
                        <a:rPr lang="en-US" sz="1000"/>
                        <a:t>x1803</a:t>
                      </a:r>
                      <a:br>
                        <a:rPr lang="en-US" sz="1000"/>
                      </a:br>
                      <a:r>
                        <a:rPr lang="en-US" sz="1000"/>
                        <a:t>A251</a:t>
                      </a:r>
                    </a:p>
                  </a:txBody>
                  <a:tcPr marL="95250" marR="95250" marT="95250" marB="95250" anchor="ctr"/>
                </a:tc>
                <a:extLst>
                  <a:ext uri="{0D108BD9-81ED-4DB2-BD59-A6C34878D82A}">
                    <a16:rowId xmlns:a16="http://schemas.microsoft.com/office/drawing/2014/main" val="3810061066"/>
                  </a:ext>
                </a:extLst>
              </a:tr>
              <a:tr h="0">
                <a:tc>
                  <a:txBody>
                    <a:bodyPr/>
                    <a:lstStyle/>
                    <a:p>
                      <a:r>
                        <a:rPr lang="en-US" sz="1000"/>
                        <a:t>Financial Reporting</a:t>
                      </a:r>
                      <a:br>
                        <a:rPr lang="en-US" sz="1000"/>
                      </a:br>
                      <a:r>
                        <a:rPr lang="en-US" sz="1000"/>
                        <a:t>Wire Transfers</a:t>
                      </a:r>
                      <a:br>
                        <a:rPr lang="en-US" sz="1000"/>
                      </a:br>
                      <a:r>
                        <a:rPr lang="en-US" sz="1000"/>
                        <a:t>Audit Coordination </a:t>
                      </a:r>
                      <a:br>
                        <a:rPr lang="en-US" sz="1000"/>
                      </a:br>
                      <a:r>
                        <a:rPr lang="en-US" sz="1000"/>
                        <a:t>Fixed Asset Accounting</a:t>
                      </a:r>
                      <a:br>
                        <a:rPr lang="en-US" sz="1000"/>
                      </a:br>
                      <a:r>
                        <a:rPr lang="en-US" sz="1000"/>
                        <a:t>Budget Transfer Requests</a:t>
                      </a:r>
                      <a:br>
                        <a:rPr lang="en-US" sz="1000"/>
                      </a:br>
                      <a:r>
                        <a:rPr lang="en-US" sz="1000"/>
                        <a:t>Cost Pool Calculations </a:t>
                      </a:r>
                      <a:br>
                        <a:rPr lang="en-US" sz="1000"/>
                      </a:br>
                      <a:endParaRPr lang="en-US" sz="1000"/>
                    </a:p>
                  </a:txBody>
                  <a:tcPr marL="95250" marR="95250" marT="95250" marB="95250" anchor="ctr"/>
                </a:tc>
                <a:tc>
                  <a:txBody>
                    <a:bodyPr/>
                    <a:lstStyle/>
                    <a:p>
                      <a:r>
                        <a:rPr lang="en-US" sz="1000" dirty="0">
                          <a:hlinkClick r:id="rId11"/>
                        </a:rPr>
                        <a:t>Chris Di Salvo</a:t>
                      </a:r>
                      <a:endParaRPr lang="en-US" sz="1000" dirty="0"/>
                    </a:p>
                  </a:txBody>
                  <a:tcPr marL="95250" marR="95250" marT="95250" marB="95250" anchor="ctr"/>
                </a:tc>
                <a:tc>
                  <a:txBody>
                    <a:bodyPr/>
                    <a:lstStyle/>
                    <a:p>
                      <a:r>
                        <a:rPr lang="en-US" sz="1000" dirty="0"/>
                        <a:t>x1788</a:t>
                      </a:r>
                      <a:br>
                        <a:rPr lang="en-US" sz="1000" dirty="0"/>
                      </a:br>
                      <a:r>
                        <a:rPr lang="en-US" sz="1000" dirty="0"/>
                        <a:t>A117</a:t>
                      </a:r>
                    </a:p>
                  </a:txBody>
                  <a:tcPr marL="95250" marR="95250" marT="95250" marB="95250" anchor="ctr"/>
                </a:tc>
                <a:extLst>
                  <a:ext uri="{0D108BD9-81ED-4DB2-BD59-A6C34878D82A}">
                    <a16:rowId xmlns:a16="http://schemas.microsoft.com/office/drawing/2014/main" val="2079622141"/>
                  </a:ext>
                </a:extLst>
              </a:tr>
              <a:tr h="0">
                <a:tc>
                  <a:txBody>
                    <a:bodyPr/>
                    <a:lstStyle/>
                    <a:p>
                      <a:r>
                        <a:rPr lang="en-US" sz="1000"/>
                        <a:t>Accounting Operations Manager</a:t>
                      </a:r>
                      <a:br>
                        <a:rPr lang="en-US" sz="1000"/>
                      </a:br>
                      <a:r>
                        <a:rPr lang="en-US" sz="1000"/>
                        <a:t>Costpoint Operations</a:t>
                      </a:r>
                      <a:br>
                        <a:rPr lang="en-US" sz="1000"/>
                      </a:br>
                      <a:r>
                        <a:rPr lang="en-US" sz="1000"/>
                        <a:t>Cognos Reporting </a:t>
                      </a:r>
                    </a:p>
                  </a:txBody>
                  <a:tcPr marL="95250" marR="95250" marT="95250" marB="95250" anchor="ctr"/>
                </a:tc>
                <a:tc>
                  <a:txBody>
                    <a:bodyPr/>
                    <a:lstStyle/>
                    <a:p>
                      <a:r>
                        <a:rPr lang="en-US" sz="1000">
                          <a:hlinkClick r:id="rId12"/>
                        </a:rPr>
                        <a:t>Karen Lash </a:t>
                      </a:r>
                      <a:endParaRPr lang="en-US" sz="1000"/>
                    </a:p>
                  </a:txBody>
                  <a:tcPr marL="95250" marR="95250" marT="95250" marB="95250" anchor="ctr"/>
                </a:tc>
                <a:tc>
                  <a:txBody>
                    <a:bodyPr/>
                    <a:lstStyle/>
                    <a:p>
                      <a:r>
                        <a:rPr lang="en-US" sz="1000" dirty="0"/>
                        <a:t>x1813</a:t>
                      </a:r>
                      <a:br>
                        <a:rPr lang="en-US" sz="1000" dirty="0"/>
                      </a:br>
                      <a:r>
                        <a:rPr lang="en-US" sz="1000" dirty="0"/>
                        <a:t>A126</a:t>
                      </a:r>
                    </a:p>
                  </a:txBody>
                  <a:tcPr marL="95250" marR="95250" marT="95250" marB="95250" anchor="ctr"/>
                </a:tc>
                <a:extLst>
                  <a:ext uri="{0D108BD9-81ED-4DB2-BD59-A6C34878D82A}">
                    <a16:rowId xmlns:a16="http://schemas.microsoft.com/office/drawing/2014/main" val="3378740351"/>
                  </a:ext>
                </a:extLst>
              </a:tr>
              <a:tr h="0">
                <a:tc>
                  <a:txBody>
                    <a:bodyPr/>
                    <a:lstStyle/>
                    <a:p>
                      <a:r>
                        <a:rPr lang="en-US" sz="1000"/>
                        <a:t>C.F.O.</a:t>
                      </a:r>
                      <a:br>
                        <a:rPr lang="en-US" sz="1000"/>
                      </a:br>
                      <a:endParaRPr lang="en-US" sz="1000"/>
                    </a:p>
                  </a:txBody>
                  <a:tcPr marL="95250" marR="95250" marT="95250" marB="95250" anchor="ctr"/>
                </a:tc>
                <a:tc>
                  <a:txBody>
                    <a:bodyPr/>
                    <a:lstStyle/>
                    <a:p>
                      <a:r>
                        <a:rPr lang="en-US" sz="1000" dirty="0" err="1">
                          <a:hlinkClick r:id="rId13"/>
                        </a:rPr>
                        <a:t>Basilio</a:t>
                      </a:r>
                      <a:r>
                        <a:rPr lang="en-US" sz="1000" dirty="0">
                          <a:hlinkClick r:id="rId13"/>
                        </a:rPr>
                        <a:t> Martinez</a:t>
                      </a:r>
                      <a:endParaRPr lang="en-US" sz="1000" dirty="0"/>
                    </a:p>
                  </a:txBody>
                  <a:tcPr marL="95250" marR="95250" marT="95250" marB="95250" anchor="ctr"/>
                </a:tc>
                <a:tc>
                  <a:txBody>
                    <a:bodyPr/>
                    <a:lstStyle/>
                    <a:p>
                      <a:r>
                        <a:rPr lang="en-US" sz="1000" dirty="0"/>
                        <a:t>x1731</a:t>
                      </a:r>
                      <a:br>
                        <a:rPr lang="en-US" sz="1000" dirty="0"/>
                      </a:br>
                      <a:r>
                        <a:rPr lang="en-US" sz="1000" dirty="0"/>
                        <a:t>A206</a:t>
                      </a:r>
                    </a:p>
                  </a:txBody>
                  <a:tcPr marL="95250" marR="95250" marT="95250" marB="95250" anchor="ctr"/>
                </a:tc>
                <a:extLst>
                  <a:ext uri="{0D108BD9-81ED-4DB2-BD59-A6C34878D82A}">
                    <a16:rowId xmlns:a16="http://schemas.microsoft.com/office/drawing/2014/main" val="3212348545"/>
                  </a:ext>
                </a:extLst>
              </a:tr>
            </a:tbl>
          </a:graphicData>
        </a:graphic>
      </p:graphicFrame>
      <p:sp>
        <p:nvSpPr>
          <p:cNvPr id="6" name="TextBox 5"/>
          <p:cNvSpPr txBox="1"/>
          <p:nvPr/>
        </p:nvSpPr>
        <p:spPr>
          <a:xfrm>
            <a:off x="168416" y="237067"/>
            <a:ext cx="2104615" cy="369332"/>
          </a:xfrm>
          <a:prstGeom prst="rect">
            <a:avLst/>
          </a:prstGeom>
          <a:noFill/>
        </p:spPr>
        <p:txBody>
          <a:bodyPr wrap="none" rtlCol="0">
            <a:spAutoFit/>
          </a:bodyPr>
          <a:lstStyle/>
          <a:p>
            <a:r>
              <a:rPr lang="en-US" dirty="0" smtClean="0"/>
              <a:t>Accounting Contacts</a:t>
            </a:r>
            <a:endParaRPr lang="en-US" dirty="0"/>
          </a:p>
        </p:txBody>
      </p:sp>
    </p:spTree>
    <p:extLst>
      <p:ext uri="{BB962C8B-B14F-4D97-AF65-F5344CB8AC3E}">
        <p14:creationId xmlns:p14="http://schemas.microsoft.com/office/powerpoint/2010/main" val="1943525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r>
              <a:rPr lang="en-US" dirty="0"/>
              <a:t>Overseeing expense and labor budgets</a:t>
            </a:r>
          </a:p>
          <a:p>
            <a:pPr marL="628650" lvl="1" indent="-171450">
              <a:buFont typeface="Arial" panose="020B0604020202020204" pitchFamily="34" charset="0"/>
              <a:buChar char="•"/>
            </a:pPr>
            <a:r>
              <a:rPr lang="en-US" dirty="0"/>
              <a:t>What to do if you need more $$$$</a:t>
            </a:r>
          </a:p>
          <a:p>
            <a:pPr marL="1085850" lvl="2" indent="-171450">
              <a:buFont typeface="Arial" panose="020B0604020202020204" pitchFamily="34" charset="0"/>
              <a:buChar char="•"/>
            </a:pPr>
            <a:r>
              <a:rPr lang="en-US" dirty="0"/>
              <a:t>Talk to the project PI</a:t>
            </a:r>
          </a:p>
          <a:p>
            <a:pPr marL="1085850" lvl="2" indent="-171450">
              <a:buFont typeface="Arial" panose="020B0604020202020204" pitchFamily="34" charset="0"/>
              <a:buChar char="•"/>
            </a:pPr>
            <a:r>
              <a:rPr lang="en-US" dirty="0"/>
              <a:t>Talk to Chris and/or send message to </a:t>
            </a:r>
            <a:r>
              <a:rPr lang="en-US" dirty="0" err="1"/>
              <a:t>Mteam</a:t>
            </a:r>
            <a:endParaRPr lang="en-US" dirty="0"/>
          </a:p>
          <a:p>
            <a:pPr marL="628650" lvl="1" indent="-171450">
              <a:buFont typeface="Arial" panose="020B0604020202020204" pitchFamily="34" charset="0"/>
              <a:buChar char="•"/>
            </a:pPr>
            <a:r>
              <a:rPr lang="en-US" dirty="0"/>
              <a:t>What to do if you need more labor:</a:t>
            </a:r>
          </a:p>
          <a:p>
            <a:pPr marL="1085850" lvl="2" indent="-171450">
              <a:buFont typeface="Arial" panose="020B0604020202020204" pitchFamily="34" charset="0"/>
              <a:buChar char="•"/>
            </a:pPr>
            <a:r>
              <a:rPr lang="en-US" dirty="0"/>
              <a:t>Talk to Doug Au</a:t>
            </a:r>
          </a:p>
          <a:p>
            <a:pPr marL="628650" lvl="1" indent="-171450">
              <a:buFont typeface="Arial" panose="020B0604020202020204" pitchFamily="34" charset="0"/>
              <a:buChar char="•"/>
            </a:pPr>
            <a:r>
              <a:rPr lang="en-US" dirty="0"/>
              <a:t>What to do if you need more ship time</a:t>
            </a:r>
          </a:p>
          <a:p>
            <a:pPr marL="1085850" lvl="2" indent="-171450">
              <a:buFont typeface="Arial" panose="020B0604020202020204" pitchFamily="34" charset="0"/>
              <a:buChar char="•"/>
            </a:pPr>
            <a:r>
              <a:rPr lang="en-US" dirty="0"/>
              <a:t>Good luck with that</a:t>
            </a:r>
          </a:p>
          <a:p>
            <a:pPr marL="628650" lvl="1" indent="-171450">
              <a:buFont typeface="Arial" panose="020B0604020202020204" pitchFamily="34" charset="0"/>
              <a:buChar char="•"/>
            </a:pPr>
            <a:r>
              <a:rPr lang="en-US" dirty="0"/>
              <a:t>What to do if you are not going to make significant milestones:</a:t>
            </a:r>
          </a:p>
          <a:p>
            <a:pPr marL="1085850" lvl="2" indent="-171450">
              <a:buFont typeface="Arial" panose="020B0604020202020204" pitchFamily="34" charset="0"/>
              <a:buChar char="•"/>
            </a:pPr>
            <a:r>
              <a:rPr lang="en-US" dirty="0"/>
              <a:t>Make </a:t>
            </a:r>
            <a:r>
              <a:rPr lang="en-US" dirty="0" err="1"/>
              <a:t>Mteam</a:t>
            </a:r>
            <a:r>
              <a:rPr lang="en-US" dirty="0"/>
              <a:t> aware of this, as well as why the delay. Sometimes this is done in the following years proposal</a:t>
            </a:r>
          </a:p>
          <a:p>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2</a:t>
            </a:fld>
            <a:endParaRPr lang="en-US"/>
          </a:p>
        </p:txBody>
      </p:sp>
    </p:spTree>
    <p:extLst>
      <p:ext uri="{BB962C8B-B14F-4D97-AF65-F5344CB8AC3E}">
        <p14:creationId xmlns:p14="http://schemas.microsoft.com/office/powerpoint/2010/main" val="3772068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DE8737-38A1-4D2B-A4AA-CDAB17452397}" type="datetimeFigureOut">
              <a:rPr lang="en-US" smtClean="0"/>
              <a:t>3/13/2019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65F2C1-57FB-4F7C-9378-2C61DB052259}" type="slidenum">
              <a:rPr lang="en-US" smtClean="0"/>
              <a:t>‹#›</a:t>
            </a:fld>
            <a:endParaRPr lang="en-US"/>
          </a:p>
        </p:txBody>
      </p:sp>
    </p:spTree>
    <p:extLst>
      <p:ext uri="{BB962C8B-B14F-4D97-AF65-F5344CB8AC3E}">
        <p14:creationId xmlns:p14="http://schemas.microsoft.com/office/powerpoint/2010/main" val="4270907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DE8737-38A1-4D2B-A4AA-CDAB17452397}" type="datetimeFigureOut">
              <a:rPr lang="en-US" smtClean="0"/>
              <a:t>3/13/2019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65F2C1-57FB-4F7C-9378-2C61DB052259}" type="slidenum">
              <a:rPr lang="en-US" smtClean="0"/>
              <a:t>‹#›</a:t>
            </a:fld>
            <a:endParaRPr lang="en-US"/>
          </a:p>
        </p:txBody>
      </p:sp>
    </p:spTree>
    <p:extLst>
      <p:ext uri="{BB962C8B-B14F-4D97-AF65-F5344CB8AC3E}">
        <p14:creationId xmlns:p14="http://schemas.microsoft.com/office/powerpoint/2010/main" val="1899839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DE8737-38A1-4D2B-A4AA-CDAB17452397}" type="datetimeFigureOut">
              <a:rPr lang="en-US" smtClean="0"/>
              <a:t>3/13/2019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65F2C1-57FB-4F7C-9378-2C61DB052259}" type="slidenum">
              <a:rPr lang="en-US" smtClean="0"/>
              <a:t>‹#›</a:t>
            </a:fld>
            <a:endParaRPr lang="en-US"/>
          </a:p>
        </p:txBody>
      </p:sp>
    </p:spTree>
    <p:extLst>
      <p:ext uri="{BB962C8B-B14F-4D97-AF65-F5344CB8AC3E}">
        <p14:creationId xmlns:p14="http://schemas.microsoft.com/office/powerpoint/2010/main" val="3591735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DE8737-38A1-4D2B-A4AA-CDAB17452397}" type="datetimeFigureOut">
              <a:rPr lang="en-US" smtClean="0"/>
              <a:t>3/13/2019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65F2C1-57FB-4F7C-9378-2C61DB052259}" type="slidenum">
              <a:rPr lang="en-US" smtClean="0"/>
              <a:t>‹#›</a:t>
            </a:fld>
            <a:endParaRPr lang="en-US"/>
          </a:p>
        </p:txBody>
      </p:sp>
    </p:spTree>
    <p:extLst>
      <p:ext uri="{BB962C8B-B14F-4D97-AF65-F5344CB8AC3E}">
        <p14:creationId xmlns:p14="http://schemas.microsoft.com/office/powerpoint/2010/main" val="2193430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EDE8737-38A1-4D2B-A4AA-CDAB17452397}" type="datetimeFigureOut">
              <a:rPr lang="en-US" smtClean="0"/>
              <a:t>3/13/2019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65F2C1-57FB-4F7C-9378-2C61DB052259}" type="slidenum">
              <a:rPr lang="en-US" smtClean="0"/>
              <a:t>‹#›</a:t>
            </a:fld>
            <a:endParaRPr lang="en-US"/>
          </a:p>
        </p:txBody>
      </p:sp>
    </p:spTree>
    <p:extLst>
      <p:ext uri="{BB962C8B-B14F-4D97-AF65-F5344CB8AC3E}">
        <p14:creationId xmlns:p14="http://schemas.microsoft.com/office/powerpoint/2010/main" val="492468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DE8737-38A1-4D2B-A4AA-CDAB17452397}" type="datetimeFigureOut">
              <a:rPr lang="en-US" smtClean="0"/>
              <a:t>3/13/2019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65F2C1-57FB-4F7C-9378-2C61DB052259}" type="slidenum">
              <a:rPr lang="en-US" smtClean="0"/>
              <a:t>‹#›</a:t>
            </a:fld>
            <a:endParaRPr lang="en-US"/>
          </a:p>
        </p:txBody>
      </p:sp>
    </p:spTree>
    <p:extLst>
      <p:ext uri="{BB962C8B-B14F-4D97-AF65-F5344CB8AC3E}">
        <p14:creationId xmlns:p14="http://schemas.microsoft.com/office/powerpoint/2010/main" val="2937381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DE8737-38A1-4D2B-A4AA-CDAB17452397}" type="datetimeFigureOut">
              <a:rPr lang="en-US" smtClean="0"/>
              <a:t>3/13/2019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65F2C1-57FB-4F7C-9378-2C61DB052259}" type="slidenum">
              <a:rPr lang="en-US" smtClean="0"/>
              <a:t>‹#›</a:t>
            </a:fld>
            <a:endParaRPr lang="en-US"/>
          </a:p>
        </p:txBody>
      </p:sp>
    </p:spTree>
    <p:extLst>
      <p:ext uri="{BB962C8B-B14F-4D97-AF65-F5344CB8AC3E}">
        <p14:creationId xmlns:p14="http://schemas.microsoft.com/office/powerpoint/2010/main" val="1992117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DE8737-38A1-4D2B-A4AA-CDAB17452397}" type="datetimeFigureOut">
              <a:rPr lang="en-US" smtClean="0"/>
              <a:t>3/13/2019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65F2C1-57FB-4F7C-9378-2C61DB052259}" type="slidenum">
              <a:rPr lang="en-US" smtClean="0"/>
              <a:t>‹#›</a:t>
            </a:fld>
            <a:endParaRPr lang="en-US"/>
          </a:p>
        </p:txBody>
      </p:sp>
    </p:spTree>
    <p:extLst>
      <p:ext uri="{BB962C8B-B14F-4D97-AF65-F5344CB8AC3E}">
        <p14:creationId xmlns:p14="http://schemas.microsoft.com/office/powerpoint/2010/main" val="3327039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DE8737-38A1-4D2B-A4AA-CDAB17452397}" type="datetimeFigureOut">
              <a:rPr lang="en-US" smtClean="0"/>
              <a:t>3/13/2019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65F2C1-57FB-4F7C-9378-2C61DB052259}" type="slidenum">
              <a:rPr lang="en-US" smtClean="0"/>
              <a:t>‹#›</a:t>
            </a:fld>
            <a:endParaRPr lang="en-US"/>
          </a:p>
        </p:txBody>
      </p:sp>
    </p:spTree>
    <p:extLst>
      <p:ext uri="{BB962C8B-B14F-4D97-AF65-F5344CB8AC3E}">
        <p14:creationId xmlns:p14="http://schemas.microsoft.com/office/powerpoint/2010/main" val="2671005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EDE8737-38A1-4D2B-A4AA-CDAB17452397}" type="datetimeFigureOut">
              <a:rPr lang="en-US" smtClean="0"/>
              <a:t>3/13/2019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65F2C1-57FB-4F7C-9378-2C61DB052259}" type="slidenum">
              <a:rPr lang="en-US" smtClean="0"/>
              <a:t>‹#›</a:t>
            </a:fld>
            <a:endParaRPr lang="en-US"/>
          </a:p>
        </p:txBody>
      </p:sp>
    </p:spTree>
    <p:extLst>
      <p:ext uri="{BB962C8B-B14F-4D97-AF65-F5344CB8AC3E}">
        <p14:creationId xmlns:p14="http://schemas.microsoft.com/office/powerpoint/2010/main" val="2936605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EDE8737-38A1-4D2B-A4AA-CDAB17452397}" type="datetimeFigureOut">
              <a:rPr lang="en-US" smtClean="0"/>
              <a:t>3/13/2019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65F2C1-57FB-4F7C-9378-2C61DB052259}" type="slidenum">
              <a:rPr lang="en-US" smtClean="0"/>
              <a:t>‹#›</a:t>
            </a:fld>
            <a:endParaRPr lang="en-US"/>
          </a:p>
        </p:txBody>
      </p:sp>
    </p:spTree>
    <p:extLst>
      <p:ext uri="{BB962C8B-B14F-4D97-AF65-F5344CB8AC3E}">
        <p14:creationId xmlns:p14="http://schemas.microsoft.com/office/powerpoint/2010/main" val="2475018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DE8737-38A1-4D2B-A4AA-CDAB17452397}" type="datetimeFigureOut">
              <a:rPr lang="en-US" smtClean="0"/>
              <a:t>3/13/2019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65F2C1-57FB-4F7C-9378-2C61DB052259}" type="slidenum">
              <a:rPr lang="en-US" smtClean="0"/>
              <a:t>‹#›</a:t>
            </a:fld>
            <a:endParaRPr lang="en-US"/>
          </a:p>
        </p:txBody>
      </p:sp>
    </p:spTree>
    <p:extLst>
      <p:ext uri="{BB962C8B-B14F-4D97-AF65-F5344CB8AC3E}">
        <p14:creationId xmlns:p14="http://schemas.microsoft.com/office/powerpoint/2010/main" val="8134043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mww.mbari.org/pco/project_management_at_mbari.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mww.mbari.org/pco/project_management_at_mbari.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Management - </a:t>
            </a:r>
            <a:r>
              <a:rPr lang="en-US" dirty="0" err="1" smtClean="0"/>
              <a:t>Misc</a:t>
            </a:r>
            <a:endParaRPr lang="en-US" dirty="0"/>
          </a:p>
        </p:txBody>
      </p:sp>
      <p:sp>
        <p:nvSpPr>
          <p:cNvPr id="5" name="Content Placeholder 4"/>
          <p:cNvSpPr>
            <a:spLocks noGrp="1"/>
          </p:cNvSpPr>
          <p:nvPr>
            <p:ph idx="1"/>
          </p:nvPr>
        </p:nvSpPr>
        <p:spPr/>
        <p:txBody>
          <a:bodyPr/>
          <a:lstStyle/>
          <a:p>
            <a:r>
              <a:rPr lang="en-US" dirty="0"/>
              <a:t>Need </a:t>
            </a:r>
            <a:r>
              <a:rPr lang="en-US" dirty="0" smtClean="0"/>
              <a:t>more….?</a:t>
            </a:r>
            <a:endParaRPr lang="en-US" dirty="0"/>
          </a:p>
          <a:p>
            <a:r>
              <a:rPr lang="en-US" dirty="0" smtClean="0"/>
              <a:t>Version </a:t>
            </a:r>
            <a:r>
              <a:rPr lang="en-US" dirty="0" smtClean="0"/>
              <a:t>Control Resources</a:t>
            </a:r>
          </a:p>
          <a:p>
            <a:r>
              <a:rPr lang="en-US" dirty="0" smtClean="0"/>
              <a:t>Design </a:t>
            </a:r>
            <a:r>
              <a:rPr lang="en-US" dirty="0" smtClean="0"/>
              <a:t>reviews</a:t>
            </a:r>
          </a:p>
          <a:p>
            <a:r>
              <a:rPr lang="en-US" dirty="0" smtClean="0"/>
              <a:t>Managing time expectations</a:t>
            </a:r>
            <a:endParaRPr lang="en-US" dirty="0"/>
          </a:p>
        </p:txBody>
      </p:sp>
    </p:spTree>
    <p:extLst>
      <p:ext uri="{BB962C8B-B14F-4D97-AF65-F5344CB8AC3E}">
        <p14:creationId xmlns:p14="http://schemas.microsoft.com/office/powerpoint/2010/main" val="40674844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Advice from Keith	</a:t>
            </a:r>
            <a:endParaRPr lang="en-US" dirty="0"/>
          </a:p>
        </p:txBody>
      </p:sp>
      <p:sp>
        <p:nvSpPr>
          <p:cNvPr id="3" name="Content Placeholder 2"/>
          <p:cNvSpPr>
            <a:spLocks noGrp="1"/>
          </p:cNvSpPr>
          <p:nvPr>
            <p:ph idx="1"/>
          </p:nvPr>
        </p:nvSpPr>
        <p:spPr/>
        <p:txBody>
          <a:bodyPr/>
          <a:lstStyle/>
          <a:p>
            <a:r>
              <a:rPr lang="en-US" dirty="0" smtClean="0"/>
              <a:t>Set </a:t>
            </a:r>
            <a:r>
              <a:rPr lang="en-US" dirty="0"/>
              <a:t>documentation standards from the </a:t>
            </a:r>
            <a:r>
              <a:rPr lang="en-US" dirty="0" smtClean="0"/>
              <a:t>beginning</a:t>
            </a:r>
          </a:p>
          <a:p>
            <a:r>
              <a:rPr lang="en-US" dirty="0"/>
              <a:t>Make sure you include time for project management in the resources requested in the proposal. It does take time to do properly and it very easy to overlook when estimating resources </a:t>
            </a:r>
            <a:endParaRPr lang="en-US" dirty="0" smtClean="0"/>
          </a:p>
          <a:p>
            <a:r>
              <a:rPr lang="en-US" dirty="0"/>
              <a:t>Apply the right level of project management for your particular project </a:t>
            </a:r>
            <a:endParaRPr lang="en-US" dirty="0" smtClean="0"/>
          </a:p>
        </p:txBody>
      </p:sp>
    </p:spTree>
    <p:extLst>
      <p:ext uri="{BB962C8B-B14F-4D97-AF65-F5344CB8AC3E}">
        <p14:creationId xmlns:p14="http://schemas.microsoft.com/office/powerpoint/2010/main" val="339946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Advice from Keith</a:t>
            </a:r>
            <a:endParaRPr lang="en-US" dirty="0"/>
          </a:p>
        </p:txBody>
      </p:sp>
      <p:sp>
        <p:nvSpPr>
          <p:cNvPr id="3" name="Content Placeholder 2"/>
          <p:cNvSpPr>
            <a:spLocks noGrp="1"/>
          </p:cNvSpPr>
          <p:nvPr>
            <p:ph idx="1"/>
          </p:nvPr>
        </p:nvSpPr>
        <p:spPr/>
        <p:txBody>
          <a:bodyPr/>
          <a:lstStyle/>
          <a:p>
            <a:r>
              <a:rPr lang="en-US" dirty="0"/>
              <a:t>Make sure the scope of the project is really clear</a:t>
            </a:r>
          </a:p>
          <a:p>
            <a:r>
              <a:rPr lang="en-US" dirty="0"/>
              <a:t>Address high risk items as early as possible in the project </a:t>
            </a:r>
          </a:p>
          <a:p>
            <a:r>
              <a:rPr lang="en-US" dirty="0"/>
              <a:t>Keep a regular eye on </a:t>
            </a:r>
            <a:r>
              <a:rPr lang="en-US" dirty="0" smtClean="0"/>
              <a:t>resources</a:t>
            </a:r>
          </a:p>
          <a:p>
            <a:r>
              <a:rPr lang="en-US" dirty="0" smtClean="0"/>
              <a:t>Plan transition once development is completed</a:t>
            </a:r>
            <a:endParaRPr lang="en-US" dirty="0"/>
          </a:p>
          <a:p>
            <a:endParaRPr lang="en-US" dirty="0"/>
          </a:p>
        </p:txBody>
      </p:sp>
    </p:spTree>
    <p:extLst>
      <p:ext uri="{BB962C8B-B14F-4D97-AF65-F5344CB8AC3E}">
        <p14:creationId xmlns:p14="http://schemas.microsoft.com/office/powerpoint/2010/main" val="3940220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Management Resources	</a:t>
            </a:r>
            <a:endParaRPr lang="en-US" dirty="0"/>
          </a:p>
        </p:txBody>
      </p:sp>
      <p:sp>
        <p:nvSpPr>
          <p:cNvPr id="3" name="Content Placeholder 2"/>
          <p:cNvSpPr>
            <a:spLocks noGrp="1"/>
          </p:cNvSpPr>
          <p:nvPr>
            <p:ph idx="1"/>
          </p:nvPr>
        </p:nvSpPr>
        <p:spPr/>
        <p:txBody>
          <a:bodyPr/>
          <a:lstStyle/>
          <a:p>
            <a:r>
              <a:rPr lang="en-US" dirty="0" smtClean="0"/>
              <a:t> \\atlas\ProjectLibrary\Project Management Workshop 2019\Supporting Materials</a:t>
            </a:r>
          </a:p>
          <a:p>
            <a:r>
              <a:rPr lang="en-US" dirty="0" smtClean="0">
                <a:hlinkClick r:id="rId2"/>
              </a:rPr>
              <a:t>https://</a:t>
            </a:r>
            <a:r>
              <a:rPr lang="en-US" dirty="0" smtClean="0">
                <a:hlinkClick r:id="rId2"/>
              </a:rPr>
              <a:t>mww.mbari.org/pco/project_management_at_mbari.html</a:t>
            </a:r>
            <a:endParaRPr lang="en-US" dirty="0"/>
          </a:p>
          <a:p>
            <a:r>
              <a:rPr lang="en-US" dirty="0" smtClean="0"/>
              <a:t>Come ask for advice/help when needed: Doug, Jim, and Alana</a:t>
            </a:r>
            <a:endParaRPr lang="en-US" dirty="0" smtClean="0"/>
          </a:p>
          <a:p>
            <a:endParaRPr lang="en-US" dirty="0"/>
          </a:p>
        </p:txBody>
      </p:sp>
    </p:spTree>
    <p:extLst>
      <p:ext uri="{BB962C8B-B14F-4D97-AF65-F5344CB8AC3E}">
        <p14:creationId xmlns:p14="http://schemas.microsoft.com/office/powerpoint/2010/main" val="2807392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324"/>
            <a:ext cx="10515600" cy="1325563"/>
          </a:xfrm>
        </p:spPr>
        <p:txBody>
          <a:bodyPr/>
          <a:lstStyle/>
          <a:p>
            <a:r>
              <a:rPr lang="en-US" dirty="0" smtClean="0"/>
              <a:t>Project Manager Responsibilities </a:t>
            </a:r>
            <a:br>
              <a:rPr lang="en-US" dirty="0" smtClean="0"/>
            </a:br>
            <a:r>
              <a:rPr lang="en-US" dirty="0" smtClean="0"/>
              <a:t>I Need More…(or changes to my…)</a:t>
            </a:r>
            <a:endParaRPr lang="en-US" dirty="0"/>
          </a:p>
        </p:txBody>
      </p:sp>
      <p:grpSp>
        <p:nvGrpSpPr>
          <p:cNvPr id="18" name="Group 17"/>
          <p:cNvGrpSpPr/>
          <p:nvPr/>
        </p:nvGrpSpPr>
        <p:grpSpPr>
          <a:xfrm>
            <a:off x="1022556" y="1762434"/>
            <a:ext cx="4119715" cy="2780070"/>
            <a:chOff x="1022556" y="1762433"/>
            <a:chExt cx="4961421" cy="3254477"/>
          </a:xfrm>
        </p:grpSpPr>
        <p:pic>
          <p:nvPicPr>
            <p:cNvPr id="8" name="Picture 7" descr="UNIVERSIDAD DEL VALLE - Ingeniería Industria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556" y="3492910"/>
              <a:ext cx="1457325" cy="1524000"/>
            </a:xfrm>
            <a:prstGeom prst="rect">
              <a:avLst/>
            </a:prstGeom>
          </p:spPr>
        </p:pic>
        <p:pic>
          <p:nvPicPr>
            <p:cNvPr id="9" name="Picture 8"/>
            <p:cNvPicPr>
              <a:picLocks noChangeAspect="1"/>
            </p:cNvPicPr>
            <p:nvPr/>
          </p:nvPicPr>
          <p:blipFill>
            <a:blip r:embed="rId4"/>
            <a:stretch>
              <a:fillRect/>
            </a:stretch>
          </p:blipFill>
          <p:spPr>
            <a:xfrm>
              <a:off x="4404852" y="3450047"/>
              <a:ext cx="1579125" cy="1566863"/>
            </a:xfrm>
            <a:prstGeom prst="rect">
              <a:avLst/>
            </a:prstGeom>
          </p:spPr>
        </p:pic>
        <p:grpSp>
          <p:nvGrpSpPr>
            <p:cNvPr id="17" name="Group 16"/>
            <p:cNvGrpSpPr/>
            <p:nvPr/>
          </p:nvGrpSpPr>
          <p:grpSpPr>
            <a:xfrm>
              <a:off x="1071717" y="1762433"/>
              <a:ext cx="4898307" cy="2824988"/>
              <a:chOff x="1071717" y="1762433"/>
              <a:chExt cx="4898307" cy="2824988"/>
            </a:xfrm>
          </p:grpSpPr>
          <p:pic>
            <p:nvPicPr>
              <p:cNvPr id="5" name="Picture 4" descr="El Precio del Dólar en Colombia sobrepasa los $ 2.350 pesos. – Diario Digital Colombiano"/>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1717" y="1762433"/>
                <a:ext cx="2326558" cy="1551038"/>
              </a:xfrm>
              <a:prstGeom prst="rect">
                <a:avLst/>
              </a:prstGeom>
            </p:spPr>
          </p:pic>
          <p:pic>
            <p:nvPicPr>
              <p:cNvPr id="6" name="Picture 5"/>
              <p:cNvPicPr>
                <a:picLocks noChangeAspect="1"/>
              </p:cNvPicPr>
              <p:nvPr/>
            </p:nvPicPr>
            <p:blipFill>
              <a:blip r:embed="rId6"/>
              <a:stretch>
                <a:fillRect/>
              </a:stretch>
            </p:blipFill>
            <p:spPr>
              <a:xfrm>
                <a:off x="4404852" y="1762433"/>
                <a:ext cx="1565172" cy="1565172"/>
              </a:xfrm>
              <a:prstGeom prst="rect">
                <a:avLst/>
              </a:prstGeom>
            </p:spPr>
          </p:pic>
          <p:sp>
            <p:nvSpPr>
              <p:cNvPr id="7" name="TextBox 6"/>
              <p:cNvSpPr txBox="1"/>
              <p:nvPr/>
            </p:nvSpPr>
            <p:spPr>
              <a:xfrm>
                <a:off x="3681791" y="2191076"/>
                <a:ext cx="439544" cy="707886"/>
              </a:xfrm>
              <a:prstGeom prst="rect">
                <a:avLst/>
              </a:prstGeom>
              <a:noFill/>
            </p:spPr>
            <p:txBody>
              <a:bodyPr wrap="none" rtlCol="0">
                <a:spAutoFit/>
              </a:bodyPr>
              <a:lstStyle/>
              <a:p>
                <a:r>
                  <a:rPr lang="en-US" sz="4000" dirty="0" smtClean="0"/>
                  <a:t>=</a:t>
                </a:r>
                <a:endParaRPr lang="en-US" sz="4000" dirty="0"/>
              </a:p>
            </p:txBody>
          </p:sp>
          <p:sp>
            <p:nvSpPr>
              <p:cNvPr id="10" name="TextBox 9"/>
              <p:cNvSpPr txBox="1"/>
              <p:nvPr/>
            </p:nvSpPr>
            <p:spPr>
              <a:xfrm>
                <a:off x="3666121" y="3879535"/>
                <a:ext cx="439544" cy="707886"/>
              </a:xfrm>
              <a:prstGeom prst="rect">
                <a:avLst/>
              </a:prstGeom>
              <a:noFill/>
            </p:spPr>
            <p:txBody>
              <a:bodyPr wrap="none" rtlCol="0">
                <a:spAutoFit/>
              </a:bodyPr>
              <a:lstStyle/>
              <a:p>
                <a:r>
                  <a:rPr lang="en-US" sz="4000" dirty="0" smtClean="0"/>
                  <a:t>=</a:t>
                </a:r>
                <a:endParaRPr lang="en-US" sz="4000" dirty="0"/>
              </a:p>
            </p:txBody>
          </p:sp>
        </p:grpSp>
      </p:grpSp>
      <p:pic>
        <p:nvPicPr>
          <p:cNvPr id="12" name="Picture 11"/>
          <p:cNvPicPr>
            <a:picLocks noChangeAspect="1"/>
          </p:cNvPicPr>
          <p:nvPr/>
        </p:nvPicPr>
        <p:blipFill>
          <a:blip r:embed="rId7"/>
          <a:stretch>
            <a:fillRect/>
          </a:stretch>
        </p:blipFill>
        <p:spPr>
          <a:xfrm>
            <a:off x="1022555" y="4997089"/>
            <a:ext cx="1972679" cy="1158949"/>
          </a:xfrm>
          <a:prstGeom prst="rect">
            <a:avLst/>
          </a:prstGeom>
        </p:spPr>
      </p:pic>
      <p:sp>
        <p:nvSpPr>
          <p:cNvPr id="13" name="TextBox 12"/>
          <p:cNvSpPr txBox="1"/>
          <p:nvPr/>
        </p:nvSpPr>
        <p:spPr>
          <a:xfrm>
            <a:off x="3193366" y="5222620"/>
            <a:ext cx="439544" cy="707886"/>
          </a:xfrm>
          <a:prstGeom prst="rect">
            <a:avLst/>
          </a:prstGeom>
          <a:noFill/>
        </p:spPr>
        <p:txBody>
          <a:bodyPr wrap="none" rtlCol="0">
            <a:spAutoFit/>
          </a:bodyPr>
          <a:lstStyle/>
          <a:p>
            <a:r>
              <a:rPr lang="en-US" sz="4000" dirty="0" smtClean="0"/>
              <a:t>=</a:t>
            </a:r>
            <a:endParaRPr lang="en-US" sz="4000" dirty="0"/>
          </a:p>
        </p:txBody>
      </p:sp>
      <p:pic>
        <p:nvPicPr>
          <p:cNvPr id="14" name="Picture 13"/>
          <p:cNvPicPr>
            <a:picLocks noChangeAspect="1"/>
          </p:cNvPicPr>
          <p:nvPr/>
        </p:nvPicPr>
        <p:blipFill>
          <a:blip r:embed="rId8"/>
          <a:stretch>
            <a:fillRect/>
          </a:stretch>
        </p:blipFill>
        <p:spPr>
          <a:xfrm>
            <a:off x="3831042" y="4917607"/>
            <a:ext cx="1565172" cy="1565172"/>
          </a:xfrm>
          <a:prstGeom prst="rect">
            <a:avLst/>
          </a:prstGeom>
        </p:spPr>
      </p:pic>
      <p:pic>
        <p:nvPicPr>
          <p:cNvPr id="15" name="Picture 14"/>
          <p:cNvPicPr>
            <a:picLocks noChangeAspect="1"/>
          </p:cNvPicPr>
          <p:nvPr/>
        </p:nvPicPr>
        <p:blipFill>
          <a:blip r:embed="rId9"/>
          <a:stretch>
            <a:fillRect/>
          </a:stretch>
        </p:blipFill>
        <p:spPr>
          <a:xfrm>
            <a:off x="5621895" y="4917608"/>
            <a:ext cx="1565172" cy="1565172"/>
          </a:xfrm>
          <a:prstGeom prst="rect">
            <a:avLst/>
          </a:prstGeom>
        </p:spPr>
      </p:pic>
      <p:pic>
        <p:nvPicPr>
          <p:cNvPr id="16" name="Picture 15"/>
          <p:cNvPicPr>
            <a:picLocks noChangeAspect="1"/>
          </p:cNvPicPr>
          <p:nvPr/>
        </p:nvPicPr>
        <p:blipFill>
          <a:blip r:embed="rId10"/>
          <a:stretch>
            <a:fillRect/>
          </a:stretch>
        </p:blipFill>
        <p:spPr>
          <a:xfrm>
            <a:off x="7486797" y="4917607"/>
            <a:ext cx="1565173" cy="1565173"/>
          </a:xfrm>
          <a:prstGeom prst="rect">
            <a:avLst/>
          </a:prstGeom>
        </p:spPr>
      </p:pic>
      <p:sp>
        <p:nvSpPr>
          <p:cNvPr id="19" name="TextBox 18"/>
          <p:cNvSpPr txBox="1"/>
          <p:nvPr/>
        </p:nvSpPr>
        <p:spPr>
          <a:xfrm>
            <a:off x="4807736" y="6488668"/>
            <a:ext cx="1476686" cy="369332"/>
          </a:xfrm>
          <a:prstGeom prst="rect">
            <a:avLst/>
          </a:prstGeom>
          <a:noFill/>
        </p:spPr>
        <p:txBody>
          <a:bodyPr wrap="none" rtlCol="0">
            <a:spAutoFit/>
          </a:bodyPr>
          <a:lstStyle/>
          <a:p>
            <a:r>
              <a:rPr lang="en-US" dirty="0" smtClean="0"/>
              <a:t>Ship schedule</a:t>
            </a:r>
            <a:endParaRPr lang="en-US" dirty="0"/>
          </a:p>
        </p:txBody>
      </p:sp>
      <p:sp>
        <p:nvSpPr>
          <p:cNvPr id="20" name="TextBox 19"/>
          <p:cNvSpPr txBox="1"/>
          <p:nvPr/>
        </p:nvSpPr>
        <p:spPr>
          <a:xfrm>
            <a:off x="7412748" y="6480010"/>
            <a:ext cx="2269980" cy="369332"/>
          </a:xfrm>
          <a:prstGeom prst="rect">
            <a:avLst/>
          </a:prstGeom>
          <a:noFill/>
        </p:spPr>
        <p:txBody>
          <a:bodyPr wrap="none" rtlCol="0">
            <a:spAutoFit/>
          </a:bodyPr>
          <a:lstStyle/>
          <a:p>
            <a:r>
              <a:rPr lang="en-US" dirty="0" smtClean="0"/>
              <a:t>Advanced DMO Issues</a:t>
            </a:r>
            <a:endParaRPr lang="en-US" dirty="0"/>
          </a:p>
        </p:txBody>
      </p:sp>
    </p:spTree>
    <p:extLst>
      <p:ext uri="{BB962C8B-B14F-4D97-AF65-F5344CB8AC3E}">
        <p14:creationId xmlns:p14="http://schemas.microsoft.com/office/powerpoint/2010/main" val="36756922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Need Space?</a:t>
            </a:r>
            <a:endParaRPr lang="en-US" dirty="0"/>
          </a:p>
        </p:txBody>
      </p:sp>
      <p:sp>
        <p:nvSpPr>
          <p:cNvPr id="3" name="Content Placeholder 2"/>
          <p:cNvSpPr>
            <a:spLocks noGrp="1"/>
          </p:cNvSpPr>
          <p:nvPr>
            <p:ph idx="1"/>
          </p:nvPr>
        </p:nvSpPr>
        <p:spPr/>
        <p:txBody>
          <a:bodyPr/>
          <a:lstStyle/>
          <a:p>
            <a:r>
              <a:rPr lang="en-US" dirty="0" smtClean="0"/>
              <a:t>If you are in need of project lab space talk to Doug</a:t>
            </a:r>
          </a:p>
          <a:p>
            <a:pPr lvl="1"/>
            <a:r>
              <a:rPr lang="en-US" dirty="0" smtClean="0"/>
              <a:t>Should be called out in the proposal</a:t>
            </a:r>
          </a:p>
          <a:p>
            <a:r>
              <a:rPr lang="en-US" dirty="0" smtClean="0"/>
              <a:t>If you are in need of office space talk to your division director</a:t>
            </a:r>
          </a:p>
          <a:p>
            <a:pPr lvl="1"/>
            <a:r>
              <a:rPr lang="en-US" dirty="0" smtClean="0"/>
              <a:t>If office space for a externally funded hire it should be called out in the DQ</a:t>
            </a:r>
          </a:p>
          <a:p>
            <a:r>
              <a:rPr lang="en-US" dirty="0" smtClean="0"/>
              <a:t>If you need space in the High bay talk to Johnny</a:t>
            </a:r>
          </a:p>
          <a:p>
            <a:r>
              <a:rPr lang="en-US" dirty="0" smtClean="0"/>
              <a:t>If you need space in the Tin shed talk to your division director</a:t>
            </a:r>
          </a:p>
          <a:p>
            <a:r>
              <a:rPr lang="en-US" dirty="0" smtClean="0"/>
              <a:t>If you need new space in Castroville talk to Doug</a:t>
            </a:r>
            <a:endParaRPr lang="en-US" dirty="0"/>
          </a:p>
        </p:txBody>
      </p:sp>
    </p:spTree>
    <p:extLst>
      <p:ext uri="{BB962C8B-B14F-4D97-AF65-F5344CB8AC3E}">
        <p14:creationId xmlns:p14="http://schemas.microsoft.com/office/powerpoint/2010/main" val="37357372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Control (and Back Up) at MBARI	</a:t>
            </a:r>
            <a:endParaRPr lang="en-US" dirty="0"/>
          </a:p>
        </p:txBody>
      </p:sp>
      <p:sp>
        <p:nvSpPr>
          <p:cNvPr id="3" name="Content Placeholder 2"/>
          <p:cNvSpPr>
            <a:spLocks noGrp="1"/>
          </p:cNvSpPr>
          <p:nvPr>
            <p:ph idx="1"/>
          </p:nvPr>
        </p:nvSpPr>
        <p:spPr>
          <a:xfrm>
            <a:off x="838200" y="1825625"/>
            <a:ext cx="6903720" cy="4351338"/>
          </a:xfrm>
        </p:spPr>
        <p:txBody>
          <a:bodyPr>
            <a:normAutofit fontScale="85000" lnSpcReduction="20000"/>
          </a:bodyPr>
          <a:lstStyle/>
          <a:p>
            <a:r>
              <a:rPr lang="en-US" dirty="0" smtClean="0"/>
              <a:t>Software Solutions Used at MBARI:</a:t>
            </a:r>
          </a:p>
          <a:p>
            <a:pPr lvl="1"/>
            <a:r>
              <a:rPr lang="en-US" dirty="0" smtClean="0"/>
              <a:t>SVN</a:t>
            </a:r>
          </a:p>
          <a:p>
            <a:pPr lvl="1"/>
            <a:r>
              <a:rPr lang="en-US" dirty="0" err="1" smtClean="0"/>
              <a:t>Git</a:t>
            </a:r>
            <a:r>
              <a:rPr lang="en-US" dirty="0" smtClean="0"/>
              <a:t> Hub</a:t>
            </a:r>
          </a:p>
          <a:p>
            <a:pPr lvl="1"/>
            <a:r>
              <a:rPr lang="en-US" dirty="0" smtClean="0"/>
              <a:t>Mercurial – </a:t>
            </a:r>
            <a:r>
              <a:rPr lang="en-US" dirty="0" err="1" smtClean="0"/>
              <a:t>Git</a:t>
            </a:r>
            <a:r>
              <a:rPr lang="en-US" dirty="0" smtClean="0"/>
              <a:t> Hub-like</a:t>
            </a:r>
          </a:p>
          <a:p>
            <a:pPr lvl="1"/>
            <a:r>
              <a:rPr lang="en-US" dirty="0" smtClean="0"/>
              <a:t>Bit Bucket (Hosting site of </a:t>
            </a:r>
            <a:r>
              <a:rPr lang="en-US" dirty="0" err="1" smtClean="0"/>
              <a:t>Git</a:t>
            </a:r>
            <a:r>
              <a:rPr lang="en-US" dirty="0" smtClean="0"/>
              <a:t> Hub, Mercurial,..), MBARI has it’s own group – talk to Brian </a:t>
            </a:r>
            <a:r>
              <a:rPr lang="en-US" dirty="0" err="1" smtClean="0"/>
              <a:t>Schlining</a:t>
            </a:r>
            <a:endParaRPr lang="en-US" dirty="0" smtClean="0"/>
          </a:p>
          <a:p>
            <a:pPr lvl="1"/>
            <a:r>
              <a:rPr lang="en-US" dirty="0" smtClean="0"/>
              <a:t>Be aware of issues with sharing code externally</a:t>
            </a:r>
          </a:p>
          <a:p>
            <a:pPr lvl="1"/>
            <a:r>
              <a:rPr lang="en-US" dirty="0" smtClean="0"/>
              <a:t>Ask if you are unsure</a:t>
            </a:r>
          </a:p>
          <a:p>
            <a:r>
              <a:rPr lang="en-US" dirty="0" smtClean="0"/>
              <a:t>Mechanical Drawings:</a:t>
            </a:r>
          </a:p>
          <a:p>
            <a:pPr lvl="1"/>
            <a:r>
              <a:rPr lang="en-US" dirty="0" err="1" smtClean="0"/>
              <a:t>Solidworks</a:t>
            </a:r>
            <a:r>
              <a:rPr lang="en-US" dirty="0" smtClean="0"/>
              <a:t> vault </a:t>
            </a:r>
            <a:r>
              <a:rPr lang="en-US" dirty="0" smtClean="0"/>
              <a:t>available</a:t>
            </a:r>
          </a:p>
          <a:p>
            <a:pPr lvl="1"/>
            <a:r>
              <a:rPr lang="en-US" dirty="0" smtClean="0"/>
              <a:t>Mike Parker administrator</a:t>
            </a:r>
            <a:endParaRPr lang="en-US" dirty="0" smtClean="0"/>
          </a:p>
          <a:p>
            <a:r>
              <a:rPr lang="en-US" dirty="0" smtClean="0"/>
              <a:t>Electrical Drawings:</a:t>
            </a:r>
          </a:p>
          <a:p>
            <a:pPr lvl="1"/>
            <a:r>
              <a:rPr lang="en-US" dirty="0" smtClean="0"/>
              <a:t>There is a vault for </a:t>
            </a:r>
            <a:r>
              <a:rPr lang="en-US" dirty="0" err="1" smtClean="0"/>
              <a:t>Orcad</a:t>
            </a:r>
            <a:r>
              <a:rPr lang="en-US" dirty="0" smtClean="0"/>
              <a:t>, may be implemented in the next year</a:t>
            </a:r>
          </a:p>
          <a:p>
            <a:pPr lvl="1"/>
            <a:r>
              <a:rPr lang="en-US" dirty="0" smtClean="0"/>
              <a:t>Most people use the Project Library for back up</a:t>
            </a:r>
          </a:p>
          <a:p>
            <a:pPr marL="457200" lvl="1" indent="0">
              <a:buNone/>
            </a:pPr>
            <a:endParaRPr lang="en-US" dirty="0" smtClean="0"/>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8945" y="1690688"/>
            <a:ext cx="1191895" cy="119189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29266" y="1690688"/>
            <a:ext cx="1194054" cy="119405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8944" y="3220718"/>
            <a:ext cx="1185865" cy="1185865"/>
          </a:xfrm>
          <a:prstGeom prst="rect">
            <a:avLst/>
          </a:prstGeom>
        </p:spPr>
      </p:pic>
      <p:sp>
        <p:nvSpPr>
          <p:cNvPr id="7" name="TextBox 6"/>
          <p:cNvSpPr txBox="1"/>
          <p:nvPr/>
        </p:nvSpPr>
        <p:spPr>
          <a:xfrm>
            <a:off x="8700228" y="2897762"/>
            <a:ext cx="1463296" cy="307777"/>
          </a:xfrm>
          <a:prstGeom prst="rect">
            <a:avLst/>
          </a:prstGeom>
          <a:noFill/>
        </p:spPr>
        <p:txBody>
          <a:bodyPr wrap="square" rtlCol="0">
            <a:spAutoFit/>
          </a:bodyPr>
          <a:lstStyle/>
          <a:p>
            <a:r>
              <a:rPr lang="en-US" sz="1400" dirty="0" smtClean="0"/>
              <a:t>Brian </a:t>
            </a:r>
            <a:r>
              <a:rPr lang="en-US" sz="1400" dirty="0" err="1" smtClean="0"/>
              <a:t>Schlining</a:t>
            </a:r>
            <a:endParaRPr lang="en-US" sz="1400" dirty="0"/>
          </a:p>
        </p:txBody>
      </p:sp>
      <p:sp>
        <p:nvSpPr>
          <p:cNvPr id="8" name="TextBox 7"/>
          <p:cNvSpPr txBox="1"/>
          <p:nvPr/>
        </p:nvSpPr>
        <p:spPr>
          <a:xfrm>
            <a:off x="10024809" y="2882583"/>
            <a:ext cx="1463296" cy="307777"/>
          </a:xfrm>
          <a:prstGeom prst="rect">
            <a:avLst/>
          </a:prstGeom>
          <a:noFill/>
        </p:spPr>
        <p:txBody>
          <a:bodyPr wrap="square" rtlCol="0">
            <a:spAutoFit/>
          </a:bodyPr>
          <a:lstStyle/>
          <a:p>
            <a:r>
              <a:rPr lang="en-US" sz="1400" dirty="0" smtClean="0"/>
              <a:t>Kevin Gomes</a:t>
            </a:r>
            <a:endParaRPr lang="en-US" sz="1400" dirty="0"/>
          </a:p>
        </p:txBody>
      </p:sp>
      <p:sp>
        <p:nvSpPr>
          <p:cNvPr id="9" name="TextBox 8"/>
          <p:cNvSpPr txBox="1"/>
          <p:nvPr/>
        </p:nvSpPr>
        <p:spPr>
          <a:xfrm>
            <a:off x="8713912" y="4421762"/>
            <a:ext cx="1463296" cy="307777"/>
          </a:xfrm>
          <a:prstGeom prst="rect">
            <a:avLst/>
          </a:prstGeom>
          <a:noFill/>
        </p:spPr>
        <p:txBody>
          <a:bodyPr wrap="square" rtlCol="0">
            <a:spAutoFit/>
          </a:bodyPr>
          <a:lstStyle/>
          <a:p>
            <a:r>
              <a:rPr lang="en-US" sz="1400" dirty="0" smtClean="0"/>
              <a:t>Kent Headley</a:t>
            </a:r>
            <a:endParaRPr lang="en-US" sz="1400" dirty="0"/>
          </a:p>
        </p:txBody>
      </p:sp>
      <p:sp>
        <p:nvSpPr>
          <p:cNvPr id="11" name="TextBox 10"/>
          <p:cNvSpPr txBox="1"/>
          <p:nvPr/>
        </p:nvSpPr>
        <p:spPr>
          <a:xfrm>
            <a:off x="10163524" y="4436941"/>
            <a:ext cx="1463296" cy="307777"/>
          </a:xfrm>
          <a:prstGeom prst="rect">
            <a:avLst/>
          </a:prstGeom>
          <a:noFill/>
        </p:spPr>
        <p:txBody>
          <a:bodyPr wrap="square" rtlCol="0">
            <a:spAutoFit/>
          </a:bodyPr>
          <a:lstStyle/>
          <a:p>
            <a:r>
              <a:rPr lang="en-US" sz="1400" dirty="0" smtClean="0"/>
              <a:t>Mike Parker</a:t>
            </a:r>
            <a:endParaRPr lang="en-US" sz="1400" dirty="0"/>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38944" y="4742180"/>
            <a:ext cx="1160780" cy="1160780"/>
          </a:xfrm>
          <a:prstGeom prst="rect">
            <a:avLst/>
          </a:prstGeom>
        </p:spPr>
      </p:pic>
      <p:sp>
        <p:nvSpPr>
          <p:cNvPr id="14" name="TextBox 13"/>
          <p:cNvSpPr txBox="1"/>
          <p:nvPr/>
        </p:nvSpPr>
        <p:spPr>
          <a:xfrm>
            <a:off x="8838944" y="5945762"/>
            <a:ext cx="1463296" cy="307777"/>
          </a:xfrm>
          <a:prstGeom prst="rect">
            <a:avLst/>
          </a:prstGeom>
          <a:noFill/>
        </p:spPr>
        <p:txBody>
          <a:bodyPr wrap="square" rtlCol="0">
            <a:spAutoFit/>
          </a:bodyPr>
          <a:lstStyle/>
          <a:p>
            <a:r>
              <a:rPr lang="en-US" sz="1400" dirty="0" smtClean="0"/>
              <a:t>Jose </a:t>
            </a:r>
            <a:r>
              <a:rPr lang="en-US" sz="1400" dirty="0" err="1" smtClean="0"/>
              <a:t>Rosal</a:t>
            </a:r>
            <a:endParaRPr lang="en-US" sz="1400" dirty="0"/>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63524" y="3203380"/>
            <a:ext cx="1190276" cy="1190276"/>
          </a:xfrm>
          <a:prstGeom prst="rect">
            <a:avLst/>
          </a:prstGeom>
        </p:spPr>
      </p:pic>
    </p:spTree>
    <p:extLst>
      <p:ext uri="{BB962C8B-B14F-4D97-AF65-F5344CB8AC3E}">
        <p14:creationId xmlns:p14="http://schemas.microsoft.com/office/powerpoint/2010/main" val="175368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1"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3995"/>
            <a:ext cx="10515600" cy="1325563"/>
          </a:xfrm>
        </p:spPr>
        <p:txBody>
          <a:bodyPr/>
          <a:lstStyle/>
          <a:p>
            <a:r>
              <a:rPr lang="en-US" dirty="0" smtClean="0"/>
              <a:t>Drawing Number System</a:t>
            </a:r>
            <a:endParaRPr lang="en-US" dirty="0"/>
          </a:p>
        </p:txBody>
      </p:sp>
      <p:sp>
        <p:nvSpPr>
          <p:cNvPr id="3" name="Content Placeholder 2"/>
          <p:cNvSpPr>
            <a:spLocks noGrp="1"/>
          </p:cNvSpPr>
          <p:nvPr>
            <p:ph idx="1"/>
          </p:nvPr>
        </p:nvSpPr>
        <p:spPr>
          <a:xfrm>
            <a:off x="838200" y="1825625"/>
            <a:ext cx="3906520" cy="4351338"/>
          </a:xfrm>
        </p:spPr>
        <p:txBody>
          <a:bodyPr/>
          <a:lstStyle/>
          <a:p>
            <a:r>
              <a:rPr lang="en-US" dirty="0" smtClean="0"/>
              <a:t>Create unique drawing numbers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2833" y="772160"/>
            <a:ext cx="6751860" cy="6085840"/>
          </a:xfrm>
          <a:prstGeom prst="rect">
            <a:avLst/>
          </a:prstGeom>
        </p:spPr>
      </p:pic>
      <p:sp>
        <p:nvSpPr>
          <p:cNvPr id="5" name="Oval 4"/>
          <p:cNvSpPr/>
          <p:nvPr/>
        </p:nvSpPr>
        <p:spPr>
          <a:xfrm>
            <a:off x="5342833" y="6191795"/>
            <a:ext cx="1030134" cy="18691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09954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78233" y="1378313"/>
            <a:ext cx="7880193" cy="547968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8233" y="1378313"/>
            <a:ext cx="7880193" cy="5479687"/>
          </a:xfrm>
          <a:prstGeom prst="rect">
            <a:avLst/>
          </a:prstGeom>
        </p:spPr>
      </p:pic>
      <p:sp>
        <p:nvSpPr>
          <p:cNvPr id="2" name="Title 1"/>
          <p:cNvSpPr>
            <a:spLocks noGrp="1"/>
          </p:cNvSpPr>
          <p:nvPr>
            <p:ph type="title"/>
          </p:nvPr>
        </p:nvSpPr>
        <p:spPr>
          <a:xfrm>
            <a:off x="838200" y="-14888"/>
            <a:ext cx="10515600" cy="1325563"/>
          </a:xfrm>
        </p:spPr>
        <p:txBody>
          <a:bodyPr/>
          <a:lstStyle/>
          <a:p>
            <a:r>
              <a:rPr lang="en-US" dirty="0" smtClean="0"/>
              <a:t>Drawing Number System</a:t>
            </a:r>
            <a:endParaRPr lang="en-US" dirty="0"/>
          </a:p>
        </p:txBody>
      </p:sp>
      <p:sp>
        <p:nvSpPr>
          <p:cNvPr id="6" name="TextBox 5"/>
          <p:cNvSpPr txBox="1"/>
          <p:nvPr/>
        </p:nvSpPr>
        <p:spPr>
          <a:xfrm>
            <a:off x="838200" y="1555668"/>
            <a:ext cx="3056906"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Assign drawing number</a:t>
            </a:r>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Searchable database</a:t>
            </a:r>
            <a:endParaRPr lang="en-US" sz="2400" dirty="0"/>
          </a:p>
        </p:txBody>
      </p:sp>
    </p:spTree>
    <p:extLst>
      <p:ext uri="{BB962C8B-B14F-4D97-AF65-F5344CB8AC3E}">
        <p14:creationId xmlns:p14="http://schemas.microsoft.com/office/powerpoint/2010/main" val="1926598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Reviews</a:t>
            </a:r>
            <a:endParaRPr lang="en-US" dirty="0"/>
          </a:p>
        </p:txBody>
      </p:sp>
      <p:sp>
        <p:nvSpPr>
          <p:cNvPr id="3" name="Content Placeholder 2"/>
          <p:cNvSpPr>
            <a:spLocks noGrp="1"/>
          </p:cNvSpPr>
          <p:nvPr>
            <p:ph idx="1"/>
          </p:nvPr>
        </p:nvSpPr>
        <p:spPr/>
        <p:txBody>
          <a:bodyPr/>
          <a:lstStyle/>
          <a:p>
            <a:r>
              <a:rPr lang="en-US" dirty="0" smtClean="0"/>
              <a:t>For developments and complex deployments design reviews are a important part of the engineering process (and good insurance)</a:t>
            </a:r>
          </a:p>
          <a:p>
            <a:r>
              <a:rPr lang="en-US" dirty="0" smtClean="0"/>
              <a:t>There are many types of reviews:</a:t>
            </a:r>
          </a:p>
          <a:p>
            <a:pPr lvl="1"/>
            <a:r>
              <a:rPr lang="en-US" dirty="0" smtClean="0"/>
              <a:t>Concept design review</a:t>
            </a:r>
          </a:p>
          <a:p>
            <a:pPr lvl="1"/>
            <a:r>
              <a:rPr lang="en-US" dirty="0" smtClean="0"/>
              <a:t>Preliminary design review</a:t>
            </a:r>
          </a:p>
          <a:p>
            <a:pPr lvl="1"/>
            <a:r>
              <a:rPr lang="en-US" dirty="0" smtClean="0"/>
              <a:t>Critical design review</a:t>
            </a:r>
          </a:p>
          <a:p>
            <a:pPr lvl="1"/>
            <a:r>
              <a:rPr lang="en-US" dirty="0" smtClean="0"/>
              <a:t>Requirement review</a:t>
            </a:r>
          </a:p>
          <a:p>
            <a:pPr lvl="1"/>
            <a:r>
              <a:rPr lang="en-US" dirty="0" smtClean="0"/>
              <a:t>Readiness review</a:t>
            </a:r>
          </a:p>
          <a:p>
            <a:r>
              <a:rPr lang="en-US" dirty="0" smtClean="0"/>
              <a:t>Which reviews are necessary is entirely project dependent</a:t>
            </a:r>
            <a:endParaRPr lang="en-US" dirty="0" smtClean="0"/>
          </a:p>
        </p:txBody>
      </p:sp>
    </p:spTree>
    <p:extLst>
      <p:ext uri="{BB962C8B-B14F-4D97-AF65-F5344CB8AC3E}">
        <p14:creationId xmlns:p14="http://schemas.microsoft.com/office/powerpoint/2010/main" val="32288760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Reviews</a:t>
            </a:r>
            <a:endParaRPr lang="en-US" dirty="0"/>
          </a:p>
        </p:txBody>
      </p:sp>
      <p:sp>
        <p:nvSpPr>
          <p:cNvPr id="3" name="Content Placeholder 2"/>
          <p:cNvSpPr>
            <a:spLocks noGrp="1"/>
          </p:cNvSpPr>
          <p:nvPr>
            <p:ph idx="1"/>
          </p:nvPr>
        </p:nvSpPr>
        <p:spPr/>
        <p:txBody>
          <a:bodyPr/>
          <a:lstStyle/>
          <a:p>
            <a:r>
              <a:rPr lang="en-US" dirty="0" smtClean="0"/>
              <a:t>Choosing </a:t>
            </a:r>
            <a:r>
              <a:rPr lang="en-US" dirty="0" smtClean="0"/>
              <a:t>the right people to attend the review is very important</a:t>
            </a:r>
          </a:p>
          <a:p>
            <a:r>
              <a:rPr lang="en-US" dirty="0" smtClean="0"/>
              <a:t>Consult with Doug or engineering group leads when in </a:t>
            </a:r>
            <a:r>
              <a:rPr lang="en-US" dirty="0" smtClean="0"/>
              <a:t>doubt</a:t>
            </a:r>
          </a:p>
          <a:p>
            <a:r>
              <a:rPr lang="en-US" dirty="0" smtClean="0"/>
              <a:t>Be clear within your project team and to fellow reviewers about what the scope of the review is</a:t>
            </a:r>
            <a:endParaRPr lang="en-US" dirty="0" smtClean="0"/>
          </a:p>
          <a:p>
            <a:r>
              <a:rPr lang="en-US" dirty="0"/>
              <a:t>Keith </a:t>
            </a:r>
            <a:r>
              <a:rPr lang="en-US" dirty="0" err="1"/>
              <a:t>Raybould’s</a:t>
            </a:r>
            <a:r>
              <a:rPr lang="en-US" dirty="0"/>
              <a:t> documents are still a great resource:</a:t>
            </a:r>
          </a:p>
          <a:p>
            <a:pPr marL="0" indent="0">
              <a:buNone/>
            </a:pPr>
            <a:r>
              <a:rPr lang="en-US" dirty="0">
                <a:hlinkClick r:id="rId2"/>
              </a:rPr>
              <a:t>https://mww.mbari.org/pco/project_management_at_mbari.html</a:t>
            </a:r>
            <a:endParaRPr lang="en-US" dirty="0"/>
          </a:p>
          <a:p>
            <a:pPr marL="0" indent="0">
              <a:buNone/>
            </a:pPr>
            <a:endParaRPr lang="en-US" dirty="0" smtClean="0"/>
          </a:p>
        </p:txBody>
      </p:sp>
    </p:spTree>
    <p:extLst>
      <p:ext uri="{BB962C8B-B14F-4D97-AF65-F5344CB8AC3E}">
        <p14:creationId xmlns:p14="http://schemas.microsoft.com/office/powerpoint/2010/main" val="5378239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Time Expectations</a:t>
            </a:r>
            <a:endParaRPr lang="en-US" dirty="0"/>
          </a:p>
        </p:txBody>
      </p:sp>
      <p:sp>
        <p:nvSpPr>
          <p:cNvPr id="3" name="Content Placeholder 2"/>
          <p:cNvSpPr>
            <a:spLocks noGrp="1"/>
          </p:cNvSpPr>
          <p:nvPr>
            <p:ph idx="1"/>
          </p:nvPr>
        </p:nvSpPr>
        <p:spPr/>
        <p:txBody>
          <a:bodyPr/>
          <a:lstStyle/>
          <a:p>
            <a:r>
              <a:rPr lang="en-US" dirty="0" smtClean="0"/>
              <a:t>Setting realistic deadlines</a:t>
            </a:r>
          </a:p>
          <a:p>
            <a:pPr lvl="1"/>
            <a:r>
              <a:rPr lang="en-US" dirty="0" smtClean="0"/>
              <a:t>Factor in long lead efforts or items</a:t>
            </a:r>
          </a:p>
          <a:p>
            <a:pPr lvl="1"/>
            <a:r>
              <a:rPr lang="en-US" dirty="0" smtClean="0"/>
              <a:t>Use previous developments as a metric</a:t>
            </a:r>
          </a:p>
          <a:p>
            <a:pPr lvl="1"/>
            <a:r>
              <a:rPr lang="en-US" dirty="0" smtClean="0"/>
              <a:t>Communicate delays clearly to all interested parties</a:t>
            </a:r>
          </a:p>
          <a:p>
            <a:pPr lvl="1"/>
            <a:r>
              <a:rPr lang="en-US" dirty="0" smtClean="0"/>
              <a:t>“Managing Up”</a:t>
            </a:r>
          </a:p>
          <a:p>
            <a:r>
              <a:rPr lang="en-US" dirty="0" smtClean="0"/>
              <a:t>Estimating engineering time</a:t>
            </a:r>
          </a:p>
          <a:p>
            <a:pPr lvl="1"/>
            <a:r>
              <a:rPr lang="en-US" dirty="0" smtClean="0"/>
              <a:t>A great challenge for all</a:t>
            </a:r>
          </a:p>
          <a:p>
            <a:pPr lvl="1"/>
            <a:r>
              <a:rPr lang="en-US" dirty="0" smtClean="0"/>
              <a:t>Use past developments to help estimate (Labor hours on Reports)</a:t>
            </a:r>
          </a:p>
          <a:p>
            <a:pPr lvl="1"/>
            <a:r>
              <a:rPr lang="en-US" dirty="0" smtClean="0"/>
              <a:t>Again, this is hard to get right but if you see you got it way wrong talk to Management sooner than later</a:t>
            </a:r>
          </a:p>
          <a:p>
            <a:pPr lvl="1"/>
            <a:endParaRPr lang="en-US" dirty="0" smtClean="0"/>
          </a:p>
          <a:p>
            <a:pPr lvl="1"/>
            <a:endParaRPr lang="en-US" dirty="0"/>
          </a:p>
        </p:txBody>
      </p:sp>
    </p:spTree>
    <p:extLst>
      <p:ext uri="{BB962C8B-B14F-4D97-AF65-F5344CB8AC3E}">
        <p14:creationId xmlns:p14="http://schemas.microsoft.com/office/powerpoint/2010/main" val="33349303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TotalTime>
  <Words>647</Words>
  <Application>Microsoft Office PowerPoint</Application>
  <PresentationFormat>Widescreen</PresentationFormat>
  <Paragraphs>117</Paragraphs>
  <Slides>12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Project Management - Misc</vt:lpstr>
      <vt:lpstr>Project Manager Responsibilities  I Need More…(or changes to my…)</vt:lpstr>
      <vt:lpstr>Need Space?</vt:lpstr>
      <vt:lpstr>Version Control (and Back Up) at MBARI </vt:lpstr>
      <vt:lpstr>Drawing Number System</vt:lpstr>
      <vt:lpstr>Drawing Number System</vt:lpstr>
      <vt:lpstr>Design Reviews</vt:lpstr>
      <vt:lpstr>Design Reviews</vt:lpstr>
      <vt:lpstr>Managing Time Expectations</vt:lpstr>
      <vt:lpstr>Advice from Keith </vt:lpstr>
      <vt:lpstr>Advice from Keith</vt:lpstr>
      <vt:lpstr>Project Management Resources </vt:lpstr>
    </vt:vector>
  </TitlesOfParts>
  <Company>MBARI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Alana Sherman</dc:creator>
  <cp:lastModifiedBy>Alana Sherman</cp:lastModifiedBy>
  <cp:revision>21</cp:revision>
  <dcterms:created xsi:type="dcterms:W3CDTF">2019-03-11T21:13:03Z</dcterms:created>
  <dcterms:modified xsi:type="dcterms:W3CDTF">2019-03-13T17:00:48Z</dcterms:modified>
</cp:coreProperties>
</file>