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6" r:id="rId2"/>
    <p:sldId id="1152" r:id="rId3"/>
    <p:sldId id="1153" r:id="rId4"/>
    <p:sldId id="257" r:id="rId5"/>
    <p:sldId id="258" r:id="rId6"/>
    <p:sldId id="1146" r:id="rId7"/>
    <p:sldId id="259" r:id="rId8"/>
    <p:sldId id="1154" r:id="rId9"/>
    <p:sldId id="1155" r:id="rId10"/>
    <p:sldId id="260" r:id="rId11"/>
    <p:sldId id="1165" r:id="rId12"/>
    <p:sldId id="262" r:id="rId13"/>
    <p:sldId id="1148" r:id="rId14"/>
    <p:sldId id="1174" r:id="rId15"/>
    <p:sldId id="1164" r:id="rId16"/>
    <p:sldId id="1161" r:id="rId17"/>
    <p:sldId id="1177" r:id="rId18"/>
    <p:sldId id="1178" r:id="rId19"/>
    <p:sldId id="268" r:id="rId20"/>
    <p:sldId id="1163" r:id="rId21"/>
    <p:sldId id="1168" r:id="rId22"/>
    <p:sldId id="1172" r:id="rId23"/>
    <p:sldId id="1171" r:id="rId24"/>
    <p:sldId id="1170" r:id="rId25"/>
    <p:sldId id="1173" r:id="rId26"/>
    <p:sldId id="1167" r:id="rId27"/>
    <p:sldId id="1147" r:id="rId28"/>
    <p:sldId id="267" r:id="rId29"/>
    <p:sldId id="274" r:id="rId30"/>
    <p:sldId id="275" r:id="rId31"/>
    <p:sldId id="1158" r:id="rId32"/>
    <p:sldId id="1160" r:id="rId33"/>
    <p:sldId id="1169" r:id="rId34"/>
    <p:sldId id="265" r:id="rId35"/>
    <p:sldId id="1175" r:id="rId36"/>
    <p:sldId id="1176"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2CC"/>
    <a:srgbClr val="DFE7F5"/>
    <a:srgbClr val="A88460"/>
    <a:srgbClr val="FFFF00"/>
    <a:srgbClr val="C55A11"/>
    <a:srgbClr val="66CCFF"/>
    <a:srgbClr val="FFCC66"/>
    <a:srgbClr val="3366FF"/>
    <a:srgbClr val="FF0000"/>
    <a:srgbClr val="FA73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177" autoAdjust="0"/>
  </p:normalViewPr>
  <p:slideViewPr>
    <p:cSldViewPr snapToGrid="0">
      <p:cViewPr varScale="1">
        <p:scale>
          <a:sx n="80" d="100"/>
          <a:sy n="80" d="100"/>
        </p:scale>
        <p:origin x="36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29A-67B0-41A7-93D2-6322734B8365}" type="datetimeFigureOut">
              <a:rPr lang="en-US" smtClean="0"/>
              <a:t>5/2/2026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3632C-B5A3-4EB6-9804-DAB556E9DA82}" type="slidenum">
              <a:rPr lang="en-US" smtClean="0"/>
              <a:t>‹#›</a:t>
            </a:fld>
            <a:endParaRPr lang="en-US"/>
          </a:p>
        </p:txBody>
      </p:sp>
    </p:spTree>
    <p:extLst>
      <p:ext uri="{BB962C8B-B14F-4D97-AF65-F5344CB8AC3E}">
        <p14:creationId xmlns:p14="http://schemas.microsoft.com/office/powerpoint/2010/main" val="223934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abstract proposes the formation of a new lab (or focus area) at MBARI dedicated to advanced subsea imaging</a:t>
            </a:r>
          </a:p>
        </p:txBody>
      </p:sp>
      <p:sp>
        <p:nvSpPr>
          <p:cNvPr id="4" name="Slide Number Placeholder 3"/>
          <p:cNvSpPr>
            <a:spLocks noGrp="1"/>
          </p:cNvSpPr>
          <p:nvPr>
            <p:ph type="sldNum" sz="quarter" idx="5"/>
          </p:nvPr>
        </p:nvSpPr>
        <p:spPr/>
        <p:txBody>
          <a:bodyPr/>
          <a:lstStyle/>
          <a:p>
            <a:fld id="{2B33632C-B5A3-4EB6-9804-DAB556E9DA82}" type="slidenum">
              <a:rPr lang="en-US" smtClean="0"/>
              <a:t>1</a:t>
            </a:fld>
            <a:endParaRPr lang="en-US"/>
          </a:p>
        </p:txBody>
      </p:sp>
    </p:spTree>
    <p:extLst>
      <p:ext uri="{BB962C8B-B14F-4D97-AF65-F5344CB8AC3E}">
        <p14:creationId xmlns:p14="http://schemas.microsoft.com/office/powerpoint/2010/main" val="30525433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presented a few years ago, MBARI has a long history of advancing imaging systems for three key application areas. These are:</a:t>
            </a:r>
          </a:p>
          <a:p>
            <a:endParaRPr lang="en-US" dirty="0"/>
          </a:p>
          <a:p>
            <a:r>
              <a:rPr lang="en-US" dirty="0"/>
              <a:t>Extending human perception</a:t>
            </a:r>
          </a:p>
          <a:p>
            <a:r>
              <a:rPr lang="en-US" dirty="0"/>
              <a:t>Measurement and quantification</a:t>
            </a:r>
          </a:p>
          <a:p>
            <a:r>
              <a:rPr lang="en-US" dirty="0"/>
              <a:t>Navigation, control, mapping, and tracking.</a:t>
            </a:r>
          </a:p>
          <a:p>
            <a:endParaRPr lang="en-US" dirty="0"/>
          </a:p>
          <a:p>
            <a:r>
              <a:rPr lang="en-US" dirty="0"/>
              <a:t>The perception component focuses on enabling human-like vision on a wide range of </a:t>
            </a:r>
            <a:r>
              <a:rPr lang="en-US" dirty="0" err="1"/>
              <a:t>plantforms</a:t>
            </a:r>
            <a:r>
              <a:rPr lang="en-US" dirty="0"/>
              <a:t>. These kinds of systems are ubiquitous at </a:t>
            </a:r>
            <a:r>
              <a:rPr lang="en-US" dirty="0" err="1"/>
              <a:t>mbari</a:t>
            </a:r>
            <a:r>
              <a:rPr lang="en-US" dirty="0"/>
              <a:t> and we are now leading the world in the development of these systems</a:t>
            </a:r>
          </a:p>
          <a:p>
            <a:endParaRPr lang="en-US" dirty="0"/>
          </a:p>
          <a:p>
            <a:r>
              <a:rPr lang="en-US" dirty="0" err="1"/>
              <a:t>Measuremnt</a:t>
            </a:r>
            <a:r>
              <a:rPr lang="en-US" dirty="0"/>
              <a:t> and quantification focuses on deriving quantitative information from images. We have seen a major increase in measurement focused imaging systems since I joined MBARI 6 years ago, and we continue to build more</a:t>
            </a:r>
          </a:p>
          <a:p>
            <a:endParaRPr lang="en-US" dirty="0"/>
          </a:p>
          <a:p>
            <a:r>
              <a:rPr lang="en-US" dirty="0"/>
              <a:t>Navigation, control, mapping, and tracking are now </a:t>
            </a:r>
            <a:r>
              <a:rPr lang="en-US" dirty="0" err="1"/>
              <a:t>adaping</a:t>
            </a:r>
            <a:r>
              <a:rPr lang="en-US" dirty="0"/>
              <a:t> may of the designs from the perception side into heterogeneous sleds with imaging playing the primary, or a critical role in the real-time control and mapping products.</a:t>
            </a:r>
          </a:p>
        </p:txBody>
      </p:sp>
      <p:sp>
        <p:nvSpPr>
          <p:cNvPr id="4" name="Slide Number Placeholder 3"/>
          <p:cNvSpPr>
            <a:spLocks noGrp="1"/>
          </p:cNvSpPr>
          <p:nvPr>
            <p:ph type="sldNum" sz="quarter" idx="5"/>
          </p:nvPr>
        </p:nvSpPr>
        <p:spPr/>
        <p:txBody>
          <a:bodyPr/>
          <a:lstStyle/>
          <a:p>
            <a:fld id="{C01E174C-F545-4F8B-A22F-445B84B45098}" type="slidenum">
              <a:rPr lang="en-US" smtClean="0"/>
              <a:t>2</a:t>
            </a:fld>
            <a:endParaRPr lang="en-US"/>
          </a:p>
        </p:txBody>
      </p:sp>
    </p:spTree>
    <p:extLst>
      <p:ext uri="{BB962C8B-B14F-4D97-AF65-F5344CB8AC3E}">
        <p14:creationId xmlns:p14="http://schemas.microsoft.com/office/powerpoint/2010/main" val="2654923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to put the proliferation of imaging systems into a visual context, here’s a collage of many of the imaging systems under operation and deployment at MBARI. Far to many to go into detail here, but suffice it say, we have invested heavily in imaging and have perhaps the most advanced fleet of subsea imaging platforms in the world.</a:t>
            </a:r>
          </a:p>
        </p:txBody>
      </p:sp>
      <p:sp>
        <p:nvSpPr>
          <p:cNvPr id="4" name="Slide Number Placeholder 3"/>
          <p:cNvSpPr>
            <a:spLocks noGrp="1"/>
          </p:cNvSpPr>
          <p:nvPr>
            <p:ph type="sldNum" sz="quarter" idx="5"/>
          </p:nvPr>
        </p:nvSpPr>
        <p:spPr/>
        <p:txBody>
          <a:bodyPr/>
          <a:lstStyle/>
          <a:p>
            <a:fld id="{2B33632C-B5A3-4EB6-9804-DAB556E9DA82}" type="slidenum">
              <a:rPr lang="en-US" smtClean="0"/>
              <a:t>3</a:t>
            </a:fld>
            <a:endParaRPr lang="en-US"/>
          </a:p>
        </p:txBody>
      </p:sp>
    </p:spTree>
    <p:extLst>
      <p:ext uri="{BB962C8B-B14F-4D97-AF65-F5344CB8AC3E}">
        <p14:creationId xmlns:p14="http://schemas.microsoft.com/office/powerpoint/2010/main" val="1188988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to go from here? With this abstract </a:t>
            </a:r>
            <a:r>
              <a:rPr lang="en-US" dirty="0" err="1"/>
              <a:t>im</a:t>
            </a:r>
            <a:r>
              <a:rPr lang="en-US" dirty="0"/>
              <a:t> proposing the formation of a lab with these three goals:</a:t>
            </a:r>
          </a:p>
          <a:p>
            <a:endParaRPr lang="en-US" dirty="0"/>
          </a:p>
          <a:p>
            <a:r>
              <a:rPr lang="en-US" dirty="0"/>
              <a:t>Consolidation</a:t>
            </a:r>
          </a:p>
          <a:p>
            <a:r>
              <a:rPr lang="en-US" dirty="0"/>
              <a:t>Collaboration</a:t>
            </a:r>
          </a:p>
          <a:p>
            <a:r>
              <a:rPr lang="en-US" dirty="0"/>
              <a:t>Innovation</a:t>
            </a:r>
          </a:p>
          <a:p>
            <a:endParaRPr lang="en-US" dirty="0"/>
          </a:p>
          <a:p>
            <a:r>
              <a:rPr lang="en-US" dirty="0"/>
              <a:t>I’ll go into more details about these goals in the next slides. </a:t>
            </a:r>
          </a:p>
        </p:txBody>
      </p:sp>
      <p:sp>
        <p:nvSpPr>
          <p:cNvPr id="4" name="Slide Number Placeholder 3"/>
          <p:cNvSpPr>
            <a:spLocks noGrp="1"/>
          </p:cNvSpPr>
          <p:nvPr>
            <p:ph type="sldNum" sz="quarter" idx="5"/>
          </p:nvPr>
        </p:nvSpPr>
        <p:spPr/>
        <p:txBody>
          <a:bodyPr/>
          <a:lstStyle/>
          <a:p>
            <a:fld id="{2B33632C-B5A3-4EB6-9804-DAB556E9DA82}" type="slidenum">
              <a:rPr lang="en-US" smtClean="0"/>
              <a:t>4</a:t>
            </a:fld>
            <a:endParaRPr lang="en-US"/>
          </a:p>
        </p:txBody>
      </p:sp>
    </p:spTree>
    <p:extLst>
      <p:ext uri="{BB962C8B-B14F-4D97-AF65-F5344CB8AC3E}">
        <p14:creationId xmlns:p14="http://schemas.microsoft.com/office/powerpoint/2010/main" val="494294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consolidation, although there are many, many different imaging systems and platforms at </a:t>
            </a:r>
            <a:r>
              <a:rPr lang="en-US" dirty="0" err="1"/>
              <a:t>mbari</a:t>
            </a:r>
            <a:r>
              <a:rPr lang="en-US" dirty="0"/>
              <a:t>. They share common attributes that can potentially be elevated by consolidating development efforts. </a:t>
            </a:r>
          </a:p>
          <a:p>
            <a:endParaRPr lang="en-US" dirty="0"/>
          </a:p>
          <a:p>
            <a:r>
              <a:rPr lang="en-US" dirty="0"/>
              <a:t>I want to emphasize that this effort intends to prioritize consolidation on benefiting the project outcomes. </a:t>
            </a:r>
          </a:p>
          <a:p>
            <a:endParaRPr lang="en-US" dirty="0"/>
          </a:p>
          <a:p>
            <a:r>
              <a:rPr lang="en-US" dirty="0"/>
              <a:t>So here are some example areas for this effort:</a:t>
            </a:r>
          </a:p>
          <a:p>
            <a:endParaRPr lang="en-US" dirty="0"/>
          </a:p>
          <a:p>
            <a:r>
              <a:rPr lang="en-US" dirty="0"/>
              <a:t>Dome optics: Many of the system I showed previously currently use flat ports and off-the-shelf lenses without any optical correction</a:t>
            </a:r>
          </a:p>
        </p:txBody>
      </p:sp>
      <p:sp>
        <p:nvSpPr>
          <p:cNvPr id="4" name="Slide Number Placeholder 3"/>
          <p:cNvSpPr>
            <a:spLocks noGrp="1"/>
          </p:cNvSpPr>
          <p:nvPr>
            <p:ph type="sldNum" sz="quarter" idx="5"/>
          </p:nvPr>
        </p:nvSpPr>
        <p:spPr/>
        <p:txBody>
          <a:bodyPr/>
          <a:lstStyle/>
          <a:p>
            <a:fld id="{2B33632C-B5A3-4EB6-9804-DAB556E9DA82}" type="slidenum">
              <a:rPr lang="en-US" smtClean="0"/>
              <a:t>5</a:t>
            </a:fld>
            <a:endParaRPr lang="en-US"/>
          </a:p>
        </p:txBody>
      </p:sp>
    </p:spTree>
    <p:extLst>
      <p:ext uri="{BB962C8B-B14F-4D97-AF65-F5344CB8AC3E}">
        <p14:creationId xmlns:p14="http://schemas.microsoft.com/office/powerpoint/2010/main" val="391027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3632C-B5A3-4EB6-9804-DAB556E9DA82}" type="slidenum">
              <a:rPr lang="en-US" smtClean="0"/>
              <a:t>14</a:t>
            </a:fld>
            <a:endParaRPr lang="en-US"/>
          </a:p>
        </p:txBody>
      </p:sp>
    </p:spTree>
    <p:extLst>
      <p:ext uri="{BB962C8B-B14F-4D97-AF65-F5344CB8AC3E}">
        <p14:creationId xmlns:p14="http://schemas.microsoft.com/office/powerpoint/2010/main" val="3109514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1E174C-F545-4F8B-A22F-445B84B45098}" type="slidenum">
              <a:rPr lang="en-US" smtClean="0"/>
              <a:t>27</a:t>
            </a:fld>
            <a:endParaRPr lang="en-US"/>
          </a:p>
        </p:txBody>
      </p:sp>
    </p:spTree>
    <p:extLst>
      <p:ext uri="{BB962C8B-B14F-4D97-AF65-F5344CB8AC3E}">
        <p14:creationId xmlns:p14="http://schemas.microsoft.com/office/powerpoint/2010/main" val="2138813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33632C-B5A3-4EB6-9804-DAB556E9DA82}" type="slidenum">
              <a:rPr lang="en-US" smtClean="0"/>
              <a:t>31</a:t>
            </a:fld>
            <a:endParaRPr lang="en-US"/>
          </a:p>
        </p:txBody>
      </p:sp>
    </p:spTree>
    <p:extLst>
      <p:ext uri="{BB962C8B-B14F-4D97-AF65-F5344CB8AC3E}">
        <p14:creationId xmlns:p14="http://schemas.microsoft.com/office/powerpoint/2010/main" val="395654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35926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019621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375442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64B1D3-8A09-4A44-83F4-A875AC7FE7C0}" type="datetimeFigureOut">
              <a:rPr lang="en-US" smtClean="0"/>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540753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64B1D3-8A09-4A44-83F4-A875AC7FE7C0}" type="datetimeFigureOut">
              <a:rPr lang="en-US" smtClean="0"/>
              <a:t>5/2/2026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888564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64B1D3-8A09-4A44-83F4-A875AC7FE7C0}" type="datetimeFigureOut">
              <a:rPr lang="en-US" smtClean="0"/>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06421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64B1D3-8A09-4A44-83F4-A875AC7FE7C0}" type="datetimeFigureOut">
              <a:rPr lang="en-US" smtClean="0"/>
              <a:t>5/2/2026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3022097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64B1D3-8A09-4A44-83F4-A875AC7FE7C0}" type="datetimeFigureOut">
              <a:rPr lang="en-US" smtClean="0"/>
              <a:t>5/2/2026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578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64B1D3-8A09-4A44-83F4-A875AC7FE7C0}" type="datetimeFigureOut">
              <a:rPr lang="en-US" smtClean="0"/>
              <a:t>5/2/2026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253136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64B1D3-8A09-4A44-83F4-A875AC7FE7C0}" type="datetimeFigureOut">
              <a:rPr lang="en-US" smtClean="0"/>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2846319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64B1D3-8A09-4A44-83F4-A875AC7FE7C0}" type="datetimeFigureOut">
              <a:rPr lang="en-US" smtClean="0"/>
              <a:t>5/2/2026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818CE9-8025-4229-AFDA-CBA5C5C28580}" type="slidenum">
              <a:rPr lang="en-US" smtClean="0"/>
              <a:t>‹#›</a:t>
            </a:fld>
            <a:endParaRPr lang="en-US"/>
          </a:p>
        </p:txBody>
      </p:sp>
    </p:spTree>
    <p:extLst>
      <p:ext uri="{BB962C8B-B14F-4D97-AF65-F5344CB8AC3E}">
        <p14:creationId xmlns:p14="http://schemas.microsoft.com/office/powerpoint/2010/main" val="153999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4B1D3-8A09-4A44-83F4-A875AC7FE7C0}" type="datetimeFigureOut">
              <a:rPr lang="en-US" smtClean="0"/>
              <a:t>5/2/2026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818CE9-8025-4229-AFDA-CBA5C5C28580}" type="slidenum">
              <a:rPr lang="en-US" smtClean="0"/>
              <a:t>‹#›</a:t>
            </a:fld>
            <a:endParaRPr lang="en-US"/>
          </a:p>
        </p:txBody>
      </p:sp>
    </p:spTree>
    <p:extLst>
      <p:ext uri="{BB962C8B-B14F-4D97-AF65-F5344CB8AC3E}">
        <p14:creationId xmlns:p14="http://schemas.microsoft.com/office/powerpoint/2010/main" val="7834502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hyperlink" Target="https://escholarship.org/uc/item/0m64873s"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tiff"/><Relationship Id="rId7" Type="http://schemas.microsoft.com/office/2007/relationships/hdphoto" Target="../media/hdphoto1.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hyperlink" Target="https://escholarship.org/uc/item/0m64873s"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9.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2DB5-8654-4A8B-AA33-A63B24AF3DB0}"/>
              </a:ext>
            </a:extLst>
          </p:cNvPr>
          <p:cNvSpPr>
            <a:spLocks noGrp="1"/>
          </p:cNvSpPr>
          <p:nvPr>
            <p:ph type="ctrTitle"/>
          </p:nvPr>
        </p:nvSpPr>
        <p:spPr>
          <a:xfrm>
            <a:off x="1524000" y="1180881"/>
            <a:ext cx="9144000" cy="914401"/>
          </a:xfrm>
        </p:spPr>
        <p:txBody>
          <a:bodyPr>
            <a:normAutofit/>
          </a:bodyPr>
          <a:lstStyle/>
          <a:p>
            <a:r>
              <a:rPr lang="en-US" sz="5400" dirty="0"/>
              <a:t>Subsea Advanced Imaging Lab</a:t>
            </a:r>
          </a:p>
        </p:txBody>
      </p:sp>
      <p:sp>
        <p:nvSpPr>
          <p:cNvPr id="3" name="Subtitle 2">
            <a:extLst>
              <a:ext uri="{FF2B5EF4-FFF2-40B4-BE49-F238E27FC236}">
                <a16:creationId xmlns:a16="http://schemas.microsoft.com/office/drawing/2014/main" id="{8448DA83-57A1-4065-8046-5B5F8897117C}"/>
              </a:ext>
            </a:extLst>
          </p:cNvPr>
          <p:cNvSpPr>
            <a:spLocks noGrp="1"/>
          </p:cNvSpPr>
          <p:nvPr>
            <p:ph type="subTitle" idx="1"/>
          </p:nvPr>
        </p:nvSpPr>
        <p:spPr/>
        <p:txBody>
          <a:bodyPr/>
          <a:lstStyle/>
          <a:p>
            <a:r>
              <a:rPr lang="en-US" dirty="0"/>
              <a:t>Paul Roberts</a:t>
            </a:r>
          </a:p>
          <a:p>
            <a:r>
              <a:rPr lang="en-US" dirty="0"/>
              <a:t>May 5, 2026</a:t>
            </a:r>
          </a:p>
        </p:txBody>
      </p:sp>
    </p:spTree>
    <p:extLst>
      <p:ext uri="{BB962C8B-B14F-4D97-AF65-F5344CB8AC3E}">
        <p14:creationId xmlns:p14="http://schemas.microsoft.com/office/powerpoint/2010/main" val="1477336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EE11-AAC2-48A3-A61C-F20BC80BB827}"/>
              </a:ext>
            </a:extLst>
          </p:cNvPr>
          <p:cNvSpPr>
            <a:spLocks noGrp="1"/>
          </p:cNvSpPr>
          <p:nvPr>
            <p:ph type="title"/>
          </p:nvPr>
        </p:nvSpPr>
        <p:spPr/>
        <p:txBody>
          <a:bodyPr/>
          <a:lstStyle/>
          <a:p>
            <a:r>
              <a:rPr lang="en-US" dirty="0"/>
              <a:t>Collaboration</a:t>
            </a:r>
          </a:p>
        </p:txBody>
      </p:sp>
      <p:sp>
        <p:nvSpPr>
          <p:cNvPr id="3" name="Content Placeholder 2">
            <a:extLst>
              <a:ext uri="{FF2B5EF4-FFF2-40B4-BE49-F238E27FC236}">
                <a16:creationId xmlns:a16="http://schemas.microsoft.com/office/drawing/2014/main" id="{551FEFCD-E736-41FF-90B6-48F30DB475E9}"/>
              </a:ext>
            </a:extLst>
          </p:cNvPr>
          <p:cNvSpPr>
            <a:spLocks noGrp="1"/>
          </p:cNvSpPr>
          <p:nvPr>
            <p:ph idx="1"/>
          </p:nvPr>
        </p:nvSpPr>
        <p:spPr/>
        <p:txBody>
          <a:bodyPr/>
          <a:lstStyle/>
          <a:p>
            <a:r>
              <a:rPr lang="en-US" dirty="0"/>
              <a:t>Leverage external collaborations to enable rapid deployment of advances in optics/sensors/cameras/lights across the institute</a:t>
            </a:r>
          </a:p>
        </p:txBody>
      </p:sp>
    </p:spTree>
    <p:extLst>
      <p:ext uri="{BB962C8B-B14F-4D97-AF65-F5344CB8AC3E}">
        <p14:creationId xmlns:p14="http://schemas.microsoft.com/office/powerpoint/2010/main" val="416395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https://mww.mbari.org/itd/logos/png/MBARI_logo+type_white.png">
            <a:extLst>
              <a:ext uri="{FF2B5EF4-FFF2-40B4-BE49-F238E27FC236}">
                <a16:creationId xmlns:a16="http://schemas.microsoft.com/office/drawing/2014/main" id="{54AAC0C6-F67A-4286-AF1D-DEFCB0397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2492" y="3250479"/>
            <a:ext cx="3513156" cy="6353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eepSea Logo">
            <a:extLst>
              <a:ext uri="{FF2B5EF4-FFF2-40B4-BE49-F238E27FC236}">
                <a16:creationId xmlns:a16="http://schemas.microsoft.com/office/drawing/2014/main" id="{AEB39C49-C880-44C5-8136-23D1A7C7A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 y="1407808"/>
            <a:ext cx="3686530" cy="675384"/>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4B85BF51-1DB6-400A-B530-16E1061FE8D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7671" y="5463163"/>
            <a:ext cx="3513157" cy="972989"/>
          </a:xfrm>
          <a:prstGeom prst="rect">
            <a:avLst/>
          </a:prstGeom>
        </p:spPr>
      </p:pic>
      <p:pic>
        <p:nvPicPr>
          <p:cNvPr id="1028" name="Picture 4" descr="Tidal">
            <a:extLst>
              <a:ext uri="{FF2B5EF4-FFF2-40B4-BE49-F238E27FC236}">
                <a16:creationId xmlns:a16="http://schemas.microsoft.com/office/drawing/2014/main" id="{AB2B240E-75EB-4D0C-9894-EE7916F4B9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529" t="26593" r="9320" b="29111"/>
          <a:stretch/>
        </p:blipFill>
        <p:spPr bwMode="auto">
          <a:xfrm>
            <a:off x="8717037" y="223255"/>
            <a:ext cx="3158068" cy="12168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Gemini Optics">
            <a:extLst>
              <a:ext uri="{FF2B5EF4-FFF2-40B4-BE49-F238E27FC236}">
                <a16:creationId xmlns:a16="http://schemas.microsoft.com/office/drawing/2014/main" id="{1A87645E-F767-446D-8118-0967A82FB7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9292" y="540400"/>
            <a:ext cx="3509818" cy="582542"/>
          </a:xfrm>
          <a:prstGeom prst="rect">
            <a:avLst/>
          </a:prstGeom>
          <a:noFill/>
          <a:extLst>
            <a:ext uri="{909E8E84-426E-40DD-AFC4-6F175D3DCCD1}">
              <a14:hiddenFill xmlns:a14="http://schemas.microsoft.com/office/drawing/2010/main">
                <a:solidFill>
                  <a:srgbClr val="FFFFFF"/>
                </a:solidFill>
              </a14:hiddenFill>
            </a:ext>
          </a:extLst>
        </p:spPr>
      </p:pic>
      <p:pic>
        <p:nvPicPr>
          <p:cNvPr id="13" name="Graphic 12">
            <a:extLst>
              <a:ext uri="{FF2B5EF4-FFF2-40B4-BE49-F238E27FC236}">
                <a16:creationId xmlns:a16="http://schemas.microsoft.com/office/drawing/2014/main" id="{1544C474-E3C2-4526-A829-DE1BD11DAEED}"/>
              </a:ext>
            </a:extLst>
          </p:cNvPr>
          <p:cNvPicPr>
            <a:picLocks noChangeAspect="1"/>
          </p:cNvPicPr>
          <p:nvPr/>
        </p:nvPicPr>
        <p:blipFill>
          <a:blip r:embed="rId8">
            <a:lum bright="70000" contrast="-70000"/>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968358" y="2850304"/>
            <a:ext cx="3125932" cy="593126"/>
          </a:xfrm>
          <a:prstGeom prst="rect">
            <a:avLst/>
          </a:prstGeom>
        </p:spPr>
      </p:pic>
      <p:cxnSp>
        <p:nvCxnSpPr>
          <p:cNvPr id="15" name="Straight Arrow Connector 14">
            <a:extLst>
              <a:ext uri="{FF2B5EF4-FFF2-40B4-BE49-F238E27FC236}">
                <a16:creationId xmlns:a16="http://schemas.microsoft.com/office/drawing/2014/main" id="{C87D5487-8920-46B7-B5E6-CB88E3A306E8}"/>
              </a:ext>
            </a:extLst>
          </p:cNvPr>
          <p:cNvCxnSpPr>
            <a:cxnSpLocks/>
            <a:endCxn id="5" idx="2"/>
          </p:cNvCxnSpPr>
          <p:nvPr/>
        </p:nvCxnSpPr>
        <p:spPr>
          <a:xfrm flipH="1" flipV="1">
            <a:off x="1947563" y="2083192"/>
            <a:ext cx="1779926" cy="978834"/>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5A49869-F343-427F-B036-E99DA42F45F3}"/>
              </a:ext>
            </a:extLst>
          </p:cNvPr>
          <p:cNvSpPr txBox="1"/>
          <p:nvPr/>
        </p:nvSpPr>
        <p:spPr>
          <a:xfrm>
            <a:off x="1237652" y="2319148"/>
            <a:ext cx="1960623" cy="923330"/>
          </a:xfrm>
          <a:prstGeom prst="rect">
            <a:avLst/>
          </a:prstGeom>
          <a:noFill/>
        </p:spPr>
        <p:txBody>
          <a:bodyPr wrap="square" rtlCol="0">
            <a:spAutoFit/>
          </a:bodyPr>
          <a:lstStyle/>
          <a:p>
            <a:r>
              <a:rPr lang="en-US" dirty="0" err="1"/>
              <a:t>MxD</a:t>
            </a:r>
            <a:r>
              <a:rPr lang="en-US" dirty="0"/>
              <a:t> camera</a:t>
            </a:r>
          </a:p>
          <a:p>
            <a:r>
              <a:rPr lang="en-US" dirty="0"/>
              <a:t>Subsea housings</a:t>
            </a:r>
          </a:p>
          <a:p>
            <a:r>
              <a:rPr lang="en-US" dirty="0"/>
              <a:t>Optics</a:t>
            </a:r>
          </a:p>
        </p:txBody>
      </p:sp>
      <p:sp>
        <p:nvSpPr>
          <p:cNvPr id="18" name="TextBox 17">
            <a:extLst>
              <a:ext uri="{FF2B5EF4-FFF2-40B4-BE49-F238E27FC236}">
                <a16:creationId xmlns:a16="http://schemas.microsoft.com/office/drawing/2014/main" id="{84D162E0-4635-4A01-8710-7FC68AC6F7A0}"/>
              </a:ext>
            </a:extLst>
          </p:cNvPr>
          <p:cNvSpPr txBox="1"/>
          <p:nvPr/>
        </p:nvSpPr>
        <p:spPr>
          <a:xfrm>
            <a:off x="5687014" y="1653738"/>
            <a:ext cx="1705429" cy="646331"/>
          </a:xfrm>
          <a:prstGeom prst="rect">
            <a:avLst/>
          </a:prstGeom>
          <a:noFill/>
        </p:spPr>
        <p:txBody>
          <a:bodyPr wrap="square" rtlCol="0">
            <a:spAutoFit/>
          </a:bodyPr>
          <a:lstStyle/>
          <a:p>
            <a:r>
              <a:rPr lang="en-US" dirty="0"/>
              <a:t>Miniature 4k Optics</a:t>
            </a:r>
          </a:p>
        </p:txBody>
      </p:sp>
      <p:cxnSp>
        <p:nvCxnSpPr>
          <p:cNvPr id="19" name="Straight Arrow Connector 18">
            <a:extLst>
              <a:ext uri="{FF2B5EF4-FFF2-40B4-BE49-F238E27FC236}">
                <a16:creationId xmlns:a16="http://schemas.microsoft.com/office/drawing/2014/main" id="{1DD3CBF2-1B59-4D65-AC51-217417FA4C82}"/>
              </a:ext>
            </a:extLst>
          </p:cNvPr>
          <p:cNvCxnSpPr>
            <a:cxnSpLocks/>
            <a:stCxn id="4" idx="0"/>
            <a:endCxn id="11" idx="2"/>
          </p:cNvCxnSpPr>
          <p:nvPr/>
        </p:nvCxnSpPr>
        <p:spPr>
          <a:xfrm flipV="1">
            <a:off x="5299070" y="1122942"/>
            <a:ext cx="585131" cy="212753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A17309-148B-454C-AE02-C1A12B726F62}"/>
              </a:ext>
            </a:extLst>
          </p:cNvPr>
          <p:cNvCxnSpPr>
            <a:cxnSpLocks/>
          </p:cNvCxnSpPr>
          <p:nvPr/>
        </p:nvCxnSpPr>
        <p:spPr>
          <a:xfrm flipV="1">
            <a:off x="6786395" y="1252714"/>
            <a:ext cx="2401148" cy="1786877"/>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1BE2A8F-9055-4C3A-8D85-A8A713E290D6}"/>
              </a:ext>
            </a:extLst>
          </p:cNvPr>
          <p:cNvSpPr txBox="1"/>
          <p:nvPr/>
        </p:nvSpPr>
        <p:spPr>
          <a:xfrm>
            <a:off x="8665029" y="1586739"/>
            <a:ext cx="1705429" cy="646331"/>
          </a:xfrm>
          <a:prstGeom prst="rect">
            <a:avLst/>
          </a:prstGeom>
          <a:noFill/>
        </p:spPr>
        <p:txBody>
          <a:bodyPr wrap="square" rtlCol="0">
            <a:spAutoFit/>
          </a:bodyPr>
          <a:lstStyle/>
          <a:p>
            <a:r>
              <a:rPr lang="en-US" dirty="0"/>
              <a:t>Microscopy</a:t>
            </a:r>
          </a:p>
          <a:p>
            <a:r>
              <a:rPr lang="en-US" dirty="0"/>
              <a:t>Stereo imaging</a:t>
            </a:r>
          </a:p>
        </p:txBody>
      </p:sp>
      <p:cxnSp>
        <p:nvCxnSpPr>
          <p:cNvPr id="27" name="Straight Arrow Connector 26">
            <a:extLst>
              <a:ext uri="{FF2B5EF4-FFF2-40B4-BE49-F238E27FC236}">
                <a16:creationId xmlns:a16="http://schemas.microsoft.com/office/drawing/2014/main" id="{0443BAE9-5687-4ED2-B080-8D3E46CABA3D}"/>
              </a:ext>
            </a:extLst>
          </p:cNvPr>
          <p:cNvCxnSpPr>
            <a:cxnSpLocks/>
            <a:stCxn id="4" idx="3"/>
          </p:cNvCxnSpPr>
          <p:nvPr/>
        </p:nvCxnSpPr>
        <p:spPr>
          <a:xfrm>
            <a:off x="7055648" y="3568172"/>
            <a:ext cx="2037552" cy="0"/>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0" name="Graphic 29">
            <a:extLst>
              <a:ext uri="{FF2B5EF4-FFF2-40B4-BE49-F238E27FC236}">
                <a16:creationId xmlns:a16="http://schemas.microsoft.com/office/drawing/2014/main" id="{949CD307-C79C-42BF-B713-DB08FF4403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938938" y="3600130"/>
            <a:ext cx="3008999" cy="952215"/>
          </a:xfrm>
          <a:prstGeom prst="rect">
            <a:avLst/>
          </a:prstGeom>
        </p:spPr>
      </p:pic>
      <p:cxnSp>
        <p:nvCxnSpPr>
          <p:cNvPr id="33" name="Straight Arrow Connector 32">
            <a:extLst>
              <a:ext uri="{FF2B5EF4-FFF2-40B4-BE49-F238E27FC236}">
                <a16:creationId xmlns:a16="http://schemas.microsoft.com/office/drawing/2014/main" id="{D659E8BB-428E-4F7B-99A6-6A947DCB914C}"/>
              </a:ext>
            </a:extLst>
          </p:cNvPr>
          <p:cNvCxnSpPr>
            <a:cxnSpLocks/>
            <a:endCxn id="9" idx="0"/>
          </p:cNvCxnSpPr>
          <p:nvPr/>
        </p:nvCxnSpPr>
        <p:spPr>
          <a:xfrm flipH="1">
            <a:off x="2034250" y="3973228"/>
            <a:ext cx="1677064" cy="1489935"/>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0CC8F6F-11B0-45A1-9599-1683A0C2B10E}"/>
              </a:ext>
            </a:extLst>
          </p:cNvPr>
          <p:cNvSpPr txBox="1"/>
          <p:nvPr/>
        </p:nvSpPr>
        <p:spPr>
          <a:xfrm>
            <a:off x="1376669" y="4090680"/>
            <a:ext cx="1705429" cy="923330"/>
          </a:xfrm>
          <a:prstGeom prst="rect">
            <a:avLst/>
          </a:prstGeom>
          <a:noFill/>
        </p:spPr>
        <p:txBody>
          <a:bodyPr wrap="square" rtlCol="0">
            <a:spAutoFit/>
          </a:bodyPr>
          <a:lstStyle/>
          <a:p>
            <a:r>
              <a:rPr lang="en-US" dirty="0"/>
              <a:t>Lidar</a:t>
            </a:r>
          </a:p>
          <a:p>
            <a:r>
              <a:rPr lang="en-US" dirty="0"/>
              <a:t>Optical Multibeam</a:t>
            </a:r>
          </a:p>
        </p:txBody>
      </p:sp>
      <p:sp>
        <p:nvSpPr>
          <p:cNvPr id="37" name="TextBox 36">
            <a:extLst>
              <a:ext uri="{FF2B5EF4-FFF2-40B4-BE49-F238E27FC236}">
                <a16:creationId xmlns:a16="http://schemas.microsoft.com/office/drawing/2014/main" id="{0C841F45-FCAD-4116-BD5F-17C140A737DA}"/>
              </a:ext>
            </a:extLst>
          </p:cNvPr>
          <p:cNvSpPr txBox="1"/>
          <p:nvPr/>
        </p:nvSpPr>
        <p:spPr>
          <a:xfrm>
            <a:off x="7583130" y="2868643"/>
            <a:ext cx="1705429" cy="646331"/>
          </a:xfrm>
          <a:prstGeom prst="rect">
            <a:avLst/>
          </a:prstGeom>
          <a:noFill/>
        </p:spPr>
        <p:txBody>
          <a:bodyPr wrap="square" rtlCol="0">
            <a:spAutoFit/>
          </a:bodyPr>
          <a:lstStyle/>
          <a:p>
            <a:r>
              <a:rPr lang="en-US" dirty="0"/>
              <a:t>Spectral</a:t>
            </a:r>
          </a:p>
          <a:p>
            <a:r>
              <a:rPr lang="en-US" dirty="0"/>
              <a:t>imaging</a:t>
            </a:r>
          </a:p>
        </p:txBody>
      </p:sp>
      <p:pic>
        <p:nvPicPr>
          <p:cNvPr id="42" name="Picture 41">
            <a:extLst>
              <a:ext uri="{FF2B5EF4-FFF2-40B4-BE49-F238E27FC236}">
                <a16:creationId xmlns:a16="http://schemas.microsoft.com/office/drawing/2014/main" id="{F719E4E6-6632-49AD-8E1C-454B0532582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711314" y="5342424"/>
            <a:ext cx="4769371" cy="1093728"/>
          </a:xfrm>
          <a:prstGeom prst="rect">
            <a:avLst/>
          </a:prstGeom>
        </p:spPr>
      </p:pic>
      <p:cxnSp>
        <p:nvCxnSpPr>
          <p:cNvPr id="44" name="Straight Arrow Connector 43">
            <a:extLst>
              <a:ext uri="{FF2B5EF4-FFF2-40B4-BE49-F238E27FC236}">
                <a16:creationId xmlns:a16="http://schemas.microsoft.com/office/drawing/2014/main" id="{75BEB986-26BC-415F-929A-DCA9C3F84E00}"/>
              </a:ext>
            </a:extLst>
          </p:cNvPr>
          <p:cNvCxnSpPr>
            <a:cxnSpLocks/>
            <a:stCxn id="4" idx="2"/>
          </p:cNvCxnSpPr>
          <p:nvPr/>
        </p:nvCxnSpPr>
        <p:spPr>
          <a:xfrm>
            <a:off x="5299070" y="3885865"/>
            <a:ext cx="528416" cy="1849193"/>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EA094C5-BF8C-490C-9B03-98864620C744}"/>
              </a:ext>
            </a:extLst>
          </p:cNvPr>
          <p:cNvSpPr txBox="1"/>
          <p:nvPr/>
        </p:nvSpPr>
        <p:spPr>
          <a:xfrm>
            <a:off x="5804471" y="4318164"/>
            <a:ext cx="1705429" cy="923330"/>
          </a:xfrm>
          <a:prstGeom prst="rect">
            <a:avLst/>
          </a:prstGeom>
          <a:noFill/>
        </p:spPr>
        <p:txBody>
          <a:bodyPr wrap="square" rtlCol="0">
            <a:spAutoFit/>
          </a:bodyPr>
          <a:lstStyle/>
          <a:p>
            <a:r>
              <a:rPr lang="en-US" dirty="0"/>
              <a:t>Strobe Illumination</a:t>
            </a:r>
          </a:p>
          <a:p>
            <a:r>
              <a:rPr lang="en-US" dirty="0"/>
              <a:t>Stereo imaging</a:t>
            </a:r>
          </a:p>
        </p:txBody>
      </p:sp>
    </p:spTree>
    <p:extLst>
      <p:ext uri="{BB962C8B-B14F-4D97-AF65-F5344CB8AC3E}">
        <p14:creationId xmlns:p14="http://schemas.microsoft.com/office/powerpoint/2010/main" val="2207914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9C1-56B6-483E-9FB4-F235FA6306BF}"/>
              </a:ext>
            </a:extLst>
          </p:cNvPr>
          <p:cNvSpPr>
            <a:spLocks noGrp="1"/>
          </p:cNvSpPr>
          <p:nvPr>
            <p:ph type="title"/>
          </p:nvPr>
        </p:nvSpPr>
        <p:spPr/>
        <p:txBody>
          <a:bodyPr/>
          <a:lstStyle/>
          <a:p>
            <a:r>
              <a:rPr lang="en-US" dirty="0"/>
              <a:t>Innovation</a:t>
            </a:r>
          </a:p>
        </p:txBody>
      </p:sp>
      <p:sp>
        <p:nvSpPr>
          <p:cNvPr id="3" name="Content Placeholder 2">
            <a:extLst>
              <a:ext uri="{FF2B5EF4-FFF2-40B4-BE49-F238E27FC236}">
                <a16:creationId xmlns:a16="http://schemas.microsoft.com/office/drawing/2014/main" id="{5356A0A6-5135-472C-A8FB-48D70E675B60}"/>
              </a:ext>
            </a:extLst>
          </p:cNvPr>
          <p:cNvSpPr>
            <a:spLocks noGrp="1"/>
          </p:cNvSpPr>
          <p:nvPr>
            <p:ph idx="1"/>
          </p:nvPr>
        </p:nvSpPr>
        <p:spPr/>
        <p:txBody>
          <a:bodyPr/>
          <a:lstStyle/>
          <a:p>
            <a:r>
              <a:rPr lang="en-US" dirty="0"/>
              <a:t>Prototype an imaging system that leverages new technologies and bridges the gap between optical and acoustic imaging in the deep sea to see what lies beyond the reach of our traditional cameras and lights</a:t>
            </a:r>
          </a:p>
        </p:txBody>
      </p:sp>
    </p:spTree>
    <p:extLst>
      <p:ext uri="{BB962C8B-B14F-4D97-AF65-F5344CB8AC3E}">
        <p14:creationId xmlns:p14="http://schemas.microsoft.com/office/powerpoint/2010/main" val="2444696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Bridge the gap between mm resolution imaging with camera/lights, and 10’s of cm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33410" y="2244784"/>
            <a:ext cx="48365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4347C2B-E4D9-49A4-97FF-DC23DA389409}"/>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Optical Imaging</a:t>
            </a:r>
          </a:p>
        </p:txBody>
      </p:sp>
      <p:sp>
        <p:nvSpPr>
          <p:cNvPr id="11" name="TextBox 10">
            <a:extLst>
              <a:ext uri="{FF2B5EF4-FFF2-40B4-BE49-F238E27FC236}">
                <a16:creationId xmlns:a16="http://schemas.microsoft.com/office/drawing/2014/main" id="{9C511460-6A45-4C60-BD4A-5CF947C24A77}"/>
              </a:ext>
            </a:extLst>
          </p:cNvPr>
          <p:cNvSpPr txBox="1"/>
          <p:nvPr/>
        </p:nvSpPr>
        <p:spPr>
          <a:xfrm>
            <a:off x="9507574" y="2779579"/>
            <a:ext cx="3260581" cy="307777"/>
          </a:xfrm>
          <a:prstGeom prst="rect">
            <a:avLst/>
          </a:prstGeom>
          <a:noFill/>
        </p:spPr>
        <p:txBody>
          <a:bodyPr wrap="square" rtlCol="0">
            <a:spAutoFit/>
          </a:bodyPr>
          <a:lstStyle/>
          <a:p>
            <a:r>
              <a:rPr lang="en-US" sz="1400" u="sng" dirty="0">
                <a:solidFill>
                  <a:srgbClr val="0070C0"/>
                </a:solidFill>
              </a:rPr>
              <a:t>Acoustic Imaging</a:t>
            </a:r>
          </a:p>
        </p:txBody>
      </p:sp>
    </p:spTree>
    <p:extLst>
      <p:ext uri="{BB962C8B-B14F-4D97-AF65-F5344CB8AC3E}">
        <p14:creationId xmlns:p14="http://schemas.microsoft.com/office/powerpoint/2010/main" val="3761380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Bridge the gap between mm resolution imaging with camera/lights, and 10’s of cm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46635" y="2258009"/>
            <a:ext cx="45720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C820389-429C-4D6D-9B87-EB81A615D07D}"/>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Planktivore (10 µm, 1 cm)      </a:t>
            </a:r>
          </a:p>
        </p:txBody>
      </p:sp>
      <p:sp>
        <p:nvSpPr>
          <p:cNvPr id="16" name="TextBox 15">
            <a:extLst>
              <a:ext uri="{FF2B5EF4-FFF2-40B4-BE49-F238E27FC236}">
                <a16:creationId xmlns:a16="http://schemas.microsoft.com/office/drawing/2014/main" id="{0B55D069-137B-4269-966C-4E4F77A38821}"/>
              </a:ext>
            </a:extLst>
          </p:cNvPr>
          <p:cNvSpPr txBox="1"/>
          <p:nvPr/>
        </p:nvSpPr>
        <p:spPr>
          <a:xfrm>
            <a:off x="8267234" y="2052561"/>
            <a:ext cx="2565293" cy="307777"/>
          </a:xfrm>
          <a:prstGeom prst="rect">
            <a:avLst/>
          </a:prstGeom>
          <a:noFill/>
        </p:spPr>
        <p:txBody>
          <a:bodyPr wrap="square" rtlCol="0">
            <a:spAutoFit/>
          </a:bodyPr>
          <a:lstStyle/>
          <a:p>
            <a:r>
              <a:rPr lang="en-US" sz="1400" u="sng" dirty="0" err="1">
                <a:solidFill>
                  <a:srgbClr val="FF0000"/>
                </a:solidFill>
              </a:rPr>
              <a:t>MxD</a:t>
            </a:r>
            <a:r>
              <a:rPr lang="en-US" sz="1400" u="sng" dirty="0">
                <a:solidFill>
                  <a:srgbClr val="FF0000"/>
                </a:solidFill>
              </a:rPr>
              <a:t> (2 mm, 4 m)      </a:t>
            </a:r>
          </a:p>
        </p:txBody>
      </p:sp>
      <p:sp>
        <p:nvSpPr>
          <p:cNvPr id="18" name="TextBox 17">
            <a:extLst>
              <a:ext uri="{FF2B5EF4-FFF2-40B4-BE49-F238E27FC236}">
                <a16:creationId xmlns:a16="http://schemas.microsoft.com/office/drawing/2014/main" id="{0038DF18-C4E4-4996-BD7A-C8C651EDF9CC}"/>
              </a:ext>
            </a:extLst>
          </p:cNvPr>
          <p:cNvSpPr txBox="1"/>
          <p:nvPr/>
        </p:nvSpPr>
        <p:spPr>
          <a:xfrm>
            <a:off x="9507574" y="2779579"/>
            <a:ext cx="3260581" cy="307777"/>
          </a:xfrm>
          <a:prstGeom prst="rect">
            <a:avLst/>
          </a:prstGeom>
          <a:noFill/>
        </p:spPr>
        <p:txBody>
          <a:bodyPr wrap="square" rtlCol="0">
            <a:spAutoFit/>
          </a:bodyPr>
          <a:lstStyle/>
          <a:p>
            <a:r>
              <a:rPr lang="en-US" sz="1400" u="sng" dirty="0" err="1">
                <a:solidFill>
                  <a:srgbClr val="0070C0"/>
                </a:solidFill>
              </a:rPr>
              <a:t>CodaOctopus</a:t>
            </a:r>
            <a:r>
              <a:rPr lang="en-US" sz="1400" u="sng" dirty="0">
                <a:solidFill>
                  <a:srgbClr val="0070C0"/>
                </a:solidFill>
              </a:rPr>
              <a:t> or </a:t>
            </a:r>
            <a:r>
              <a:rPr lang="en-US" sz="1400" u="sng" dirty="0" err="1">
                <a:solidFill>
                  <a:srgbClr val="0070C0"/>
                </a:solidFill>
              </a:rPr>
              <a:t>SaS</a:t>
            </a:r>
            <a:r>
              <a:rPr lang="en-US" sz="1400" u="sng" dirty="0">
                <a:solidFill>
                  <a:srgbClr val="0070C0"/>
                </a:solidFill>
              </a:rPr>
              <a:t> (2 cm, 30 m)      </a:t>
            </a:r>
          </a:p>
        </p:txBody>
      </p:sp>
      <p:cxnSp>
        <p:nvCxnSpPr>
          <p:cNvPr id="7" name="Straight Arrow Connector 6">
            <a:extLst>
              <a:ext uri="{FF2B5EF4-FFF2-40B4-BE49-F238E27FC236}">
                <a16:creationId xmlns:a16="http://schemas.microsoft.com/office/drawing/2014/main" id="{BA798FCB-234C-434D-A039-3ADBD11801B8}"/>
              </a:ext>
            </a:extLst>
          </p:cNvPr>
          <p:cNvCxnSpPr>
            <a:cxnSpLocks/>
            <a:stCxn id="4" idx="1"/>
            <a:endCxn id="6" idx="1"/>
          </p:cNvCxnSpPr>
          <p:nvPr/>
        </p:nvCxnSpPr>
        <p:spPr>
          <a:xfrm flipH="1" flipV="1">
            <a:off x="7468107" y="1156996"/>
            <a:ext cx="799127" cy="7556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9C90BCC-BFE2-4B33-970F-E6FBE4D31182}"/>
              </a:ext>
            </a:extLst>
          </p:cNvPr>
          <p:cNvCxnSpPr>
            <a:cxnSpLocks/>
            <a:stCxn id="16" idx="1"/>
          </p:cNvCxnSpPr>
          <p:nvPr/>
        </p:nvCxnSpPr>
        <p:spPr>
          <a:xfrm flipH="1">
            <a:off x="7839986" y="2206450"/>
            <a:ext cx="427248" cy="153861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1E5B5C1-3FF2-49EE-82B6-7BF3BC99725F}"/>
              </a:ext>
            </a:extLst>
          </p:cNvPr>
          <p:cNvCxnSpPr>
            <a:cxnSpLocks/>
            <a:stCxn id="18" idx="1"/>
          </p:cNvCxnSpPr>
          <p:nvPr/>
        </p:nvCxnSpPr>
        <p:spPr>
          <a:xfrm flipH="1">
            <a:off x="9110099" y="2933468"/>
            <a:ext cx="397475" cy="1423847"/>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BFCB74E-0066-4F89-8B1D-DD9959E667FD}"/>
              </a:ext>
            </a:extLst>
          </p:cNvPr>
          <p:cNvSpPr txBox="1"/>
          <p:nvPr/>
        </p:nvSpPr>
        <p:spPr>
          <a:xfrm>
            <a:off x="9611584" y="3565876"/>
            <a:ext cx="3260581" cy="523220"/>
          </a:xfrm>
          <a:prstGeom prst="rect">
            <a:avLst/>
          </a:prstGeom>
          <a:noFill/>
        </p:spPr>
        <p:txBody>
          <a:bodyPr wrap="square" rtlCol="0">
            <a:spAutoFit/>
          </a:bodyPr>
          <a:lstStyle/>
          <a:p>
            <a:r>
              <a:rPr lang="en-US" sz="1400" u="sng" dirty="0">
                <a:solidFill>
                  <a:srgbClr val="0070C0"/>
                </a:solidFill>
              </a:rPr>
              <a:t>Kongsberg EM124</a:t>
            </a:r>
          </a:p>
          <a:p>
            <a:r>
              <a:rPr lang="en-US" sz="1400" u="sng" dirty="0">
                <a:solidFill>
                  <a:srgbClr val="0070C0"/>
                </a:solidFill>
              </a:rPr>
              <a:t>(50 m, 4000 m)</a:t>
            </a:r>
          </a:p>
        </p:txBody>
      </p:sp>
      <p:cxnSp>
        <p:nvCxnSpPr>
          <p:cNvPr id="31" name="Straight Arrow Connector 30">
            <a:extLst>
              <a:ext uri="{FF2B5EF4-FFF2-40B4-BE49-F238E27FC236}">
                <a16:creationId xmlns:a16="http://schemas.microsoft.com/office/drawing/2014/main" id="{0763309F-77C1-472E-B88A-AC1B6CF96DEC}"/>
              </a:ext>
            </a:extLst>
          </p:cNvPr>
          <p:cNvCxnSpPr>
            <a:cxnSpLocks/>
            <a:stCxn id="27" idx="2"/>
            <a:endCxn id="14" idx="1"/>
          </p:cNvCxnSpPr>
          <p:nvPr/>
        </p:nvCxnSpPr>
        <p:spPr>
          <a:xfrm>
            <a:off x="11241875" y="4089096"/>
            <a:ext cx="309423" cy="47357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0" name="Right Triangle 5">
            <a:extLst>
              <a:ext uri="{FF2B5EF4-FFF2-40B4-BE49-F238E27FC236}">
                <a16:creationId xmlns:a16="http://schemas.microsoft.com/office/drawing/2014/main" id="{5CE3D02C-BEF5-4A2E-8846-19C37C00FCD8}"/>
              </a:ext>
            </a:extLst>
          </p:cNvPr>
          <p:cNvSpPr/>
          <p:nvPr/>
        </p:nvSpPr>
        <p:spPr>
          <a:xfrm>
            <a:off x="7475051" y="4004847"/>
            <a:ext cx="1451780" cy="555239"/>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62207"/>
              <a:gd name="connsiteY0" fmla="*/ 2603241 h 2612398"/>
              <a:gd name="connsiteX1" fmla="*/ 0 w 1562207"/>
              <a:gd name="connsiteY1" fmla="*/ 0 h 2612398"/>
              <a:gd name="connsiteX2" fmla="*/ 706655 w 1562207"/>
              <a:gd name="connsiteY2" fmla="*/ 1293195 h 2612398"/>
              <a:gd name="connsiteX3" fmla="*/ 1501072 w 1562207"/>
              <a:gd name="connsiteY3" fmla="*/ 2600011 h 2612398"/>
              <a:gd name="connsiteX4" fmla="*/ 0 w 1562207"/>
              <a:gd name="connsiteY4" fmla="*/ 2603241 h 2612398"/>
              <a:gd name="connsiteX0" fmla="*/ 0 w 1584147"/>
              <a:gd name="connsiteY0" fmla="*/ 2603241 h 2607388"/>
              <a:gd name="connsiteX1" fmla="*/ 0 w 1584147"/>
              <a:gd name="connsiteY1" fmla="*/ 0 h 2607388"/>
              <a:gd name="connsiteX2" fmla="*/ 987835 w 1584147"/>
              <a:gd name="connsiteY2" fmla="*/ 536241 h 2607388"/>
              <a:gd name="connsiteX3" fmla="*/ 1501072 w 1584147"/>
              <a:gd name="connsiteY3" fmla="*/ 2600011 h 2607388"/>
              <a:gd name="connsiteX4" fmla="*/ 0 w 1584147"/>
              <a:gd name="connsiteY4" fmla="*/ 2603241 h 2607388"/>
              <a:gd name="connsiteX0" fmla="*/ 0 w 1584147"/>
              <a:gd name="connsiteY0" fmla="*/ 2603241 h 2607386"/>
              <a:gd name="connsiteX1" fmla="*/ 0 w 1584147"/>
              <a:gd name="connsiteY1" fmla="*/ 0 h 2607386"/>
              <a:gd name="connsiteX2" fmla="*/ 987835 w 1584147"/>
              <a:gd name="connsiteY2" fmla="*/ 536241 h 2607386"/>
              <a:gd name="connsiteX3" fmla="*/ 1501072 w 1584147"/>
              <a:gd name="connsiteY3" fmla="*/ 2600011 h 2607386"/>
              <a:gd name="connsiteX4" fmla="*/ 0 w 1584147"/>
              <a:gd name="connsiteY4" fmla="*/ 2603241 h 2607386"/>
              <a:gd name="connsiteX0" fmla="*/ 0 w 1609990"/>
              <a:gd name="connsiteY0" fmla="*/ 2603241 h 2611454"/>
              <a:gd name="connsiteX1" fmla="*/ 0 w 1609990"/>
              <a:gd name="connsiteY1" fmla="*/ 0 h 2611454"/>
              <a:gd name="connsiteX2" fmla="*/ 1178516 w 1609990"/>
              <a:gd name="connsiteY2" fmla="*/ 1201033 h 2611454"/>
              <a:gd name="connsiteX3" fmla="*/ 1501072 w 1609990"/>
              <a:gd name="connsiteY3" fmla="*/ 2600011 h 2611454"/>
              <a:gd name="connsiteX4" fmla="*/ 0 w 1609990"/>
              <a:gd name="connsiteY4" fmla="*/ 2603241 h 2611454"/>
              <a:gd name="connsiteX0" fmla="*/ 0 w 1660993"/>
              <a:gd name="connsiteY0" fmla="*/ 2603241 h 2606930"/>
              <a:gd name="connsiteX1" fmla="*/ 0 w 1660993"/>
              <a:gd name="connsiteY1" fmla="*/ 0 h 2606930"/>
              <a:gd name="connsiteX2" fmla="*/ 1386940 w 1660993"/>
              <a:gd name="connsiteY2" fmla="*/ 412862 h 2606930"/>
              <a:gd name="connsiteX3" fmla="*/ 1501072 w 1660993"/>
              <a:gd name="connsiteY3" fmla="*/ 2600011 h 2606930"/>
              <a:gd name="connsiteX4" fmla="*/ 0 w 1660993"/>
              <a:gd name="connsiteY4" fmla="*/ 2603241 h 26069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993" h="2606930">
                <a:moveTo>
                  <a:pt x="0" y="2603241"/>
                </a:moveTo>
                <a:lnTo>
                  <a:pt x="0" y="0"/>
                </a:lnTo>
                <a:cubicBezTo>
                  <a:pt x="472140" y="57287"/>
                  <a:pt x="1147454" y="-21011"/>
                  <a:pt x="1386940" y="412862"/>
                </a:cubicBezTo>
                <a:cubicBezTo>
                  <a:pt x="1645088" y="846735"/>
                  <a:pt x="1791876" y="2735305"/>
                  <a:pt x="1501072" y="2600011"/>
                </a:cubicBezTo>
                <a:lnTo>
                  <a:pt x="0" y="2603241"/>
                </a:lnTo>
                <a:close/>
              </a:path>
            </a:pathLst>
          </a:custGeom>
          <a:solidFill>
            <a:srgbClr val="FFCC6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BBEE637-5604-4140-9AD1-4ABEA1AC4ACE}"/>
              </a:ext>
            </a:extLst>
          </p:cNvPr>
          <p:cNvSpPr txBox="1"/>
          <p:nvPr/>
        </p:nvSpPr>
        <p:spPr>
          <a:xfrm>
            <a:off x="8692464" y="2346092"/>
            <a:ext cx="2565293" cy="307777"/>
          </a:xfrm>
          <a:prstGeom prst="rect">
            <a:avLst/>
          </a:prstGeom>
          <a:noFill/>
        </p:spPr>
        <p:txBody>
          <a:bodyPr wrap="square" rtlCol="0">
            <a:spAutoFit/>
          </a:bodyPr>
          <a:lstStyle/>
          <a:p>
            <a:r>
              <a:rPr lang="en-US" sz="1400" u="sng" dirty="0">
                <a:solidFill>
                  <a:schemeClr val="accent4">
                    <a:lumMod val="60000"/>
                    <a:lumOff val="40000"/>
                  </a:schemeClr>
                </a:solidFill>
              </a:rPr>
              <a:t>Scanning Lidar (5 mm, 10 m)      </a:t>
            </a:r>
          </a:p>
        </p:txBody>
      </p:sp>
      <p:cxnSp>
        <p:nvCxnSpPr>
          <p:cNvPr id="23" name="Straight Arrow Connector 22">
            <a:extLst>
              <a:ext uri="{FF2B5EF4-FFF2-40B4-BE49-F238E27FC236}">
                <a16:creationId xmlns:a16="http://schemas.microsoft.com/office/drawing/2014/main" id="{4933EA63-1595-4E2B-8BC1-6BA204CBB36B}"/>
              </a:ext>
            </a:extLst>
          </p:cNvPr>
          <p:cNvCxnSpPr>
            <a:cxnSpLocks/>
          </p:cNvCxnSpPr>
          <p:nvPr/>
        </p:nvCxnSpPr>
        <p:spPr>
          <a:xfrm flipH="1">
            <a:off x="8378769" y="2653869"/>
            <a:ext cx="389952" cy="1423847"/>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402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F1B7A-CF94-4CE3-BCD1-958708B77B6B}"/>
              </a:ext>
            </a:extLst>
          </p:cNvPr>
          <p:cNvSpPr>
            <a:spLocks noGrp="1"/>
          </p:cNvSpPr>
          <p:nvPr>
            <p:ph type="title"/>
          </p:nvPr>
        </p:nvSpPr>
        <p:spPr/>
        <p:txBody>
          <a:bodyPr/>
          <a:lstStyle/>
          <a:p>
            <a:r>
              <a:rPr lang="en-US" dirty="0"/>
              <a:t>Concept </a:t>
            </a:r>
          </a:p>
        </p:txBody>
      </p:sp>
      <p:sp>
        <p:nvSpPr>
          <p:cNvPr id="3" name="Content Placeholder 2">
            <a:extLst>
              <a:ext uri="{FF2B5EF4-FFF2-40B4-BE49-F238E27FC236}">
                <a16:creationId xmlns:a16="http://schemas.microsoft.com/office/drawing/2014/main" id="{0214E40F-87BF-4445-A046-9D0ECCEE6762}"/>
              </a:ext>
            </a:extLst>
          </p:cNvPr>
          <p:cNvSpPr>
            <a:spLocks noGrp="1"/>
          </p:cNvSpPr>
          <p:nvPr>
            <p:ph idx="1"/>
          </p:nvPr>
        </p:nvSpPr>
        <p:spPr/>
        <p:txBody>
          <a:bodyPr/>
          <a:lstStyle/>
          <a:p>
            <a:r>
              <a:rPr lang="en-US" dirty="0"/>
              <a:t>Hemispherical 3D imaging</a:t>
            </a:r>
          </a:p>
          <a:p>
            <a:r>
              <a:rPr lang="en-US" dirty="0"/>
              <a:t>Monocentric optics improve collection efficiency and allow scanning without moving large lens (scanner at aperture)</a:t>
            </a:r>
          </a:p>
          <a:p>
            <a:r>
              <a:rPr lang="en-US" dirty="0"/>
              <a:t>SPAD event sensor gives time-of-flight imaging of laser pulse returns and 1 megapixel single-photon imaging at 1 kHz</a:t>
            </a:r>
          </a:p>
          <a:p>
            <a:r>
              <a:rPr lang="en-US" dirty="0"/>
              <a:t>Pulsed laser sources in the visible range (400–700 nm) </a:t>
            </a:r>
          </a:p>
          <a:p>
            <a:endParaRPr lang="en-US" dirty="0"/>
          </a:p>
          <a:p>
            <a:endParaRPr lang="en-US" dirty="0"/>
          </a:p>
        </p:txBody>
      </p:sp>
    </p:spTree>
    <p:extLst>
      <p:ext uri="{BB962C8B-B14F-4D97-AF65-F5344CB8AC3E}">
        <p14:creationId xmlns:p14="http://schemas.microsoft.com/office/powerpoint/2010/main" val="1948947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C485F810-2D58-46AA-A7E7-CBEAD037D28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7151"/>
            <a:ext cx="12192000" cy="8085885"/>
          </a:xfrm>
          <a:prstGeom prst="rect">
            <a:avLst/>
          </a:prstGeom>
        </p:spPr>
      </p:pic>
      <p:sp>
        <p:nvSpPr>
          <p:cNvPr id="2" name="Title 1">
            <a:extLst>
              <a:ext uri="{FF2B5EF4-FFF2-40B4-BE49-F238E27FC236}">
                <a16:creationId xmlns:a16="http://schemas.microsoft.com/office/drawing/2014/main" id="{6FAE1575-9343-4682-BB56-E06F13D52E69}"/>
              </a:ext>
            </a:extLst>
          </p:cNvPr>
          <p:cNvSpPr>
            <a:spLocks noGrp="1"/>
          </p:cNvSpPr>
          <p:nvPr>
            <p:ph type="title"/>
          </p:nvPr>
        </p:nvSpPr>
        <p:spPr/>
        <p:txBody>
          <a:bodyPr/>
          <a:lstStyle/>
          <a:p>
            <a:r>
              <a:rPr lang="en-US" dirty="0"/>
              <a:t>Laser Eye</a:t>
            </a:r>
          </a:p>
        </p:txBody>
      </p:sp>
    </p:spTree>
    <p:extLst>
      <p:ext uri="{BB962C8B-B14F-4D97-AF65-F5344CB8AC3E}">
        <p14:creationId xmlns:p14="http://schemas.microsoft.com/office/powerpoint/2010/main" val="1570342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994D09D-47BB-4891-8E2D-EC02A4D483CE}"/>
              </a:ext>
            </a:extLst>
          </p:cNvPr>
          <p:cNvSpPr>
            <a:spLocks noGrp="1"/>
          </p:cNvSpPr>
          <p:nvPr>
            <p:ph type="title"/>
          </p:nvPr>
        </p:nvSpPr>
        <p:spPr>
          <a:xfrm>
            <a:off x="838200" y="365125"/>
            <a:ext cx="10515600" cy="1325563"/>
          </a:xfrm>
        </p:spPr>
        <p:txBody>
          <a:bodyPr/>
          <a:lstStyle/>
          <a:p>
            <a:r>
              <a:rPr lang="en-US" dirty="0"/>
              <a:t>Monocentric Optics</a:t>
            </a:r>
          </a:p>
        </p:txBody>
      </p:sp>
      <p:pic>
        <p:nvPicPr>
          <p:cNvPr id="6146" name="Picture 2" descr="Fiber-coupled monocentric lens camera (left) next to the much larger Canon EOS 5D Mark III DSLR, used for conventional wide-angle imaging.">
            <a:extLst>
              <a:ext uri="{FF2B5EF4-FFF2-40B4-BE49-F238E27FC236}">
                <a16:creationId xmlns:a16="http://schemas.microsoft.com/office/drawing/2014/main" id="{FB11EF79-1CBE-48E1-995F-10B88C6BB6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61535"/>
            <a:ext cx="4857136" cy="36428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0E36602-21C8-4F01-A8CD-E465DD569AE2}"/>
              </a:ext>
            </a:extLst>
          </p:cNvPr>
          <p:cNvPicPr>
            <a:picLocks noChangeAspect="1"/>
          </p:cNvPicPr>
          <p:nvPr/>
        </p:nvPicPr>
        <p:blipFill>
          <a:blip r:embed="rId3"/>
          <a:stretch>
            <a:fillRect/>
          </a:stretch>
        </p:blipFill>
        <p:spPr>
          <a:xfrm>
            <a:off x="6496666" y="1806430"/>
            <a:ext cx="4920053" cy="3953061"/>
          </a:xfrm>
          <a:prstGeom prst="rect">
            <a:avLst/>
          </a:prstGeom>
        </p:spPr>
      </p:pic>
      <p:sp>
        <p:nvSpPr>
          <p:cNvPr id="8" name="TextBox 7">
            <a:extLst>
              <a:ext uri="{FF2B5EF4-FFF2-40B4-BE49-F238E27FC236}">
                <a16:creationId xmlns:a16="http://schemas.microsoft.com/office/drawing/2014/main" id="{42373D73-0476-4FAE-86CB-637A0CE4534E}"/>
              </a:ext>
            </a:extLst>
          </p:cNvPr>
          <p:cNvSpPr txBox="1"/>
          <p:nvPr/>
        </p:nvSpPr>
        <p:spPr>
          <a:xfrm>
            <a:off x="6496666" y="5759491"/>
            <a:ext cx="4826001" cy="461665"/>
          </a:xfrm>
          <a:prstGeom prst="rect">
            <a:avLst/>
          </a:prstGeom>
          <a:noFill/>
        </p:spPr>
        <p:txBody>
          <a:bodyPr wrap="square" rtlCol="0">
            <a:spAutoFit/>
          </a:bodyPr>
          <a:lstStyle/>
          <a:p>
            <a:r>
              <a:rPr lang="en-US" sz="1200" b="0" i="0" dirty="0">
                <a:effectLst/>
                <a:latin typeface="HelveticaNeue Regular"/>
              </a:rPr>
              <a:t>Permalink:  </a:t>
            </a:r>
            <a:r>
              <a:rPr lang="en-US" sz="1200" b="0" i="0" u="none" strike="noStrike" dirty="0">
                <a:solidFill>
                  <a:schemeClr val="accent1">
                    <a:lumMod val="40000"/>
                    <a:lumOff val="60000"/>
                  </a:schemeClr>
                </a:solidFill>
                <a:effectLst/>
                <a:latin typeface="SourceSansPro"/>
                <a:hlinkClick r:id="rId4">
                  <a:extLst>
                    <a:ext uri="{A12FA001-AC4F-418D-AE19-62706E023703}">
                      <ahyp:hlinkClr xmlns:ahyp="http://schemas.microsoft.com/office/drawing/2018/hyperlinkcolor" val="tx"/>
                    </a:ext>
                  </a:extLst>
                </a:hlinkClick>
              </a:rPr>
              <a:t>https://escholarship.org/uc/item/0m64873s</a:t>
            </a:r>
            <a:endParaRPr lang="en-US" sz="1200" b="0" i="0" u="none" strike="noStrike" dirty="0">
              <a:solidFill>
                <a:schemeClr val="accent1">
                  <a:lumMod val="40000"/>
                  <a:lumOff val="60000"/>
                </a:schemeClr>
              </a:solidFill>
              <a:effectLst/>
              <a:latin typeface="SourceSansPro"/>
            </a:endParaRPr>
          </a:p>
          <a:p>
            <a:r>
              <a:rPr lang="en-US" sz="1200" b="0" i="0" dirty="0">
                <a:effectLst/>
                <a:latin typeface="HelveticaNeue Regular"/>
              </a:rPr>
              <a:t>"Panoramic monocentric lens imaging, PhD Thesis 2014, UCSD</a:t>
            </a:r>
            <a:endParaRPr lang="en-US" sz="1200" dirty="0"/>
          </a:p>
        </p:txBody>
      </p:sp>
    </p:spTree>
    <p:extLst>
      <p:ext uri="{BB962C8B-B14F-4D97-AF65-F5344CB8AC3E}">
        <p14:creationId xmlns:p14="http://schemas.microsoft.com/office/powerpoint/2010/main" val="629851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1A522-B236-4C7B-88CE-B760AB635D85}"/>
              </a:ext>
            </a:extLst>
          </p:cNvPr>
          <p:cNvSpPr>
            <a:spLocks noGrp="1"/>
          </p:cNvSpPr>
          <p:nvPr>
            <p:ph type="title"/>
          </p:nvPr>
        </p:nvSpPr>
        <p:spPr/>
        <p:txBody>
          <a:bodyPr/>
          <a:lstStyle/>
          <a:p>
            <a:r>
              <a:rPr lang="en-US" dirty="0"/>
              <a:t>SPAD Sensors</a:t>
            </a:r>
          </a:p>
        </p:txBody>
      </p:sp>
      <p:pic>
        <p:nvPicPr>
          <p:cNvPr id="5" name="Picture 4">
            <a:extLst>
              <a:ext uri="{FF2B5EF4-FFF2-40B4-BE49-F238E27FC236}">
                <a16:creationId xmlns:a16="http://schemas.microsoft.com/office/drawing/2014/main" id="{C185F4BC-CF02-4335-8EE4-F274C1B14998}"/>
              </a:ext>
            </a:extLst>
          </p:cNvPr>
          <p:cNvPicPr>
            <a:picLocks noChangeAspect="1"/>
          </p:cNvPicPr>
          <p:nvPr/>
        </p:nvPicPr>
        <p:blipFill>
          <a:blip r:embed="rId2"/>
          <a:stretch>
            <a:fillRect/>
          </a:stretch>
        </p:blipFill>
        <p:spPr>
          <a:xfrm>
            <a:off x="1345768" y="1573719"/>
            <a:ext cx="9277827" cy="4426177"/>
          </a:xfrm>
          <a:prstGeom prst="rect">
            <a:avLst/>
          </a:prstGeom>
        </p:spPr>
      </p:pic>
      <p:sp>
        <p:nvSpPr>
          <p:cNvPr id="6" name="TextBox 5">
            <a:extLst>
              <a:ext uri="{FF2B5EF4-FFF2-40B4-BE49-F238E27FC236}">
                <a16:creationId xmlns:a16="http://schemas.microsoft.com/office/drawing/2014/main" id="{10447924-B6F1-408A-A1C4-1599F81894FC}"/>
              </a:ext>
            </a:extLst>
          </p:cNvPr>
          <p:cNvSpPr txBox="1"/>
          <p:nvPr/>
        </p:nvSpPr>
        <p:spPr>
          <a:xfrm>
            <a:off x="6852405" y="6104816"/>
            <a:ext cx="5037669" cy="276999"/>
          </a:xfrm>
          <a:prstGeom prst="rect">
            <a:avLst/>
          </a:prstGeom>
          <a:noFill/>
        </p:spPr>
        <p:txBody>
          <a:bodyPr wrap="square" rtlCol="0">
            <a:spAutoFit/>
          </a:bodyPr>
          <a:lstStyle/>
          <a:p>
            <a:r>
              <a:rPr lang="en-US" sz="1200" dirty="0"/>
              <a:t>https://global.canon/en/technology/spad-sensor-2023.html</a:t>
            </a:r>
          </a:p>
        </p:txBody>
      </p:sp>
    </p:spTree>
    <p:extLst>
      <p:ext uri="{BB962C8B-B14F-4D97-AF65-F5344CB8AC3E}">
        <p14:creationId xmlns:p14="http://schemas.microsoft.com/office/powerpoint/2010/main" val="3035120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9745F-A58B-4A3F-B71B-261B17BCA3E7}"/>
              </a:ext>
            </a:extLst>
          </p:cNvPr>
          <p:cNvSpPr>
            <a:spLocks noGrp="1"/>
          </p:cNvSpPr>
          <p:nvPr>
            <p:ph type="title"/>
          </p:nvPr>
        </p:nvSpPr>
        <p:spPr/>
        <p:txBody>
          <a:bodyPr/>
          <a:lstStyle/>
          <a:p>
            <a:r>
              <a:rPr lang="en-US" dirty="0"/>
              <a:t>Canon’s Latest SPAD Sensors</a:t>
            </a:r>
          </a:p>
        </p:txBody>
      </p:sp>
      <p:pic>
        <p:nvPicPr>
          <p:cNvPr id="7" name="Picture 6">
            <a:extLst>
              <a:ext uri="{FF2B5EF4-FFF2-40B4-BE49-F238E27FC236}">
                <a16:creationId xmlns:a16="http://schemas.microsoft.com/office/drawing/2014/main" id="{4BFE0435-E541-43FD-8AF5-3EED89692969}"/>
              </a:ext>
            </a:extLst>
          </p:cNvPr>
          <p:cNvPicPr>
            <a:picLocks noChangeAspect="1"/>
          </p:cNvPicPr>
          <p:nvPr/>
        </p:nvPicPr>
        <p:blipFill>
          <a:blip r:embed="rId2"/>
          <a:stretch>
            <a:fillRect/>
          </a:stretch>
        </p:blipFill>
        <p:spPr>
          <a:xfrm>
            <a:off x="6959598" y="1362860"/>
            <a:ext cx="5037668" cy="4711633"/>
          </a:xfrm>
          <a:prstGeom prst="rect">
            <a:avLst/>
          </a:prstGeom>
        </p:spPr>
      </p:pic>
      <p:sp>
        <p:nvSpPr>
          <p:cNvPr id="8" name="TextBox 7">
            <a:extLst>
              <a:ext uri="{FF2B5EF4-FFF2-40B4-BE49-F238E27FC236}">
                <a16:creationId xmlns:a16="http://schemas.microsoft.com/office/drawing/2014/main" id="{B4C20B93-5E0B-4A2C-A63F-8E17CB4E014D}"/>
              </a:ext>
            </a:extLst>
          </p:cNvPr>
          <p:cNvSpPr txBox="1"/>
          <p:nvPr/>
        </p:nvSpPr>
        <p:spPr>
          <a:xfrm>
            <a:off x="7027333" y="6120719"/>
            <a:ext cx="5037669" cy="646331"/>
          </a:xfrm>
          <a:prstGeom prst="rect">
            <a:avLst/>
          </a:prstGeom>
          <a:noFill/>
        </p:spPr>
        <p:txBody>
          <a:bodyPr wrap="square" rtlCol="0">
            <a:spAutoFit/>
          </a:bodyPr>
          <a:lstStyle/>
          <a:p>
            <a:r>
              <a:rPr lang="en-US" sz="1200" b="0" i="0" dirty="0">
                <a:effectLst/>
                <a:latin typeface="HelveticaNeue Regular"/>
              </a:rPr>
              <a:t>DOI:  </a:t>
            </a:r>
            <a:r>
              <a:rPr kumimoji="0" lang="en-US" altLang="en-US" sz="1200" b="0" i="0" u="none" strike="noStrike" cap="none" normalizeH="0" baseline="0" dirty="0">
                <a:ln>
                  <a:noFill/>
                </a:ln>
                <a:solidFill>
                  <a:schemeClr val="accent5">
                    <a:lumMod val="60000"/>
                    <a:lumOff val="40000"/>
                  </a:schemeClr>
                </a:solidFill>
                <a:effectLst/>
                <a:latin typeface="Arial" panose="020B0604020202020204" pitchFamily="34" charset="0"/>
              </a:rPr>
              <a:t>10.1109/VLSITechnologyandCir46783.2024.10631424</a:t>
            </a:r>
            <a:r>
              <a:rPr kumimoji="0" lang="en-US" altLang="en-US" sz="1200" b="0" i="0" u="none" strike="noStrike" cap="none" normalizeH="0" baseline="0" dirty="0">
                <a:ln>
                  <a:noFill/>
                </a:ln>
                <a:solidFill>
                  <a:schemeClr val="accent5">
                    <a:lumMod val="60000"/>
                    <a:lumOff val="40000"/>
                  </a:schemeClr>
                </a:solidFill>
                <a:effectLst/>
              </a:rPr>
              <a:t> </a:t>
            </a:r>
            <a:endParaRPr lang="en-US" sz="1200" b="0" i="0" dirty="0">
              <a:solidFill>
                <a:schemeClr val="accent5">
                  <a:lumMod val="60000"/>
                  <a:lumOff val="40000"/>
                </a:schemeClr>
              </a:solidFill>
              <a:effectLst/>
              <a:latin typeface="HelveticaNeue Regular"/>
            </a:endParaRPr>
          </a:p>
          <a:p>
            <a:r>
              <a:rPr lang="en-US" sz="1200" b="0" i="0" dirty="0">
                <a:effectLst/>
                <a:latin typeface="HelveticaNeue Regular"/>
              </a:rPr>
              <a:t>"3D-Stacked 1Megapixel Time-Gated SPAD Image Sensor with 2D Interactive Gating Network for Image Alignment-Free Sensor Fusion,"</a:t>
            </a:r>
            <a:endParaRPr lang="en-US" sz="1200" dirty="0"/>
          </a:p>
        </p:txBody>
      </p:sp>
      <p:pic>
        <p:nvPicPr>
          <p:cNvPr id="11" name="Picture 10">
            <a:extLst>
              <a:ext uri="{FF2B5EF4-FFF2-40B4-BE49-F238E27FC236}">
                <a16:creationId xmlns:a16="http://schemas.microsoft.com/office/drawing/2014/main" id="{010BB0E2-1BBD-4312-988F-FA2CF0ADAAE9}"/>
              </a:ext>
            </a:extLst>
          </p:cNvPr>
          <p:cNvPicPr>
            <a:picLocks noChangeAspect="1"/>
          </p:cNvPicPr>
          <p:nvPr/>
        </p:nvPicPr>
        <p:blipFill rotWithShape="1">
          <a:blip r:embed="rId3"/>
          <a:srcRect b="15627"/>
          <a:stretch/>
        </p:blipFill>
        <p:spPr>
          <a:xfrm>
            <a:off x="1467808" y="1362860"/>
            <a:ext cx="3905451" cy="5325807"/>
          </a:xfrm>
          <a:prstGeom prst="rect">
            <a:avLst/>
          </a:prstGeom>
        </p:spPr>
      </p:pic>
    </p:spTree>
    <p:extLst>
      <p:ext uri="{BB962C8B-B14F-4D97-AF65-F5344CB8AC3E}">
        <p14:creationId xmlns:p14="http://schemas.microsoft.com/office/powerpoint/2010/main" val="992718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1FE2586E-742C-49DE-BF8C-B842F2D04AA5}"/>
              </a:ext>
            </a:extLst>
          </p:cNvPr>
          <p:cNvSpPr/>
          <p:nvPr/>
        </p:nvSpPr>
        <p:spPr>
          <a:xfrm rot="5400000">
            <a:off x="8643126" y="2455629"/>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B62A2F7B-ACEC-4C27-95A6-33FCE90F3269}"/>
              </a:ext>
            </a:extLst>
          </p:cNvPr>
          <p:cNvSpPr/>
          <p:nvPr/>
        </p:nvSpPr>
        <p:spPr>
          <a:xfrm rot="16200000">
            <a:off x="4323675" y="916063"/>
            <a:ext cx="2154184" cy="4343040"/>
          </a:xfrm>
          <a:prstGeom prst="triangle">
            <a:avLst>
              <a:gd name="adj" fmla="val 48582"/>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6D8BD0F-FF88-498D-A623-3EF40392544A}"/>
              </a:ext>
            </a:extLst>
          </p:cNvPr>
          <p:cNvSpPr/>
          <p:nvPr/>
        </p:nvSpPr>
        <p:spPr>
          <a:xfrm>
            <a:off x="6559188" y="2010492"/>
            <a:ext cx="2154184" cy="2154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Navigation, control, mapping, and tracking</a:t>
            </a:r>
          </a:p>
        </p:txBody>
      </p:sp>
      <p:sp>
        <p:nvSpPr>
          <p:cNvPr id="9" name="Isosceles Triangle 8">
            <a:extLst>
              <a:ext uri="{FF2B5EF4-FFF2-40B4-BE49-F238E27FC236}">
                <a16:creationId xmlns:a16="http://schemas.microsoft.com/office/drawing/2014/main" id="{A039114E-E7F4-4339-9E91-0601E7075E86}"/>
              </a:ext>
            </a:extLst>
          </p:cNvPr>
          <p:cNvSpPr/>
          <p:nvPr/>
        </p:nvSpPr>
        <p:spPr>
          <a:xfrm rot="16200000">
            <a:off x="2544467" y="2409771"/>
            <a:ext cx="1052946" cy="1290952"/>
          </a:xfrm>
          <a:prstGeom prst="triangle">
            <a:avLst/>
          </a:prstGeom>
          <a:solidFill>
            <a:srgbClr val="F5F2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6EE181A-42AF-465D-8955-E2DC15F8D267}"/>
              </a:ext>
            </a:extLst>
          </p:cNvPr>
          <p:cNvSpPr/>
          <p:nvPr/>
        </p:nvSpPr>
        <p:spPr>
          <a:xfrm>
            <a:off x="3530311" y="2010492"/>
            <a:ext cx="2154184" cy="2154184"/>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Measurement and quantification</a:t>
            </a:r>
          </a:p>
        </p:txBody>
      </p:sp>
      <p:sp>
        <p:nvSpPr>
          <p:cNvPr id="2" name="Title 1">
            <a:extLst>
              <a:ext uri="{FF2B5EF4-FFF2-40B4-BE49-F238E27FC236}">
                <a16:creationId xmlns:a16="http://schemas.microsoft.com/office/drawing/2014/main" id="{F7B94EB8-84ED-4FC6-831F-9F79B889284F}"/>
              </a:ext>
            </a:extLst>
          </p:cNvPr>
          <p:cNvSpPr>
            <a:spLocks noGrp="1"/>
          </p:cNvSpPr>
          <p:nvPr>
            <p:ph type="title"/>
          </p:nvPr>
        </p:nvSpPr>
        <p:spPr/>
        <p:txBody>
          <a:bodyPr/>
          <a:lstStyle/>
          <a:p>
            <a:r>
              <a:rPr lang="en-US" dirty="0"/>
              <a:t>Imaging at MBARI</a:t>
            </a:r>
          </a:p>
        </p:txBody>
      </p:sp>
      <p:sp>
        <p:nvSpPr>
          <p:cNvPr id="4" name="Oval 3">
            <a:extLst>
              <a:ext uri="{FF2B5EF4-FFF2-40B4-BE49-F238E27FC236}">
                <a16:creationId xmlns:a16="http://schemas.microsoft.com/office/drawing/2014/main" id="{9599A3B2-36D4-4F33-8ED0-AB55EA97F29D}"/>
              </a:ext>
            </a:extLst>
          </p:cNvPr>
          <p:cNvSpPr/>
          <p:nvPr/>
        </p:nvSpPr>
        <p:spPr>
          <a:xfrm>
            <a:off x="501435" y="2010492"/>
            <a:ext cx="2154184" cy="2154184"/>
          </a:xfrm>
          <a:prstGeom prst="ellipse">
            <a:avLst/>
          </a:prstGeom>
          <a:solidFill>
            <a:srgbClr val="111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Extending human perception</a:t>
            </a:r>
          </a:p>
        </p:txBody>
      </p:sp>
      <p:sp>
        <p:nvSpPr>
          <p:cNvPr id="5" name="TextBox 4">
            <a:extLst>
              <a:ext uri="{FF2B5EF4-FFF2-40B4-BE49-F238E27FC236}">
                <a16:creationId xmlns:a16="http://schemas.microsoft.com/office/drawing/2014/main" id="{FA58B584-C6C4-43B5-AEEC-290386C76DEA}"/>
              </a:ext>
            </a:extLst>
          </p:cNvPr>
          <p:cNvSpPr txBox="1"/>
          <p:nvPr/>
        </p:nvSpPr>
        <p:spPr>
          <a:xfrm>
            <a:off x="501435" y="4484480"/>
            <a:ext cx="2535382" cy="923330"/>
          </a:xfrm>
          <a:prstGeom prst="rect">
            <a:avLst/>
          </a:prstGeom>
          <a:noFill/>
        </p:spPr>
        <p:txBody>
          <a:bodyPr wrap="square" rtlCol="0">
            <a:spAutoFit/>
          </a:bodyPr>
          <a:lstStyle/>
          <a:p>
            <a:pPr marL="285750" indent="-285750">
              <a:buFont typeface="Arial" panose="020B0604020202020204" pitchFamily="34" charset="0"/>
              <a:buChar char="•"/>
            </a:pPr>
            <a:r>
              <a:rPr lang="en-US" dirty="0"/>
              <a:t>ROV Cameras</a:t>
            </a:r>
          </a:p>
          <a:p>
            <a:pPr marL="285750" indent="-285750">
              <a:buFont typeface="Arial" panose="020B0604020202020204" pitchFamily="34" charset="0"/>
              <a:buChar char="•"/>
            </a:pPr>
            <a:r>
              <a:rPr lang="en-US" dirty="0"/>
              <a:t>AUV Cameras</a:t>
            </a:r>
          </a:p>
          <a:p>
            <a:pPr marL="285750" indent="-285750">
              <a:buFont typeface="Arial" panose="020B0604020202020204" pitchFamily="34" charset="0"/>
              <a:buChar char="•"/>
            </a:pPr>
            <a:r>
              <a:rPr lang="en-US" dirty="0"/>
              <a:t>Time Lapse Cameras</a:t>
            </a:r>
          </a:p>
        </p:txBody>
      </p:sp>
      <p:sp>
        <p:nvSpPr>
          <p:cNvPr id="11" name="TextBox 10">
            <a:extLst>
              <a:ext uri="{FF2B5EF4-FFF2-40B4-BE49-F238E27FC236}">
                <a16:creationId xmlns:a16="http://schemas.microsoft.com/office/drawing/2014/main" id="{2E913156-85CE-4A49-BDD4-7D746A7F081B}"/>
              </a:ext>
            </a:extLst>
          </p:cNvPr>
          <p:cNvSpPr txBox="1"/>
          <p:nvPr/>
        </p:nvSpPr>
        <p:spPr>
          <a:xfrm>
            <a:off x="3530311" y="4484476"/>
            <a:ext cx="2535382"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Machine Vision</a:t>
            </a:r>
          </a:p>
          <a:p>
            <a:pPr marL="285750" indent="-285750">
              <a:buFont typeface="Arial" panose="020B0604020202020204" pitchFamily="34" charset="0"/>
              <a:buChar char="•"/>
            </a:pPr>
            <a:r>
              <a:rPr lang="en-US" dirty="0"/>
              <a:t>Laser Imaging</a:t>
            </a:r>
          </a:p>
          <a:p>
            <a:pPr marL="285750" indent="-285750">
              <a:buFont typeface="Arial" panose="020B0604020202020204" pitchFamily="34" charset="0"/>
              <a:buChar char="•"/>
            </a:pPr>
            <a:r>
              <a:rPr lang="en-US" dirty="0" err="1"/>
              <a:t>Lightfield</a:t>
            </a:r>
            <a:endParaRPr lang="en-US" dirty="0"/>
          </a:p>
          <a:p>
            <a:pPr marL="285750" indent="-285750">
              <a:buFont typeface="Arial" panose="020B0604020202020204" pitchFamily="34" charset="0"/>
              <a:buChar char="•"/>
            </a:pPr>
            <a:r>
              <a:rPr lang="en-US" dirty="0"/>
              <a:t>Microscopy</a:t>
            </a:r>
          </a:p>
        </p:txBody>
      </p:sp>
      <p:sp>
        <p:nvSpPr>
          <p:cNvPr id="13" name="TextBox 12">
            <a:extLst>
              <a:ext uri="{FF2B5EF4-FFF2-40B4-BE49-F238E27FC236}">
                <a16:creationId xmlns:a16="http://schemas.microsoft.com/office/drawing/2014/main" id="{6941D016-D31D-4E73-8521-F75297D27D81}"/>
              </a:ext>
            </a:extLst>
          </p:cNvPr>
          <p:cNvSpPr txBox="1"/>
          <p:nvPr/>
        </p:nvSpPr>
        <p:spPr>
          <a:xfrm>
            <a:off x="6559187" y="4484477"/>
            <a:ext cx="2850819" cy="1200329"/>
          </a:xfrm>
          <a:prstGeom prst="rect">
            <a:avLst/>
          </a:prstGeom>
          <a:noFill/>
        </p:spPr>
        <p:txBody>
          <a:bodyPr wrap="square" rtlCol="0">
            <a:spAutoFit/>
          </a:bodyPr>
          <a:lstStyle/>
          <a:p>
            <a:pPr marL="285750" indent="-285750">
              <a:buFont typeface="Arial" panose="020B0604020202020204" pitchFamily="34" charset="0"/>
              <a:buChar char="•"/>
            </a:pPr>
            <a:r>
              <a:rPr lang="en-US" dirty="0"/>
              <a:t>Heterogenous Imaging</a:t>
            </a:r>
          </a:p>
          <a:p>
            <a:pPr marL="285750" indent="-285750">
              <a:buFont typeface="Arial" panose="020B0604020202020204" pitchFamily="34" charset="0"/>
              <a:buChar char="•"/>
            </a:pPr>
            <a:r>
              <a:rPr lang="en-US" dirty="0"/>
              <a:t>Camera Arrays</a:t>
            </a:r>
          </a:p>
          <a:p>
            <a:pPr marL="285750" indent="-285750">
              <a:buFont typeface="Arial" panose="020B0604020202020204" pitchFamily="34" charset="0"/>
              <a:buChar char="•"/>
            </a:pPr>
            <a:r>
              <a:rPr lang="en-US" dirty="0"/>
              <a:t>Lidar</a:t>
            </a:r>
          </a:p>
          <a:p>
            <a:pPr marL="285750" indent="-285750">
              <a:buFont typeface="Arial" panose="020B0604020202020204" pitchFamily="34" charset="0"/>
              <a:buChar char="•"/>
            </a:pPr>
            <a:r>
              <a:rPr lang="en-US" dirty="0"/>
              <a:t>Imaging Sonar</a:t>
            </a:r>
          </a:p>
        </p:txBody>
      </p:sp>
      <p:sp>
        <p:nvSpPr>
          <p:cNvPr id="15" name="Rectangle: Rounded Corners 14">
            <a:extLst>
              <a:ext uri="{FF2B5EF4-FFF2-40B4-BE49-F238E27FC236}">
                <a16:creationId xmlns:a16="http://schemas.microsoft.com/office/drawing/2014/main" id="{5320E890-9B1D-4CC1-BC50-E01F3DB34777}"/>
              </a:ext>
            </a:extLst>
          </p:cNvPr>
          <p:cNvSpPr/>
          <p:nvPr/>
        </p:nvSpPr>
        <p:spPr>
          <a:xfrm>
            <a:off x="10176445" y="1740582"/>
            <a:ext cx="1538863" cy="4630824"/>
          </a:xfrm>
          <a:prstGeom prst="roundRect">
            <a:avLst/>
          </a:prstGeom>
          <a:solidFill>
            <a:srgbClr val="ADC8F5">
              <a:alpha val="7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Inter-Vehicle Coordination</a:t>
            </a:r>
            <a:br>
              <a:rPr lang="en-US" sz="1400" dirty="0"/>
            </a:br>
            <a:endParaRPr lang="en-US" sz="1400" dirty="0"/>
          </a:p>
          <a:p>
            <a:pPr algn="ctr"/>
            <a:r>
              <a:rPr lang="en-US" sz="1400" dirty="0"/>
              <a:t>Synoptic</a:t>
            </a:r>
          </a:p>
          <a:p>
            <a:pPr algn="ctr"/>
            <a:r>
              <a:rPr lang="en-US" sz="1400" dirty="0"/>
              <a:t>Quantification</a:t>
            </a:r>
            <a:br>
              <a:rPr lang="en-US" sz="1400" dirty="0"/>
            </a:br>
            <a:r>
              <a:rPr lang="en-US" sz="1400" dirty="0"/>
              <a:t> </a:t>
            </a:r>
            <a:br>
              <a:rPr lang="en-US" sz="1400" dirty="0"/>
            </a:br>
            <a:r>
              <a:rPr lang="en-US" sz="1400" dirty="0"/>
              <a:t>Mapping</a:t>
            </a:r>
          </a:p>
          <a:p>
            <a:pPr algn="ctr"/>
            <a:endParaRPr lang="en-US" sz="1400" dirty="0"/>
          </a:p>
          <a:p>
            <a:pPr algn="ctr"/>
            <a:r>
              <a:rPr lang="en-US" sz="1400" dirty="0"/>
              <a:t>Autonomy</a:t>
            </a:r>
          </a:p>
        </p:txBody>
      </p:sp>
      <p:cxnSp>
        <p:nvCxnSpPr>
          <p:cNvPr id="16" name="Straight Arrow Connector 15">
            <a:extLst>
              <a:ext uri="{FF2B5EF4-FFF2-40B4-BE49-F238E27FC236}">
                <a16:creationId xmlns:a16="http://schemas.microsoft.com/office/drawing/2014/main" id="{78FCCEA4-9135-450F-929A-B63CA709C672}"/>
              </a:ext>
            </a:extLst>
          </p:cNvPr>
          <p:cNvCxnSpPr/>
          <p:nvPr/>
        </p:nvCxnSpPr>
        <p:spPr>
          <a:xfrm>
            <a:off x="8713372" y="3087584"/>
            <a:ext cx="1463073" cy="6349"/>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Top Corners Snipped 16">
            <a:extLst>
              <a:ext uri="{FF2B5EF4-FFF2-40B4-BE49-F238E27FC236}">
                <a16:creationId xmlns:a16="http://schemas.microsoft.com/office/drawing/2014/main" id="{A244EBE0-2465-4F27-8D4E-D620099ABDD5}"/>
              </a:ext>
            </a:extLst>
          </p:cNvPr>
          <p:cNvSpPr/>
          <p:nvPr/>
        </p:nvSpPr>
        <p:spPr>
          <a:xfrm>
            <a:off x="8022261" y="726183"/>
            <a:ext cx="2154184" cy="1044253"/>
          </a:xfrm>
          <a:prstGeom prst="snip2SameRect">
            <a:avLst>
              <a:gd name="adj1" fmla="val 28462"/>
              <a:gd name="adj2" fmla="val 30827"/>
            </a:avLst>
          </a:prstGeom>
          <a:solidFill>
            <a:schemeClr val="bg1">
              <a:lumMod val="75000"/>
              <a:lumOff val="25000"/>
              <a:alpha val="470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Onboard quantification and decision making</a:t>
            </a:r>
          </a:p>
        </p:txBody>
      </p:sp>
      <p:cxnSp>
        <p:nvCxnSpPr>
          <p:cNvPr id="18" name="Straight Arrow Connector 17">
            <a:extLst>
              <a:ext uri="{FF2B5EF4-FFF2-40B4-BE49-F238E27FC236}">
                <a16:creationId xmlns:a16="http://schemas.microsoft.com/office/drawing/2014/main" id="{440107FE-EB7A-470C-861F-2AC6AB4D5060}"/>
              </a:ext>
            </a:extLst>
          </p:cNvPr>
          <p:cNvCxnSpPr>
            <a:cxnSpLocks/>
            <a:stCxn id="17" idx="1"/>
          </p:cNvCxnSpPr>
          <p:nvPr/>
        </p:nvCxnSpPr>
        <p:spPr>
          <a:xfrm>
            <a:off x="9099353" y="1770436"/>
            <a:ext cx="0" cy="1317148"/>
          </a:xfrm>
          <a:prstGeom prst="straightConnector1">
            <a:avLst/>
          </a:prstGeom>
          <a:ln w="76200">
            <a:solidFill>
              <a:srgbClr val="F5F2B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3238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8" name="Straight Connector 87">
            <a:extLst>
              <a:ext uri="{FF2B5EF4-FFF2-40B4-BE49-F238E27FC236}">
                <a16:creationId xmlns:a16="http://schemas.microsoft.com/office/drawing/2014/main" id="{0F52966F-E746-4FCF-BE8A-257DA13F0A1A}"/>
              </a:ext>
            </a:extLst>
          </p:cNvPr>
          <p:cNvCxnSpPr>
            <a:cxnSpLocks/>
          </p:cNvCxnSpPr>
          <p:nvPr/>
        </p:nvCxnSpPr>
        <p:spPr>
          <a:xfrm flipH="1" flipV="1">
            <a:off x="4315643" y="3513829"/>
            <a:ext cx="1282247" cy="3637"/>
          </a:xfrm>
          <a:prstGeom prst="line">
            <a:avLst/>
          </a:prstGeom>
          <a:ln w="127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965B34D-83F4-4EF3-8C54-C370F4E9BE56}"/>
              </a:ext>
            </a:extLst>
          </p:cNvPr>
          <p:cNvCxnSpPr>
            <a:cxnSpLocks/>
          </p:cNvCxnSpPr>
          <p:nvPr/>
        </p:nvCxnSpPr>
        <p:spPr>
          <a:xfrm flipH="1" flipV="1">
            <a:off x="6107620" y="3505104"/>
            <a:ext cx="1282247" cy="3637"/>
          </a:xfrm>
          <a:prstGeom prst="line">
            <a:avLst/>
          </a:prstGeom>
          <a:ln w="1270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 name="Block Arc 27">
            <a:extLst>
              <a:ext uri="{FF2B5EF4-FFF2-40B4-BE49-F238E27FC236}">
                <a16:creationId xmlns:a16="http://schemas.microsoft.com/office/drawing/2014/main" id="{92E200BE-72D2-4793-B18C-E09FDEE7CFAF}"/>
              </a:ext>
            </a:extLst>
          </p:cNvPr>
          <p:cNvSpPr/>
          <p:nvPr/>
        </p:nvSpPr>
        <p:spPr>
          <a:xfrm rot="10800000">
            <a:off x="5332256" y="3081910"/>
            <a:ext cx="1045028" cy="1045028"/>
          </a:xfrm>
          <a:prstGeom prst="blockArc">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E1A4C56-BB0B-4641-9096-BDBF7F7C4E76}"/>
              </a:ext>
            </a:extLst>
          </p:cNvPr>
          <p:cNvSpPr>
            <a:spLocks noGrp="1"/>
          </p:cNvSpPr>
          <p:nvPr>
            <p:ph type="title"/>
          </p:nvPr>
        </p:nvSpPr>
        <p:spPr/>
        <p:txBody>
          <a:bodyPr/>
          <a:lstStyle/>
          <a:p>
            <a:r>
              <a:rPr lang="en-US" dirty="0"/>
              <a:t>Concept</a:t>
            </a:r>
          </a:p>
        </p:txBody>
      </p:sp>
      <p:sp>
        <p:nvSpPr>
          <p:cNvPr id="9" name="Right Triangle 8">
            <a:extLst>
              <a:ext uri="{FF2B5EF4-FFF2-40B4-BE49-F238E27FC236}">
                <a16:creationId xmlns:a16="http://schemas.microsoft.com/office/drawing/2014/main" id="{27F03A50-073D-42CE-B8DB-C17F85B061AB}"/>
              </a:ext>
            </a:extLst>
          </p:cNvPr>
          <p:cNvSpPr/>
          <p:nvPr/>
        </p:nvSpPr>
        <p:spPr>
          <a:xfrm rot="1714327">
            <a:off x="5745667" y="3324590"/>
            <a:ext cx="338447" cy="313123"/>
          </a:xfrm>
          <a:prstGeom prst="rtTriangl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lock Arc 10">
            <a:extLst>
              <a:ext uri="{FF2B5EF4-FFF2-40B4-BE49-F238E27FC236}">
                <a16:creationId xmlns:a16="http://schemas.microsoft.com/office/drawing/2014/main" id="{70375336-8099-4486-B045-CDE9899B9B04}"/>
              </a:ext>
            </a:extLst>
          </p:cNvPr>
          <p:cNvSpPr/>
          <p:nvPr/>
        </p:nvSpPr>
        <p:spPr>
          <a:xfrm>
            <a:off x="4422116" y="1980873"/>
            <a:ext cx="2858153" cy="2858153"/>
          </a:xfrm>
          <a:prstGeom prst="blockArc">
            <a:avLst>
              <a:gd name="adj1" fmla="val 10800000"/>
              <a:gd name="adj2" fmla="val 30589"/>
              <a:gd name="adj3" fmla="val 1670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lock Arc 11">
            <a:extLst>
              <a:ext uri="{FF2B5EF4-FFF2-40B4-BE49-F238E27FC236}">
                <a16:creationId xmlns:a16="http://schemas.microsoft.com/office/drawing/2014/main" id="{03B747B1-DA87-457E-AB85-D81ED7CFEE63}"/>
              </a:ext>
            </a:extLst>
          </p:cNvPr>
          <p:cNvSpPr/>
          <p:nvPr/>
        </p:nvSpPr>
        <p:spPr>
          <a:xfrm>
            <a:off x="5332256" y="2887435"/>
            <a:ext cx="1045028" cy="1045028"/>
          </a:xfrm>
          <a:prstGeom prst="blockArc">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Triangle 7">
            <a:extLst>
              <a:ext uri="{FF2B5EF4-FFF2-40B4-BE49-F238E27FC236}">
                <a16:creationId xmlns:a16="http://schemas.microsoft.com/office/drawing/2014/main" id="{DA9F09FE-9777-4D3B-A2D3-8CFF696DD0C9}"/>
              </a:ext>
            </a:extLst>
          </p:cNvPr>
          <p:cNvSpPr/>
          <p:nvPr/>
        </p:nvSpPr>
        <p:spPr>
          <a:xfrm rot="5400000">
            <a:off x="5675899" y="4980404"/>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674C20B-5E18-47B7-8954-8C3B432E5B71}"/>
              </a:ext>
            </a:extLst>
          </p:cNvPr>
          <p:cNvCxnSpPr>
            <a:cxnSpLocks/>
            <a:stCxn id="60" idx="5"/>
            <a:endCxn id="8" idx="5"/>
          </p:cNvCxnSpPr>
          <p:nvPr/>
        </p:nvCxnSpPr>
        <p:spPr>
          <a:xfrm flipV="1">
            <a:off x="5312136" y="5178324"/>
            <a:ext cx="561682" cy="10881"/>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CF29CA8-911B-4A10-B2FC-057CBB00C23F}"/>
              </a:ext>
            </a:extLst>
          </p:cNvPr>
          <p:cNvCxnSpPr>
            <a:cxnSpLocks/>
            <a:stCxn id="8" idx="5"/>
            <a:endCxn id="9" idx="3"/>
          </p:cNvCxnSpPr>
          <p:nvPr/>
        </p:nvCxnSpPr>
        <p:spPr>
          <a:xfrm flipH="1" flipV="1">
            <a:off x="5840013" y="3618647"/>
            <a:ext cx="33805" cy="1559677"/>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648CEF-138E-4F6A-8229-D7A656EC2F6A}"/>
              </a:ext>
            </a:extLst>
          </p:cNvPr>
          <p:cNvCxnSpPr>
            <a:cxnSpLocks/>
            <a:stCxn id="9" idx="3"/>
            <a:endCxn id="9" idx="5"/>
          </p:cNvCxnSpPr>
          <p:nvPr/>
        </p:nvCxnSpPr>
        <p:spPr>
          <a:xfrm flipV="1">
            <a:off x="5840013" y="3481152"/>
            <a:ext cx="74878" cy="137495"/>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9C2C63C-29A9-4218-A715-EB0942365F88}"/>
              </a:ext>
            </a:extLst>
          </p:cNvPr>
          <p:cNvCxnSpPr>
            <a:cxnSpLocks/>
            <a:stCxn id="9" idx="5"/>
          </p:cNvCxnSpPr>
          <p:nvPr/>
        </p:nvCxnSpPr>
        <p:spPr>
          <a:xfrm flipH="1" flipV="1">
            <a:off x="4658197" y="1572578"/>
            <a:ext cx="1256694" cy="1908574"/>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ight Triangle 24">
            <a:extLst>
              <a:ext uri="{FF2B5EF4-FFF2-40B4-BE49-F238E27FC236}">
                <a16:creationId xmlns:a16="http://schemas.microsoft.com/office/drawing/2014/main" id="{DB04F986-1190-4718-AA50-DD3F5437418A}"/>
              </a:ext>
            </a:extLst>
          </p:cNvPr>
          <p:cNvSpPr/>
          <p:nvPr/>
        </p:nvSpPr>
        <p:spPr>
          <a:xfrm rot="16200000">
            <a:off x="5673161" y="4988885"/>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E25D77E8-E703-4B96-BBEE-E014375DE393}"/>
              </a:ext>
            </a:extLst>
          </p:cNvPr>
          <p:cNvSpPr/>
          <p:nvPr/>
        </p:nvSpPr>
        <p:spPr>
          <a:xfrm rot="16200000">
            <a:off x="4632480" y="5834451"/>
            <a:ext cx="1359312" cy="543446"/>
          </a:xfrm>
          <a:prstGeom prst="roundRect">
            <a:avLst/>
          </a:prstGeom>
          <a:solidFill>
            <a:schemeClr val="bg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18A80B2A-7E67-4145-BB1C-541843B85279}"/>
              </a:ext>
            </a:extLst>
          </p:cNvPr>
          <p:cNvSpPr/>
          <p:nvPr/>
        </p:nvSpPr>
        <p:spPr>
          <a:xfrm>
            <a:off x="5675898" y="5544741"/>
            <a:ext cx="395839" cy="490656"/>
          </a:xfrm>
          <a:prstGeom prst="roundRect">
            <a:avLst/>
          </a:prstGeom>
          <a:solidFill>
            <a:srgbClr val="A884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A1E1FD2-CAEB-436C-91F2-CBF000A71831}"/>
              </a:ext>
            </a:extLst>
          </p:cNvPr>
          <p:cNvSpPr txBox="1"/>
          <p:nvPr/>
        </p:nvSpPr>
        <p:spPr>
          <a:xfrm>
            <a:off x="838201" y="5189205"/>
            <a:ext cx="1753746" cy="307777"/>
          </a:xfrm>
          <a:prstGeom prst="rect">
            <a:avLst/>
          </a:prstGeom>
          <a:noFill/>
        </p:spPr>
        <p:txBody>
          <a:bodyPr wrap="square" rtlCol="0">
            <a:spAutoFit/>
          </a:bodyPr>
          <a:lstStyle/>
          <a:p>
            <a:r>
              <a:rPr lang="en-US" sz="1400" u="sng" dirty="0">
                <a:solidFill>
                  <a:schemeClr val="tx1">
                    <a:lumMod val="95000"/>
                  </a:schemeClr>
                </a:solidFill>
              </a:rPr>
              <a:t>Pulsed Laser Source</a:t>
            </a:r>
          </a:p>
        </p:txBody>
      </p:sp>
      <p:sp>
        <p:nvSpPr>
          <p:cNvPr id="35" name="TextBox 34">
            <a:extLst>
              <a:ext uri="{FF2B5EF4-FFF2-40B4-BE49-F238E27FC236}">
                <a16:creationId xmlns:a16="http://schemas.microsoft.com/office/drawing/2014/main" id="{F564583B-B0AF-4AC0-A04B-C9D037F2D832}"/>
              </a:ext>
            </a:extLst>
          </p:cNvPr>
          <p:cNvSpPr txBox="1"/>
          <p:nvPr/>
        </p:nvSpPr>
        <p:spPr>
          <a:xfrm>
            <a:off x="1423962" y="1980227"/>
            <a:ext cx="2565293" cy="307777"/>
          </a:xfrm>
          <a:prstGeom prst="rect">
            <a:avLst/>
          </a:prstGeom>
          <a:noFill/>
        </p:spPr>
        <p:txBody>
          <a:bodyPr wrap="square" rtlCol="0">
            <a:spAutoFit/>
          </a:bodyPr>
          <a:lstStyle/>
          <a:p>
            <a:r>
              <a:rPr lang="en-US" sz="1400" u="sng" dirty="0">
                <a:solidFill>
                  <a:srgbClr val="FFF2CC"/>
                </a:solidFill>
              </a:rPr>
              <a:t>Monocentric Lens Elements</a:t>
            </a:r>
          </a:p>
        </p:txBody>
      </p:sp>
      <p:sp>
        <p:nvSpPr>
          <p:cNvPr id="36" name="TextBox 35">
            <a:extLst>
              <a:ext uri="{FF2B5EF4-FFF2-40B4-BE49-F238E27FC236}">
                <a16:creationId xmlns:a16="http://schemas.microsoft.com/office/drawing/2014/main" id="{0DE30517-1F02-45A3-AD58-A07B258FE98F}"/>
              </a:ext>
            </a:extLst>
          </p:cNvPr>
          <p:cNvSpPr txBox="1"/>
          <p:nvPr/>
        </p:nvSpPr>
        <p:spPr>
          <a:xfrm>
            <a:off x="8672735" y="5820585"/>
            <a:ext cx="2565293" cy="307777"/>
          </a:xfrm>
          <a:prstGeom prst="rect">
            <a:avLst/>
          </a:prstGeom>
          <a:noFill/>
        </p:spPr>
        <p:txBody>
          <a:bodyPr wrap="square" rtlCol="0">
            <a:spAutoFit/>
          </a:bodyPr>
          <a:lstStyle/>
          <a:p>
            <a:r>
              <a:rPr lang="en-US" sz="1400" u="sng" dirty="0">
                <a:solidFill>
                  <a:srgbClr val="A88460"/>
                </a:solidFill>
              </a:rPr>
              <a:t>SPAD Receiver</a:t>
            </a:r>
          </a:p>
        </p:txBody>
      </p:sp>
      <p:sp>
        <p:nvSpPr>
          <p:cNvPr id="37" name="TextBox 36">
            <a:extLst>
              <a:ext uri="{FF2B5EF4-FFF2-40B4-BE49-F238E27FC236}">
                <a16:creationId xmlns:a16="http://schemas.microsoft.com/office/drawing/2014/main" id="{232DD7BC-9FA1-4115-B308-A901039DF92C}"/>
              </a:ext>
            </a:extLst>
          </p:cNvPr>
          <p:cNvSpPr txBox="1"/>
          <p:nvPr/>
        </p:nvSpPr>
        <p:spPr>
          <a:xfrm>
            <a:off x="8672737" y="2733546"/>
            <a:ext cx="2565293" cy="523220"/>
          </a:xfrm>
          <a:prstGeom prst="rect">
            <a:avLst/>
          </a:prstGeom>
          <a:noFill/>
        </p:spPr>
        <p:txBody>
          <a:bodyPr wrap="square" rtlCol="0">
            <a:spAutoFit/>
          </a:bodyPr>
          <a:lstStyle/>
          <a:p>
            <a:r>
              <a:rPr lang="en-US" sz="1400" u="sng" dirty="0">
                <a:solidFill>
                  <a:schemeClr val="accent1">
                    <a:lumMod val="60000"/>
                    <a:lumOff val="40000"/>
                  </a:schemeClr>
                </a:solidFill>
              </a:rPr>
              <a:t>2D Scanning Prism</a:t>
            </a:r>
          </a:p>
          <a:p>
            <a:r>
              <a:rPr lang="en-US" sz="1400" u="sng" dirty="0">
                <a:solidFill>
                  <a:schemeClr val="accent1">
                    <a:lumMod val="60000"/>
                    <a:lumOff val="40000"/>
                  </a:schemeClr>
                </a:solidFill>
              </a:rPr>
              <a:t>Tip/Tilt and 360 rotation  </a:t>
            </a:r>
          </a:p>
        </p:txBody>
      </p:sp>
      <p:sp>
        <p:nvSpPr>
          <p:cNvPr id="42" name="Block Arc 41">
            <a:extLst>
              <a:ext uri="{FF2B5EF4-FFF2-40B4-BE49-F238E27FC236}">
                <a16:creationId xmlns:a16="http://schemas.microsoft.com/office/drawing/2014/main" id="{81C620E6-74D1-4118-8B50-CB4DEFF5BBAF}"/>
              </a:ext>
            </a:extLst>
          </p:cNvPr>
          <p:cNvSpPr/>
          <p:nvPr/>
        </p:nvSpPr>
        <p:spPr>
          <a:xfrm rot="10800000">
            <a:off x="4433529" y="2096818"/>
            <a:ext cx="2858153" cy="2858153"/>
          </a:xfrm>
          <a:prstGeom prst="blockArc">
            <a:avLst>
              <a:gd name="adj1" fmla="val 15406015"/>
              <a:gd name="adj2" fmla="val 16904258"/>
              <a:gd name="adj3" fmla="val 1127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3" name="Straight Arrow Connector 42">
            <a:extLst>
              <a:ext uri="{FF2B5EF4-FFF2-40B4-BE49-F238E27FC236}">
                <a16:creationId xmlns:a16="http://schemas.microsoft.com/office/drawing/2014/main" id="{FB1D4831-1460-4C9F-B464-4C16EA21B87A}"/>
              </a:ext>
            </a:extLst>
          </p:cNvPr>
          <p:cNvCxnSpPr>
            <a:cxnSpLocks/>
            <a:stCxn id="37" idx="1"/>
          </p:cNvCxnSpPr>
          <p:nvPr/>
        </p:nvCxnSpPr>
        <p:spPr>
          <a:xfrm flipH="1">
            <a:off x="5989321" y="2995156"/>
            <a:ext cx="2683416" cy="530364"/>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3D093551-2CB0-4C95-ABC8-D1996859A1BE}"/>
              </a:ext>
            </a:extLst>
          </p:cNvPr>
          <p:cNvSpPr txBox="1"/>
          <p:nvPr/>
        </p:nvSpPr>
        <p:spPr>
          <a:xfrm>
            <a:off x="8672736" y="4839026"/>
            <a:ext cx="2565293" cy="307777"/>
          </a:xfrm>
          <a:prstGeom prst="rect">
            <a:avLst/>
          </a:prstGeom>
          <a:noFill/>
        </p:spPr>
        <p:txBody>
          <a:bodyPr wrap="square" rtlCol="0">
            <a:spAutoFit/>
          </a:bodyPr>
          <a:lstStyle/>
          <a:p>
            <a:r>
              <a:rPr lang="en-US" sz="1400" u="sng" dirty="0">
                <a:solidFill>
                  <a:schemeClr val="tx2">
                    <a:lumMod val="90000"/>
                  </a:schemeClr>
                </a:solidFill>
              </a:rPr>
              <a:t>Beam/Image Splitter</a:t>
            </a:r>
          </a:p>
        </p:txBody>
      </p:sp>
      <p:cxnSp>
        <p:nvCxnSpPr>
          <p:cNvPr id="47" name="Straight Arrow Connector 46">
            <a:extLst>
              <a:ext uri="{FF2B5EF4-FFF2-40B4-BE49-F238E27FC236}">
                <a16:creationId xmlns:a16="http://schemas.microsoft.com/office/drawing/2014/main" id="{97E3559F-1F12-4D93-A000-63603E3B4A00}"/>
              </a:ext>
            </a:extLst>
          </p:cNvPr>
          <p:cNvCxnSpPr>
            <a:cxnSpLocks/>
            <a:stCxn id="46" idx="1"/>
          </p:cNvCxnSpPr>
          <p:nvPr/>
        </p:nvCxnSpPr>
        <p:spPr>
          <a:xfrm flipH="1">
            <a:off x="6120264" y="4992915"/>
            <a:ext cx="2552472" cy="185408"/>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C11198EB-63DB-4847-BCDB-DFEA816A5E12}"/>
              </a:ext>
            </a:extLst>
          </p:cNvPr>
          <p:cNvCxnSpPr>
            <a:cxnSpLocks/>
            <a:stCxn id="36" idx="1"/>
          </p:cNvCxnSpPr>
          <p:nvPr/>
        </p:nvCxnSpPr>
        <p:spPr>
          <a:xfrm flipH="1" flipV="1">
            <a:off x="6120265" y="5745589"/>
            <a:ext cx="2552470" cy="228885"/>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Block Arc 54">
            <a:extLst>
              <a:ext uri="{FF2B5EF4-FFF2-40B4-BE49-F238E27FC236}">
                <a16:creationId xmlns:a16="http://schemas.microsoft.com/office/drawing/2014/main" id="{D8B722D5-A40A-4794-A385-3AA608C05164}"/>
              </a:ext>
            </a:extLst>
          </p:cNvPr>
          <p:cNvSpPr/>
          <p:nvPr/>
        </p:nvSpPr>
        <p:spPr>
          <a:xfrm>
            <a:off x="3623024" y="1359382"/>
            <a:ext cx="4403288" cy="2251075"/>
          </a:xfrm>
          <a:custGeom>
            <a:avLst/>
            <a:gdLst>
              <a:gd name="connsiteX0" fmla="*/ 0 w 4476750"/>
              <a:gd name="connsiteY0" fmla="*/ 2238375 h 4476750"/>
              <a:gd name="connsiteX1" fmla="*/ 2238375 w 4476750"/>
              <a:gd name="connsiteY1" fmla="*/ 0 h 4476750"/>
              <a:gd name="connsiteX2" fmla="*/ 4476750 w 4476750"/>
              <a:gd name="connsiteY2" fmla="*/ 2238375 h 4476750"/>
              <a:gd name="connsiteX3" fmla="*/ 3357563 w 4476750"/>
              <a:gd name="connsiteY3" fmla="*/ 2238375 h 4476750"/>
              <a:gd name="connsiteX4" fmla="*/ 2238375 w 4476750"/>
              <a:gd name="connsiteY4" fmla="*/ 1119187 h 4476750"/>
              <a:gd name="connsiteX5" fmla="*/ 1119187 w 4476750"/>
              <a:gd name="connsiteY5" fmla="*/ 2238375 h 4476750"/>
              <a:gd name="connsiteX6" fmla="*/ 0 w 4476750"/>
              <a:gd name="connsiteY6" fmla="*/ 2238375 h 4476750"/>
              <a:gd name="connsiteX0" fmla="*/ 0 w 4476750"/>
              <a:gd name="connsiteY0" fmla="*/ 2238375 h 2238375"/>
              <a:gd name="connsiteX1" fmla="*/ 2238375 w 4476750"/>
              <a:gd name="connsiteY1" fmla="*/ 0 h 2238375"/>
              <a:gd name="connsiteX2" fmla="*/ 4476750 w 4476750"/>
              <a:gd name="connsiteY2" fmla="*/ 2238375 h 2238375"/>
              <a:gd name="connsiteX3" fmla="*/ 3357563 w 4476750"/>
              <a:gd name="connsiteY3" fmla="*/ 2238375 h 2238375"/>
              <a:gd name="connsiteX4" fmla="*/ 2219325 w 4476750"/>
              <a:gd name="connsiteY4" fmla="*/ 300037 h 2238375"/>
              <a:gd name="connsiteX5" fmla="*/ 1119187 w 4476750"/>
              <a:gd name="connsiteY5" fmla="*/ 2238375 h 2238375"/>
              <a:gd name="connsiteX6" fmla="*/ 0 w 4476750"/>
              <a:gd name="connsiteY6" fmla="*/ 2238375 h 2238375"/>
              <a:gd name="connsiteX0" fmla="*/ 0 w 4476750"/>
              <a:gd name="connsiteY0" fmla="*/ 2238375 h 2251075"/>
              <a:gd name="connsiteX1" fmla="*/ 2238375 w 4476750"/>
              <a:gd name="connsiteY1" fmla="*/ 0 h 2251075"/>
              <a:gd name="connsiteX2" fmla="*/ 4476750 w 4476750"/>
              <a:gd name="connsiteY2" fmla="*/ 2238375 h 2251075"/>
              <a:gd name="connsiteX3" fmla="*/ 3357563 w 4476750"/>
              <a:gd name="connsiteY3" fmla="*/ 22383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3357563 w 4476750"/>
              <a:gd name="connsiteY3" fmla="*/ 22383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 name="connsiteX0" fmla="*/ 0 w 4476750"/>
              <a:gd name="connsiteY0" fmla="*/ 2238375 h 2251075"/>
              <a:gd name="connsiteX1" fmla="*/ 2238375 w 4476750"/>
              <a:gd name="connsiteY1" fmla="*/ 0 h 2251075"/>
              <a:gd name="connsiteX2" fmla="*/ 4476750 w 4476750"/>
              <a:gd name="connsiteY2" fmla="*/ 2238375 h 2251075"/>
              <a:gd name="connsiteX3" fmla="*/ 4183063 w 4476750"/>
              <a:gd name="connsiteY3" fmla="*/ 2212975 h 2251075"/>
              <a:gd name="connsiteX4" fmla="*/ 2219325 w 4476750"/>
              <a:gd name="connsiteY4" fmla="*/ 300037 h 2251075"/>
              <a:gd name="connsiteX5" fmla="*/ 312737 w 4476750"/>
              <a:gd name="connsiteY5" fmla="*/ 2251075 h 2251075"/>
              <a:gd name="connsiteX6" fmla="*/ 0 w 4476750"/>
              <a:gd name="connsiteY6" fmla="*/ 2238375 h 225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6750" h="2251075">
                <a:moveTo>
                  <a:pt x="0" y="2238375"/>
                </a:moveTo>
                <a:cubicBezTo>
                  <a:pt x="0" y="1002155"/>
                  <a:pt x="1002155" y="0"/>
                  <a:pt x="2238375" y="0"/>
                </a:cubicBezTo>
                <a:cubicBezTo>
                  <a:pt x="3474595" y="0"/>
                  <a:pt x="4476750" y="1002155"/>
                  <a:pt x="4476750" y="2238375"/>
                </a:cubicBezTo>
                <a:cubicBezTo>
                  <a:pt x="4378854" y="2229908"/>
                  <a:pt x="4268259" y="2234142"/>
                  <a:pt x="4183063" y="2212975"/>
                </a:cubicBezTo>
                <a:cubicBezTo>
                  <a:pt x="4038709" y="639643"/>
                  <a:pt x="2837435" y="300037"/>
                  <a:pt x="2219325" y="300037"/>
                </a:cubicBezTo>
                <a:cubicBezTo>
                  <a:pt x="1601215" y="300037"/>
                  <a:pt x="344487" y="801115"/>
                  <a:pt x="312737" y="2251075"/>
                </a:cubicBezTo>
                <a:lnTo>
                  <a:pt x="0" y="223837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6" name="Straight Arrow Connector 55">
            <a:extLst>
              <a:ext uri="{FF2B5EF4-FFF2-40B4-BE49-F238E27FC236}">
                <a16:creationId xmlns:a16="http://schemas.microsoft.com/office/drawing/2014/main" id="{A5E893D8-05E3-4E43-887D-5D6CA77B5318}"/>
              </a:ext>
            </a:extLst>
          </p:cNvPr>
          <p:cNvCxnSpPr>
            <a:cxnSpLocks/>
            <a:stCxn id="35" idx="2"/>
          </p:cNvCxnSpPr>
          <p:nvPr/>
        </p:nvCxnSpPr>
        <p:spPr>
          <a:xfrm>
            <a:off x="2706609" y="2288004"/>
            <a:ext cx="1877158" cy="464626"/>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0" name="Right Triangle 59">
            <a:extLst>
              <a:ext uri="{FF2B5EF4-FFF2-40B4-BE49-F238E27FC236}">
                <a16:creationId xmlns:a16="http://schemas.microsoft.com/office/drawing/2014/main" id="{1A647B07-6893-4A2D-AEC7-3A91718BF545}"/>
              </a:ext>
            </a:extLst>
          </p:cNvPr>
          <p:cNvSpPr/>
          <p:nvPr/>
        </p:nvSpPr>
        <p:spPr>
          <a:xfrm rot="5400000">
            <a:off x="5114217" y="4991285"/>
            <a:ext cx="395839" cy="395839"/>
          </a:xfrm>
          <a:prstGeom prst="rtTriangle">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1C0ADE36-C381-459E-81F5-8F9A32E64C64}"/>
              </a:ext>
            </a:extLst>
          </p:cNvPr>
          <p:cNvCxnSpPr>
            <a:cxnSpLocks/>
            <a:stCxn id="60" idx="5"/>
            <a:endCxn id="26" idx="3"/>
          </p:cNvCxnSpPr>
          <p:nvPr/>
        </p:nvCxnSpPr>
        <p:spPr>
          <a:xfrm>
            <a:off x="5312136" y="5189205"/>
            <a:ext cx="0" cy="237313"/>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54297101-106F-44F8-9521-C837DA16269A}"/>
              </a:ext>
            </a:extLst>
          </p:cNvPr>
          <p:cNvCxnSpPr>
            <a:cxnSpLocks/>
            <a:stCxn id="34" idx="3"/>
            <a:endCxn id="26" idx="0"/>
          </p:cNvCxnSpPr>
          <p:nvPr/>
        </p:nvCxnSpPr>
        <p:spPr>
          <a:xfrm>
            <a:off x="2591947" y="5343094"/>
            <a:ext cx="2448466" cy="763080"/>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E6D428B5-BD3F-4892-AC53-F10C340A03C6}"/>
              </a:ext>
            </a:extLst>
          </p:cNvPr>
          <p:cNvCxnSpPr>
            <a:cxnSpLocks/>
          </p:cNvCxnSpPr>
          <p:nvPr/>
        </p:nvCxnSpPr>
        <p:spPr>
          <a:xfrm>
            <a:off x="3791735" y="3525520"/>
            <a:ext cx="0" cy="3260310"/>
          </a:xfrm>
          <a:prstGeom prst="line">
            <a:avLst/>
          </a:prstGeom>
          <a:ln w="2540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CF621B6-9875-404D-98EE-1739EC4E8830}"/>
              </a:ext>
            </a:extLst>
          </p:cNvPr>
          <p:cNvCxnSpPr>
            <a:cxnSpLocks/>
          </p:cNvCxnSpPr>
          <p:nvPr/>
        </p:nvCxnSpPr>
        <p:spPr>
          <a:xfrm>
            <a:off x="7856811" y="3525520"/>
            <a:ext cx="0" cy="3260310"/>
          </a:xfrm>
          <a:prstGeom prst="line">
            <a:avLst/>
          </a:prstGeom>
          <a:ln w="2540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4938D516-7699-4A3E-AB52-804E6A35BD1E}"/>
              </a:ext>
            </a:extLst>
          </p:cNvPr>
          <p:cNvSpPr txBox="1"/>
          <p:nvPr/>
        </p:nvSpPr>
        <p:spPr>
          <a:xfrm>
            <a:off x="554266" y="3661660"/>
            <a:ext cx="1499506" cy="307777"/>
          </a:xfrm>
          <a:prstGeom prst="rect">
            <a:avLst/>
          </a:prstGeom>
          <a:noFill/>
        </p:spPr>
        <p:txBody>
          <a:bodyPr wrap="square" rtlCol="0">
            <a:spAutoFit/>
          </a:bodyPr>
          <a:lstStyle/>
          <a:p>
            <a:r>
              <a:rPr lang="en-US" sz="1400" u="sng" dirty="0">
                <a:solidFill>
                  <a:srgbClr val="FFF2CC"/>
                </a:solidFill>
              </a:rPr>
              <a:t>Pressure Housing</a:t>
            </a:r>
          </a:p>
        </p:txBody>
      </p:sp>
      <p:cxnSp>
        <p:nvCxnSpPr>
          <p:cNvPr id="80" name="Straight Arrow Connector 79">
            <a:extLst>
              <a:ext uri="{FF2B5EF4-FFF2-40B4-BE49-F238E27FC236}">
                <a16:creationId xmlns:a16="http://schemas.microsoft.com/office/drawing/2014/main" id="{35EA479C-0A80-4474-846A-E304CD6A3621}"/>
              </a:ext>
            </a:extLst>
          </p:cNvPr>
          <p:cNvCxnSpPr>
            <a:cxnSpLocks/>
            <a:stCxn id="79" idx="3"/>
          </p:cNvCxnSpPr>
          <p:nvPr/>
        </p:nvCxnSpPr>
        <p:spPr>
          <a:xfrm>
            <a:off x="2053772" y="3815549"/>
            <a:ext cx="1601905" cy="438493"/>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9CB1906D-416A-4126-9176-95C5192A2F17}"/>
              </a:ext>
            </a:extLst>
          </p:cNvPr>
          <p:cNvSpPr txBox="1"/>
          <p:nvPr/>
        </p:nvSpPr>
        <p:spPr>
          <a:xfrm>
            <a:off x="5101439" y="343790"/>
            <a:ext cx="1499506" cy="307777"/>
          </a:xfrm>
          <a:prstGeom prst="rect">
            <a:avLst/>
          </a:prstGeom>
          <a:noFill/>
        </p:spPr>
        <p:txBody>
          <a:bodyPr wrap="square" rtlCol="0">
            <a:spAutoFit/>
          </a:bodyPr>
          <a:lstStyle/>
          <a:p>
            <a:r>
              <a:rPr lang="en-US" sz="1400" u="sng" dirty="0">
                <a:solidFill>
                  <a:srgbClr val="FFF2CC"/>
                </a:solidFill>
              </a:rPr>
              <a:t>Glass Dome</a:t>
            </a:r>
          </a:p>
        </p:txBody>
      </p:sp>
      <p:cxnSp>
        <p:nvCxnSpPr>
          <p:cNvPr id="85" name="Straight Arrow Connector 84">
            <a:extLst>
              <a:ext uri="{FF2B5EF4-FFF2-40B4-BE49-F238E27FC236}">
                <a16:creationId xmlns:a16="http://schemas.microsoft.com/office/drawing/2014/main" id="{4846E6BB-4F08-4235-8D12-E6B15CA2D09A}"/>
              </a:ext>
            </a:extLst>
          </p:cNvPr>
          <p:cNvCxnSpPr>
            <a:cxnSpLocks/>
            <a:stCxn id="84" idx="2"/>
            <a:endCxn id="55" idx="1"/>
          </p:cNvCxnSpPr>
          <p:nvPr/>
        </p:nvCxnSpPr>
        <p:spPr>
          <a:xfrm flipH="1">
            <a:off x="5824668" y="651567"/>
            <a:ext cx="26524" cy="707815"/>
          </a:xfrm>
          <a:prstGeom prst="straightConnector1">
            <a:avLst/>
          </a:prstGeom>
          <a:ln w="3810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129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07BDF-5B12-4F58-A8C7-BA8E4BB28185}"/>
              </a:ext>
            </a:extLst>
          </p:cNvPr>
          <p:cNvSpPr>
            <a:spLocks noGrp="1"/>
          </p:cNvSpPr>
          <p:nvPr>
            <p:ph type="title"/>
          </p:nvPr>
        </p:nvSpPr>
        <p:spPr/>
        <p:txBody>
          <a:bodyPr/>
          <a:lstStyle/>
          <a:p>
            <a:r>
              <a:rPr lang="en-US" dirty="0"/>
              <a:t>Use Cases</a:t>
            </a:r>
          </a:p>
        </p:txBody>
      </p:sp>
      <p:sp>
        <p:nvSpPr>
          <p:cNvPr id="3" name="Content Placeholder 2">
            <a:extLst>
              <a:ext uri="{FF2B5EF4-FFF2-40B4-BE49-F238E27FC236}">
                <a16:creationId xmlns:a16="http://schemas.microsoft.com/office/drawing/2014/main" id="{AAA30A80-C85F-414B-AEBF-A6A63E08CA51}"/>
              </a:ext>
            </a:extLst>
          </p:cNvPr>
          <p:cNvSpPr>
            <a:spLocks noGrp="1"/>
          </p:cNvSpPr>
          <p:nvPr>
            <p:ph idx="1"/>
          </p:nvPr>
        </p:nvSpPr>
        <p:spPr/>
        <p:txBody>
          <a:bodyPr/>
          <a:lstStyle/>
          <a:p>
            <a:r>
              <a:rPr lang="en-US" dirty="0"/>
              <a:t>Dense hemispherical imaging for timelapse on fixed platforms</a:t>
            </a:r>
          </a:p>
          <a:p>
            <a:r>
              <a:rPr lang="en-US" dirty="0"/>
              <a:t>Sparse hemispherical imaging with targeted high-resolution scanning on slow moving platforms</a:t>
            </a:r>
          </a:p>
          <a:p>
            <a:r>
              <a:rPr lang="en-US" dirty="0"/>
              <a:t>Fast cylindrical scanning on AUVs  </a:t>
            </a:r>
          </a:p>
          <a:p>
            <a:r>
              <a:rPr lang="en-US" dirty="0"/>
              <a:t>Passive bioluminescence imaging</a:t>
            </a:r>
          </a:p>
          <a:p>
            <a:r>
              <a:rPr lang="en-US" dirty="0"/>
              <a:t>Passive pan/tilt telephoto imaging in low-light </a:t>
            </a:r>
          </a:p>
          <a:p>
            <a:endParaRPr lang="en-US" dirty="0"/>
          </a:p>
        </p:txBody>
      </p:sp>
    </p:spTree>
    <p:extLst>
      <p:ext uri="{BB962C8B-B14F-4D97-AF65-F5344CB8AC3E}">
        <p14:creationId xmlns:p14="http://schemas.microsoft.com/office/powerpoint/2010/main" val="1735559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AC63C-85A0-4175-94A9-B87A5F82C61B}"/>
              </a:ext>
            </a:extLst>
          </p:cNvPr>
          <p:cNvSpPr>
            <a:spLocks noGrp="1"/>
          </p:cNvSpPr>
          <p:nvPr>
            <p:ph type="title"/>
          </p:nvPr>
        </p:nvSpPr>
        <p:spPr/>
        <p:txBody>
          <a:bodyPr/>
          <a:lstStyle/>
          <a:p>
            <a:r>
              <a:rPr lang="en-US" dirty="0"/>
              <a:t>Impact</a:t>
            </a:r>
          </a:p>
        </p:txBody>
      </p:sp>
      <p:sp>
        <p:nvSpPr>
          <p:cNvPr id="3" name="Content Placeholder 2">
            <a:extLst>
              <a:ext uri="{FF2B5EF4-FFF2-40B4-BE49-F238E27FC236}">
                <a16:creationId xmlns:a16="http://schemas.microsoft.com/office/drawing/2014/main" id="{7C277166-9465-4992-9EF2-897D4AB3EC60}"/>
              </a:ext>
            </a:extLst>
          </p:cNvPr>
          <p:cNvSpPr>
            <a:spLocks noGrp="1"/>
          </p:cNvSpPr>
          <p:nvPr>
            <p:ph idx="1"/>
          </p:nvPr>
        </p:nvSpPr>
        <p:spPr/>
        <p:txBody>
          <a:bodyPr/>
          <a:lstStyle/>
          <a:p>
            <a:r>
              <a:rPr lang="en-US" dirty="0"/>
              <a:t>Elevate existing imaging projects</a:t>
            </a:r>
          </a:p>
          <a:p>
            <a:r>
              <a:rPr lang="en-US" dirty="0"/>
              <a:t>Maintain MBARI at the forefront of subsea imaging</a:t>
            </a:r>
          </a:p>
          <a:p>
            <a:r>
              <a:rPr lang="en-US" dirty="0"/>
              <a:t>Develop a fundamentally new kind of imaging system to see beyond our current optical limits</a:t>
            </a:r>
          </a:p>
        </p:txBody>
      </p:sp>
    </p:spTree>
    <p:extLst>
      <p:ext uri="{BB962C8B-B14F-4D97-AF65-F5344CB8AC3E}">
        <p14:creationId xmlns:p14="http://schemas.microsoft.com/office/powerpoint/2010/main" val="1709897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E5387-F341-43B9-A3CC-534A921C1637}"/>
              </a:ext>
            </a:extLst>
          </p:cNvPr>
          <p:cNvSpPr>
            <a:spLocks noGrp="1"/>
          </p:cNvSpPr>
          <p:nvPr>
            <p:ph type="title"/>
          </p:nvPr>
        </p:nvSpPr>
        <p:spPr/>
        <p:txBody>
          <a:bodyPr/>
          <a:lstStyle/>
          <a:p>
            <a:r>
              <a:rPr lang="en-US" dirty="0"/>
              <a:t>Timeline and Milestones</a:t>
            </a:r>
          </a:p>
        </p:txBody>
      </p:sp>
      <p:sp>
        <p:nvSpPr>
          <p:cNvPr id="4" name="Arrow: Right 3">
            <a:extLst>
              <a:ext uri="{FF2B5EF4-FFF2-40B4-BE49-F238E27FC236}">
                <a16:creationId xmlns:a16="http://schemas.microsoft.com/office/drawing/2014/main" id="{716A739A-891C-4954-B67A-C1270CFFF51A}"/>
              </a:ext>
            </a:extLst>
          </p:cNvPr>
          <p:cNvSpPr/>
          <p:nvPr/>
        </p:nvSpPr>
        <p:spPr>
          <a:xfrm>
            <a:off x="602343" y="3214914"/>
            <a:ext cx="11059890" cy="6168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1B26B6B-8FF5-443C-A85F-CABFBE76D156}"/>
              </a:ext>
            </a:extLst>
          </p:cNvPr>
          <p:cNvSpPr txBox="1"/>
          <p:nvPr/>
        </p:nvSpPr>
        <p:spPr>
          <a:xfrm>
            <a:off x="587828" y="3907552"/>
            <a:ext cx="2111828" cy="3170099"/>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sz="1600" dirty="0"/>
              <a:t>Document and organize projects into focus areas</a:t>
            </a:r>
          </a:p>
          <a:p>
            <a:pPr marL="285750" indent="-285750">
              <a:buFont typeface="Arial" panose="020B0604020202020204" pitchFamily="34" charset="0"/>
              <a:buChar char="•"/>
            </a:pPr>
            <a:r>
              <a:rPr lang="en-US" sz="1600" dirty="0"/>
              <a:t>4k optics prototype</a:t>
            </a:r>
          </a:p>
          <a:p>
            <a:pPr marL="285750" indent="-285750">
              <a:buFont typeface="Arial" panose="020B0604020202020204" pitchFamily="34" charset="0"/>
              <a:buChar char="•"/>
            </a:pPr>
            <a:r>
              <a:rPr lang="en-US" sz="1600" dirty="0"/>
              <a:t>Strobe module prototype</a:t>
            </a:r>
          </a:p>
          <a:p>
            <a:pPr marL="285750" indent="-285750">
              <a:buFont typeface="Arial" panose="020B0604020202020204" pitchFamily="34" charset="0"/>
              <a:buChar char="•"/>
            </a:pPr>
            <a:r>
              <a:rPr lang="en-US" sz="1600" dirty="0"/>
              <a:t>Lidar concept design</a:t>
            </a:r>
          </a:p>
          <a:p>
            <a:endParaRPr lang="en-US" dirty="0"/>
          </a:p>
          <a:p>
            <a:endParaRPr lang="en-US" dirty="0"/>
          </a:p>
        </p:txBody>
      </p:sp>
      <p:sp>
        <p:nvSpPr>
          <p:cNvPr id="8" name="TextBox 7">
            <a:extLst>
              <a:ext uri="{FF2B5EF4-FFF2-40B4-BE49-F238E27FC236}">
                <a16:creationId xmlns:a16="http://schemas.microsoft.com/office/drawing/2014/main" id="{7993D9AE-4927-4F1C-8580-3BF54E3F5574}"/>
              </a:ext>
            </a:extLst>
          </p:cNvPr>
          <p:cNvSpPr txBox="1"/>
          <p:nvPr/>
        </p:nvSpPr>
        <p:spPr>
          <a:xfrm>
            <a:off x="1193800" y="2917371"/>
            <a:ext cx="899885" cy="461665"/>
          </a:xfrm>
          <a:prstGeom prst="rect">
            <a:avLst/>
          </a:prstGeom>
          <a:noFill/>
        </p:spPr>
        <p:txBody>
          <a:bodyPr wrap="square" rtlCol="0">
            <a:spAutoFit/>
          </a:bodyPr>
          <a:lstStyle/>
          <a:p>
            <a:r>
              <a:rPr lang="en-US" sz="2400" dirty="0"/>
              <a:t>2027</a:t>
            </a:r>
          </a:p>
        </p:txBody>
      </p:sp>
      <p:sp>
        <p:nvSpPr>
          <p:cNvPr id="10" name="TextBox 9">
            <a:extLst>
              <a:ext uri="{FF2B5EF4-FFF2-40B4-BE49-F238E27FC236}">
                <a16:creationId xmlns:a16="http://schemas.microsoft.com/office/drawing/2014/main" id="{4138930E-73C5-4961-B971-445AF541F1B0}"/>
              </a:ext>
            </a:extLst>
          </p:cNvPr>
          <p:cNvSpPr txBox="1"/>
          <p:nvPr/>
        </p:nvSpPr>
        <p:spPr>
          <a:xfrm>
            <a:off x="2794000" y="3907552"/>
            <a:ext cx="2111828" cy="2862322"/>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dirty="0"/>
              <a:t>4k optics development</a:t>
            </a:r>
          </a:p>
          <a:p>
            <a:pPr marL="285750" indent="-285750">
              <a:buFont typeface="Arial" panose="020B0604020202020204" pitchFamily="34" charset="0"/>
              <a:buChar char="•"/>
            </a:pPr>
            <a:r>
              <a:rPr lang="en-US" dirty="0"/>
              <a:t>Strobe module development</a:t>
            </a:r>
          </a:p>
          <a:p>
            <a:pPr marL="285750" indent="-285750">
              <a:buFont typeface="Arial" panose="020B0604020202020204" pitchFamily="34" charset="0"/>
              <a:buChar char="•"/>
            </a:pPr>
            <a:r>
              <a:rPr lang="en-US" dirty="0"/>
              <a:t>Lidar preliminary design</a:t>
            </a:r>
          </a:p>
          <a:p>
            <a:endParaRPr lang="en-US" dirty="0"/>
          </a:p>
          <a:p>
            <a:endParaRPr lang="en-US" dirty="0"/>
          </a:p>
        </p:txBody>
      </p:sp>
      <p:sp>
        <p:nvSpPr>
          <p:cNvPr id="11" name="TextBox 10">
            <a:extLst>
              <a:ext uri="{FF2B5EF4-FFF2-40B4-BE49-F238E27FC236}">
                <a16:creationId xmlns:a16="http://schemas.microsoft.com/office/drawing/2014/main" id="{8F7D20A7-01D5-4CFF-8C38-D7C6DDECCD23}"/>
              </a:ext>
            </a:extLst>
          </p:cNvPr>
          <p:cNvSpPr txBox="1"/>
          <p:nvPr/>
        </p:nvSpPr>
        <p:spPr>
          <a:xfrm>
            <a:off x="3399972" y="2917371"/>
            <a:ext cx="899885" cy="461665"/>
          </a:xfrm>
          <a:prstGeom prst="rect">
            <a:avLst/>
          </a:prstGeom>
          <a:noFill/>
        </p:spPr>
        <p:txBody>
          <a:bodyPr wrap="square" rtlCol="0">
            <a:spAutoFit/>
          </a:bodyPr>
          <a:lstStyle/>
          <a:p>
            <a:r>
              <a:rPr lang="en-US" sz="2400" dirty="0"/>
              <a:t>2028</a:t>
            </a:r>
          </a:p>
        </p:txBody>
      </p:sp>
      <p:sp>
        <p:nvSpPr>
          <p:cNvPr id="13" name="TextBox 12">
            <a:extLst>
              <a:ext uri="{FF2B5EF4-FFF2-40B4-BE49-F238E27FC236}">
                <a16:creationId xmlns:a16="http://schemas.microsoft.com/office/drawing/2014/main" id="{B480C95F-BA85-4071-8AB1-E75B35EE3C89}"/>
              </a:ext>
            </a:extLst>
          </p:cNvPr>
          <p:cNvSpPr txBox="1"/>
          <p:nvPr/>
        </p:nvSpPr>
        <p:spPr>
          <a:xfrm>
            <a:off x="5000172" y="3907552"/>
            <a:ext cx="2111828" cy="2862322"/>
          </a:xfrm>
          <a:prstGeom prst="rect">
            <a:avLst/>
          </a:prstGeom>
          <a:noFill/>
        </p:spPr>
        <p:txBody>
          <a:bodyPr wrap="square" rtlCol="0">
            <a:spAutoFit/>
          </a:bodyPr>
          <a:lstStyle/>
          <a:p>
            <a:r>
              <a:rPr lang="en-US" dirty="0"/>
              <a:t>$150k, 1 FTE</a:t>
            </a:r>
          </a:p>
          <a:p>
            <a:endParaRPr lang="en-US" dirty="0"/>
          </a:p>
          <a:p>
            <a:pPr marL="285750" indent="-285750">
              <a:buFont typeface="Arial" panose="020B0604020202020204" pitchFamily="34" charset="0"/>
              <a:buChar char="•"/>
            </a:pPr>
            <a:r>
              <a:rPr lang="en-US" dirty="0"/>
              <a:t>4k optics deployment</a:t>
            </a:r>
          </a:p>
          <a:p>
            <a:pPr marL="285750" indent="-285750">
              <a:buFont typeface="Arial" panose="020B0604020202020204" pitchFamily="34" charset="0"/>
              <a:buChar char="•"/>
            </a:pPr>
            <a:r>
              <a:rPr lang="en-US" dirty="0"/>
              <a:t>Strobe module deployment</a:t>
            </a:r>
          </a:p>
          <a:p>
            <a:pPr marL="285750" indent="-285750">
              <a:buFont typeface="Arial" panose="020B0604020202020204" pitchFamily="34" charset="0"/>
              <a:buChar char="•"/>
            </a:pPr>
            <a:r>
              <a:rPr lang="en-US" dirty="0"/>
              <a:t>Lidar preliminary design</a:t>
            </a:r>
          </a:p>
          <a:p>
            <a:endParaRPr lang="en-US" dirty="0"/>
          </a:p>
          <a:p>
            <a:endParaRPr lang="en-US" dirty="0"/>
          </a:p>
        </p:txBody>
      </p:sp>
      <p:sp>
        <p:nvSpPr>
          <p:cNvPr id="14" name="TextBox 13">
            <a:extLst>
              <a:ext uri="{FF2B5EF4-FFF2-40B4-BE49-F238E27FC236}">
                <a16:creationId xmlns:a16="http://schemas.microsoft.com/office/drawing/2014/main" id="{6D32FF8C-0C39-4F2A-BDAF-61B84BD1E997}"/>
              </a:ext>
            </a:extLst>
          </p:cNvPr>
          <p:cNvSpPr txBox="1"/>
          <p:nvPr/>
        </p:nvSpPr>
        <p:spPr>
          <a:xfrm>
            <a:off x="5606144" y="2917371"/>
            <a:ext cx="899885" cy="461665"/>
          </a:xfrm>
          <a:prstGeom prst="rect">
            <a:avLst/>
          </a:prstGeom>
          <a:noFill/>
        </p:spPr>
        <p:txBody>
          <a:bodyPr wrap="square" rtlCol="0">
            <a:spAutoFit/>
          </a:bodyPr>
          <a:lstStyle/>
          <a:p>
            <a:r>
              <a:rPr lang="en-US" sz="2400" dirty="0"/>
              <a:t>2029</a:t>
            </a:r>
          </a:p>
        </p:txBody>
      </p:sp>
      <p:sp>
        <p:nvSpPr>
          <p:cNvPr id="16" name="TextBox 15">
            <a:extLst>
              <a:ext uri="{FF2B5EF4-FFF2-40B4-BE49-F238E27FC236}">
                <a16:creationId xmlns:a16="http://schemas.microsoft.com/office/drawing/2014/main" id="{1388A2D7-E5C9-4DBC-A451-B928EA9E90FF}"/>
              </a:ext>
            </a:extLst>
          </p:cNvPr>
          <p:cNvSpPr txBox="1"/>
          <p:nvPr/>
        </p:nvSpPr>
        <p:spPr>
          <a:xfrm>
            <a:off x="7235373" y="3907552"/>
            <a:ext cx="2327771" cy="2862322"/>
          </a:xfrm>
          <a:prstGeom prst="rect">
            <a:avLst/>
          </a:prstGeom>
          <a:noFill/>
        </p:spPr>
        <p:txBody>
          <a:bodyPr wrap="square" rtlCol="0">
            <a:spAutoFit/>
          </a:bodyPr>
          <a:lstStyle/>
          <a:p>
            <a:r>
              <a:rPr lang="en-US" dirty="0"/>
              <a:t>$200k, 2 FTE</a:t>
            </a:r>
          </a:p>
          <a:p>
            <a:endParaRPr lang="en-US" dirty="0"/>
          </a:p>
          <a:p>
            <a:pPr marL="285750" indent="-285750">
              <a:buFont typeface="Arial" panose="020B0604020202020204" pitchFamily="34" charset="0"/>
              <a:buChar char="•"/>
            </a:pPr>
            <a:r>
              <a:rPr lang="en-US" dirty="0"/>
              <a:t>Multi/hyperspectral prototype</a:t>
            </a:r>
          </a:p>
          <a:p>
            <a:pPr marL="285750" indent="-285750">
              <a:buFont typeface="Arial" panose="020B0604020202020204" pitchFamily="34" charset="0"/>
              <a:buChar char="•"/>
            </a:pPr>
            <a:r>
              <a:rPr lang="en-US" dirty="0"/>
              <a:t>Microscope prototype</a:t>
            </a:r>
          </a:p>
          <a:p>
            <a:pPr marL="285750" indent="-285750">
              <a:buFont typeface="Arial" panose="020B0604020202020204" pitchFamily="34" charset="0"/>
              <a:buChar char="•"/>
            </a:pPr>
            <a:r>
              <a:rPr lang="en-US" dirty="0"/>
              <a:t>Lidar prototype construction</a:t>
            </a:r>
          </a:p>
          <a:p>
            <a:endParaRPr lang="en-US" dirty="0"/>
          </a:p>
          <a:p>
            <a:endParaRPr lang="en-US" dirty="0"/>
          </a:p>
        </p:txBody>
      </p:sp>
      <p:sp>
        <p:nvSpPr>
          <p:cNvPr id="17" name="TextBox 16">
            <a:extLst>
              <a:ext uri="{FF2B5EF4-FFF2-40B4-BE49-F238E27FC236}">
                <a16:creationId xmlns:a16="http://schemas.microsoft.com/office/drawing/2014/main" id="{42F12102-6BEC-49F9-B5B7-C9ED288EAFF2}"/>
              </a:ext>
            </a:extLst>
          </p:cNvPr>
          <p:cNvSpPr txBox="1"/>
          <p:nvPr/>
        </p:nvSpPr>
        <p:spPr>
          <a:xfrm>
            <a:off x="7841346" y="2917371"/>
            <a:ext cx="899885" cy="461665"/>
          </a:xfrm>
          <a:prstGeom prst="rect">
            <a:avLst/>
          </a:prstGeom>
          <a:noFill/>
        </p:spPr>
        <p:txBody>
          <a:bodyPr wrap="square" rtlCol="0">
            <a:spAutoFit/>
          </a:bodyPr>
          <a:lstStyle/>
          <a:p>
            <a:r>
              <a:rPr lang="en-US" sz="2400" dirty="0"/>
              <a:t>2030</a:t>
            </a:r>
          </a:p>
        </p:txBody>
      </p:sp>
      <p:sp>
        <p:nvSpPr>
          <p:cNvPr id="19" name="TextBox 18">
            <a:extLst>
              <a:ext uri="{FF2B5EF4-FFF2-40B4-BE49-F238E27FC236}">
                <a16:creationId xmlns:a16="http://schemas.microsoft.com/office/drawing/2014/main" id="{B5D0A010-FE63-4FDD-971A-670209BC7D1B}"/>
              </a:ext>
            </a:extLst>
          </p:cNvPr>
          <p:cNvSpPr txBox="1"/>
          <p:nvPr/>
        </p:nvSpPr>
        <p:spPr>
          <a:xfrm>
            <a:off x="9456061" y="3907552"/>
            <a:ext cx="2327772" cy="2862322"/>
          </a:xfrm>
          <a:prstGeom prst="rect">
            <a:avLst/>
          </a:prstGeom>
          <a:noFill/>
        </p:spPr>
        <p:txBody>
          <a:bodyPr wrap="square" rtlCol="0">
            <a:spAutoFit/>
          </a:bodyPr>
          <a:lstStyle/>
          <a:p>
            <a:r>
              <a:rPr lang="en-US" dirty="0"/>
              <a:t>$100k, 1 FTE</a:t>
            </a:r>
          </a:p>
          <a:p>
            <a:endParaRPr lang="en-US" dirty="0"/>
          </a:p>
          <a:p>
            <a:pPr marL="285750" indent="-285750">
              <a:buFont typeface="Arial" panose="020B0604020202020204" pitchFamily="34" charset="0"/>
              <a:buChar char="•"/>
            </a:pPr>
            <a:r>
              <a:rPr lang="en-US" dirty="0"/>
              <a:t>Multi/hyperspectral deployment</a:t>
            </a:r>
          </a:p>
          <a:p>
            <a:pPr marL="285750" indent="-285750">
              <a:buFont typeface="Arial" panose="020B0604020202020204" pitchFamily="34" charset="0"/>
              <a:buChar char="•"/>
            </a:pPr>
            <a:r>
              <a:rPr lang="en-US" dirty="0"/>
              <a:t>Microscope prototype</a:t>
            </a:r>
          </a:p>
          <a:p>
            <a:pPr marL="285750" indent="-285750">
              <a:buFont typeface="Arial" panose="020B0604020202020204" pitchFamily="34" charset="0"/>
              <a:buChar char="•"/>
            </a:pPr>
            <a:r>
              <a:rPr lang="en-US" dirty="0"/>
              <a:t>Lidar prototype deployment</a:t>
            </a:r>
          </a:p>
          <a:p>
            <a:endParaRPr lang="en-US" dirty="0"/>
          </a:p>
          <a:p>
            <a:endParaRPr lang="en-US" dirty="0"/>
          </a:p>
        </p:txBody>
      </p:sp>
      <p:sp>
        <p:nvSpPr>
          <p:cNvPr id="20" name="TextBox 19">
            <a:extLst>
              <a:ext uri="{FF2B5EF4-FFF2-40B4-BE49-F238E27FC236}">
                <a16:creationId xmlns:a16="http://schemas.microsoft.com/office/drawing/2014/main" id="{67246D7D-F961-4A71-AC21-88887F7EB4AA}"/>
              </a:ext>
            </a:extLst>
          </p:cNvPr>
          <p:cNvSpPr txBox="1"/>
          <p:nvPr/>
        </p:nvSpPr>
        <p:spPr>
          <a:xfrm>
            <a:off x="10062033" y="2917371"/>
            <a:ext cx="899885" cy="461665"/>
          </a:xfrm>
          <a:prstGeom prst="rect">
            <a:avLst/>
          </a:prstGeom>
          <a:noFill/>
        </p:spPr>
        <p:txBody>
          <a:bodyPr wrap="square" rtlCol="0">
            <a:spAutoFit/>
          </a:bodyPr>
          <a:lstStyle/>
          <a:p>
            <a:r>
              <a:rPr lang="en-US" sz="2400" dirty="0"/>
              <a:t>2031</a:t>
            </a:r>
          </a:p>
        </p:txBody>
      </p:sp>
    </p:spTree>
    <p:extLst>
      <p:ext uri="{BB962C8B-B14F-4D97-AF65-F5344CB8AC3E}">
        <p14:creationId xmlns:p14="http://schemas.microsoft.com/office/powerpoint/2010/main" val="602094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73E6E-3FFB-43C5-9BF4-5E61DDA0571B}"/>
              </a:ext>
            </a:extLst>
          </p:cNvPr>
          <p:cNvSpPr>
            <a:spLocks noGrp="1"/>
          </p:cNvSpPr>
          <p:nvPr>
            <p:ph type="title"/>
          </p:nvPr>
        </p:nvSpPr>
        <p:spPr/>
        <p:txBody>
          <a:bodyPr/>
          <a:lstStyle/>
          <a:p>
            <a:r>
              <a:rPr lang="en-US" dirty="0"/>
              <a:t>Specific Plans for 2027</a:t>
            </a:r>
          </a:p>
        </p:txBody>
      </p:sp>
      <p:sp>
        <p:nvSpPr>
          <p:cNvPr id="3" name="Content Placeholder 2">
            <a:extLst>
              <a:ext uri="{FF2B5EF4-FFF2-40B4-BE49-F238E27FC236}">
                <a16:creationId xmlns:a16="http://schemas.microsoft.com/office/drawing/2014/main" id="{285EFA07-57E6-4B60-B984-CC0950E270A5}"/>
              </a:ext>
            </a:extLst>
          </p:cNvPr>
          <p:cNvSpPr>
            <a:spLocks noGrp="1"/>
          </p:cNvSpPr>
          <p:nvPr>
            <p:ph idx="1"/>
          </p:nvPr>
        </p:nvSpPr>
        <p:spPr/>
        <p:txBody>
          <a:bodyPr>
            <a:normAutofit lnSpcReduction="10000"/>
          </a:bodyPr>
          <a:lstStyle/>
          <a:p>
            <a:r>
              <a:rPr lang="en-US" dirty="0"/>
              <a:t>Consolidation: $50k</a:t>
            </a:r>
          </a:p>
          <a:p>
            <a:pPr lvl="1"/>
            <a:r>
              <a:rPr lang="en-US" dirty="0"/>
              <a:t>Continue miniature 4k optics design and prototyping </a:t>
            </a:r>
          </a:p>
          <a:p>
            <a:pPr lvl="1"/>
            <a:r>
              <a:rPr lang="en-US" dirty="0"/>
              <a:t>Prototype general purpose strobe modules to support LASS, CoMPAS, and Bioinspiration Lab</a:t>
            </a:r>
          </a:p>
          <a:p>
            <a:r>
              <a:rPr lang="en-US" dirty="0"/>
              <a:t>Collaboration: $10k</a:t>
            </a:r>
          </a:p>
          <a:p>
            <a:pPr lvl="1"/>
            <a:r>
              <a:rPr lang="en-US" dirty="0"/>
              <a:t>Maintain existing collaborations through monthly meetings</a:t>
            </a:r>
          </a:p>
          <a:p>
            <a:pPr lvl="1"/>
            <a:r>
              <a:rPr lang="en-US" dirty="0"/>
              <a:t>Start new collaborations  </a:t>
            </a:r>
          </a:p>
          <a:p>
            <a:r>
              <a:rPr lang="en-US" dirty="0"/>
              <a:t>Innovation: $50k  </a:t>
            </a:r>
          </a:p>
          <a:p>
            <a:pPr lvl="1"/>
            <a:r>
              <a:rPr lang="en-US" dirty="0"/>
              <a:t>Concept optical design for lidar system</a:t>
            </a:r>
          </a:p>
          <a:p>
            <a:pPr lvl="1"/>
            <a:r>
              <a:rPr lang="en-US" dirty="0"/>
              <a:t>Purchase demo kits for SPAD receiver</a:t>
            </a:r>
          </a:p>
          <a:p>
            <a:pPr lvl="1"/>
            <a:r>
              <a:rPr lang="en-US" dirty="0"/>
              <a:t>Prototype 2D scanning approaches</a:t>
            </a:r>
          </a:p>
        </p:txBody>
      </p:sp>
    </p:spTree>
    <p:extLst>
      <p:ext uri="{BB962C8B-B14F-4D97-AF65-F5344CB8AC3E}">
        <p14:creationId xmlns:p14="http://schemas.microsoft.com/office/powerpoint/2010/main" val="5114149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40C84-3CCF-4211-B0A8-2DCD406D6C2A}"/>
              </a:ext>
            </a:extLst>
          </p:cNvPr>
          <p:cNvSpPr>
            <a:spLocks noGrp="1"/>
          </p:cNvSpPr>
          <p:nvPr>
            <p:ph type="title"/>
          </p:nvPr>
        </p:nvSpPr>
        <p:spPr>
          <a:xfrm>
            <a:off x="838200" y="2694668"/>
            <a:ext cx="10515600" cy="1325563"/>
          </a:xfrm>
        </p:spPr>
        <p:txBody>
          <a:bodyPr/>
          <a:lstStyle/>
          <a:p>
            <a:pPr algn="ctr"/>
            <a:r>
              <a:rPr lang="en-US" dirty="0"/>
              <a:t>Thanks!</a:t>
            </a:r>
          </a:p>
        </p:txBody>
      </p:sp>
    </p:spTree>
    <p:extLst>
      <p:ext uri="{BB962C8B-B14F-4D97-AF65-F5344CB8AC3E}">
        <p14:creationId xmlns:p14="http://schemas.microsoft.com/office/powerpoint/2010/main" val="2879418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219A1-EF47-41A1-A4D3-B93138F06BB9}"/>
              </a:ext>
            </a:extLst>
          </p:cNvPr>
          <p:cNvSpPr>
            <a:spLocks noGrp="1"/>
          </p:cNvSpPr>
          <p:nvPr>
            <p:ph type="title"/>
          </p:nvPr>
        </p:nvSpPr>
        <p:spPr/>
        <p:txBody>
          <a:bodyPr/>
          <a:lstStyle/>
          <a:p>
            <a:r>
              <a:rPr lang="en-US" dirty="0"/>
              <a:t>Extras</a:t>
            </a:r>
          </a:p>
        </p:txBody>
      </p:sp>
      <p:sp>
        <p:nvSpPr>
          <p:cNvPr id="3" name="Content Placeholder 2">
            <a:extLst>
              <a:ext uri="{FF2B5EF4-FFF2-40B4-BE49-F238E27FC236}">
                <a16:creationId xmlns:a16="http://schemas.microsoft.com/office/drawing/2014/main" id="{E7C5E6F5-E56D-4ED8-8123-87C46EA2F2C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95127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511EA-E9B8-4097-ABB5-9047334E3972}"/>
              </a:ext>
            </a:extLst>
          </p:cNvPr>
          <p:cNvSpPr>
            <a:spLocks noGrp="1"/>
          </p:cNvSpPr>
          <p:nvPr>
            <p:ph type="title"/>
          </p:nvPr>
        </p:nvSpPr>
        <p:spPr/>
        <p:txBody>
          <a:bodyPr/>
          <a:lstStyle/>
          <a:p>
            <a:r>
              <a:rPr lang="en-US" dirty="0"/>
              <a:t>Optics make a big difference</a:t>
            </a:r>
          </a:p>
        </p:txBody>
      </p:sp>
      <p:pic>
        <p:nvPicPr>
          <p:cNvPr id="4" name="Picture 3">
            <a:extLst>
              <a:ext uri="{FF2B5EF4-FFF2-40B4-BE49-F238E27FC236}">
                <a16:creationId xmlns:a16="http://schemas.microsoft.com/office/drawing/2014/main" id="{3EF31B0B-439A-43E0-9AEA-D2056EFBDB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342" y="1546467"/>
            <a:ext cx="5038827" cy="2834340"/>
          </a:xfrm>
          <a:prstGeom prst="rect">
            <a:avLst/>
          </a:prstGeom>
        </p:spPr>
      </p:pic>
      <p:pic>
        <p:nvPicPr>
          <p:cNvPr id="5" name="Picture 4">
            <a:extLst>
              <a:ext uri="{FF2B5EF4-FFF2-40B4-BE49-F238E27FC236}">
                <a16:creationId xmlns:a16="http://schemas.microsoft.com/office/drawing/2014/main" id="{A292F999-B499-4641-9DAC-00A2FAC90E44}"/>
              </a:ext>
            </a:extLst>
          </p:cNvPr>
          <p:cNvPicPr>
            <a:picLocks noChangeAspect="1"/>
          </p:cNvPicPr>
          <p:nvPr/>
        </p:nvPicPr>
        <p:blipFill>
          <a:blip r:embed="rId4"/>
          <a:stretch>
            <a:fillRect/>
          </a:stretch>
        </p:blipFill>
        <p:spPr>
          <a:xfrm>
            <a:off x="2995214" y="4380807"/>
            <a:ext cx="2217021" cy="2224066"/>
          </a:xfrm>
          <a:prstGeom prst="rect">
            <a:avLst/>
          </a:prstGeom>
        </p:spPr>
      </p:pic>
      <p:pic>
        <p:nvPicPr>
          <p:cNvPr id="6" name="Picture 5">
            <a:extLst>
              <a:ext uri="{FF2B5EF4-FFF2-40B4-BE49-F238E27FC236}">
                <a16:creationId xmlns:a16="http://schemas.microsoft.com/office/drawing/2014/main" id="{8168A7EC-F4B5-4B24-A641-0B914DE2B61D}"/>
              </a:ext>
            </a:extLst>
          </p:cNvPr>
          <p:cNvPicPr>
            <a:picLocks noChangeAspect="1"/>
          </p:cNvPicPr>
          <p:nvPr/>
        </p:nvPicPr>
        <p:blipFill rotWithShape="1">
          <a:blip r:embed="rId5"/>
          <a:srcRect l="10735" t="4084" r="57583" b="54835"/>
          <a:stretch/>
        </p:blipFill>
        <p:spPr>
          <a:xfrm>
            <a:off x="310342" y="4380807"/>
            <a:ext cx="2411067" cy="1953993"/>
          </a:xfrm>
          <a:prstGeom prst="rect">
            <a:avLst/>
          </a:prstGeom>
        </p:spPr>
      </p:pic>
      <p:pic>
        <p:nvPicPr>
          <p:cNvPr id="12" name="Picture 11">
            <a:extLst>
              <a:ext uri="{FF2B5EF4-FFF2-40B4-BE49-F238E27FC236}">
                <a16:creationId xmlns:a16="http://schemas.microsoft.com/office/drawing/2014/main" id="{6F052E42-73BD-416B-8C66-B88216238D94}"/>
              </a:ext>
            </a:extLst>
          </p:cNvPr>
          <p:cNvPicPr>
            <a:picLocks noChangeAspect="1"/>
          </p:cNvPicPr>
          <p:nvPr/>
        </p:nvPicPr>
        <p:blipFill>
          <a:blip r:embed="rId6" cstate="print">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tretch>
            <a:fillRect/>
          </a:stretch>
        </p:blipFill>
        <p:spPr>
          <a:xfrm>
            <a:off x="6069989" y="1546467"/>
            <a:ext cx="5038827" cy="2834340"/>
          </a:xfrm>
          <a:prstGeom prst="rect">
            <a:avLst/>
          </a:prstGeom>
        </p:spPr>
      </p:pic>
      <p:pic>
        <p:nvPicPr>
          <p:cNvPr id="13" name="Picture 12">
            <a:extLst>
              <a:ext uri="{FF2B5EF4-FFF2-40B4-BE49-F238E27FC236}">
                <a16:creationId xmlns:a16="http://schemas.microsoft.com/office/drawing/2014/main" id="{2F95C6A8-CFC9-47B0-83F5-2B2998585311}"/>
              </a:ext>
            </a:extLst>
          </p:cNvPr>
          <p:cNvPicPr>
            <a:picLocks noChangeAspect="1"/>
          </p:cNvPicPr>
          <p:nvPr/>
        </p:nvPicPr>
        <p:blipFill rotWithShape="1">
          <a:blip r:embed="rId8">
            <a:grayscl/>
          </a:blip>
          <a:srcRect l="32583" t="9970" r="22523" b="17117"/>
          <a:stretch/>
        </p:blipFill>
        <p:spPr>
          <a:xfrm>
            <a:off x="8810604" y="4395748"/>
            <a:ext cx="2298212" cy="2332801"/>
          </a:xfrm>
          <a:prstGeom prst="rect">
            <a:avLst/>
          </a:prstGeom>
        </p:spPr>
      </p:pic>
      <p:pic>
        <p:nvPicPr>
          <p:cNvPr id="14" name="Picture 13">
            <a:extLst>
              <a:ext uri="{FF2B5EF4-FFF2-40B4-BE49-F238E27FC236}">
                <a16:creationId xmlns:a16="http://schemas.microsoft.com/office/drawing/2014/main" id="{176D2204-9768-40C3-B18F-AB03033BE813}"/>
              </a:ext>
            </a:extLst>
          </p:cNvPr>
          <p:cNvPicPr>
            <a:picLocks noChangeAspect="1"/>
          </p:cNvPicPr>
          <p:nvPr/>
        </p:nvPicPr>
        <p:blipFill rotWithShape="1">
          <a:blip r:embed="rId9">
            <a:grayscl/>
          </a:blip>
          <a:srcRect l="3154" t="10449" r="47447" b="22144"/>
          <a:stretch/>
        </p:blipFill>
        <p:spPr>
          <a:xfrm>
            <a:off x="5956928" y="4395748"/>
            <a:ext cx="2735399" cy="2332801"/>
          </a:xfrm>
          <a:prstGeom prst="rect">
            <a:avLst/>
          </a:prstGeom>
        </p:spPr>
      </p:pic>
      <p:sp>
        <p:nvSpPr>
          <p:cNvPr id="15" name="TextBox 14">
            <a:extLst>
              <a:ext uri="{FF2B5EF4-FFF2-40B4-BE49-F238E27FC236}">
                <a16:creationId xmlns:a16="http://schemas.microsoft.com/office/drawing/2014/main" id="{178EA3CB-9324-4F61-8193-16A2D573E2FF}"/>
              </a:ext>
            </a:extLst>
          </p:cNvPr>
          <p:cNvSpPr txBox="1"/>
          <p:nvPr/>
        </p:nvSpPr>
        <p:spPr>
          <a:xfrm>
            <a:off x="1298989" y="1367522"/>
            <a:ext cx="3248891" cy="646331"/>
          </a:xfrm>
          <a:prstGeom prst="rect">
            <a:avLst/>
          </a:prstGeom>
          <a:solidFill>
            <a:schemeClr val="bg1">
              <a:lumMod val="65000"/>
              <a:lumOff val="35000"/>
            </a:schemeClr>
          </a:solidFill>
        </p:spPr>
        <p:txBody>
          <a:bodyPr wrap="square" rtlCol="0">
            <a:spAutoFit/>
          </a:bodyPr>
          <a:lstStyle/>
          <a:p>
            <a:r>
              <a:rPr lang="en-US" dirty="0"/>
              <a:t>Insite Pacific Mini-Zeus</a:t>
            </a:r>
          </a:p>
          <a:p>
            <a:r>
              <a:rPr lang="en-US" dirty="0"/>
              <a:t>Sony FCB-ER8300 Block Camera</a:t>
            </a:r>
          </a:p>
        </p:txBody>
      </p:sp>
      <p:sp>
        <p:nvSpPr>
          <p:cNvPr id="16" name="TextBox 15">
            <a:extLst>
              <a:ext uri="{FF2B5EF4-FFF2-40B4-BE49-F238E27FC236}">
                <a16:creationId xmlns:a16="http://schemas.microsoft.com/office/drawing/2014/main" id="{0209760E-F769-4882-9CA3-927A8A73707E}"/>
              </a:ext>
            </a:extLst>
          </p:cNvPr>
          <p:cNvSpPr txBox="1"/>
          <p:nvPr/>
        </p:nvSpPr>
        <p:spPr>
          <a:xfrm>
            <a:off x="7067881" y="1367521"/>
            <a:ext cx="3248891" cy="646331"/>
          </a:xfrm>
          <a:prstGeom prst="rect">
            <a:avLst/>
          </a:prstGeom>
          <a:solidFill>
            <a:schemeClr val="bg1">
              <a:lumMod val="65000"/>
              <a:lumOff val="35000"/>
            </a:schemeClr>
          </a:solidFill>
        </p:spPr>
        <p:txBody>
          <a:bodyPr wrap="square" rtlCol="0">
            <a:spAutoFit/>
          </a:bodyPr>
          <a:lstStyle/>
          <a:p>
            <a:r>
              <a:rPr lang="en-US" dirty="0" err="1"/>
              <a:t>DeepSea</a:t>
            </a:r>
            <a:r>
              <a:rPr lang="en-US" dirty="0"/>
              <a:t> Apex</a:t>
            </a:r>
          </a:p>
          <a:p>
            <a:r>
              <a:rPr lang="en-US" dirty="0"/>
              <a:t>Sony FCB-ER8300 Block Camera</a:t>
            </a:r>
          </a:p>
        </p:txBody>
      </p:sp>
      <p:sp>
        <p:nvSpPr>
          <p:cNvPr id="17" name="Rectangle 16">
            <a:extLst>
              <a:ext uri="{FF2B5EF4-FFF2-40B4-BE49-F238E27FC236}">
                <a16:creationId xmlns:a16="http://schemas.microsoft.com/office/drawing/2014/main" id="{17A02513-C4EC-4AF4-80EE-B659494B7468}"/>
              </a:ext>
            </a:extLst>
          </p:cNvPr>
          <p:cNvSpPr/>
          <p:nvPr/>
        </p:nvSpPr>
        <p:spPr>
          <a:xfrm>
            <a:off x="299951" y="1457616"/>
            <a:ext cx="274320" cy="233070"/>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03DFD0-7940-46CF-9D6B-949F7C8A22C4}"/>
              </a:ext>
            </a:extLst>
          </p:cNvPr>
          <p:cNvSpPr/>
          <p:nvPr/>
        </p:nvSpPr>
        <p:spPr>
          <a:xfrm>
            <a:off x="2692594" y="2730567"/>
            <a:ext cx="302620" cy="34514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F9022482-3C38-4FD6-A164-4A6C2DD78117}"/>
              </a:ext>
            </a:extLst>
          </p:cNvPr>
          <p:cNvCxnSpPr>
            <a:cxnSpLocks/>
            <a:stCxn id="17" idx="2"/>
            <a:endCxn id="6" idx="0"/>
          </p:cNvCxnSpPr>
          <p:nvPr/>
        </p:nvCxnSpPr>
        <p:spPr>
          <a:xfrm>
            <a:off x="437111" y="1690686"/>
            <a:ext cx="1078765" cy="2690121"/>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22" name="Straight Arrow Connector 21">
            <a:extLst>
              <a:ext uri="{FF2B5EF4-FFF2-40B4-BE49-F238E27FC236}">
                <a16:creationId xmlns:a16="http://schemas.microsoft.com/office/drawing/2014/main" id="{D1025091-547B-4146-98B1-ECEC9F378292}"/>
              </a:ext>
            </a:extLst>
          </p:cNvPr>
          <p:cNvCxnSpPr>
            <a:cxnSpLocks/>
            <a:stCxn id="18" idx="2"/>
            <a:endCxn id="5" idx="0"/>
          </p:cNvCxnSpPr>
          <p:nvPr/>
        </p:nvCxnSpPr>
        <p:spPr>
          <a:xfrm>
            <a:off x="2843904" y="3075709"/>
            <a:ext cx="1259821" cy="1305098"/>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
        <p:nvSpPr>
          <p:cNvPr id="25" name="Rectangle 24">
            <a:extLst>
              <a:ext uri="{FF2B5EF4-FFF2-40B4-BE49-F238E27FC236}">
                <a16:creationId xmlns:a16="http://schemas.microsoft.com/office/drawing/2014/main" id="{B9CC01F8-C306-49A8-BD3C-E6DE9C46976F}"/>
              </a:ext>
            </a:extLst>
          </p:cNvPr>
          <p:cNvSpPr/>
          <p:nvPr/>
        </p:nvSpPr>
        <p:spPr>
          <a:xfrm>
            <a:off x="8507984" y="2730567"/>
            <a:ext cx="302620" cy="34514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8056897-41B8-4884-8BEF-523F38371CAC}"/>
              </a:ext>
            </a:extLst>
          </p:cNvPr>
          <p:cNvSpPr/>
          <p:nvPr/>
        </p:nvSpPr>
        <p:spPr>
          <a:xfrm>
            <a:off x="6027132" y="1502665"/>
            <a:ext cx="274320" cy="233070"/>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a:extLst>
              <a:ext uri="{FF2B5EF4-FFF2-40B4-BE49-F238E27FC236}">
                <a16:creationId xmlns:a16="http://schemas.microsoft.com/office/drawing/2014/main" id="{1577D2CA-E5A9-454B-9086-DE070E2BCCEC}"/>
              </a:ext>
            </a:extLst>
          </p:cNvPr>
          <p:cNvCxnSpPr>
            <a:cxnSpLocks/>
            <a:stCxn id="25" idx="2"/>
            <a:endCxn id="13" idx="0"/>
          </p:cNvCxnSpPr>
          <p:nvPr/>
        </p:nvCxnSpPr>
        <p:spPr>
          <a:xfrm>
            <a:off x="8659294" y="3075709"/>
            <a:ext cx="1300416" cy="1320039"/>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cxnSp>
        <p:nvCxnSpPr>
          <p:cNvPr id="30" name="Straight Arrow Connector 29">
            <a:extLst>
              <a:ext uri="{FF2B5EF4-FFF2-40B4-BE49-F238E27FC236}">
                <a16:creationId xmlns:a16="http://schemas.microsoft.com/office/drawing/2014/main" id="{7FE48B50-13E4-48F6-A640-7D8D37D086EE}"/>
              </a:ext>
            </a:extLst>
          </p:cNvPr>
          <p:cNvCxnSpPr>
            <a:cxnSpLocks/>
            <a:stCxn id="26" idx="2"/>
            <a:endCxn id="14" idx="0"/>
          </p:cNvCxnSpPr>
          <p:nvPr/>
        </p:nvCxnSpPr>
        <p:spPr>
          <a:xfrm>
            <a:off x="6164292" y="1735735"/>
            <a:ext cx="1160336" cy="2660013"/>
          </a:xfrm>
          <a:prstGeom prst="straightConnector1">
            <a:avLst/>
          </a:prstGeom>
          <a:ln w="38100">
            <a:tailEnd type="triangle"/>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491209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7E0C2-85F3-447E-BF46-69AD0001732A}"/>
              </a:ext>
            </a:extLst>
          </p:cNvPr>
          <p:cNvSpPr>
            <a:spLocks noGrp="1"/>
          </p:cNvSpPr>
          <p:nvPr>
            <p:ph type="title"/>
          </p:nvPr>
        </p:nvSpPr>
        <p:spPr/>
        <p:txBody>
          <a:bodyPr/>
          <a:lstStyle/>
          <a:p>
            <a:r>
              <a:rPr lang="en-US" dirty="0"/>
              <a:t>Monocentric Optics</a:t>
            </a:r>
          </a:p>
        </p:txBody>
      </p:sp>
      <p:pic>
        <p:nvPicPr>
          <p:cNvPr id="5" name="Picture 4">
            <a:extLst>
              <a:ext uri="{FF2B5EF4-FFF2-40B4-BE49-F238E27FC236}">
                <a16:creationId xmlns:a16="http://schemas.microsoft.com/office/drawing/2014/main" id="{B4B83C46-ED4B-4639-880D-41DF66BA8F28}"/>
              </a:ext>
            </a:extLst>
          </p:cNvPr>
          <p:cNvPicPr>
            <a:picLocks noChangeAspect="1"/>
          </p:cNvPicPr>
          <p:nvPr/>
        </p:nvPicPr>
        <p:blipFill>
          <a:blip r:embed="rId2"/>
          <a:stretch>
            <a:fillRect/>
          </a:stretch>
        </p:blipFill>
        <p:spPr>
          <a:xfrm>
            <a:off x="271375" y="1534632"/>
            <a:ext cx="6318110" cy="4258702"/>
          </a:xfrm>
          <a:prstGeom prst="rect">
            <a:avLst/>
          </a:prstGeom>
        </p:spPr>
      </p:pic>
      <p:pic>
        <p:nvPicPr>
          <p:cNvPr id="4" name="Picture 3">
            <a:extLst>
              <a:ext uri="{FF2B5EF4-FFF2-40B4-BE49-F238E27FC236}">
                <a16:creationId xmlns:a16="http://schemas.microsoft.com/office/drawing/2014/main" id="{98871610-7AA1-41CE-91A1-D6036FB48271}"/>
              </a:ext>
            </a:extLst>
          </p:cNvPr>
          <p:cNvPicPr>
            <a:picLocks noChangeAspect="1"/>
          </p:cNvPicPr>
          <p:nvPr/>
        </p:nvPicPr>
        <p:blipFill rotWithShape="1">
          <a:blip r:embed="rId3"/>
          <a:srcRect l="9445" r="5519"/>
          <a:stretch/>
        </p:blipFill>
        <p:spPr>
          <a:xfrm>
            <a:off x="7003142" y="1534632"/>
            <a:ext cx="4826001" cy="4316588"/>
          </a:xfrm>
          <a:prstGeom prst="rect">
            <a:avLst/>
          </a:prstGeom>
        </p:spPr>
      </p:pic>
      <p:sp>
        <p:nvSpPr>
          <p:cNvPr id="6" name="TextBox 5">
            <a:extLst>
              <a:ext uri="{FF2B5EF4-FFF2-40B4-BE49-F238E27FC236}">
                <a16:creationId xmlns:a16="http://schemas.microsoft.com/office/drawing/2014/main" id="{B6CC86C2-6C9A-436D-87D6-A718953310AD}"/>
              </a:ext>
            </a:extLst>
          </p:cNvPr>
          <p:cNvSpPr txBox="1"/>
          <p:nvPr/>
        </p:nvSpPr>
        <p:spPr>
          <a:xfrm>
            <a:off x="205618" y="5851220"/>
            <a:ext cx="6383867" cy="646331"/>
          </a:xfrm>
          <a:prstGeom prst="rect">
            <a:avLst/>
          </a:prstGeom>
          <a:noFill/>
        </p:spPr>
        <p:txBody>
          <a:bodyPr wrap="square" rtlCol="0">
            <a:spAutoFit/>
          </a:bodyPr>
          <a:lstStyle/>
          <a:p>
            <a:r>
              <a:rPr lang="en-US" sz="1200" b="0" i="0" dirty="0">
                <a:effectLst/>
                <a:latin typeface="HelveticaNeue Regular"/>
              </a:rPr>
              <a:t>DOI:  </a:t>
            </a:r>
            <a:r>
              <a:rPr lang="en-US" sz="1200" b="0" i="0" dirty="0">
                <a:solidFill>
                  <a:schemeClr val="accent1">
                    <a:lumMod val="40000"/>
                    <a:lumOff val="60000"/>
                  </a:schemeClr>
                </a:solidFill>
                <a:effectLst/>
                <a:latin typeface="HelveticaNeue Regular"/>
              </a:rPr>
              <a:t>10.1038/s41928-020-0429-5</a:t>
            </a:r>
          </a:p>
          <a:p>
            <a:r>
              <a:rPr lang="en-US" sz="1200" b="0" i="0" dirty="0">
                <a:effectLst/>
                <a:latin typeface="HelveticaNeue Regular"/>
              </a:rPr>
              <a:t>"An aquatic-vision-inspired camera based on a monocentric lens and a silicon nanorod photodiode array”</a:t>
            </a:r>
            <a:endParaRPr lang="en-US" sz="1200" dirty="0"/>
          </a:p>
        </p:txBody>
      </p:sp>
      <p:sp>
        <p:nvSpPr>
          <p:cNvPr id="7" name="TextBox 6">
            <a:extLst>
              <a:ext uri="{FF2B5EF4-FFF2-40B4-BE49-F238E27FC236}">
                <a16:creationId xmlns:a16="http://schemas.microsoft.com/office/drawing/2014/main" id="{23785A67-46CC-4F8B-9210-63C539188A52}"/>
              </a:ext>
            </a:extLst>
          </p:cNvPr>
          <p:cNvSpPr txBox="1"/>
          <p:nvPr/>
        </p:nvSpPr>
        <p:spPr>
          <a:xfrm>
            <a:off x="7003142" y="5851220"/>
            <a:ext cx="4826001" cy="461665"/>
          </a:xfrm>
          <a:prstGeom prst="rect">
            <a:avLst/>
          </a:prstGeom>
          <a:noFill/>
        </p:spPr>
        <p:txBody>
          <a:bodyPr wrap="square" rtlCol="0">
            <a:spAutoFit/>
          </a:bodyPr>
          <a:lstStyle/>
          <a:p>
            <a:r>
              <a:rPr lang="en-US" sz="1200" b="0" i="0" dirty="0">
                <a:effectLst/>
                <a:latin typeface="HelveticaNeue Regular"/>
              </a:rPr>
              <a:t>Permalink:  </a:t>
            </a:r>
            <a:r>
              <a:rPr lang="en-US" sz="1200" b="0" i="0" u="none" strike="noStrike" dirty="0">
                <a:solidFill>
                  <a:schemeClr val="accent1">
                    <a:lumMod val="40000"/>
                    <a:lumOff val="60000"/>
                  </a:schemeClr>
                </a:solidFill>
                <a:effectLst/>
                <a:latin typeface="SourceSansPro"/>
                <a:hlinkClick r:id="rId4">
                  <a:extLst>
                    <a:ext uri="{A12FA001-AC4F-418D-AE19-62706E023703}">
                      <ahyp:hlinkClr xmlns:ahyp="http://schemas.microsoft.com/office/drawing/2018/hyperlinkcolor" val="tx"/>
                    </a:ext>
                  </a:extLst>
                </a:hlinkClick>
              </a:rPr>
              <a:t>https://escholarship.org/uc/item/0m64873s</a:t>
            </a:r>
            <a:endParaRPr lang="en-US" sz="1200" b="0" i="0" u="none" strike="noStrike" dirty="0">
              <a:solidFill>
                <a:schemeClr val="accent1">
                  <a:lumMod val="40000"/>
                  <a:lumOff val="60000"/>
                </a:schemeClr>
              </a:solidFill>
              <a:effectLst/>
              <a:latin typeface="SourceSansPro"/>
            </a:endParaRPr>
          </a:p>
          <a:p>
            <a:r>
              <a:rPr lang="en-US" sz="1200" b="0" i="0" dirty="0">
                <a:effectLst/>
                <a:latin typeface="HelveticaNeue Regular"/>
              </a:rPr>
              <a:t>"Panoramic monocentric lens imaging, PhD Thesis 2014, UCSD</a:t>
            </a:r>
            <a:endParaRPr lang="en-US" sz="1200" dirty="0"/>
          </a:p>
        </p:txBody>
      </p:sp>
    </p:spTree>
    <p:extLst>
      <p:ext uri="{BB962C8B-B14F-4D97-AF65-F5344CB8AC3E}">
        <p14:creationId xmlns:p14="http://schemas.microsoft.com/office/powerpoint/2010/main" val="1517087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97D655-EFF7-4060-9C4E-0ADA9A8E5343}"/>
              </a:ext>
            </a:extLst>
          </p:cNvPr>
          <p:cNvPicPr>
            <a:picLocks noChangeAspect="1"/>
          </p:cNvPicPr>
          <p:nvPr/>
        </p:nvPicPr>
        <p:blipFill>
          <a:blip r:embed="rId2"/>
          <a:stretch>
            <a:fillRect/>
          </a:stretch>
        </p:blipFill>
        <p:spPr>
          <a:xfrm>
            <a:off x="1361162" y="0"/>
            <a:ext cx="9469676" cy="6858000"/>
          </a:xfrm>
          <a:prstGeom prst="rect">
            <a:avLst/>
          </a:prstGeom>
        </p:spPr>
      </p:pic>
    </p:spTree>
    <p:extLst>
      <p:ext uri="{BB962C8B-B14F-4D97-AF65-F5344CB8AC3E}">
        <p14:creationId xmlns:p14="http://schemas.microsoft.com/office/powerpoint/2010/main" val="1748342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6F7699-17B4-4D69-8713-299D1947B78A}"/>
              </a:ext>
            </a:extLst>
          </p:cNvPr>
          <p:cNvPicPr>
            <a:picLocks noChangeAspect="1"/>
          </p:cNvPicPr>
          <p:nvPr/>
        </p:nvPicPr>
        <p:blipFill>
          <a:blip r:embed="rId3"/>
          <a:stretch>
            <a:fillRect/>
          </a:stretch>
        </p:blipFill>
        <p:spPr>
          <a:xfrm>
            <a:off x="43423" y="3685948"/>
            <a:ext cx="2871728" cy="1875460"/>
          </a:xfrm>
          <a:prstGeom prst="rect">
            <a:avLst/>
          </a:prstGeom>
        </p:spPr>
      </p:pic>
      <p:pic>
        <p:nvPicPr>
          <p:cNvPr id="7" name="Picture 6">
            <a:extLst>
              <a:ext uri="{FF2B5EF4-FFF2-40B4-BE49-F238E27FC236}">
                <a16:creationId xmlns:a16="http://schemas.microsoft.com/office/drawing/2014/main" id="{CD0FAA3E-B9F5-4906-A0DB-9FB6A994AB60}"/>
              </a:ext>
            </a:extLst>
          </p:cNvPr>
          <p:cNvPicPr>
            <a:picLocks noChangeAspect="1"/>
          </p:cNvPicPr>
          <p:nvPr/>
        </p:nvPicPr>
        <p:blipFill rotWithShape="1">
          <a:blip r:embed="rId4">
            <a:extLst>
              <a:ext uri="{28A0092B-C50C-407E-A947-70E740481C1C}">
                <a14:useLocalDpi xmlns:a14="http://schemas.microsoft.com/office/drawing/2010/main" val="0"/>
              </a:ext>
            </a:extLst>
          </a:blip>
          <a:srcRect l="11623" t="7900" r="19301"/>
          <a:stretch/>
        </p:blipFill>
        <p:spPr>
          <a:xfrm rot="10800000">
            <a:off x="6608024" y="0"/>
            <a:ext cx="2310810" cy="1733107"/>
          </a:xfrm>
          <a:prstGeom prst="rect">
            <a:avLst/>
          </a:prstGeom>
        </p:spPr>
      </p:pic>
      <p:pic>
        <p:nvPicPr>
          <p:cNvPr id="8" name="Picture 7" descr="MBARI: shooting 4K video of deep-sea animals and habitats by Jose Antunes -  ProVideo Coalition">
            <a:extLst>
              <a:ext uri="{FF2B5EF4-FFF2-40B4-BE49-F238E27FC236}">
                <a16:creationId xmlns:a16="http://schemas.microsoft.com/office/drawing/2014/main" id="{BF003BDA-C04E-4BDB-B334-CA224CCFB4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52" y="-25465"/>
            <a:ext cx="2162508" cy="17164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F9AE821-3151-42D8-A6FE-89AB36FADC41}"/>
              </a:ext>
            </a:extLst>
          </p:cNvPr>
          <p:cNvPicPr>
            <a:picLocks noChangeAspect="1"/>
          </p:cNvPicPr>
          <p:nvPr/>
        </p:nvPicPr>
        <p:blipFill rotWithShape="1">
          <a:blip r:embed="rId6">
            <a:extLst>
              <a:ext uri="{28A0092B-C50C-407E-A947-70E740481C1C}">
                <a14:useLocalDpi xmlns:a14="http://schemas.microsoft.com/office/drawing/2010/main" val="0"/>
              </a:ext>
            </a:extLst>
          </a:blip>
          <a:srcRect l="19744" t="15023" r="19013" b="12912"/>
          <a:stretch/>
        </p:blipFill>
        <p:spPr>
          <a:xfrm>
            <a:off x="2228898" y="-33772"/>
            <a:ext cx="2112335" cy="1657078"/>
          </a:xfrm>
          <a:prstGeom prst="rect">
            <a:avLst/>
          </a:prstGeom>
        </p:spPr>
      </p:pic>
      <p:pic>
        <p:nvPicPr>
          <p:cNvPr id="10" name="Picture 9">
            <a:extLst>
              <a:ext uri="{FF2B5EF4-FFF2-40B4-BE49-F238E27FC236}">
                <a16:creationId xmlns:a16="http://schemas.microsoft.com/office/drawing/2014/main" id="{161F576E-C9CE-42C4-9D2E-1F361664B6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0284" y="-33772"/>
            <a:ext cx="2310809" cy="1733106"/>
          </a:xfrm>
          <a:prstGeom prst="rect">
            <a:avLst/>
          </a:prstGeom>
        </p:spPr>
      </p:pic>
      <p:pic>
        <p:nvPicPr>
          <p:cNvPr id="14" name="Picture 13">
            <a:extLst>
              <a:ext uri="{FF2B5EF4-FFF2-40B4-BE49-F238E27FC236}">
                <a16:creationId xmlns:a16="http://schemas.microsoft.com/office/drawing/2014/main" id="{53CCCCAC-6937-4D2B-A3E7-1897E71FD77C}"/>
              </a:ext>
            </a:extLst>
          </p:cNvPr>
          <p:cNvPicPr>
            <a:picLocks noChangeAspect="1"/>
          </p:cNvPicPr>
          <p:nvPr/>
        </p:nvPicPr>
        <p:blipFill rotWithShape="1">
          <a:blip r:embed="rId8"/>
          <a:srcRect l="21356"/>
          <a:stretch/>
        </p:blipFill>
        <p:spPr>
          <a:xfrm>
            <a:off x="43422" y="1650699"/>
            <a:ext cx="1969121" cy="2024042"/>
          </a:xfrm>
          <a:prstGeom prst="rect">
            <a:avLst/>
          </a:prstGeom>
        </p:spPr>
      </p:pic>
      <p:pic>
        <p:nvPicPr>
          <p:cNvPr id="15" name="Picture 14">
            <a:extLst>
              <a:ext uri="{FF2B5EF4-FFF2-40B4-BE49-F238E27FC236}">
                <a16:creationId xmlns:a16="http://schemas.microsoft.com/office/drawing/2014/main" id="{35D7038A-3846-44E2-B500-A51020DEFD25}"/>
              </a:ext>
            </a:extLst>
          </p:cNvPr>
          <p:cNvPicPr>
            <a:picLocks noChangeAspect="1"/>
          </p:cNvPicPr>
          <p:nvPr/>
        </p:nvPicPr>
        <p:blipFill rotWithShape="1">
          <a:blip r:embed="rId9"/>
          <a:srcRect l="20365" t="15309" r="19334"/>
          <a:stretch/>
        </p:blipFill>
        <p:spPr>
          <a:xfrm>
            <a:off x="2028890" y="1641678"/>
            <a:ext cx="2235696" cy="2024042"/>
          </a:xfrm>
          <a:prstGeom prst="rect">
            <a:avLst/>
          </a:prstGeom>
        </p:spPr>
      </p:pic>
      <p:pic>
        <p:nvPicPr>
          <p:cNvPr id="16" name="Picture 8" descr="https://lh7-us.googleusercontent.com/xfhKDxhCVP_xMRtey7hudhHfAnmcEkgmpGqiwRQMhfO7ezm9RBJTsWECJQzxwpfbnsFqwGU4RH2SHezI9Birw5a1nc9TvTSBgqUKe0A5H9P7azOlVBgZMNESga-hJ1cit38vI1Qngb4exw9_iucwTcD8Ew=s2048">
            <a:extLst>
              <a:ext uri="{FF2B5EF4-FFF2-40B4-BE49-F238E27FC236}">
                <a16:creationId xmlns:a16="http://schemas.microsoft.com/office/drawing/2014/main" id="{26AB27BC-662F-46E4-890E-6282121A649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4053" t="14175" r="21471" b="14245"/>
          <a:stretch/>
        </p:blipFill>
        <p:spPr bwMode="auto">
          <a:xfrm>
            <a:off x="8815850" y="1"/>
            <a:ext cx="1611146" cy="180987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6DDDB8E4-E72B-4767-80DE-B49A94697DA4}"/>
              </a:ext>
            </a:extLst>
          </p:cNvPr>
          <p:cNvPicPr>
            <a:picLocks noChangeAspect="1"/>
          </p:cNvPicPr>
          <p:nvPr/>
        </p:nvPicPr>
        <p:blipFill rotWithShape="1">
          <a:blip r:embed="rId11"/>
          <a:srcRect r="49539"/>
          <a:stretch/>
        </p:blipFill>
        <p:spPr>
          <a:xfrm>
            <a:off x="9910368" y="3646090"/>
            <a:ext cx="1869344" cy="1955176"/>
          </a:xfrm>
          <a:prstGeom prst="rect">
            <a:avLst/>
          </a:prstGeom>
        </p:spPr>
      </p:pic>
      <p:pic>
        <p:nvPicPr>
          <p:cNvPr id="5" name="Picture 4">
            <a:extLst>
              <a:ext uri="{FF2B5EF4-FFF2-40B4-BE49-F238E27FC236}">
                <a16:creationId xmlns:a16="http://schemas.microsoft.com/office/drawing/2014/main" id="{15B1A862-89FF-4401-A475-610088059BDB}"/>
              </a:ext>
            </a:extLst>
          </p:cNvPr>
          <p:cNvPicPr>
            <a:picLocks noChangeAspect="1"/>
          </p:cNvPicPr>
          <p:nvPr/>
        </p:nvPicPr>
        <p:blipFill rotWithShape="1">
          <a:blip r:embed="rId12"/>
          <a:srcRect r="18726"/>
          <a:stretch/>
        </p:blipFill>
        <p:spPr>
          <a:xfrm>
            <a:off x="7516582" y="3685948"/>
            <a:ext cx="2356497" cy="1617363"/>
          </a:xfrm>
          <a:prstGeom prst="rect">
            <a:avLst/>
          </a:prstGeom>
        </p:spPr>
      </p:pic>
      <p:pic>
        <p:nvPicPr>
          <p:cNvPr id="17" name="Picture 16">
            <a:extLst>
              <a:ext uri="{FF2B5EF4-FFF2-40B4-BE49-F238E27FC236}">
                <a16:creationId xmlns:a16="http://schemas.microsoft.com/office/drawing/2014/main" id="{88D3122B-0CE6-4E47-8C9D-D1A4681CF52E}"/>
              </a:ext>
            </a:extLst>
          </p:cNvPr>
          <p:cNvPicPr>
            <a:picLocks noChangeAspect="1"/>
          </p:cNvPicPr>
          <p:nvPr/>
        </p:nvPicPr>
        <p:blipFill>
          <a:blip r:embed="rId13"/>
          <a:stretch>
            <a:fillRect/>
          </a:stretch>
        </p:blipFill>
        <p:spPr>
          <a:xfrm>
            <a:off x="9503546" y="1835377"/>
            <a:ext cx="2682988" cy="1907113"/>
          </a:xfrm>
          <a:prstGeom prst="rect">
            <a:avLst/>
          </a:prstGeom>
        </p:spPr>
      </p:pic>
      <p:pic>
        <p:nvPicPr>
          <p:cNvPr id="18" name="Picture 17">
            <a:extLst>
              <a:ext uri="{FF2B5EF4-FFF2-40B4-BE49-F238E27FC236}">
                <a16:creationId xmlns:a16="http://schemas.microsoft.com/office/drawing/2014/main" id="{77ADFDD7-7A4A-40CE-919E-FB734160886C}"/>
              </a:ext>
            </a:extLst>
          </p:cNvPr>
          <p:cNvPicPr>
            <a:picLocks noChangeAspect="1"/>
          </p:cNvPicPr>
          <p:nvPr/>
        </p:nvPicPr>
        <p:blipFill>
          <a:blip r:embed="rId14"/>
          <a:stretch>
            <a:fillRect/>
          </a:stretch>
        </p:blipFill>
        <p:spPr>
          <a:xfrm>
            <a:off x="2921345" y="3674741"/>
            <a:ext cx="2302660" cy="1865792"/>
          </a:xfrm>
          <a:prstGeom prst="rect">
            <a:avLst/>
          </a:prstGeom>
        </p:spPr>
      </p:pic>
      <p:pic>
        <p:nvPicPr>
          <p:cNvPr id="19" name="Picture 18">
            <a:extLst>
              <a:ext uri="{FF2B5EF4-FFF2-40B4-BE49-F238E27FC236}">
                <a16:creationId xmlns:a16="http://schemas.microsoft.com/office/drawing/2014/main" id="{88F2BEEF-9DD0-45CB-9AC4-F45F129DBF5C}"/>
              </a:ext>
            </a:extLst>
          </p:cNvPr>
          <p:cNvPicPr>
            <a:picLocks noChangeAspect="1"/>
          </p:cNvPicPr>
          <p:nvPr/>
        </p:nvPicPr>
        <p:blipFill>
          <a:blip r:embed="rId15"/>
          <a:stretch>
            <a:fillRect/>
          </a:stretch>
        </p:blipFill>
        <p:spPr>
          <a:xfrm>
            <a:off x="7198084" y="1758606"/>
            <a:ext cx="2299268" cy="1907113"/>
          </a:xfrm>
          <a:prstGeom prst="rect">
            <a:avLst/>
          </a:prstGeom>
        </p:spPr>
      </p:pic>
      <p:pic>
        <p:nvPicPr>
          <p:cNvPr id="20" name="Picture 19">
            <a:extLst>
              <a:ext uri="{FF2B5EF4-FFF2-40B4-BE49-F238E27FC236}">
                <a16:creationId xmlns:a16="http://schemas.microsoft.com/office/drawing/2014/main" id="{3A3E12BC-5183-4465-B0AD-0B750C329394}"/>
              </a:ext>
            </a:extLst>
          </p:cNvPr>
          <p:cNvPicPr>
            <a:picLocks noChangeAspect="1"/>
          </p:cNvPicPr>
          <p:nvPr/>
        </p:nvPicPr>
        <p:blipFill>
          <a:blip r:embed="rId16"/>
          <a:stretch>
            <a:fillRect/>
          </a:stretch>
        </p:blipFill>
        <p:spPr>
          <a:xfrm>
            <a:off x="5230199" y="3674740"/>
            <a:ext cx="2255321" cy="1874814"/>
          </a:xfrm>
          <a:prstGeom prst="rect">
            <a:avLst/>
          </a:prstGeom>
        </p:spPr>
      </p:pic>
      <p:pic>
        <p:nvPicPr>
          <p:cNvPr id="21" name="Picture 20">
            <a:extLst>
              <a:ext uri="{FF2B5EF4-FFF2-40B4-BE49-F238E27FC236}">
                <a16:creationId xmlns:a16="http://schemas.microsoft.com/office/drawing/2014/main" id="{1F00E98A-6434-4521-872C-3C28FA5BC876}"/>
              </a:ext>
            </a:extLst>
          </p:cNvPr>
          <p:cNvPicPr>
            <a:picLocks noChangeAspect="1"/>
          </p:cNvPicPr>
          <p:nvPr/>
        </p:nvPicPr>
        <p:blipFill rotWithShape="1">
          <a:blip r:embed="rId17"/>
          <a:srcRect l="16629"/>
          <a:stretch/>
        </p:blipFill>
        <p:spPr>
          <a:xfrm>
            <a:off x="10263712" y="13903"/>
            <a:ext cx="2358041" cy="1840775"/>
          </a:xfrm>
          <a:prstGeom prst="rect">
            <a:avLst/>
          </a:prstGeom>
        </p:spPr>
      </p:pic>
      <p:grpSp>
        <p:nvGrpSpPr>
          <p:cNvPr id="11" name="Group 10">
            <a:extLst>
              <a:ext uri="{FF2B5EF4-FFF2-40B4-BE49-F238E27FC236}">
                <a16:creationId xmlns:a16="http://schemas.microsoft.com/office/drawing/2014/main" id="{4D7F1EAA-6622-4CA3-9E9E-C1F616C5AF65}"/>
              </a:ext>
            </a:extLst>
          </p:cNvPr>
          <p:cNvGrpSpPr/>
          <p:nvPr/>
        </p:nvGrpSpPr>
        <p:grpSpPr>
          <a:xfrm>
            <a:off x="4310283" y="1682005"/>
            <a:ext cx="2887801" cy="1983715"/>
            <a:chOff x="7685770" y="3449521"/>
            <a:chExt cx="4241533" cy="3181150"/>
          </a:xfrm>
        </p:grpSpPr>
        <p:pic>
          <p:nvPicPr>
            <p:cNvPr id="12" name="Picture 2" descr="https://lh7-us.googleusercontent.com/Vr61_rEHTouAnK0bnS4aeNL9RExz__V_Sf8vBh-31Fzrv0PCjhMngluJL280vUUSDfO3nUdS4lUcvmUkzjX7eFEDMJU6Z0VF5v8yuHx_fGWw8IlKVR0hOSbnpdyu3qbFXoFMdi3KWGjWM6kfFg95MW8l9w=s2048">
              <a:extLst>
                <a:ext uri="{FF2B5EF4-FFF2-40B4-BE49-F238E27FC236}">
                  <a16:creationId xmlns:a16="http://schemas.microsoft.com/office/drawing/2014/main" id="{169CE89B-25FF-4AAA-BC27-9E040C65FB8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85770" y="3449521"/>
              <a:ext cx="4241533" cy="31811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lh7-us.googleusercontent.com/wld-EZIsLm8mz4tnisQ_jmnM-1IGtwJKwiCidtsWD-nqRhoR-MPIJrtByxNhXXAD_BDqQeEuQWSxY4y_zqbi_PqfwtmGKFkQ0HHDG3OlguNE2sfSuZqTAdoBMf1uPxbevnLl5lbgLyZEHbMCd9rASKh3IA=s2048">
              <a:extLst>
                <a:ext uri="{FF2B5EF4-FFF2-40B4-BE49-F238E27FC236}">
                  <a16:creationId xmlns:a16="http://schemas.microsoft.com/office/drawing/2014/main" id="{59BD9DE3-EA57-47B3-845E-DF0767829546}"/>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l="21247" t="27790" r="18642" b="29684"/>
            <a:stretch/>
          </p:blipFill>
          <p:spPr bwMode="auto">
            <a:xfrm>
              <a:off x="10131095" y="3449522"/>
              <a:ext cx="1796208" cy="109728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45423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2026-04-30 12-05-22">
            <a:hlinkClick r:id="" action="ppaction://media"/>
            <a:extLst>
              <a:ext uri="{FF2B5EF4-FFF2-40B4-BE49-F238E27FC236}">
                <a16:creationId xmlns:a16="http://schemas.microsoft.com/office/drawing/2014/main" id="{D9C96D23-6ABD-4506-8747-BEBF0E8BC72A}"/>
              </a:ext>
            </a:extLst>
          </p:cNvPr>
          <p:cNvPicPr>
            <a:picLocks noChangeAspect="1"/>
          </p:cNvPicPr>
          <p:nvPr>
            <a:videoFile r:link="rId1"/>
            <p:extLst>
              <p:ext uri="{DAA4B4D4-6D71-4841-9C94-3DE7FCFB9230}">
                <p14:media xmlns:p14="http://schemas.microsoft.com/office/powerpoint/2010/main" r:embed="rId2">
                  <p14:trim st="1590" end="4590"/>
                </p14:media>
              </p:ext>
            </p:extLst>
          </p:nvPr>
        </p:nvPicPr>
        <p:blipFill>
          <a:blip r:embed="rId4"/>
          <a:stretch>
            <a:fillRect/>
          </a:stretch>
        </p:blipFill>
        <p:spPr>
          <a:xfrm>
            <a:off x="-3004528" y="0"/>
            <a:ext cx="16813822" cy="7005759"/>
          </a:xfrm>
          <a:prstGeom prst="rect">
            <a:avLst/>
          </a:prstGeom>
        </p:spPr>
      </p:pic>
    </p:spTree>
    <p:extLst>
      <p:ext uri="{BB962C8B-B14F-4D97-AF65-F5344CB8AC3E}">
        <p14:creationId xmlns:p14="http://schemas.microsoft.com/office/powerpoint/2010/main" val="181140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DAEE8-EB32-4DFF-A0E3-1811A4D7A88C}"/>
              </a:ext>
            </a:extLst>
          </p:cNvPr>
          <p:cNvSpPr>
            <a:spLocks noGrp="1"/>
          </p:cNvSpPr>
          <p:nvPr>
            <p:ph type="title"/>
          </p:nvPr>
        </p:nvSpPr>
        <p:spPr/>
        <p:txBody>
          <a:bodyPr/>
          <a:lstStyle/>
          <a:p>
            <a:r>
              <a:rPr lang="en-US" dirty="0"/>
              <a:t>The Challenge</a:t>
            </a:r>
          </a:p>
        </p:txBody>
      </p:sp>
      <p:sp>
        <p:nvSpPr>
          <p:cNvPr id="3" name="Content Placeholder 2">
            <a:extLst>
              <a:ext uri="{FF2B5EF4-FFF2-40B4-BE49-F238E27FC236}">
                <a16:creationId xmlns:a16="http://schemas.microsoft.com/office/drawing/2014/main" id="{9B79F329-B377-4B38-AD45-18B0F1C90BF8}"/>
              </a:ext>
            </a:extLst>
          </p:cNvPr>
          <p:cNvSpPr>
            <a:spLocks noGrp="1"/>
          </p:cNvSpPr>
          <p:nvPr>
            <p:ph idx="1"/>
          </p:nvPr>
        </p:nvSpPr>
        <p:spPr>
          <a:xfrm>
            <a:off x="838200" y="1825625"/>
            <a:ext cx="5062415" cy="4351338"/>
          </a:xfrm>
        </p:spPr>
        <p:txBody>
          <a:bodyPr/>
          <a:lstStyle/>
          <a:p>
            <a:r>
              <a:rPr lang="en-US" dirty="0"/>
              <a:t>See beyond the 3-5 m limit of most traditional imaging systems</a:t>
            </a:r>
          </a:p>
          <a:p>
            <a:r>
              <a:rPr lang="en-US" dirty="0"/>
              <a:t>Send light only where we are imaging, not all around us</a:t>
            </a:r>
          </a:p>
          <a:p>
            <a:r>
              <a:rPr lang="en-US" dirty="0"/>
              <a:t>Bridge the gap between mm resolution imaging with camera/lights, and 10’s of centimeter imaging with acoustics</a:t>
            </a:r>
          </a:p>
        </p:txBody>
      </p:sp>
      <p:cxnSp>
        <p:nvCxnSpPr>
          <p:cNvPr id="8" name="Straight Arrow Connector 7">
            <a:extLst>
              <a:ext uri="{FF2B5EF4-FFF2-40B4-BE49-F238E27FC236}">
                <a16:creationId xmlns:a16="http://schemas.microsoft.com/office/drawing/2014/main" id="{F52A8C28-998E-4E52-987B-ED40D5529729}"/>
              </a:ext>
            </a:extLst>
          </p:cNvPr>
          <p:cNvCxnSpPr/>
          <p:nvPr/>
        </p:nvCxnSpPr>
        <p:spPr>
          <a:xfrm>
            <a:off x="7296539" y="4702629"/>
            <a:ext cx="450668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30B6A201-9791-4A94-8197-4CAAFA73C382}"/>
              </a:ext>
            </a:extLst>
          </p:cNvPr>
          <p:cNvCxnSpPr>
            <a:cxnSpLocks/>
          </p:cNvCxnSpPr>
          <p:nvPr/>
        </p:nvCxnSpPr>
        <p:spPr>
          <a:xfrm flipV="1">
            <a:off x="7296539" y="1156996"/>
            <a:ext cx="0" cy="35456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6A0D281-5511-43CD-85DF-0E568E1B7407}"/>
              </a:ext>
            </a:extLst>
          </p:cNvPr>
          <p:cNvSpPr txBox="1"/>
          <p:nvPr/>
        </p:nvSpPr>
        <p:spPr>
          <a:xfrm>
            <a:off x="8978410" y="4823926"/>
            <a:ext cx="1142942" cy="369332"/>
          </a:xfrm>
          <a:prstGeom prst="rect">
            <a:avLst/>
          </a:prstGeom>
          <a:noFill/>
        </p:spPr>
        <p:txBody>
          <a:bodyPr wrap="none" rtlCol="0">
            <a:spAutoFit/>
          </a:bodyPr>
          <a:lstStyle/>
          <a:p>
            <a:r>
              <a:rPr lang="en-US" dirty="0"/>
              <a:t>Range (m)</a:t>
            </a:r>
          </a:p>
        </p:txBody>
      </p:sp>
      <p:sp>
        <p:nvSpPr>
          <p:cNvPr id="13" name="TextBox 12">
            <a:extLst>
              <a:ext uri="{FF2B5EF4-FFF2-40B4-BE49-F238E27FC236}">
                <a16:creationId xmlns:a16="http://schemas.microsoft.com/office/drawing/2014/main" id="{ADFF11D8-E672-4079-84E8-55C50182A27A}"/>
              </a:ext>
            </a:extLst>
          </p:cNvPr>
          <p:cNvSpPr txBox="1"/>
          <p:nvPr/>
        </p:nvSpPr>
        <p:spPr>
          <a:xfrm rot="16200000">
            <a:off x="5958191" y="2674002"/>
            <a:ext cx="1950342" cy="369332"/>
          </a:xfrm>
          <a:prstGeom prst="rect">
            <a:avLst/>
          </a:prstGeom>
          <a:noFill/>
        </p:spPr>
        <p:txBody>
          <a:bodyPr wrap="none" rtlCol="0">
            <a:spAutoFit/>
          </a:bodyPr>
          <a:lstStyle/>
          <a:p>
            <a:r>
              <a:rPr lang="en-US" dirty="0"/>
              <a:t>Resolution (1/mm)</a:t>
            </a:r>
          </a:p>
        </p:txBody>
      </p:sp>
      <p:sp>
        <p:nvSpPr>
          <p:cNvPr id="6" name="Right Triangle 5">
            <a:extLst>
              <a:ext uri="{FF2B5EF4-FFF2-40B4-BE49-F238E27FC236}">
                <a16:creationId xmlns:a16="http://schemas.microsoft.com/office/drawing/2014/main" id="{EEF38EC9-7B0B-4BEC-9528-C130E7A62104}"/>
              </a:ext>
            </a:extLst>
          </p:cNvPr>
          <p:cNvSpPr/>
          <p:nvPr/>
        </p:nvSpPr>
        <p:spPr>
          <a:xfrm>
            <a:off x="7468107" y="1156996"/>
            <a:ext cx="996004" cy="3424337"/>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487" h="2622867">
                <a:moveTo>
                  <a:pt x="0" y="2603241"/>
                </a:moveTo>
                <a:lnTo>
                  <a:pt x="0" y="0"/>
                </a:lnTo>
                <a:cubicBezTo>
                  <a:pt x="132183" y="611155"/>
                  <a:pt x="133740" y="1376266"/>
                  <a:pt x="373226" y="1810139"/>
                </a:cubicBezTo>
                <a:cubicBezTo>
                  <a:pt x="631374" y="2244012"/>
                  <a:pt x="1791876" y="2735305"/>
                  <a:pt x="1501072" y="2600011"/>
                </a:cubicBezTo>
                <a:lnTo>
                  <a:pt x="0" y="2603241"/>
                </a:lnTo>
                <a:close/>
              </a:path>
            </a:pathLst>
          </a:custGeom>
          <a:solidFill>
            <a:srgbClr val="FF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5">
            <a:extLst>
              <a:ext uri="{FF2B5EF4-FFF2-40B4-BE49-F238E27FC236}">
                <a16:creationId xmlns:a16="http://schemas.microsoft.com/office/drawing/2014/main" id="{ECFD614E-233E-4B65-B97E-541F94A57D97}"/>
              </a:ext>
            </a:extLst>
          </p:cNvPr>
          <p:cNvSpPr/>
          <p:nvPr/>
        </p:nvSpPr>
        <p:spPr>
          <a:xfrm rot="16200000" flipV="1">
            <a:off x="9246635" y="2258009"/>
            <a:ext cx="457203" cy="4152122"/>
          </a:xfrm>
          <a:custGeom>
            <a:avLst/>
            <a:gdLst>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36916"/>
              <a:gd name="connsiteY0" fmla="*/ 2603241 h 2603241"/>
              <a:gd name="connsiteX1" fmla="*/ 0 w 1436916"/>
              <a:gd name="connsiteY1" fmla="*/ 0 h 2603241"/>
              <a:gd name="connsiteX2" fmla="*/ 1436916 w 1436916"/>
              <a:gd name="connsiteY2" fmla="*/ 2603241 h 2603241"/>
              <a:gd name="connsiteX3" fmla="*/ 0 w 1436916"/>
              <a:gd name="connsiteY3" fmla="*/ 2603241 h 2603241"/>
              <a:gd name="connsiteX0" fmla="*/ 0 w 1452685"/>
              <a:gd name="connsiteY0" fmla="*/ 2622280 h 2622280"/>
              <a:gd name="connsiteX1" fmla="*/ 0 w 1452685"/>
              <a:gd name="connsiteY1" fmla="*/ 19039 h 2622280"/>
              <a:gd name="connsiteX2" fmla="*/ 373226 w 1452685"/>
              <a:gd name="connsiteY2" fmla="*/ 1829178 h 2622280"/>
              <a:gd name="connsiteX3" fmla="*/ 1436916 w 1452685"/>
              <a:gd name="connsiteY3" fmla="*/ 2622280 h 2622280"/>
              <a:gd name="connsiteX4" fmla="*/ 0 w 1452685"/>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22280 h 2622280"/>
              <a:gd name="connsiteX1" fmla="*/ 0 w 1452953"/>
              <a:gd name="connsiteY1" fmla="*/ 19039 h 2622280"/>
              <a:gd name="connsiteX2" fmla="*/ 373226 w 1452953"/>
              <a:gd name="connsiteY2" fmla="*/ 1829178 h 2622280"/>
              <a:gd name="connsiteX3" fmla="*/ 1436916 w 1452953"/>
              <a:gd name="connsiteY3" fmla="*/ 2622280 h 2622280"/>
              <a:gd name="connsiteX4" fmla="*/ 0 w 1452953"/>
              <a:gd name="connsiteY4" fmla="*/ 2622280 h 2622280"/>
              <a:gd name="connsiteX0" fmla="*/ 0 w 1452953"/>
              <a:gd name="connsiteY0" fmla="*/ 2603241 h 2603241"/>
              <a:gd name="connsiteX1" fmla="*/ 0 w 1452953"/>
              <a:gd name="connsiteY1" fmla="*/ 0 h 2603241"/>
              <a:gd name="connsiteX2" fmla="*/ 373226 w 1452953"/>
              <a:gd name="connsiteY2" fmla="*/ 1810139 h 2603241"/>
              <a:gd name="connsiteX3" fmla="*/ 1436916 w 1452953"/>
              <a:gd name="connsiteY3" fmla="*/ 2603241 h 2603241"/>
              <a:gd name="connsiteX4" fmla="*/ 0 w 1452953"/>
              <a:gd name="connsiteY4" fmla="*/ 2603241 h 2603241"/>
              <a:gd name="connsiteX0" fmla="*/ 0 w 1416209"/>
              <a:gd name="connsiteY0" fmla="*/ 2603241 h 2603241"/>
              <a:gd name="connsiteX1" fmla="*/ 0 w 1416209"/>
              <a:gd name="connsiteY1" fmla="*/ 0 h 2603241"/>
              <a:gd name="connsiteX2" fmla="*/ 373226 w 1416209"/>
              <a:gd name="connsiteY2" fmla="*/ 1810139 h 2603241"/>
              <a:gd name="connsiteX3" fmla="*/ 1399594 w 1416209"/>
              <a:gd name="connsiteY3" fmla="*/ 2584579 h 2603241"/>
              <a:gd name="connsiteX4" fmla="*/ 0 w 1416209"/>
              <a:gd name="connsiteY4" fmla="*/ 2603241 h 2603241"/>
              <a:gd name="connsiteX0" fmla="*/ 0 w 1449690"/>
              <a:gd name="connsiteY0" fmla="*/ 2603241 h 2608017"/>
              <a:gd name="connsiteX1" fmla="*/ 0 w 1449690"/>
              <a:gd name="connsiteY1" fmla="*/ 0 h 2608017"/>
              <a:gd name="connsiteX2" fmla="*/ 373226 w 1449690"/>
              <a:gd name="connsiteY2" fmla="*/ 1810139 h 2608017"/>
              <a:gd name="connsiteX3" fmla="*/ 1399594 w 1449690"/>
              <a:gd name="connsiteY3" fmla="*/ 2584579 h 2608017"/>
              <a:gd name="connsiteX4" fmla="*/ 0 w 1449690"/>
              <a:gd name="connsiteY4" fmla="*/ 2603241 h 2608017"/>
              <a:gd name="connsiteX0" fmla="*/ 0 w 1547487"/>
              <a:gd name="connsiteY0" fmla="*/ 2603241 h 2622867"/>
              <a:gd name="connsiteX1" fmla="*/ 0 w 1547487"/>
              <a:gd name="connsiteY1" fmla="*/ 0 h 2622867"/>
              <a:gd name="connsiteX2" fmla="*/ 373226 w 1547487"/>
              <a:gd name="connsiteY2" fmla="*/ 1810139 h 2622867"/>
              <a:gd name="connsiteX3" fmla="*/ 1501072 w 1547487"/>
              <a:gd name="connsiteY3" fmla="*/ 2600011 h 2622867"/>
              <a:gd name="connsiteX4" fmla="*/ 0 w 1547487"/>
              <a:gd name="connsiteY4" fmla="*/ 2603241 h 2622867"/>
              <a:gd name="connsiteX0" fmla="*/ 0 w 1545169"/>
              <a:gd name="connsiteY0" fmla="*/ 2603241 h 2613420"/>
              <a:gd name="connsiteX1" fmla="*/ 0 w 1545169"/>
              <a:gd name="connsiteY1" fmla="*/ 0 h 2613420"/>
              <a:gd name="connsiteX2" fmla="*/ 300740 w 1545169"/>
              <a:gd name="connsiteY2" fmla="*/ 1378601 h 2613420"/>
              <a:gd name="connsiteX3" fmla="*/ 1501072 w 1545169"/>
              <a:gd name="connsiteY3" fmla="*/ 2600011 h 2613420"/>
              <a:gd name="connsiteX4" fmla="*/ 0 w 1545169"/>
              <a:gd name="connsiteY4" fmla="*/ 2603241 h 2613420"/>
              <a:gd name="connsiteX0" fmla="*/ 0 w 1569725"/>
              <a:gd name="connsiteY0" fmla="*/ 2603241 h 2638924"/>
              <a:gd name="connsiteX1" fmla="*/ 0 w 1569725"/>
              <a:gd name="connsiteY1" fmla="*/ 0 h 2638924"/>
              <a:gd name="connsiteX2" fmla="*/ 822631 w 1569725"/>
              <a:gd name="connsiteY2" fmla="*/ 2073857 h 2638924"/>
              <a:gd name="connsiteX3" fmla="*/ 1501072 w 1569725"/>
              <a:gd name="connsiteY3" fmla="*/ 2600011 h 2638924"/>
              <a:gd name="connsiteX4" fmla="*/ 0 w 1569725"/>
              <a:gd name="connsiteY4" fmla="*/ 2603241 h 2638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725" h="2638924">
                <a:moveTo>
                  <a:pt x="0" y="2603241"/>
                </a:moveTo>
                <a:lnTo>
                  <a:pt x="0" y="0"/>
                </a:lnTo>
                <a:cubicBezTo>
                  <a:pt x="132183" y="611155"/>
                  <a:pt x="583145" y="1639984"/>
                  <a:pt x="822631" y="2073857"/>
                </a:cubicBezTo>
                <a:cubicBezTo>
                  <a:pt x="1080779" y="2507730"/>
                  <a:pt x="1791876" y="2735305"/>
                  <a:pt x="1501072" y="2600011"/>
                </a:cubicBezTo>
                <a:lnTo>
                  <a:pt x="0" y="2603241"/>
                </a:lnTo>
                <a:close/>
              </a:path>
            </a:pathLst>
          </a:custGeom>
          <a:solidFill>
            <a:srgbClr val="3366FF">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C820389-429C-4D6D-9B87-EB81A615D07D}"/>
              </a:ext>
            </a:extLst>
          </p:cNvPr>
          <p:cNvSpPr txBox="1"/>
          <p:nvPr/>
        </p:nvSpPr>
        <p:spPr>
          <a:xfrm>
            <a:off x="8267234" y="1758716"/>
            <a:ext cx="2565293" cy="307777"/>
          </a:xfrm>
          <a:prstGeom prst="rect">
            <a:avLst/>
          </a:prstGeom>
          <a:noFill/>
        </p:spPr>
        <p:txBody>
          <a:bodyPr wrap="square" rtlCol="0">
            <a:spAutoFit/>
          </a:bodyPr>
          <a:lstStyle/>
          <a:p>
            <a:r>
              <a:rPr lang="en-US" sz="1400" u="sng" dirty="0">
                <a:solidFill>
                  <a:srgbClr val="FF0000"/>
                </a:solidFill>
              </a:rPr>
              <a:t>Planktivore (10um, 1cm)      </a:t>
            </a:r>
          </a:p>
        </p:txBody>
      </p:sp>
      <p:sp>
        <p:nvSpPr>
          <p:cNvPr id="16" name="TextBox 15">
            <a:extLst>
              <a:ext uri="{FF2B5EF4-FFF2-40B4-BE49-F238E27FC236}">
                <a16:creationId xmlns:a16="http://schemas.microsoft.com/office/drawing/2014/main" id="{0B55D069-137B-4269-966C-4E4F77A38821}"/>
              </a:ext>
            </a:extLst>
          </p:cNvPr>
          <p:cNvSpPr txBox="1"/>
          <p:nvPr/>
        </p:nvSpPr>
        <p:spPr>
          <a:xfrm>
            <a:off x="8267234" y="2052561"/>
            <a:ext cx="2565293" cy="307777"/>
          </a:xfrm>
          <a:prstGeom prst="rect">
            <a:avLst/>
          </a:prstGeom>
          <a:noFill/>
        </p:spPr>
        <p:txBody>
          <a:bodyPr wrap="square" rtlCol="0">
            <a:spAutoFit/>
          </a:bodyPr>
          <a:lstStyle/>
          <a:p>
            <a:r>
              <a:rPr lang="en-US" sz="1400" u="sng" dirty="0" err="1">
                <a:solidFill>
                  <a:srgbClr val="FF0000"/>
                </a:solidFill>
              </a:rPr>
              <a:t>MxD</a:t>
            </a:r>
            <a:r>
              <a:rPr lang="en-US" sz="1400" u="sng" dirty="0">
                <a:solidFill>
                  <a:srgbClr val="FF0000"/>
                </a:solidFill>
              </a:rPr>
              <a:t> (2mm, 4m)      </a:t>
            </a:r>
          </a:p>
        </p:txBody>
      </p:sp>
      <p:sp>
        <p:nvSpPr>
          <p:cNvPr id="18" name="TextBox 17">
            <a:extLst>
              <a:ext uri="{FF2B5EF4-FFF2-40B4-BE49-F238E27FC236}">
                <a16:creationId xmlns:a16="http://schemas.microsoft.com/office/drawing/2014/main" id="{0038DF18-C4E4-4996-BD7A-C8C651EDF9CC}"/>
              </a:ext>
            </a:extLst>
          </p:cNvPr>
          <p:cNvSpPr txBox="1"/>
          <p:nvPr/>
        </p:nvSpPr>
        <p:spPr>
          <a:xfrm>
            <a:off x="9507574" y="2779579"/>
            <a:ext cx="3260581" cy="307777"/>
          </a:xfrm>
          <a:prstGeom prst="rect">
            <a:avLst/>
          </a:prstGeom>
          <a:noFill/>
        </p:spPr>
        <p:txBody>
          <a:bodyPr wrap="square" rtlCol="0">
            <a:spAutoFit/>
          </a:bodyPr>
          <a:lstStyle/>
          <a:p>
            <a:r>
              <a:rPr lang="en-US" sz="1400" u="sng" dirty="0" err="1">
                <a:solidFill>
                  <a:srgbClr val="0070C0"/>
                </a:solidFill>
              </a:rPr>
              <a:t>CodaOctopus</a:t>
            </a:r>
            <a:r>
              <a:rPr lang="en-US" sz="1400" u="sng" dirty="0">
                <a:solidFill>
                  <a:srgbClr val="0070C0"/>
                </a:solidFill>
              </a:rPr>
              <a:t> or </a:t>
            </a:r>
            <a:r>
              <a:rPr lang="en-US" sz="1400" u="sng" dirty="0" err="1">
                <a:solidFill>
                  <a:srgbClr val="0070C0"/>
                </a:solidFill>
              </a:rPr>
              <a:t>SaS</a:t>
            </a:r>
            <a:r>
              <a:rPr lang="en-US" sz="1400" u="sng" dirty="0">
                <a:solidFill>
                  <a:srgbClr val="0070C0"/>
                </a:solidFill>
              </a:rPr>
              <a:t> (2 cm, 30 m)      </a:t>
            </a:r>
          </a:p>
        </p:txBody>
      </p:sp>
      <p:cxnSp>
        <p:nvCxnSpPr>
          <p:cNvPr id="7" name="Straight Arrow Connector 6">
            <a:extLst>
              <a:ext uri="{FF2B5EF4-FFF2-40B4-BE49-F238E27FC236}">
                <a16:creationId xmlns:a16="http://schemas.microsoft.com/office/drawing/2014/main" id="{BA798FCB-234C-434D-A039-3ADBD11801B8}"/>
              </a:ext>
            </a:extLst>
          </p:cNvPr>
          <p:cNvCxnSpPr>
            <a:cxnSpLocks/>
            <a:stCxn id="4" idx="1"/>
            <a:endCxn id="6" idx="1"/>
          </p:cNvCxnSpPr>
          <p:nvPr/>
        </p:nvCxnSpPr>
        <p:spPr>
          <a:xfrm flipH="1" flipV="1">
            <a:off x="7468107" y="1156996"/>
            <a:ext cx="799127" cy="75560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9C90BCC-BFE2-4B33-970F-E6FBE4D31182}"/>
              </a:ext>
            </a:extLst>
          </p:cNvPr>
          <p:cNvCxnSpPr>
            <a:cxnSpLocks/>
            <a:stCxn id="16" idx="1"/>
          </p:cNvCxnSpPr>
          <p:nvPr/>
        </p:nvCxnSpPr>
        <p:spPr>
          <a:xfrm flipH="1">
            <a:off x="7824083" y="2206450"/>
            <a:ext cx="443151" cy="157042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1E5B5C1-3FF2-49EE-82B6-7BF3BC99725F}"/>
              </a:ext>
            </a:extLst>
          </p:cNvPr>
          <p:cNvCxnSpPr>
            <a:cxnSpLocks/>
            <a:stCxn id="18" idx="1"/>
          </p:cNvCxnSpPr>
          <p:nvPr/>
        </p:nvCxnSpPr>
        <p:spPr>
          <a:xfrm flipH="1">
            <a:off x="9080390" y="2933468"/>
            <a:ext cx="427184" cy="1455652"/>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BFCB74E-0066-4F89-8B1D-DD9959E667FD}"/>
              </a:ext>
            </a:extLst>
          </p:cNvPr>
          <p:cNvSpPr txBox="1"/>
          <p:nvPr/>
        </p:nvSpPr>
        <p:spPr>
          <a:xfrm>
            <a:off x="9611584" y="3565876"/>
            <a:ext cx="3260581" cy="523220"/>
          </a:xfrm>
          <a:prstGeom prst="rect">
            <a:avLst/>
          </a:prstGeom>
          <a:noFill/>
        </p:spPr>
        <p:txBody>
          <a:bodyPr wrap="square" rtlCol="0">
            <a:spAutoFit/>
          </a:bodyPr>
          <a:lstStyle/>
          <a:p>
            <a:r>
              <a:rPr lang="en-US" sz="1400" u="sng" dirty="0">
                <a:solidFill>
                  <a:srgbClr val="0070C0"/>
                </a:solidFill>
              </a:rPr>
              <a:t>Kongsberg EM124</a:t>
            </a:r>
          </a:p>
          <a:p>
            <a:r>
              <a:rPr lang="en-US" sz="1400" u="sng" dirty="0">
                <a:solidFill>
                  <a:srgbClr val="0070C0"/>
                </a:solidFill>
              </a:rPr>
              <a:t>(15 cm, 4000 m)</a:t>
            </a:r>
          </a:p>
        </p:txBody>
      </p:sp>
      <p:cxnSp>
        <p:nvCxnSpPr>
          <p:cNvPr id="31" name="Straight Arrow Connector 30">
            <a:extLst>
              <a:ext uri="{FF2B5EF4-FFF2-40B4-BE49-F238E27FC236}">
                <a16:creationId xmlns:a16="http://schemas.microsoft.com/office/drawing/2014/main" id="{0763309F-77C1-472E-B88A-AC1B6CF96DEC}"/>
              </a:ext>
            </a:extLst>
          </p:cNvPr>
          <p:cNvCxnSpPr>
            <a:cxnSpLocks/>
            <a:stCxn id="27" idx="2"/>
            <a:endCxn id="14" idx="1"/>
          </p:cNvCxnSpPr>
          <p:nvPr/>
        </p:nvCxnSpPr>
        <p:spPr>
          <a:xfrm>
            <a:off x="11241875" y="4089096"/>
            <a:ext cx="309423" cy="47357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9124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artial Circle 22">
            <a:extLst>
              <a:ext uri="{FF2B5EF4-FFF2-40B4-BE49-F238E27FC236}">
                <a16:creationId xmlns:a16="http://schemas.microsoft.com/office/drawing/2014/main" id="{A8A3A7A7-C050-4FB6-AE84-C6E2FEFB864E}"/>
              </a:ext>
            </a:extLst>
          </p:cNvPr>
          <p:cNvSpPr/>
          <p:nvPr/>
        </p:nvSpPr>
        <p:spPr>
          <a:xfrm>
            <a:off x="6824678" y="1215205"/>
            <a:ext cx="4390994" cy="3906715"/>
          </a:xfrm>
          <a:prstGeom prst="pie">
            <a:avLst>
              <a:gd name="adj1" fmla="val 7371285"/>
              <a:gd name="adj2" fmla="val 13956783"/>
            </a:avLst>
          </a:prstGeom>
          <a:solidFill>
            <a:srgbClr val="FFF2CC">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artial Circle 5">
            <a:extLst>
              <a:ext uri="{FF2B5EF4-FFF2-40B4-BE49-F238E27FC236}">
                <a16:creationId xmlns:a16="http://schemas.microsoft.com/office/drawing/2014/main" id="{69D11D48-6648-4494-B1A1-6218F9E7C8D5}"/>
              </a:ext>
            </a:extLst>
          </p:cNvPr>
          <p:cNvSpPr/>
          <p:nvPr/>
        </p:nvSpPr>
        <p:spPr>
          <a:xfrm>
            <a:off x="6849533" y="2231156"/>
            <a:ext cx="4390995" cy="3906715"/>
          </a:xfrm>
          <a:prstGeom prst="pie">
            <a:avLst>
              <a:gd name="adj1" fmla="val 7371285"/>
              <a:gd name="adj2" fmla="val 13956783"/>
            </a:avLst>
          </a:prstGeom>
          <a:solidFill>
            <a:srgbClr val="FFF2CC">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C3E8932-6807-4EB4-B668-A5FAFA536FA4}"/>
              </a:ext>
            </a:extLst>
          </p:cNvPr>
          <p:cNvSpPr>
            <a:spLocks noGrp="1"/>
          </p:cNvSpPr>
          <p:nvPr>
            <p:ph type="title"/>
          </p:nvPr>
        </p:nvSpPr>
        <p:spPr/>
        <p:txBody>
          <a:bodyPr/>
          <a:lstStyle/>
          <a:p>
            <a:r>
              <a:rPr lang="en-US" dirty="0"/>
              <a:t>The Light Bubble</a:t>
            </a:r>
          </a:p>
        </p:txBody>
      </p:sp>
      <p:sp>
        <p:nvSpPr>
          <p:cNvPr id="4" name="Rectangle: Rounded Corners 3">
            <a:extLst>
              <a:ext uri="{FF2B5EF4-FFF2-40B4-BE49-F238E27FC236}">
                <a16:creationId xmlns:a16="http://schemas.microsoft.com/office/drawing/2014/main" id="{B92AA71D-F38B-4049-9B55-3120585153DB}"/>
              </a:ext>
            </a:extLst>
          </p:cNvPr>
          <p:cNvSpPr/>
          <p:nvPr/>
        </p:nvSpPr>
        <p:spPr>
          <a:xfrm>
            <a:off x="9173308" y="2672862"/>
            <a:ext cx="2350477" cy="2317625"/>
          </a:xfrm>
          <a:prstGeom prst="roundRect">
            <a:avLst>
              <a:gd name="adj" fmla="val 6298"/>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Platform</a:t>
            </a:r>
          </a:p>
          <a:p>
            <a:pPr algn="ctr"/>
            <a:r>
              <a:rPr lang="en-US" dirty="0">
                <a:solidFill>
                  <a:schemeClr val="bg1"/>
                </a:solidFill>
              </a:rPr>
              <a:t>(ROV/AUV)</a:t>
            </a:r>
          </a:p>
        </p:txBody>
      </p:sp>
      <p:sp>
        <p:nvSpPr>
          <p:cNvPr id="5" name="Isosceles Triangle 4">
            <a:extLst>
              <a:ext uri="{FF2B5EF4-FFF2-40B4-BE49-F238E27FC236}">
                <a16:creationId xmlns:a16="http://schemas.microsoft.com/office/drawing/2014/main" id="{750A70C0-81F9-40D7-BB50-70B1344674D4}"/>
              </a:ext>
            </a:extLst>
          </p:cNvPr>
          <p:cNvSpPr/>
          <p:nvPr/>
        </p:nvSpPr>
        <p:spPr>
          <a:xfrm rot="5400000">
            <a:off x="7203830" y="3021011"/>
            <a:ext cx="2420816" cy="1518137"/>
          </a:xfrm>
          <a:prstGeom prst="triangle">
            <a:avLst/>
          </a:prstGeom>
          <a:solidFill>
            <a:srgbClr val="C55A11">
              <a:alpha val="4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159D2215-1600-433B-A727-939A2B227388}"/>
              </a:ext>
            </a:extLst>
          </p:cNvPr>
          <p:cNvSpPr>
            <a:spLocks noGrp="1"/>
          </p:cNvSpPr>
          <p:nvPr>
            <p:ph idx="1"/>
          </p:nvPr>
        </p:nvSpPr>
        <p:spPr>
          <a:xfrm>
            <a:off x="574431" y="1690688"/>
            <a:ext cx="5062415" cy="4351338"/>
          </a:xfrm>
        </p:spPr>
        <p:txBody>
          <a:bodyPr/>
          <a:lstStyle/>
          <a:p>
            <a:r>
              <a:rPr lang="en-US" dirty="0"/>
              <a:t>Illuminate a large volume</a:t>
            </a:r>
          </a:p>
          <a:p>
            <a:r>
              <a:rPr lang="en-US" dirty="0"/>
              <a:t>Image only a tiny fraction of the illuminated volume</a:t>
            </a:r>
          </a:p>
          <a:p>
            <a:r>
              <a:rPr lang="en-US" dirty="0"/>
              <a:t>Most of the light does not contribute to forming an image</a:t>
            </a:r>
          </a:p>
        </p:txBody>
      </p:sp>
      <p:cxnSp>
        <p:nvCxnSpPr>
          <p:cNvPr id="9" name="Straight Connector 8">
            <a:extLst>
              <a:ext uri="{FF2B5EF4-FFF2-40B4-BE49-F238E27FC236}">
                <a16:creationId xmlns:a16="http://schemas.microsoft.com/office/drawing/2014/main" id="{83963300-BB33-4A6B-93A3-6BBA9A019CDD}"/>
              </a:ext>
            </a:extLst>
          </p:cNvPr>
          <p:cNvCxnSpPr/>
          <p:nvPr/>
        </p:nvCxnSpPr>
        <p:spPr>
          <a:xfrm>
            <a:off x="7913077" y="2760784"/>
            <a:ext cx="0" cy="2039816"/>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BD9E8DE-6740-432C-8F67-4D8DAF7C3FA0}"/>
              </a:ext>
            </a:extLst>
          </p:cNvPr>
          <p:cNvSpPr txBox="1"/>
          <p:nvPr/>
        </p:nvSpPr>
        <p:spPr>
          <a:xfrm>
            <a:off x="9065899" y="720129"/>
            <a:ext cx="2565293" cy="307777"/>
          </a:xfrm>
          <a:prstGeom prst="rect">
            <a:avLst/>
          </a:prstGeom>
          <a:noFill/>
        </p:spPr>
        <p:txBody>
          <a:bodyPr wrap="square" rtlCol="0">
            <a:spAutoFit/>
          </a:bodyPr>
          <a:lstStyle/>
          <a:p>
            <a:r>
              <a:rPr lang="en-US" sz="1400" u="sng" dirty="0">
                <a:solidFill>
                  <a:schemeClr val="accent4">
                    <a:lumMod val="20000"/>
                    <a:lumOff val="80000"/>
                  </a:schemeClr>
                </a:solidFill>
              </a:rPr>
              <a:t>Illuminated Volume</a:t>
            </a:r>
          </a:p>
        </p:txBody>
      </p:sp>
      <p:sp>
        <p:nvSpPr>
          <p:cNvPr id="11" name="TextBox 10">
            <a:extLst>
              <a:ext uri="{FF2B5EF4-FFF2-40B4-BE49-F238E27FC236}">
                <a16:creationId xmlns:a16="http://schemas.microsoft.com/office/drawing/2014/main" id="{DC2CE4FB-0FE5-4FC2-85BF-7EC987765855}"/>
              </a:ext>
            </a:extLst>
          </p:cNvPr>
          <p:cNvSpPr txBox="1"/>
          <p:nvPr/>
        </p:nvSpPr>
        <p:spPr>
          <a:xfrm>
            <a:off x="6372522" y="1269501"/>
            <a:ext cx="2565293" cy="307777"/>
          </a:xfrm>
          <a:prstGeom prst="rect">
            <a:avLst/>
          </a:prstGeom>
          <a:noFill/>
        </p:spPr>
        <p:txBody>
          <a:bodyPr wrap="square" rtlCol="0">
            <a:spAutoFit/>
          </a:bodyPr>
          <a:lstStyle/>
          <a:p>
            <a:r>
              <a:rPr lang="en-US" sz="1400" u="sng" dirty="0">
                <a:solidFill>
                  <a:schemeClr val="accent2">
                    <a:lumMod val="60000"/>
                    <a:lumOff val="40000"/>
                  </a:schemeClr>
                </a:solidFill>
              </a:rPr>
              <a:t>Camera Field of View</a:t>
            </a:r>
          </a:p>
        </p:txBody>
      </p:sp>
      <p:sp>
        <p:nvSpPr>
          <p:cNvPr id="12" name="TextBox 11">
            <a:extLst>
              <a:ext uri="{FF2B5EF4-FFF2-40B4-BE49-F238E27FC236}">
                <a16:creationId xmlns:a16="http://schemas.microsoft.com/office/drawing/2014/main" id="{EF3E5FCB-0650-434C-A8DA-B8B18C02F6E6}"/>
              </a:ext>
            </a:extLst>
          </p:cNvPr>
          <p:cNvSpPr txBox="1"/>
          <p:nvPr/>
        </p:nvSpPr>
        <p:spPr>
          <a:xfrm>
            <a:off x="5739476" y="1908274"/>
            <a:ext cx="2565293" cy="307777"/>
          </a:xfrm>
          <a:prstGeom prst="rect">
            <a:avLst/>
          </a:prstGeom>
          <a:noFill/>
        </p:spPr>
        <p:txBody>
          <a:bodyPr wrap="square" rtlCol="0">
            <a:spAutoFit/>
          </a:bodyPr>
          <a:lstStyle/>
          <a:p>
            <a:r>
              <a:rPr lang="en-US" sz="1400" u="sng" dirty="0">
                <a:solidFill>
                  <a:schemeClr val="accent1">
                    <a:lumMod val="60000"/>
                    <a:lumOff val="40000"/>
                  </a:schemeClr>
                </a:solidFill>
              </a:rPr>
              <a:t>Imaged Volume</a:t>
            </a:r>
          </a:p>
        </p:txBody>
      </p:sp>
      <p:cxnSp>
        <p:nvCxnSpPr>
          <p:cNvPr id="13" name="Straight Arrow Connector 12">
            <a:extLst>
              <a:ext uri="{FF2B5EF4-FFF2-40B4-BE49-F238E27FC236}">
                <a16:creationId xmlns:a16="http://schemas.microsoft.com/office/drawing/2014/main" id="{4037B174-1FB5-4CC2-BABC-CE8E2793AF1A}"/>
              </a:ext>
            </a:extLst>
          </p:cNvPr>
          <p:cNvCxnSpPr>
            <a:cxnSpLocks/>
            <a:stCxn id="10" idx="1"/>
          </p:cNvCxnSpPr>
          <p:nvPr/>
        </p:nvCxnSpPr>
        <p:spPr>
          <a:xfrm flipH="1">
            <a:off x="8304769" y="874018"/>
            <a:ext cx="761130" cy="1420449"/>
          </a:xfrm>
          <a:prstGeom prst="straightConnector1">
            <a:avLst/>
          </a:prstGeom>
          <a:ln w="38100">
            <a:solidFill>
              <a:schemeClr val="accent4">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D233178-F67F-41E7-BD22-4D62498B1850}"/>
              </a:ext>
            </a:extLst>
          </p:cNvPr>
          <p:cNvCxnSpPr>
            <a:cxnSpLocks/>
            <a:stCxn id="11" idx="2"/>
          </p:cNvCxnSpPr>
          <p:nvPr/>
        </p:nvCxnSpPr>
        <p:spPr>
          <a:xfrm>
            <a:off x="7655169" y="1577278"/>
            <a:ext cx="70339" cy="1036968"/>
          </a:xfrm>
          <a:prstGeom prst="straightConnector1">
            <a:avLst/>
          </a:prstGeom>
          <a:ln w="38100">
            <a:solidFill>
              <a:schemeClr val="accent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A3E5735-4F5E-4D8C-8320-2E3DF84F8752}"/>
              </a:ext>
            </a:extLst>
          </p:cNvPr>
          <p:cNvCxnSpPr>
            <a:cxnSpLocks/>
            <a:stCxn id="12" idx="2"/>
          </p:cNvCxnSpPr>
          <p:nvPr/>
        </p:nvCxnSpPr>
        <p:spPr>
          <a:xfrm>
            <a:off x="7022123" y="2216051"/>
            <a:ext cx="820615" cy="1324318"/>
          </a:xfrm>
          <a:prstGeom prst="straightConnector1">
            <a:avLst/>
          </a:prstGeom>
          <a:ln w="38100">
            <a:solidFill>
              <a:schemeClr val="accent1">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9676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B0723-5F70-4456-BF01-B4718CABF8F0}"/>
              </a:ext>
            </a:extLst>
          </p:cNvPr>
          <p:cNvSpPr>
            <a:spLocks noGrp="1"/>
          </p:cNvSpPr>
          <p:nvPr>
            <p:ph type="title"/>
          </p:nvPr>
        </p:nvSpPr>
        <p:spPr/>
        <p:txBody>
          <a:bodyPr/>
          <a:lstStyle/>
          <a:p>
            <a:r>
              <a:rPr lang="en-US" dirty="0"/>
              <a:t>Closest Example: Harbor Branch UMSLI</a:t>
            </a:r>
          </a:p>
        </p:txBody>
      </p:sp>
      <p:pic>
        <p:nvPicPr>
          <p:cNvPr id="5" name="Picture 4">
            <a:extLst>
              <a:ext uri="{FF2B5EF4-FFF2-40B4-BE49-F238E27FC236}">
                <a16:creationId xmlns:a16="http://schemas.microsoft.com/office/drawing/2014/main" id="{3A00506F-292E-441B-BC51-1FF1FB19E9A0}"/>
              </a:ext>
            </a:extLst>
          </p:cNvPr>
          <p:cNvPicPr>
            <a:picLocks noChangeAspect="1"/>
          </p:cNvPicPr>
          <p:nvPr/>
        </p:nvPicPr>
        <p:blipFill>
          <a:blip r:embed="rId2"/>
          <a:stretch>
            <a:fillRect/>
          </a:stretch>
        </p:blipFill>
        <p:spPr>
          <a:xfrm>
            <a:off x="6629157" y="1690688"/>
            <a:ext cx="4724643" cy="4216617"/>
          </a:xfrm>
          <a:prstGeom prst="rect">
            <a:avLst/>
          </a:prstGeom>
        </p:spPr>
      </p:pic>
      <p:sp>
        <p:nvSpPr>
          <p:cNvPr id="6" name="TextBox 5">
            <a:extLst>
              <a:ext uri="{FF2B5EF4-FFF2-40B4-BE49-F238E27FC236}">
                <a16:creationId xmlns:a16="http://schemas.microsoft.com/office/drawing/2014/main" id="{04381BE9-DD86-44BC-BE15-873010FFEDE3}"/>
              </a:ext>
            </a:extLst>
          </p:cNvPr>
          <p:cNvSpPr txBox="1"/>
          <p:nvPr/>
        </p:nvSpPr>
        <p:spPr>
          <a:xfrm>
            <a:off x="6686247" y="6106205"/>
            <a:ext cx="5037669" cy="646331"/>
          </a:xfrm>
          <a:prstGeom prst="rect">
            <a:avLst/>
          </a:prstGeom>
          <a:noFill/>
        </p:spPr>
        <p:txBody>
          <a:bodyPr wrap="square" rtlCol="0">
            <a:spAutoFit/>
          </a:bodyPr>
          <a:lstStyle/>
          <a:p>
            <a:r>
              <a:rPr lang="en-US" sz="1200" b="0" i="0" dirty="0">
                <a:effectLst/>
                <a:latin typeface="HelveticaNeue Regular"/>
              </a:rPr>
              <a:t>DOI:  </a:t>
            </a:r>
            <a:r>
              <a:rPr lang="en-US" sz="1200" b="0" i="0" dirty="0">
                <a:solidFill>
                  <a:schemeClr val="accent1">
                    <a:lumMod val="40000"/>
                    <a:lumOff val="60000"/>
                  </a:schemeClr>
                </a:solidFill>
                <a:effectLst/>
                <a:latin typeface="HelveticaNeue Regular"/>
              </a:rPr>
              <a:t>10.1109/OCEANSE.2017.8085029</a:t>
            </a:r>
          </a:p>
          <a:p>
            <a:r>
              <a:rPr lang="en-US" sz="1200" b="0" i="0" dirty="0">
                <a:effectLst/>
                <a:latin typeface="HelveticaNeue Regular"/>
              </a:rPr>
              <a:t>"Undersea LiDAR imager for unobtrusive and eye safe marine wildlife detection and classification," OCEANS 2017”</a:t>
            </a:r>
            <a:endParaRPr lang="en-US" sz="1200" dirty="0"/>
          </a:p>
        </p:txBody>
      </p:sp>
      <p:sp>
        <p:nvSpPr>
          <p:cNvPr id="7" name="Content Placeholder 2">
            <a:extLst>
              <a:ext uri="{FF2B5EF4-FFF2-40B4-BE49-F238E27FC236}">
                <a16:creationId xmlns:a16="http://schemas.microsoft.com/office/drawing/2014/main" id="{7579C292-26DC-4C47-A347-22D86597AE56}"/>
              </a:ext>
            </a:extLst>
          </p:cNvPr>
          <p:cNvSpPr>
            <a:spLocks noGrp="1"/>
          </p:cNvSpPr>
          <p:nvPr>
            <p:ph idx="1"/>
          </p:nvPr>
        </p:nvSpPr>
        <p:spPr>
          <a:xfrm>
            <a:off x="838200" y="1825625"/>
            <a:ext cx="5577114" cy="4351338"/>
          </a:xfrm>
        </p:spPr>
        <p:txBody>
          <a:bodyPr/>
          <a:lstStyle/>
          <a:p>
            <a:r>
              <a:rPr lang="en-US" dirty="0"/>
              <a:t>“Eye-safe” pulsed laser, 10 </a:t>
            </a:r>
            <a:r>
              <a:rPr lang="en-US" dirty="0" err="1"/>
              <a:t>nJ</a:t>
            </a:r>
            <a:r>
              <a:rPr lang="en-US" dirty="0"/>
              <a:t>, 638 nm, 100 kHz</a:t>
            </a:r>
          </a:p>
          <a:p>
            <a:r>
              <a:rPr lang="en-US" dirty="0"/>
              <a:t>PMT receivers</a:t>
            </a:r>
          </a:p>
          <a:p>
            <a:r>
              <a:rPr lang="en-US" dirty="0"/>
              <a:t>6 transmitters, 6 receivers</a:t>
            </a:r>
          </a:p>
          <a:p>
            <a:r>
              <a:rPr lang="en-US" dirty="0"/>
              <a:t>Both sparse and dense scanning</a:t>
            </a:r>
          </a:p>
          <a:p>
            <a:endParaRPr lang="en-US" dirty="0"/>
          </a:p>
          <a:p>
            <a:endParaRPr lang="en-US" dirty="0"/>
          </a:p>
        </p:txBody>
      </p:sp>
    </p:spTree>
    <p:extLst>
      <p:ext uri="{BB962C8B-B14F-4D97-AF65-F5344CB8AC3E}">
        <p14:creationId xmlns:p14="http://schemas.microsoft.com/office/powerpoint/2010/main" val="3729371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495EA0-87BD-48A9-A4D6-52B3068024AE}"/>
              </a:ext>
            </a:extLst>
          </p:cNvPr>
          <p:cNvPicPr>
            <a:picLocks noChangeAspect="1"/>
          </p:cNvPicPr>
          <p:nvPr/>
        </p:nvPicPr>
        <p:blipFill>
          <a:blip r:embed="rId2"/>
          <a:stretch>
            <a:fillRect/>
          </a:stretch>
        </p:blipFill>
        <p:spPr>
          <a:xfrm>
            <a:off x="20934" y="0"/>
            <a:ext cx="12150132" cy="6858000"/>
          </a:xfrm>
          <a:prstGeom prst="rect">
            <a:avLst/>
          </a:prstGeom>
        </p:spPr>
      </p:pic>
      <p:sp>
        <p:nvSpPr>
          <p:cNvPr id="6" name="Rectangle 5">
            <a:extLst>
              <a:ext uri="{FF2B5EF4-FFF2-40B4-BE49-F238E27FC236}">
                <a16:creationId xmlns:a16="http://schemas.microsoft.com/office/drawing/2014/main" id="{224189AA-6F22-4319-8D5B-51D5F73C7493}"/>
              </a:ext>
            </a:extLst>
          </p:cNvPr>
          <p:cNvSpPr/>
          <p:nvPr/>
        </p:nvSpPr>
        <p:spPr>
          <a:xfrm>
            <a:off x="67927" y="5251269"/>
            <a:ext cx="2252036" cy="350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42A8131-1BA9-4CBB-89E6-468025726F27}"/>
              </a:ext>
            </a:extLst>
          </p:cNvPr>
          <p:cNvSpPr/>
          <p:nvPr/>
        </p:nvSpPr>
        <p:spPr>
          <a:xfrm>
            <a:off x="7947442" y="684494"/>
            <a:ext cx="992777" cy="883049"/>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722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03A0EE7-733E-4B4F-BFB8-B1AA037C67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60189" y="2932822"/>
            <a:ext cx="3852025" cy="2502874"/>
          </a:xfrm>
        </p:spPr>
      </p:pic>
      <p:pic>
        <p:nvPicPr>
          <p:cNvPr id="7" name="Picture 6">
            <a:extLst>
              <a:ext uri="{FF2B5EF4-FFF2-40B4-BE49-F238E27FC236}">
                <a16:creationId xmlns:a16="http://schemas.microsoft.com/office/drawing/2014/main" id="{85B9A3F0-B7B3-4736-9C44-B035D85EA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5410" y="296990"/>
            <a:ext cx="3781906" cy="2247122"/>
          </a:xfrm>
          <a:prstGeom prst="rect">
            <a:avLst/>
          </a:prstGeom>
        </p:spPr>
      </p:pic>
      <p:pic>
        <p:nvPicPr>
          <p:cNvPr id="9" name="Picture 8">
            <a:extLst>
              <a:ext uri="{FF2B5EF4-FFF2-40B4-BE49-F238E27FC236}">
                <a16:creationId xmlns:a16="http://schemas.microsoft.com/office/drawing/2014/main" id="{96B7407C-272B-4EF6-A733-AB97D3B5D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484" y="2899432"/>
            <a:ext cx="4507316" cy="2536264"/>
          </a:xfrm>
          <a:prstGeom prst="rect">
            <a:avLst/>
          </a:prstGeom>
        </p:spPr>
      </p:pic>
      <p:pic>
        <p:nvPicPr>
          <p:cNvPr id="11" name="Picture 10">
            <a:extLst>
              <a:ext uri="{FF2B5EF4-FFF2-40B4-BE49-F238E27FC236}">
                <a16:creationId xmlns:a16="http://schemas.microsoft.com/office/drawing/2014/main" id="{FD3767F5-5435-495C-9581-B663EDF90F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604" y="296990"/>
            <a:ext cx="4723076" cy="1982845"/>
          </a:xfrm>
          <a:prstGeom prst="rect">
            <a:avLst/>
          </a:prstGeom>
        </p:spPr>
      </p:pic>
    </p:spTree>
    <p:extLst>
      <p:ext uri="{BB962C8B-B14F-4D97-AF65-F5344CB8AC3E}">
        <p14:creationId xmlns:p14="http://schemas.microsoft.com/office/powerpoint/2010/main" val="3124140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DEE366-D18E-4DFC-9396-40A582F452A5}"/>
              </a:ext>
            </a:extLst>
          </p:cNvPr>
          <p:cNvPicPr>
            <a:picLocks noChangeAspect="1"/>
          </p:cNvPicPr>
          <p:nvPr/>
        </p:nvPicPr>
        <p:blipFill>
          <a:blip r:embed="rId2"/>
          <a:stretch>
            <a:fillRect/>
          </a:stretch>
        </p:blipFill>
        <p:spPr>
          <a:xfrm>
            <a:off x="283267" y="1564677"/>
            <a:ext cx="5264421" cy="5016758"/>
          </a:xfrm>
          <a:prstGeom prst="rect">
            <a:avLst/>
          </a:prstGeom>
        </p:spPr>
      </p:pic>
      <p:pic>
        <p:nvPicPr>
          <p:cNvPr id="7" name="Picture 6">
            <a:extLst>
              <a:ext uri="{FF2B5EF4-FFF2-40B4-BE49-F238E27FC236}">
                <a16:creationId xmlns:a16="http://schemas.microsoft.com/office/drawing/2014/main" id="{74351458-F7C5-411D-A233-BB9C8155CCC7}"/>
              </a:ext>
            </a:extLst>
          </p:cNvPr>
          <p:cNvPicPr>
            <a:picLocks noChangeAspect="1"/>
          </p:cNvPicPr>
          <p:nvPr/>
        </p:nvPicPr>
        <p:blipFill>
          <a:blip r:embed="rId3"/>
          <a:stretch>
            <a:fillRect/>
          </a:stretch>
        </p:blipFill>
        <p:spPr>
          <a:xfrm>
            <a:off x="7477108" y="5076408"/>
            <a:ext cx="2787793" cy="1505027"/>
          </a:xfrm>
          <a:prstGeom prst="rect">
            <a:avLst/>
          </a:prstGeom>
        </p:spPr>
      </p:pic>
      <p:sp>
        <p:nvSpPr>
          <p:cNvPr id="8" name="Content Placeholder 2">
            <a:extLst>
              <a:ext uri="{FF2B5EF4-FFF2-40B4-BE49-F238E27FC236}">
                <a16:creationId xmlns:a16="http://schemas.microsoft.com/office/drawing/2014/main" id="{D3DD4EAA-6051-4E8A-AB26-FEE473F4ACC4}"/>
              </a:ext>
            </a:extLst>
          </p:cNvPr>
          <p:cNvSpPr>
            <a:spLocks noGrp="1"/>
          </p:cNvSpPr>
          <p:nvPr>
            <p:ph idx="1"/>
          </p:nvPr>
        </p:nvSpPr>
        <p:spPr>
          <a:xfrm>
            <a:off x="6339796" y="1564677"/>
            <a:ext cx="5062415" cy="4351338"/>
          </a:xfrm>
        </p:spPr>
        <p:txBody>
          <a:bodyPr/>
          <a:lstStyle/>
          <a:p>
            <a:r>
              <a:rPr lang="en-US" dirty="0"/>
              <a:t>Two-way attenuation vs. wavelength</a:t>
            </a:r>
          </a:p>
          <a:p>
            <a:r>
              <a:rPr lang="en-US" dirty="0"/>
              <a:t>630 nm laser pulse with 200 </a:t>
            </a:r>
            <a:r>
              <a:rPr lang="en-US" dirty="0" err="1"/>
              <a:t>nJ</a:t>
            </a:r>
            <a:r>
              <a:rPr lang="en-US" dirty="0"/>
              <a:t> pulse energy</a:t>
            </a:r>
          </a:p>
          <a:p>
            <a:r>
              <a:rPr lang="en-US" dirty="0"/>
              <a:t>Weak target (1% reflection, 0.1% 180 deg BRDF) </a:t>
            </a:r>
          </a:p>
          <a:p>
            <a:r>
              <a:rPr lang="en-US" dirty="0"/>
              <a:t>63 photons received</a:t>
            </a:r>
          </a:p>
        </p:txBody>
      </p:sp>
      <p:sp>
        <p:nvSpPr>
          <p:cNvPr id="9" name="Title 1">
            <a:extLst>
              <a:ext uri="{FF2B5EF4-FFF2-40B4-BE49-F238E27FC236}">
                <a16:creationId xmlns:a16="http://schemas.microsoft.com/office/drawing/2014/main" id="{BE8B4E5E-5C55-4118-A090-30E310843BB9}"/>
              </a:ext>
            </a:extLst>
          </p:cNvPr>
          <p:cNvSpPr>
            <a:spLocks noGrp="1"/>
          </p:cNvSpPr>
          <p:nvPr>
            <p:ph type="title"/>
          </p:nvPr>
        </p:nvSpPr>
        <p:spPr>
          <a:xfrm>
            <a:off x="838200" y="365125"/>
            <a:ext cx="10515600" cy="1325563"/>
          </a:xfrm>
        </p:spPr>
        <p:txBody>
          <a:bodyPr/>
          <a:lstStyle/>
          <a:p>
            <a:r>
              <a:rPr lang="en-US" dirty="0"/>
              <a:t>Light budget</a:t>
            </a:r>
          </a:p>
        </p:txBody>
      </p:sp>
    </p:spTree>
    <p:extLst>
      <p:ext uri="{BB962C8B-B14F-4D97-AF65-F5344CB8AC3E}">
        <p14:creationId xmlns:p14="http://schemas.microsoft.com/office/powerpoint/2010/main" val="3532808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3AB52-AE5D-437F-A3A3-4131E0F14CC7}"/>
              </a:ext>
            </a:extLst>
          </p:cNvPr>
          <p:cNvSpPr>
            <a:spLocks noGrp="1"/>
          </p:cNvSpPr>
          <p:nvPr>
            <p:ph type="title"/>
          </p:nvPr>
        </p:nvSpPr>
        <p:spPr/>
        <p:txBody>
          <a:bodyPr/>
          <a:lstStyle/>
          <a:p>
            <a:r>
              <a:rPr lang="en-US" dirty="0"/>
              <a:t>Goals for the Next 5 Years </a:t>
            </a:r>
          </a:p>
        </p:txBody>
      </p:sp>
      <p:sp>
        <p:nvSpPr>
          <p:cNvPr id="3" name="Content Placeholder 2">
            <a:extLst>
              <a:ext uri="{FF2B5EF4-FFF2-40B4-BE49-F238E27FC236}">
                <a16:creationId xmlns:a16="http://schemas.microsoft.com/office/drawing/2014/main" id="{3502C288-83F7-499E-8019-A6B31B09A30C}"/>
              </a:ext>
            </a:extLst>
          </p:cNvPr>
          <p:cNvSpPr>
            <a:spLocks noGrp="1"/>
          </p:cNvSpPr>
          <p:nvPr>
            <p:ph idx="1"/>
          </p:nvPr>
        </p:nvSpPr>
        <p:spPr/>
        <p:txBody>
          <a:bodyPr/>
          <a:lstStyle/>
          <a:p>
            <a:r>
              <a:rPr lang="en-US" dirty="0"/>
              <a:t>Consolidation</a:t>
            </a:r>
          </a:p>
          <a:p>
            <a:r>
              <a:rPr lang="en-US" dirty="0"/>
              <a:t>Collaboration</a:t>
            </a:r>
          </a:p>
          <a:p>
            <a:r>
              <a:rPr lang="en-US" dirty="0"/>
              <a:t>Innovation</a:t>
            </a:r>
          </a:p>
        </p:txBody>
      </p:sp>
    </p:spTree>
    <p:extLst>
      <p:ext uri="{BB962C8B-B14F-4D97-AF65-F5344CB8AC3E}">
        <p14:creationId xmlns:p14="http://schemas.microsoft.com/office/powerpoint/2010/main" val="110242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23DB-AEDD-407C-99FD-F707985828E8}"/>
              </a:ext>
            </a:extLst>
          </p:cNvPr>
          <p:cNvSpPr>
            <a:spLocks noGrp="1"/>
          </p:cNvSpPr>
          <p:nvPr>
            <p:ph type="title"/>
          </p:nvPr>
        </p:nvSpPr>
        <p:spPr/>
        <p:txBody>
          <a:bodyPr/>
          <a:lstStyle/>
          <a:p>
            <a:r>
              <a:rPr lang="en-US" b="1" dirty="0"/>
              <a:t>Consolidation</a:t>
            </a:r>
            <a:endParaRPr lang="en-US" dirty="0"/>
          </a:p>
        </p:txBody>
      </p:sp>
      <p:sp>
        <p:nvSpPr>
          <p:cNvPr id="3" name="Content Placeholder 2">
            <a:extLst>
              <a:ext uri="{FF2B5EF4-FFF2-40B4-BE49-F238E27FC236}">
                <a16:creationId xmlns:a16="http://schemas.microsoft.com/office/drawing/2014/main" id="{E778926A-798C-450C-A138-F71178A1E3A8}"/>
              </a:ext>
            </a:extLst>
          </p:cNvPr>
          <p:cNvSpPr>
            <a:spLocks noGrp="1"/>
          </p:cNvSpPr>
          <p:nvPr>
            <p:ph idx="1"/>
          </p:nvPr>
        </p:nvSpPr>
        <p:spPr/>
        <p:txBody>
          <a:bodyPr/>
          <a:lstStyle/>
          <a:p>
            <a:r>
              <a:rPr lang="en-US" dirty="0"/>
              <a:t>Align imaging-related projects at MBARI with shared resources and components where it would benefit the project outcomes </a:t>
            </a:r>
          </a:p>
          <a:p>
            <a:pPr lvl="1"/>
            <a:r>
              <a:rPr lang="en-US" dirty="0"/>
              <a:t>Custom lenses for wide-angle, space constrained imaging projects </a:t>
            </a:r>
          </a:p>
          <a:p>
            <a:pPr lvl="1"/>
            <a:r>
              <a:rPr lang="en-US" dirty="0"/>
              <a:t>High-intensity strobe illumination with standard power/trigger interfaces</a:t>
            </a:r>
          </a:p>
          <a:p>
            <a:pPr lvl="1"/>
            <a:r>
              <a:rPr lang="en-US" dirty="0"/>
              <a:t>Hyper and multispectral illumination and sensors </a:t>
            </a:r>
          </a:p>
          <a:p>
            <a:pPr lvl="1"/>
            <a:r>
              <a:rPr lang="en-US" dirty="0"/>
              <a:t>Miniaturized in situ microscopes</a:t>
            </a:r>
          </a:p>
          <a:p>
            <a:pPr lvl="1"/>
            <a:endParaRPr lang="en-US" dirty="0"/>
          </a:p>
        </p:txBody>
      </p:sp>
    </p:spTree>
    <p:extLst>
      <p:ext uri="{BB962C8B-B14F-4D97-AF65-F5344CB8AC3E}">
        <p14:creationId xmlns:p14="http://schemas.microsoft.com/office/powerpoint/2010/main" val="2684238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CBCC5-6C88-4BEC-9764-2D87FB41A5C1}"/>
              </a:ext>
            </a:extLst>
          </p:cNvPr>
          <p:cNvSpPr>
            <a:spLocks noGrp="1"/>
          </p:cNvSpPr>
          <p:nvPr>
            <p:ph type="title"/>
          </p:nvPr>
        </p:nvSpPr>
        <p:spPr/>
        <p:txBody>
          <a:bodyPr/>
          <a:lstStyle/>
          <a:p>
            <a:r>
              <a:rPr lang="en-US" dirty="0"/>
              <a:t>Advanced Optics and Viewports</a:t>
            </a:r>
          </a:p>
        </p:txBody>
      </p:sp>
      <p:sp>
        <p:nvSpPr>
          <p:cNvPr id="9" name="TextBox 8">
            <a:extLst>
              <a:ext uri="{FF2B5EF4-FFF2-40B4-BE49-F238E27FC236}">
                <a16:creationId xmlns:a16="http://schemas.microsoft.com/office/drawing/2014/main" id="{76EBF483-8521-423D-BE0F-5A815F4BC41A}"/>
              </a:ext>
            </a:extLst>
          </p:cNvPr>
          <p:cNvSpPr txBox="1"/>
          <p:nvPr/>
        </p:nvSpPr>
        <p:spPr>
          <a:xfrm>
            <a:off x="566651" y="1521760"/>
            <a:ext cx="3248891" cy="646331"/>
          </a:xfrm>
          <a:prstGeom prst="rect">
            <a:avLst/>
          </a:prstGeom>
          <a:noFill/>
        </p:spPr>
        <p:txBody>
          <a:bodyPr wrap="square" rtlCol="0">
            <a:spAutoFit/>
          </a:bodyPr>
          <a:lstStyle/>
          <a:p>
            <a:r>
              <a:rPr lang="en-US" dirty="0"/>
              <a:t>Large platforms </a:t>
            </a:r>
          </a:p>
          <a:p>
            <a:r>
              <a:rPr lang="en-US" dirty="0"/>
              <a:t>(Ventana, Ricketts, Dorado)</a:t>
            </a:r>
          </a:p>
        </p:txBody>
      </p:sp>
      <p:sp>
        <p:nvSpPr>
          <p:cNvPr id="12" name="TextBox 11">
            <a:extLst>
              <a:ext uri="{FF2B5EF4-FFF2-40B4-BE49-F238E27FC236}">
                <a16:creationId xmlns:a16="http://schemas.microsoft.com/office/drawing/2014/main" id="{4FB122D5-7E60-43A5-8245-0E6AAE5D0732}"/>
              </a:ext>
            </a:extLst>
          </p:cNvPr>
          <p:cNvSpPr txBox="1"/>
          <p:nvPr/>
        </p:nvSpPr>
        <p:spPr>
          <a:xfrm>
            <a:off x="566651" y="5289180"/>
            <a:ext cx="2452254"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t>Large and heavy (100 </a:t>
            </a:r>
            <a:r>
              <a:rPr lang="en-US" sz="1400" dirty="0" err="1"/>
              <a:t>lbs</a:t>
            </a:r>
            <a:r>
              <a:rPr lang="en-US" sz="1400" dirty="0"/>
              <a:t>)</a:t>
            </a:r>
          </a:p>
          <a:p>
            <a:pPr marL="285750" indent="-285750">
              <a:buFont typeface="Arial" panose="020B0604020202020204" pitchFamily="34" charset="0"/>
              <a:buChar char="•"/>
            </a:pPr>
            <a:r>
              <a:rPr lang="en-US" sz="1400" dirty="0"/>
              <a:t>Professional 4k video</a:t>
            </a:r>
          </a:p>
          <a:p>
            <a:pPr marL="285750" indent="-285750">
              <a:buFont typeface="Arial" panose="020B0604020202020204" pitchFamily="34" charset="0"/>
              <a:buChar char="•"/>
            </a:pPr>
            <a:r>
              <a:rPr lang="en-US" sz="1400" dirty="0"/>
              <a:t>Suitable for BBC, Nat Geo, </a:t>
            </a:r>
            <a:r>
              <a:rPr lang="en-US" sz="1400" dirty="0" err="1"/>
              <a:t>etc</a:t>
            </a:r>
            <a:endParaRPr lang="en-US" sz="1400" dirty="0"/>
          </a:p>
          <a:p>
            <a:pPr marL="285750" indent="-285750">
              <a:buFont typeface="Arial" panose="020B0604020202020204" pitchFamily="34" charset="0"/>
              <a:buChar char="•"/>
            </a:pPr>
            <a:r>
              <a:rPr lang="en-US" sz="1400" dirty="0"/>
              <a:t>Sets the standard in the field</a:t>
            </a:r>
          </a:p>
        </p:txBody>
      </p:sp>
      <p:sp>
        <p:nvSpPr>
          <p:cNvPr id="13" name="TextBox 12">
            <a:extLst>
              <a:ext uri="{FF2B5EF4-FFF2-40B4-BE49-F238E27FC236}">
                <a16:creationId xmlns:a16="http://schemas.microsoft.com/office/drawing/2014/main" id="{EE748E08-1EDF-44ED-8504-99F782FCE075}"/>
              </a:ext>
            </a:extLst>
          </p:cNvPr>
          <p:cNvSpPr txBox="1"/>
          <p:nvPr/>
        </p:nvSpPr>
        <p:spPr>
          <a:xfrm>
            <a:off x="4227058" y="1514082"/>
            <a:ext cx="3248891" cy="646331"/>
          </a:xfrm>
          <a:prstGeom prst="rect">
            <a:avLst/>
          </a:prstGeom>
          <a:noFill/>
        </p:spPr>
        <p:txBody>
          <a:bodyPr wrap="square" rtlCol="0">
            <a:spAutoFit/>
          </a:bodyPr>
          <a:lstStyle/>
          <a:p>
            <a:r>
              <a:rPr lang="en-US" dirty="0"/>
              <a:t>Medium platforms </a:t>
            </a:r>
          </a:p>
          <a:p>
            <a:r>
              <a:rPr lang="en-US" dirty="0"/>
              <a:t>(</a:t>
            </a:r>
            <a:r>
              <a:rPr lang="en-US" dirty="0" err="1"/>
              <a:t>MiniROV</a:t>
            </a:r>
            <a:r>
              <a:rPr lang="en-US" dirty="0"/>
              <a:t>, LRAUV, LASS)</a:t>
            </a:r>
          </a:p>
        </p:txBody>
      </p:sp>
      <p:pic>
        <p:nvPicPr>
          <p:cNvPr id="14" name="Picture 13">
            <a:extLst>
              <a:ext uri="{FF2B5EF4-FFF2-40B4-BE49-F238E27FC236}">
                <a16:creationId xmlns:a16="http://schemas.microsoft.com/office/drawing/2014/main" id="{57481CD9-CBE4-415A-BE4D-1A3728648FE7}"/>
              </a:ext>
            </a:extLst>
          </p:cNvPr>
          <p:cNvPicPr>
            <a:picLocks noChangeAspect="1"/>
          </p:cNvPicPr>
          <p:nvPr/>
        </p:nvPicPr>
        <p:blipFill rotWithShape="1">
          <a:blip r:embed="rId2"/>
          <a:srcRect l="13263" t="50832" r="39787" b="7214"/>
          <a:stretch/>
        </p:blipFill>
        <p:spPr>
          <a:xfrm>
            <a:off x="648392" y="2427032"/>
            <a:ext cx="2452255" cy="1431074"/>
          </a:xfrm>
          <a:prstGeom prst="rect">
            <a:avLst/>
          </a:prstGeom>
        </p:spPr>
      </p:pic>
      <p:pic>
        <p:nvPicPr>
          <p:cNvPr id="15" name="Picture 14" descr="MBARI: shooting 4K video of deep-sea animals and habitats by Jose Antunes -  ProVideo Coalition">
            <a:extLst>
              <a:ext uri="{FF2B5EF4-FFF2-40B4-BE49-F238E27FC236}">
                <a16:creationId xmlns:a16="http://schemas.microsoft.com/office/drawing/2014/main" id="{BBF4C64C-C664-4E26-9B9B-B2E18EFE2C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297" t="36092" r="42192" b="33234"/>
          <a:stretch/>
        </p:blipFill>
        <p:spPr bwMode="auto">
          <a:xfrm>
            <a:off x="648392" y="3858106"/>
            <a:ext cx="2452255" cy="131190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8FD553A-C181-4C02-BB61-98EFBEC3F394}"/>
              </a:ext>
            </a:extLst>
          </p:cNvPr>
          <p:cNvSpPr txBox="1"/>
          <p:nvPr/>
        </p:nvSpPr>
        <p:spPr>
          <a:xfrm>
            <a:off x="3988120" y="5291465"/>
            <a:ext cx="2452254"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2 liter bottle sized</a:t>
            </a:r>
          </a:p>
          <a:p>
            <a:pPr marL="285750" indent="-285750">
              <a:buFont typeface="Arial" panose="020B0604020202020204" pitchFamily="34" charset="0"/>
              <a:buChar char="•"/>
            </a:pPr>
            <a:r>
              <a:rPr lang="en-US" sz="1400" dirty="0"/>
              <a:t>Mixture of HD and 4k recording</a:t>
            </a:r>
          </a:p>
          <a:p>
            <a:pPr marL="285750" indent="-285750">
              <a:buFont typeface="Arial" panose="020B0604020202020204" pitchFamily="34" charset="0"/>
              <a:buChar char="•"/>
            </a:pPr>
            <a:r>
              <a:rPr lang="en-US" sz="1400" dirty="0"/>
              <a:t>Limited optics and correction</a:t>
            </a:r>
          </a:p>
        </p:txBody>
      </p:sp>
      <p:pic>
        <p:nvPicPr>
          <p:cNvPr id="18" name="Picture 17">
            <a:extLst>
              <a:ext uri="{FF2B5EF4-FFF2-40B4-BE49-F238E27FC236}">
                <a16:creationId xmlns:a16="http://schemas.microsoft.com/office/drawing/2014/main" id="{C59095FE-F337-4F53-A0BF-6827D3B254D0}"/>
              </a:ext>
            </a:extLst>
          </p:cNvPr>
          <p:cNvPicPr>
            <a:picLocks noChangeAspect="1"/>
          </p:cNvPicPr>
          <p:nvPr/>
        </p:nvPicPr>
        <p:blipFill rotWithShape="1">
          <a:blip r:embed="rId4">
            <a:extLst>
              <a:ext uri="{28A0092B-C50C-407E-A947-70E740481C1C}">
                <a14:useLocalDpi xmlns:a14="http://schemas.microsoft.com/office/drawing/2010/main" val="0"/>
              </a:ext>
            </a:extLst>
          </a:blip>
          <a:srcRect l="30446" t="23003" r="30782" b="39740"/>
          <a:stretch/>
        </p:blipFill>
        <p:spPr>
          <a:xfrm>
            <a:off x="4253346" y="2478244"/>
            <a:ext cx="1921803" cy="1231107"/>
          </a:xfrm>
          <a:prstGeom prst="rect">
            <a:avLst/>
          </a:prstGeom>
        </p:spPr>
      </p:pic>
      <p:pic>
        <p:nvPicPr>
          <p:cNvPr id="19" name="Picture 18">
            <a:extLst>
              <a:ext uri="{FF2B5EF4-FFF2-40B4-BE49-F238E27FC236}">
                <a16:creationId xmlns:a16="http://schemas.microsoft.com/office/drawing/2014/main" id="{92B02161-9424-4316-8E1D-A857555C1ECE}"/>
              </a:ext>
            </a:extLst>
          </p:cNvPr>
          <p:cNvPicPr>
            <a:picLocks noChangeAspect="1"/>
          </p:cNvPicPr>
          <p:nvPr/>
        </p:nvPicPr>
        <p:blipFill rotWithShape="1">
          <a:blip r:embed="rId5"/>
          <a:srcRect t="28341" r="58847" b="15590"/>
          <a:stretch/>
        </p:blipFill>
        <p:spPr>
          <a:xfrm>
            <a:off x="4241694" y="3775986"/>
            <a:ext cx="1921803" cy="1381940"/>
          </a:xfrm>
          <a:prstGeom prst="rect">
            <a:avLst/>
          </a:prstGeom>
        </p:spPr>
      </p:pic>
      <p:sp>
        <p:nvSpPr>
          <p:cNvPr id="20" name="TextBox 19">
            <a:extLst>
              <a:ext uri="{FF2B5EF4-FFF2-40B4-BE49-F238E27FC236}">
                <a16:creationId xmlns:a16="http://schemas.microsoft.com/office/drawing/2014/main" id="{507C9234-03BD-40F7-87FB-BF21126FDEC7}"/>
              </a:ext>
            </a:extLst>
          </p:cNvPr>
          <p:cNvSpPr txBox="1"/>
          <p:nvPr/>
        </p:nvSpPr>
        <p:spPr>
          <a:xfrm>
            <a:off x="7490585" y="1514082"/>
            <a:ext cx="3690033" cy="923330"/>
          </a:xfrm>
          <a:prstGeom prst="rect">
            <a:avLst/>
          </a:prstGeom>
          <a:noFill/>
        </p:spPr>
        <p:txBody>
          <a:bodyPr wrap="square" rtlCol="0">
            <a:spAutoFit/>
          </a:bodyPr>
          <a:lstStyle/>
          <a:p>
            <a:r>
              <a:rPr lang="en-US" dirty="0"/>
              <a:t>Small platforms </a:t>
            </a:r>
          </a:p>
          <a:p>
            <a:r>
              <a:rPr lang="en-US" dirty="0"/>
              <a:t>(Mola, Blue ROV, Defender, piscivore, most GP ROV cameras) </a:t>
            </a:r>
          </a:p>
        </p:txBody>
      </p:sp>
      <p:sp>
        <p:nvSpPr>
          <p:cNvPr id="21" name="TextBox 20">
            <a:extLst>
              <a:ext uri="{FF2B5EF4-FFF2-40B4-BE49-F238E27FC236}">
                <a16:creationId xmlns:a16="http://schemas.microsoft.com/office/drawing/2014/main" id="{DF30586D-F56B-488A-87A0-B8A1B839E72F}"/>
              </a:ext>
            </a:extLst>
          </p:cNvPr>
          <p:cNvSpPr txBox="1"/>
          <p:nvPr/>
        </p:nvSpPr>
        <p:spPr>
          <a:xfrm>
            <a:off x="7415078" y="5289180"/>
            <a:ext cx="2452254" cy="1169551"/>
          </a:xfrm>
          <a:prstGeom prst="rect">
            <a:avLst/>
          </a:prstGeom>
          <a:noFill/>
        </p:spPr>
        <p:txBody>
          <a:bodyPr wrap="square" rtlCol="0">
            <a:spAutoFit/>
          </a:bodyPr>
          <a:lstStyle/>
          <a:p>
            <a:pPr marL="285750" indent="-285750">
              <a:buFont typeface="Arial" panose="020B0604020202020204" pitchFamily="34" charset="0"/>
              <a:buChar char="•"/>
            </a:pPr>
            <a:r>
              <a:rPr lang="en-US" sz="1400" dirty="0"/>
              <a:t>Soda can size or smaller</a:t>
            </a:r>
          </a:p>
          <a:p>
            <a:pPr marL="285750" indent="-285750">
              <a:buFont typeface="Arial" panose="020B0604020202020204" pitchFamily="34" charset="0"/>
              <a:buChar char="•"/>
            </a:pPr>
            <a:r>
              <a:rPr lang="en-US" sz="1400" dirty="0"/>
              <a:t>Mixture of HD and 4k recording</a:t>
            </a:r>
          </a:p>
          <a:p>
            <a:pPr marL="285750" indent="-285750">
              <a:buFont typeface="Arial" panose="020B0604020202020204" pitchFamily="34" charset="0"/>
              <a:buChar char="•"/>
            </a:pPr>
            <a:r>
              <a:rPr lang="en-US" sz="1400" dirty="0"/>
              <a:t>Limited optics, no correction</a:t>
            </a:r>
          </a:p>
        </p:txBody>
      </p:sp>
      <p:pic>
        <p:nvPicPr>
          <p:cNvPr id="1026" name="Picture 2">
            <a:extLst>
              <a:ext uri="{FF2B5EF4-FFF2-40B4-BE49-F238E27FC236}">
                <a16:creationId xmlns:a16="http://schemas.microsoft.com/office/drawing/2014/main" id="{09849CBF-5F70-42CC-B284-7F5EA7A053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2806" t="14002" r="16950" b="15284"/>
          <a:stretch/>
        </p:blipFill>
        <p:spPr bwMode="auto">
          <a:xfrm>
            <a:off x="7564582" y="2447389"/>
            <a:ext cx="1828800" cy="143107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CD236D97-DD4C-405D-AF94-82F2C251742D}"/>
              </a:ext>
            </a:extLst>
          </p:cNvPr>
          <p:cNvPicPr>
            <a:picLocks noChangeAspect="1"/>
          </p:cNvPicPr>
          <p:nvPr/>
        </p:nvPicPr>
        <p:blipFill rotWithShape="1">
          <a:blip r:embed="rId7"/>
          <a:srcRect l="13003" t="46572" r="33790"/>
          <a:stretch/>
        </p:blipFill>
        <p:spPr>
          <a:xfrm>
            <a:off x="7564582" y="3919334"/>
            <a:ext cx="2189018" cy="1237327"/>
          </a:xfrm>
          <a:prstGeom prst="rect">
            <a:avLst/>
          </a:prstGeom>
        </p:spPr>
      </p:pic>
    </p:spTree>
    <p:extLst>
      <p:ext uri="{BB962C8B-B14F-4D97-AF65-F5344CB8AC3E}">
        <p14:creationId xmlns:p14="http://schemas.microsoft.com/office/powerpoint/2010/main" val="3666431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48F6-DC5C-4655-8D39-81EFDEF9891D}"/>
              </a:ext>
            </a:extLst>
          </p:cNvPr>
          <p:cNvSpPr>
            <a:spLocks noGrp="1"/>
          </p:cNvSpPr>
          <p:nvPr>
            <p:ph type="title"/>
          </p:nvPr>
        </p:nvSpPr>
        <p:spPr/>
        <p:txBody>
          <a:bodyPr/>
          <a:lstStyle/>
          <a:p>
            <a:r>
              <a:rPr lang="en-US" dirty="0"/>
              <a:t>Strobe Illumination</a:t>
            </a:r>
          </a:p>
        </p:txBody>
      </p:sp>
      <p:sp>
        <p:nvSpPr>
          <p:cNvPr id="4" name="Content Placeholder 2">
            <a:extLst>
              <a:ext uri="{FF2B5EF4-FFF2-40B4-BE49-F238E27FC236}">
                <a16:creationId xmlns:a16="http://schemas.microsoft.com/office/drawing/2014/main" id="{5BFD6868-5224-4EB2-BE67-7054B6F2796F}"/>
              </a:ext>
            </a:extLst>
          </p:cNvPr>
          <p:cNvSpPr>
            <a:spLocks noGrp="1"/>
          </p:cNvSpPr>
          <p:nvPr>
            <p:ph idx="1"/>
          </p:nvPr>
        </p:nvSpPr>
        <p:spPr>
          <a:xfrm>
            <a:off x="838200" y="1825625"/>
            <a:ext cx="4074885" cy="4351338"/>
          </a:xfrm>
        </p:spPr>
        <p:txBody>
          <a:bodyPr>
            <a:normAutofit/>
          </a:bodyPr>
          <a:lstStyle/>
          <a:p>
            <a:pPr lvl="1"/>
            <a:r>
              <a:rPr lang="en-US" dirty="0"/>
              <a:t>Replace Zenon with LED, where possible</a:t>
            </a:r>
          </a:p>
          <a:p>
            <a:pPr lvl="2"/>
            <a:r>
              <a:rPr lang="en-US" dirty="0"/>
              <a:t>10 million lumen concept</a:t>
            </a:r>
          </a:p>
          <a:p>
            <a:pPr lvl="1"/>
            <a:r>
              <a:rPr lang="en-US" dirty="0"/>
              <a:t>Synchronize image capture and illumination </a:t>
            </a:r>
          </a:p>
          <a:p>
            <a:pPr lvl="2"/>
            <a:r>
              <a:rPr lang="en-US" dirty="0"/>
              <a:t>Freeze motion, save energy</a:t>
            </a:r>
          </a:p>
          <a:p>
            <a:pPr lvl="1"/>
            <a:r>
              <a:rPr lang="en-US" dirty="0"/>
              <a:t>Tailor illumination to match application</a:t>
            </a:r>
          </a:p>
          <a:p>
            <a:pPr lvl="2"/>
            <a:r>
              <a:rPr lang="en-US" dirty="0"/>
              <a:t>HSI strobes</a:t>
            </a:r>
          </a:p>
        </p:txBody>
      </p:sp>
      <p:pic>
        <p:nvPicPr>
          <p:cNvPr id="5" name="Picture 4">
            <a:extLst>
              <a:ext uri="{FF2B5EF4-FFF2-40B4-BE49-F238E27FC236}">
                <a16:creationId xmlns:a16="http://schemas.microsoft.com/office/drawing/2014/main" id="{CC552467-EA29-43E8-B7B1-D3328F1F3FEF}"/>
              </a:ext>
            </a:extLst>
          </p:cNvPr>
          <p:cNvPicPr>
            <a:picLocks noChangeAspect="1"/>
          </p:cNvPicPr>
          <p:nvPr/>
        </p:nvPicPr>
        <p:blipFill rotWithShape="1">
          <a:blip r:embed="rId2"/>
          <a:srcRect l="51005" t="36787" r="4295" b="9897"/>
          <a:stretch/>
        </p:blipFill>
        <p:spPr>
          <a:xfrm>
            <a:off x="7757886" y="254587"/>
            <a:ext cx="3251200" cy="3142075"/>
          </a:xfrm>
          <a:prstGeom prst="rect">
            <a:avLst/>
          </a:prstGeom>
        </p:spPr>
      </p:pic>
      <p:sp>
        <p:nvSpPr>
          <p:cNvPr id="7" name="AutoShape 2">
            <a:extLst>
              <a:ext uri="{FF2B5EF4-FFF2-40B4-BE49-F238E27FC236}">
                <a16:creationId xmlns:a16="http://schemas.microsoft.com/office/drawing/2014/main" id="{262E0B64-C845-4768-A062-397E58913D4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C398B67B-423F-40BA-8E9F-A7CD5E36B6DE}"/>
              </a:ext>
            </a:extLst>
          </p:cNvPr>
          <p:cNvPicPr>
            <a:picLocks noChangeAspect="1"/>
          </p:cNvPicPr>
          <p:nvPr/>
        </p:nvPicPr>
        <p:blipFill rotWithShape="1">
          <a:blip r:embed="rId3">
            <a:extLst>
              <a:ext uri="{28A0092B-C50C-407E-A947-70E740481C1C}">
                <a14:useLocalDpi xmlns:a14="http://schemas.microsoft.com/office/drawing/2010/main" val="0"/>
              </a:ext>
            </a:extLst>
          </a:blip>
          <a:srcRect t="15767" b="17672"/>
          <a:stretch/>
        </p:blipFill>
        <p:spPr>
          <a:xfrm>
            <a:off x="6096000" y="3749675"/>
            <a:ext cx="5495122" cy="2743200"/>
          </a:xfrm>
          <a:prstGeom prst="rect">
            <a:avLst/>
          </a:prstGeom>
        </p:spPr>
      </p:pic>
    </p:spTree>
    <p:extLst>
      <p:ext uri="{BB962C8B-B14F-4D97-AF65-F5344CB8AC3E}">
        <p14:creationId xmlns:p14="http://schemas.microsoft.com/office/powerpoint/2010/main" val="302047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A13EA-7557-4B1B-B14A-06E34ABE3A8D}"/>
              </a:ext>
            </a:extLst>
          </p:cNvPr>
          <p:cNvSpPr>
            <a:spLocks noGrp="1"/>
          </p:cNvSpPr>
          <p:nvPr>
            <p:ph type="title"/>
          </p:nvPr>
        </p:nvSpPr>
        <p:spPr/>
        <p:txBody>
          <a:bodyPr/>
          <a:lstStyle/>
          <a:p>
            <a:r>
              <a:rPr lang="en-US" dirty="0"/>
              <a:t>Multi/hyperspectral Imaging</a:t>
            </a:r>
          </a:p>
        </p:txBody>
      </p:sp>
      <p:sp>
        <p:nvSpPr>
          <p:cNvPr id="3" name="Content Placeholder 2">
            <a:extLst>
              <a:ext uri="{FF2B5EF4-FFF2-40B4-BE49-F238E27FC236}">
                <a16:creationId xmlns:a16="http://schemas.microsoft.com/office/drawing/2014/main" id="{E8B0AD61-6A64-4CF4-913E-834BB30D16C8}"/>
              </a:ext>
            </a:extLst>
          </p:cNvPr>
          <p:cNvSpPr>
            <a:spLocks noGrp="1"/>
          </p:cNvSpPr>
          <p:nvPr>
            <p:ph idx="1"/>
          </p:nvPr>
        </p:nvSpPr>
        <p:spPr>
          <a:xfrm>
            <a:off x="838200" y="1825625"/>
            <a:ext cx="4503057" cy="4351338"/>
          </a:xfrm>
        </p:spPr>
        <p:txBody>
          <a:bodyPr/>
          <a:lstStyle/>
          <a:p>
            <a:r>
              <a:rPr lang="en-US" dirty="0"/>
              <a:t>Continue supporting multi/hyperspectral imaging developments</a:t>
            </a:r>
          </a:p>
          <a:p>
            <a:r>
              <a:rPr lang="en-US" dirty="0"/>
              <a:t>Standardize illumination modules </a:t>
            </a:r>
          </a:p>
          <a:p>
            <a:r>
              <a:rPr lang="en-US" dirty="0"/>
              <a:t>Test new multi/hyper spectral sensors</a:t>
            </a:r>
          </a:p>
          <a:p>
            <a:endParaRPr lang="en-US" dirty="0"/>
          </a:p>
        </p:txBody>
      </p:sp>
      <p:pic>
        <p:nvPicPr>
          <p:cNvPr id="5" name="Picture 4">
            <a:extLst>
              <a:ext uri="{FF2B5EF4-FFF2-40B4-BE49-F238E27FC236}">
                <a16:creationId xmlns:a16="http://schemas.microsoft.com/office/drawing/2014/main" id="{0287A073-4110-42DC-AE0C-D078FC24C820}"/>
              </a:ext>
            </a:extLst>
          </p:cNvPr>
          <p:cNvPicPr>
            <a:picLocks noChangeAspect="1"/>
          </p:cNvPicPr>
          <p:nvPr/>
        </p:nvPicPr>
        <p:blipFill>
          <a:blip r:embed="rId2"/>
          <a:stretch>
            <a:fillRect/>
          </a:stretch>
        </p:blipFill>
        <p:spPr>
          <a:xfrm>
            <a:off x="9354024" y="150111"/>
            <a:ext cx="2709203" cy="2709203"/>
          </a:xfrm>
          <a:prstGeom prst="rect">
            <a:avLst/>
          </a:prstGeom>
        </p:spPr>
      </p:pic>
      <p:pic>
        <p:nvPicPr>
          <p:cNvPr id="7" name="Picture 6">
            <a:extLst>
              <a:ext uri="{FF2B5EF4-FFF2-40B4-BE49-F238E27FC236}">
                <a16:creationId xmlns:a16="http://schemas.microsoft.com/office/drawing/2014/main" id="{251F23C8-A8E3-4911-81D9-4791F19FA4EB}"/>
              </a:ext>
            </a:extLst>
          </p:cNvPr>
          <p:cNvPicPr>
            <a:picLocks noChangeAspect="1"/>
          </p:cNvPicPr>
          <p:nvPr/>
        </p:nvPicPr>
        <p:blipFill>
          <a:blip r:embed="rId3"/>
          <a:stretch>
            <a:fillRect/>
          </a:stretch>
        </p:blipFill>
        <p:spPr>
          <a:xfrm>
            <a:off x="6096000" y="1599675"/>
            <a:ext cx="2688939" cy="2401619"/>
          </a:xfrm>
          <a:prstGeom prst="rect">
            <a:avLst/>
          </a:prstGeom>
        </p:spPr>
      </p:pic>
      <p:pic>
        <p:nvPicPr>
          <p:cNvPr id="9" name="Picture 8">
            <a:extLst>
              <a:ext uri="{FF2B5EF4-FFF2-40B4-BE49-F238E27FC236}">
                <a16:creationId xmlns:a16="http://schemas.microsoft.com/office/drawing/2014/main" id="{43403C5B-1A93-416E-8378-504206DF1FF6}"/>
              </a:ext>
            </a:extLst>
          </p:cNvPr>
          <p:cNvPicPr>
            <a:picLocks noChangeAspect="1"/>
          </p:cNvPicPr>
          <p:nvPr/>
        </p:nvPicPr>
        <p:blipFill>
          <a:blip r:embed="rId4"/>
          <a:stretch>
            <a:fillRect/>
          </a:stretch>
        </p:blipFill>
        <p:spPr>
          <a:xfrm>
            <a:off x="6096000" y="4093864"/>
            <a:ext cx="5689600" cy="2551404"/>
          </a:xfrm>
          <a:prstGeom prst="rect">
            <a:avLst/>
          </a:prstGeom>
        </p:spPr>
      </p:pic>
    </p:spTree>
    <p:extLst>
      <p:ext uri="{BB962C8B-B14F-4D97-AF65-F5344CB8AC3E}">
        <p14:creationId xmlns:p14="http://schemas.microsoft.com/office/powerpoint/2010/main" val="966985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9B2B4-8772-4FCF-A46C-2067F5B5BE2A}"/>
              </a:ext>
            </a:extLst>
          </p:cNvPr>
          <p:cNvSpPr>
            <a:spLocks noGrp="1"/>
          </p:cNvSpPr>
          <p:nvPr>
            <p:ph type="title"/>
          </p:nvPr>
        </p:nvSpPr>
        <p:spPr/>
        <p:txBody>
          <a:bodyPr/>
          <a:lstStyle/>
          <a:p>
            <a:r>
              <a:rPr lang="en-US" dirty="0"/>
              <a:t>In Situ Microscopy</a:t>
            </a:r>
          </a:p>
        </p:txBody>
      </p:sp>
      <p:sp>
        <p:nvSpPr>
          <p:cNvPr id="3" name="Content Placeholder 2">
            <a:extLst>
              <a:ext uri="{FF2B5EF4-FFF2-40B4-BE49-F238E27FC236}">
                <a16:creationId xmlns:a16="http://schemas.microsoft.com/office/drawing/2014/main" id="{620DF8D2-D781-40A9-AA4C-7907A6C8CADE}"/>
              </a:ext>
            </a:extLst>
          </p:cNvPr>
          <p:cNvSpPr>
            <a:spLocks noGrp="1"/>
          </p:cNvSpPr>
          <p:nvPr>
            <p:ph idx="1"/>
          </p:nvPr>
        </p:nvSpPr>
        <p:spPr>
          <a:xfrm>
            <a:off x="838200" y="1825625"/>
            <a:ext cx="5257800" cy="4351338"/>
          </a:xfrm>
        </p:spPr>
        <p:txBody>
          <a:bodyPr/>
          <a:lstStyle/>
          <a:p>
            <a:r>
              <a:rPr lang="en-US" dirty="0"/>
              <a:t>Consolidate lens/cameras/strobe across SINKER and Planktivore</a:t>
            </a:r>
          </a:p>
          <a:p>
            <a:r>
              <a:rPr lang="en-US" dirty="0"/>
              <a:t>Miniaturize optical and illumination system to enable deployment on new platforms </a:t>
            </a:r>
          </a:p>
        </p:txBody>
      </p:sp>
      <p:pic>
        <p:nvPicPr>
          <p:cNvPr id="4" name="Picture 3">
            <a:extLst>
              <a:ext uri="{FF2B5EF4-FFF2-40B4-BE49-F238E27FC236}">
                <a16:creationId xmlns:a16="http://schemas.microsoft.com/office/drawing/2014/main" id="{482AD935-5F00-4222-9D01-94CF86829BFA}"/>
              </a:ext>
            </a:extLst>
          </p:cNvPr>
          <p:cNvPicPr>
            <a:picLocks noChangeAspect="1"/>
          </p:cNvPicPr>
          <p:nvPr/>
        </p:nvPicPr>
        <p:blipFill>
          <a:blip r:embed="rId2"/>
          <a:stretch>
            <a:fillRect/>
          </a:stretch>
        </p:blipFill>
        <p:spPr>
          <a:xfrm>
            <a:off x="8137621" y="1373866"/>
            <a:ext cx="2820664" cy="3666317"/>
          </a:xfrm>
          <a:prstGeom prst="rect">
            <a:avLst/>
          </a:prstGeom>
        </p:spPr>
      </p:pic>
    </p:spTree>
    <p:extLst>
      <p:ext uri="{BB962C8B-B14F-4D97-AF65-F5344CB8AC3E}">
        <p14:creationId xmlns:p14="http://schemas.microsoft.com/office/powerpoint/2010/main" val="293395519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7879</TotalTime>
  <Words>1499</Words>
  <Application>Microsoft Office PowerPoint</Application>
  <PresentationFormat>Widescreen</PresentationFormat>
  <Paragraphs>254</Paragraphs>
  <Slides>36</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HelveticaNeue Regular</vt:lpstr>
      <vt:lpstr>SourceSansPro</vt:lpstr>
      <vt:lpstr>Office Theme</vt:lpstr>
      <vt:lpstr>Subsea Advanced Imaging Lab</vt:lpstr>
      <vt:lpstr>Imaging at MBARI</vt:lpstr>
      <vt:lpstr>PowerPoint Presentation</vt:lpstr>
      <vt:lpstr>Goals for the Next 5 Years </vt:lpstr>
      <vt:lpstr>Consolidation</vt:lpstr>
      <vt:lpstr>Advanced Optics and Viewports</vt:lpstr>
      <vt:lpstr>Strobe Illumination</vt:lpstr>
      <vt:lpstr>Multi/hyperspectral Imaging</vt:lpstr>
      <vt:lpstr>In Situ Microscopy</vt:lpstr>
      <vt:lpstr>Collaboration</vt:lpstr>
      <vt:lpstr>PowerPoint Presentation</vt:lpstr>
      <vt:lpstr>Innovation</vt:lpstr>
      <vt:lpstr>The Challenge</vt:lpstr>
      <vt:lpstr>The Challenge</vt:lpstr>
      <vt:lpstr>Concept </vt:lpstr>
      <vt:lpstr>Laser Eye</vt:lpstr>
      <vt:lpstr>Monocentric Optics</vt:lpstr>
      <vt:lpstr>SPAD Sensors</vt:lpstr>
      <vt:lpstr>Canon’s Latest SPAD Sensors</vt:lpstr>
      <vt:lpstr>Concept</vt:lpstr>
      <vt:lpstr>Use Cases</vt:lpstr>
      <vt:lpstr>Impact</vt:lpstr>
      <vt:lpstr>Timeline and Milestones</vt:lpstr>
      <vt:lpstr>Specific Plans for 2027</vt:lpstr>
      <vt:lpstr>Thanks!</vt:lpstr>
      <vt:lpstr>Extras</vt:lpstr>
      <vt:lpstr>Optics make a big difference</vt:lpstr>
      <vt:lpstr>Monocentric Optics</vt:lpstr>
      <vt:lpstr>PowerPoint Presentation</vt:lpstr>
      <vt:lpstr>PowerPoint Presentation</vt:lpstr>
      <vt:lpstr>The Challenge</vt:lpstr>
      <vt:lpstr>The Light Bubble</vt:lpstr>
      <vt:lpstr>Closest Example: Harbor Branch UMSLI</vt:lpstr>
      <vt:lpstr>PowerPoint Presentation</vt:lpstr>
      <vt:lpstr>PowerPoint Presentation</vt:lpstr>
      <vt:lpstr>Light budget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Subsea Advanced Imaging Lab</dc:title>
  <dc:creator>Paul Roberts</dc:creator>
  <cp:lastModifiedBy>Paul Roberts</cp:lastModifiedBy>
  <cp:revision>76</cp:revision>
  <dcterms:created xsi:type="dcterms:W3CDTF">2026-04-29T19:05:07Z</dcterms:created>
  <dcterms:modified xsi:type="dcterms:W3CDTF">2026-05-05T06:25:28Z</dcterms:modified>
</cp:coreProperties>
</file>