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2" r:id="rId2"/>
  </p:sldMasterIdLst>
  <p:notesMasterIdLst>
    <p:notesMasterId r:id="rId28"/>
  </p:notesMasterIdLst>
  <p:handoutMasterIdLst>
    <p:handoutMasterId r:id="rId29"/>
  </p:handoutMasterIdLst>
  <p:sldIdLst>
    <p:sldId id="281" r:id="rId3"/>
    <p:sldId id="270" r:id="rId4"/>
    <p:sldId id="312" r:id="rId5"/>
    <p:sldId id="275" r:id="rId6"/>
    <p:sldId id="276" r:id="rId7"/>
    <p:sldId id="285" r:id="rId8"/>
    <p:sldId id="286" r:id="rId9"/>
    <p:sldId id="277" r:id="rId10"/>
    <p:sldId id="283" r:id="rId11"/>
    <p:sldId id="274" r:id="rId12"/>
    <p:sldId id="287" r:id="rId13"/>
    <p:sldId id="289" r:id="rId14"/>
    <p:sldId id="294" r:id="rId15"/>
    <p:sldId id="295" r:id="rId16"/>
    <p:sldId id="299" r:id="rId17"/>
    <p:sldId id="297" r:id="rId18"/>
    <p:sldId id="298" r:id="rId19"/>
    <p:sldId id="300" r:id="rId20"/>
    <p:sldId id="296" r:id="rId21"/>
    <p:sldId id="301" r:id="rId22"/>
    <p:sldId id="308" r:id="rId23"/>
    <p:sldId id="315" r:id="rId24"/>
    <p:sldId id="313" r:id="rId25"/>
    <p:sldId id="314" r:id="rId26"/>
    <p:sldId id="267" r:id="rId2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5E32"/>
    <a:srgbClr val="F79239"/>
    <a:srgbClr val="E3EBF1"/>
    <a:srgbClr val="FF6633"/>
    <a:srgbClr val="FF6637"/>
    <a:srgbClr val="8181FF"/>
    <a:srgbClr val="6E68EA"/>
    <a:srgbClr val="6776E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69" autoAdjust="0"/>
    <p:restoredTop sz="94579" autoAdjust="0"/>
  </p:normalViewPr>
  <p:slideViewPr>
    <p:cSldViewPr>
      <p:cViewPr varScale="1">
        <p:scale>
          <a:sx n="74" d="100"/>
          <a:sy n="74" d="100"/>
        </p:scale>
        <p:origin x="-1068"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6" d="100"/>
          <a:sy n="56" d="100"/>
        </p:scale>
        <p:origin x="-2886"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Arial" charset="0"/>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charset="0"/>
                <a:cs typeface="Arial" charset="0"/>
              </a:defRPr>
            </a:lvl1pPr>
          </a:lstStyle>
          <a:p>
            <a:pPr>
              <a:defRPr/>
            </a:pPr>
            <a:fld id="{B3485B2B-EC32-49AF-A10E-A6C5A452495D}" type="datetimeFigureOut">
              <a:rPr lang="en-GB"/>
              <a:pPr>
                <a:defRPr/>
              </a:pPr>
              <a:t>15/01/2016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charset="0"/>
                <a:cs typeface="Arial" charset="0"/>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charset="0"/>
                <a:cs typeface="Arial" charset="0"/>
              </a:defRPr>
            </a:lvl1pPr>
          </a:lstStyle>
          <a:p>
            <a:pPr>
              <a:defRPr/>
            </a:pPr>
            <a:fld id="{E40562A6-9303-499E-A14E-99FD397E6B6C}" type="slidenum">
              <a:rPr lang="en-GB"/>
              <a:pPr>
                <a:defRPr/>
              </a:pPr>
              <a:t>‹#›</a:t>
            </a:fld>
            <a:endParaRPr lang="en-GB"/>
          </a:p>
        </p:txBody>
      </p:sp>
    </p:spTree>
    <p:extLst>
      <p:ext uri="{BB962C8B-B14F-4D97-AF65-F5344CB8AC3E}">
        <p14:creationId xmlns:p14="http://schemas.microsoft.com/office/powerpoint/2010/main" val="35114661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GB"/>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2B5F9712-5298-4F14-8E37-E9C2F485EF48}" type="slidenum">
              <a:rPr lang="en-GB"/>
              <a:pPr>
                <a:defRPr/>
              </a:pPr>
              <a:t>‹#›</a:t>
            </a:fld>
            <a:endParaRPr lang="en-GB"/>
          </a:p>
        </p:txBody>
      </p:sp>
    </p:spTree>
    <p:extLst>
      <p:ext uri="{BB962C8B-B14F-4D97-AF65-F5344CB8AC3E}">
        <p14:creationId xmlns:p14="http://schemas.microsoft.com/office/powerpoint/2010/main" val="426850371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3638215B-3929-4A95-BD91-6B1FB6F71BD8}" type="slidenum">
              <a:rPr lang="en-GB" sz="1200"/>
              <a:pPr algn="r"/>
              <a:t>1</a:t>
            </a:fld>
            <a:endParaRPr lang="en-GB" sz="1200"/>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ChangeArrowheads="1" noTextEdit="1"/>
          </p:cNvSpPr>
          <p:nvPr>
            <p:ph type="sldImg"/>
          </p:nvPr>
        </p:nvSpPr>
        <p:spPr>
          <a:ln/>
        </p:spPr>
      </p:sp>
      <p:sp>
        <p:nvSpPr>
          <p:cNvPr id="4301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a:ln/>
        </p:spPr>
      </p:sp>
      <p:sp>
        <p:nvSpPr>
          <p:cNvPr id="4505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en-US" smtClean="0"/>
          </a:p>
        </p:txBody>
      </p:sp>
      <p:sp>
        <p:nvSpPr>
          <p:cNvPr id="33796" name="Slide Number Placeholder 3"/>
          <p:cNvSpPr>
            <a:spLocks noGrp="1"/>
          </p:cNvSpPr>
          <p:nvPr>
            <p:ph type="sldNum" sz="quarter" idx="5"/>
          </p:nvPr>
        </p:nvSpPr>
        <p:spPr>
          <a:noFill/>
        </p:spPr>
        <p:txBody>
          <a:bodyPr/>
          <a:lstStyle/>
          <a:p>
            <a:fld id="{4F15778F-AB6C-4ECC-9B33-A88BAF22039D}" type="slidenum">
              <a:rPr lang="en-GB" smtClean="0"/>
              <a:pPr/>
              <a:t>2</a:t>
            </a:fld>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en-US"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pPr eaLnBrk="1" hangingPunct="1"/>
            <a:endParaRPr lang="en-US" smtClean="0"/>
          </a:p>
        </p:txBody>
      </p:sp>
      <p:sp>
        <p:nvSpPr>
          <p:cNvPr id="31748" name="Slide Number Placeholder 3"/>
          <p:cNvSpPr>
            <a:spLocks noGrp="1"/>
          </p:cNvSpPr>
          <p:nvPr>
            <p:ph type="sldNum" sz="quarter" idx="5"/>
          </p:nvPr>
        </p:nvSpPr>
        <p:spPr>
          <a:noFill/>
        </p:spPr>
        <p:txBody>
          <a:bodyPr/>
          <a:lstStyle/>
          <a:p>
            <a:fld id="{2FD7038C-D803-4A11-9E87-368B926311CC}" type="slidenum">
              <a:rPr lang="en-GB" smtClean="0"/>
              <a:pPr/>
              <a:t>22</a:t>
            </a:fld>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noFill/>
          <a:ln/>
        </p:spPr>
        <p:txBody>
          <a:bodyPr/>
          <a:lstStyle/>
          <a:p>
            <a:pPr eaLnBrk="1" hangingPunct="1"/>
            <a:endParaRPr lang="en-US" smtClean="0"/>
          </a:p>
        </p:txBody>
      </p:sp>
      <p:sp>
        <p:nvSpPr>
          <p:cNvPr id="36868" name="Slide Number Placeholder 3"/>
          <p:cNvSpPr>
            <a:spLocks noGrp="1"/>
          </p:cNvSpPr>
          <p:nvPr>
            <p:ph type="sldNum" sz="quarter" idx="5"/>
          </p:nvPr>
        </p:nvSpPr>
        <p:spPr>
          <a:noFill/>
        </p:spPr>
        <p:txBody>
          <a:bodyPr/>
          <a:lstStyle/>
          <a:p>
            <a:fld id="{687EEF10-E81D-4CD1-8DF8-19D73FEA1ED3}" type="slidenum">
              <a:rPr lang="en-GB" smtClean="0"/>
              <a:pPr/>
              <a:t>23</a:t>
            </a:fld>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p:spPr>
        <p:txBody>
          <a:bodyPr/>
          <a:lstStyle/>
          <a:p>
            <a:pPr eaLnBrk="1" hangingPunct="1"/>
            <a:endParaRPr lang="en-US" smtClean="0"/>
          </a:p>
        </p:txBody>
      </p:sp>
      <p:sp>
        <p:nvSpPr>
          <p:cNvPr id="33796" name="Slide Number Placeholder 3"/>
          <p:cNvSpPr>
            <a:spLocks noGrp="1"/>
          </p:cNvSpPr>
          <p:nvPr>
            <p:ph type="sldNum" sz="quarter" idx="5"/>
          </p:nvPr>
        </p:nvSpPr>
        <p:spPr>
          <a:noFill/>
        </p:spPr>
        <p:txBody>
          <a:bodyPr/>
          <a:lstStyle/>
          <a:p>
            <a:fld id="{12DF4C4A-7630-49E8-85E1-79CB9A9C5A3E}" type="slidenum">
              <a:rPr lang="en-GB" smtClean="0"/>
              <a:pPr/>
              <a:t>24</a:t>
            </a:fld>
            <a:endParaRPr lang="en-GB"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8CBA0D6A-E035-4A59-B89E-6229E7C6099E}" type="slidenum">
              <a:rPr lang="en-GB" smtClean="0"/>
              <a:pPr/>
              <a:t>25</a:t>
            </a:fld>
            <a:endParaRPr lang="en-GB"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noFill/>
          <a:ln/>
        </p:spPr>
        <p:txBody>
          <a:bodyPr/>
          <a:lstStyle/>
          <a:p>
            <a:pPr eaLnBrk="1" hangingPunct="1"/>
            <a:endParaRPr lang="en-US" smtClean="0">
              <a:ea typeface="ＭＳ Ｐゴシック" pitchFamily="34" charset="-128"/>
            </a:endParaRPr>
          </a:p>
        </p:txBody>
      </p:sp>
      <p:sp>
        <p:nvSpPr>
          <p:cNvPr id="34820" name="Slide Number Placeholder 3"/>
          <p:cNvSpPr>
            <a:spLocks noGrp="1"/>
          </p:cNvSpPr>
          <p:nvPr>
            <p:ph type="sldNum" sz="quarter" idx="5"/>
          </p:nvPr>
        </p:nvSpPr>
        <p:spPr>
          <a:noFill/>
        </p:spPr>
        <p:txBody>
          <a:bodyPr/>
          <a:lstStyle/>
          <a:p>
            <a:fld id="{7C58DDB8-26A7-46A3-AF01-675FA5C1DECB}" type="slidenum">
              <a:rPr lang="en-GB" smtClean="0">
                <a:ea typeface="ＭＳ Ｐゴシック" pitchFamily="34" charset="-128"/>
              </a:rPr>
              <a:pPr/>
              <a:t>3</a:t>
            </a:fld>
            <a:endParaRPr lang="en-GB"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p:nvPr>
        </p:nvSpPr>
        <p:spPr>
          <a:ln/>
        </p:spPr>
      </p:sp>
      <p:sp>
        <p:nvSpPr>
          <p:cNvPr id="38915"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Rot="1" noChangeAspect="1" noChangeArrowheads="1" noTextEdit="1"/>
          </p:cNvSpPr>
          <p:nvPr>
            <p:ph type="sldImg"/>
          </p:nvPr>
        </p:nvSpPr>
        <p:spPr>
          <a:ln/>
        </p:spPr>
      </p:sp>
      <p:sp>
        <p:nvSpPr>
          <p:cNvPr id="40963"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457200" y="2071688"/>
            <a:ext cx="8229600" cy="4054475"/>
          </a:xfrm>
        </p:spPr>
        <p:txBody>
          <a:bodyPr/>
          <a:lstStyle/>
          <a:p>
            <a:pPr lvl="0"/>
            <a:endParaRPr lang="en-US" noProof="0"/>
          </a:p>
        </p:txBody>
      </p:sp>
      <p:sp>
        <p:nvSpPr>
          <p:cNvPr id="7"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7C312E6-08DC-40DA-A342-BE6769F4D3E7}"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le and Content">
    <p:spTree>
      <p:nvGrpSpPr>
        <p:cNvPr id="1" name=""/>
        <p:cNvGrpSpPr/>
        <p:nvPr/>
      </p:nvGrpSpPr>
      <p:grpSpPr>
        <a:xfrm>
          <a:off x="0" y="0"/>
          <a:ext cx="0" cy="0"/>
          <a:chOff x="0" y="0"/>
          <a:chExt cx="0" cy="0"/>
        </a:xfrm>
      </p:grpSpPr>
      <p:pic>
        <p:nvPicPr>
          <p:cNvPr id="5" name="Picture 10" descr="Subsea-Logo-Member-LR-1"/>
          <p:cNvPicPr>
            <a:picLocks noChangeAspect="1" noChangeArrowheads="1"/>
          </p:cNvPicPr>
          <p:nvPr userDrawn="1"/>
        </p:nvPicPr>
        <p:blipFill>
          <a:blip r:embed="rId2" cstate="print"/>
          <a:srcRect/>
          <a:stretch>
            <a:fillRect/>
          </a:stretch>
        </p:blipFill>
        <p:spPr bwMode="auto">
          <a:xfrm>
            <a:off x="3368675" y="5516563"/>
            <a:ext cx="1511300" cy="284162"/>
          </a:xfrm>
          <a:prstGeom prst="rect">
            <a:avLst/>
          </a:prstGeom>
          <a:noFill/>
          <a:ln w="9525">
            <a:noFill/>
            <a:miter lim="800000"/>
            <a:headEnd/>
            <a:tailEnd/>
          </a:ln>
        </p:spPr>
      </p:pic>
      <p:pic>
        <p:nvPicPr>
          <p:cNvPr id="6" name="Picture 11" descr="Minwara-Logo"/>
          <p:cNvPicPr>
            <a:picLocks noChangeAspect="1" noChangeArrowheads="1"/>
          </p:cNvPicPr>
          <p:nvPr userDrawn="1"/>
        </p:nvPicPr>
        <p:blipFill>
          <a:blip r:embed="rId3" cstate="print"/>
          <a:srcRect/>
          <a:stretch>
            <a:fillRect/>
          </a:stretch>
        </p:blipFill>
        <p:spPr bwMode="auto">
          <a:xfrm>
            <a:off x="5189538" y="5308600"/>
            <a:ext cx="563562" cy="700088"/>
          </a:xfrm>
          <a:prstGeom prst="rect">
            <a:avLst/>
          </a:prstGeom>
          <a:noFill/>
          <a:ln w="9525">
            <a:noFill/>
            <a:miter lim="800000"/>
            <a:headEnd/>
            <a:tailEnd/>
          </a:ln>
        </p:spPr>
      </p:pic>
      <p:pic>
        <p:nvPicPr>
          <p:cNvPr id="7" name="Picture 12" descr="SUTP2995"/>
          <p:cNvPicPr>
            <a:picLocks noChangeAspect="1" noChangeArrowheads="1"/>
          </p:cNvPicPr>
          <p:nvPr userDrawn="1"/>
        </p:nvPicPr>
        <p:blipFill>
          <a:blip r:embed="rId4" cstate="print"/>
          <a:srcRect/>
          <a:stretch>
            <a:fillRect/>
          </a:stretch>
        </p:blipFill>
        <p:spPr bwMode="auto">
          <a:xfrm>
            <a:off x="6062663" y="5300663"/>
            <a:ext cx="576262" cy="714375"/>
          </a:xfrm>
          <a:prstGeom prst="rect">
            <a:avLst/>
          </a:prstGeom>
          <a:noFill/>
          <a:ln w="9525">
            <a:noFill/>
            <a:miter lim="800000"/>
            <a:headEnd/>
            <a:tailEnd/>
          </a:ln>
        </p:spPr>
      </p:pic>
      <p:sp>
        <p:nvSpPr>
          <p:cNvPr id="9" name="Rectangle 3"/>
          <p:cNvSpPr txBox="1">
            <a:spLocks noChangeArrowheads="1"/>
          </p:cNvSpPr>
          <p:nvPr userDrawn="1"/>
        </p:nvSpPr>
        <p:spPr bwMode="auto">
          <a:xfrm>
            <a:off x="395288" y="5143500"/>
            <a:ext cx="8445500" cy="571500"/>
          </a:xfrm>
          <a:prstGeom prst="rect">
            <a:avLst/>
          </a:prstGeom>
          <a:noFill/>
          <a:ln>
            <a:noFill/>
          </a:ln>
          <a:extLst/>
        </p:spPr>
        <p:txBody>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20000"/>
              </a:spcBef>
              <a:defRPr/>
            </a:pPr>
            <a:r>
              <a:rPr lang="en-GB" sz="1400" smtClean="0">
                <a:latin typeface="+mn-lt"/>
              </a:rPr>
              <a:t>PROUD MEMBER OF  </a:t>
            </a:r>
          </a:p>
        </p:txBody>
      </p:sp>
      <p:pic>
        <p:nvPicPr>
          <p:cNvPr id="10" name="Picture 3"/>
          <p:cNvPicPr>
            <a:picLocks noChangeAspect="1" noChangeArrowheads="1"/>
          </p:cNvPicPr>
          <p:nvPr userDrawn="1"/>
        </p:nvPicPr>
        <p:blipFill>
          <a:blip r:embed="rId5" cstate="print">
            <a:clrChange>
              <a:clrFrom>
                <a:srgbClr val="FFFFFF"/>
              </a:clrFrom>
              <a:clrTo>
                <a:srgbClr val="FFFFFF">
                  <a:alpha val="0"/>
                </a:srgbClr>
              </a:clrTo>
            </a:clrChange>
          </a:blip>
          <a:srcRect/>
          <a:stretch>
            <a:fillRect/>
          </a:stretch>
        </p:blipFill>
        <p:spPr bwMode="auto">
          <a:xfrm>
            <a:off x="6948488" y="5441950"/>
            <a:ext cx="841375" cy="431800"/>
          </a:xfrm>
          <a:prstGeom prst="rect">
            <a:avLst/>
          </a:prstGeom>
          <a:noFill/>
          <a:ln w="9525">
            <a:noFill/>
            <a:miter lim="800000"/>
            <a:headEnd/>
            <a:tailEnd/>
          </a:ln>
        </p:spPr>
      </p:pic>
      <p:sp>
        <p:nvSpPr>
          <p:cNvPr id="8" name="Rectangle 2"/>
          <p:cNvSpPr>
            <a:spLocks noGrp="1" noChangeArrowheads="1"/>
          </p:cNvSpPr>
          <p:nvPr>
            <p:ph type="title"/>
          </p:nvPr>
        </p:nvSpPr>
        <p:spPr bwMode="auto">
          <a:xfrm>
            <a:off x="457200" y="2643182"/>
            <a:ext cx="8229600" cy="1143000"/>
          </a:xfrm>
          <a:prstGeom prst="rect">
            <a:avLst/>
          </a:prstGeom>
          <a:noFill/>
          <a:ln w="9525">
            <a:noFill/>
            <a:miter lim="800000"/>
            <a:headEnd/>
            <a:tailEnd/>
          </a:ln>
          <a:effectLst/>
        </p:spPr>
        <p:txBody>
          <a:bodyPr/>
          <a:lstStyle>
            <a:lvl1pPr>
              <a:defRPr>
                <a:solidFill>
                  <a:schemeClr val="tx1"/>
                </a:solidFill>
                <a:latin typeface="+mn-lt"/>
              </a:defRPr>
            </a:lvl1pPr>
          </a:lstStyle>
          <a:p>
            <a:pPr lvl="0"/>
            <a:r>
              <a:rPr lang="en-GB" smtClean="0"/>
              <a:t>Click to edit Master title style</a:t>
            </a:r>
          </a:p>
        </p:txBody>
      </p:sp>
      <p:sp>
        <p:nvSpPr>
          <p:cNvPr id="11" name="Date Placeholder 3"/>
          <p:cNvSpPr>
            <a:spLocks noGrp="1"/>
          </p:cNvSpPr>
          <p:nvPr>
            <p:ph type="dt" sz="half" idx="10"/>
          </p:nvPr>
        </p:nvSpPr>
        <p:spPr>
          <a:xfrm>
            <a:off x="457200" y="6245225"/>
            <a:ext cx="2133600" cy="476250"/>
          </a:xfrm>
          <a:prstGeom prst="rect">
            <a:avLst/>
          </a:prstGeom>
        </p:spPr>
        <p:txBody>
          <a:bodyPr/>
          <a:lstStyle>
            <a:lvl1pPr>
              <a:defRPr>
                <a:solidFill>
                  <a:schemeClr val="tx1"/>
                </a:solidFill>
                <a:latin typeface="+mn-lt"/>
                <a:cs typeface="Arial" charset="0"/>
              </a:defRPr>
            </a:lvl1pPr>
          </a:lstStyle>
          <a:p>
            <a:pPr>
              <a:defRPr/>
            </a:pPr>
            <a:endParaRPr lang="en-GB"/>
          </a:p>
        </p:txBody>
      </p:sp>
      <p:sp>
        <p:nvSpPr>
          <p:cNvPr id="12" name="Footer Placeholder 4"/>
          <p:cNvSpPr>
            <a:spLocks noGrp="1"/>
          </p:cNvSpPr>
          <p:nvPr>
            <p:ph type="ftr" sz="quarter" idx="11"/>
          </p:nvPr>
        </p:nvSpPr>
        <p:spPr>
          <a:xfrm>
            <a:off x="3124200" y="6245225"/>
            <a:ext cx="2895600" cy="476250"/>
          </a:xfrm>
          <a:prstGeom prst="rect">
            <a:avLst/>
          </a:prstGeom>
        </p:spPr>
        <p:txBody>
          <a:bodyPr/>
          <a:lstStyle>
            <a:lvl1pPr>
              <a:defRPr>
                <a:solidFill>
                  <a:schemeClr val="tx1"/>
                </a:solidFill>
                <a:latin typeface="+mn-lt"/>
                <a:cs typeface="Arial" charset="0"/>
              </a:defRPr>
            </a:lvl1pPr>
          </a:lstStyle>
          <a:p>
            <a:pPr>
              <a:defRPr/>
            </a:pPr>
            <a:endParaRPr lang="en-GB"/>
          </a:p>
        </p:txBody>
      </p:sp>
      <p:sp>
        <p:nvSpPr>
          <p:cNvPr id="13" name="Slide Number Placeholder 5"/>
          <p:cNvSpPr>
            <a:spLocks noGrp="1"/>
          </p:cNvSpPr>
          <p:nvPr>
            <p:ph type="sldNum" sz="quarter" idx="12"/>
          </p:nvPr>
        </p:nvSpPr>
        <p:spPr>
          <a:xfrm>
            <a:off x="6553200" y="6245225"/>
            <a:ext cx="2133600" cy="476250"/>
          </a:xfrm>
          <a:prstGeom prst="rect">
            <a:avLst/>
          </a:prstGeom>
        </p:spPr>
        <p:txBody>
          <a:bodyPr/>
          <a:lstStyle>
            <a:lvl1pPr>
              <a:defRPr>
                <a:solidFill>
                  <a:schemeClr val="tx1"/>
                </a:solidFill>
                <a:latin typeface="+mn-lt"/>
                <a:cs typeface="Arial" charset="0"/>
              </a:defRPr>
            </a:lvl1pPr>
          </a:lstStyle>
          <a:p>
            <a:pPr>
              <a:defRPr/>
            </a:pPr>
            <a:fld id="{ADE74FBA-D4F8-45E6-9CDA-B34A560284A1}" type="slidenum">
              <a:rPr lang="en-GB"/>
              <a:pPr>
                <a:defRPr/>
              </a:pPr>
              <a:t>‹#›</a:t>
            </a:fld>
            <a:endParaRPr lang="en-GB"/>
          </a:p>
        </p:txBody>
      </p:sp>
      <p:pic>
        <p:nvPicPr>
          <p:cNvPr id="15" name="Picture 2"/>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2195512" y="5364954"/>
            <a:ext cx="863599" cy="656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 descr="C:\Seebyte\Marketing\Collateral\Images\Logos\seebyte-reverse.png"/>
          <p:cNvPicPr>
            <a:picLocks noChangeAspect="1" noChangeArrowheads="1"/>
          </p:cNvPicPr>
          <p:nvPr userDrawn="1"/>
        </p:nvPicPr>
        <p:blipFill rotWithShape="1">
          <a:blip r:embed="rId7" cstate="print"/>
          <a:srcRect b="8524"/>
          <a:stretch/>
        </p:blipFill>
        <p:spPr bwMode="auto">
          <a:xfrm>
            <a:off x="3408511" y="329488"/>
            <a:ext cx="2951163" cy="1947384"/>
          </a:xfrm>
          <a:prstGeom prst="rect">
            <a:avLst/>
          </a:prstGeom>
          <a:noFill/>
          <a:ln w="9525">
            <a:noFill/>
            <a:miter lim="800000"/>
            <a:headEnd/>
            <a:tailEnd/>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E3C0E5C-3DEC-4B20-9F39-FA78EF5B5266}"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15116AB-5E8A-45AC-8CBD-D0FB42FD3761}"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009ED531-7187-40A8-9BCF-D328A2C3504D}"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49AB7BC2-FC84-4818-853F-96F0C28D6667}"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BF38128C-05A0-4109-9BB0-1A645D7B5E94}" type="slidenum">
              <a:rPr lang="en-GB"/>
              <a:pPr>
                <a:defRPr/>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071688"/>
            <a:ext cx="8229600" cy="40544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
          <p:cNvSpPr>
            <a:spLocks noGrp="1" noChangeArrowheads="1"/>
          </p:cNvSpPr>
          <p:nvPr>
            <p:ph type="title"/>
          </p:nvPr>
        </p:nvSpPr>
        <p:spPr bwMode="auto">
          <a:xfrm>
            <a:off x="14288" y="230982"/>
            <a:ext cx="8229600" cy="868362"/>
          </a:xfrm>
          <a:prstGeom prst="rect">
            <a:avLst/>
          </a:prstGeom>
          <a:noFill/>
          <a:ln w="9525">
            <a:noFill/>
            <a:miter lim="800000"/>
            <a:headEnd/>
            <a:tailEnd/>
          </a:ln>
        </p:spPr>
        <p:txBody>
          <a:bodyPr/>
          <a:lstStyle/>
          <a:p>
            <a:pPr lvl="0"/>
            <a:r>
              <a:rPr lang="en-GB" dirty="0" smtClean="0"/>
              <a:t>Click to edit Master 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E5A1E5A6-F5B8-4F65-AD8D-0D605525BB60}" type="slidenum">
              <a:rPr lang="en-GB"/>
              <a:pPr>
                <a:defRPr/>
              </a:pPr>
              <a:t>‹#›</a:t>
            </a:fld>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7.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 name="Picture 1" descr="C:\Seebyte\Marketing\Collateral\Images\Logos\seebyte-reverse.png"/>
          <p:cNvPicPr>
            <a:picLocks noChangeAspect="1" noChangeArrowheads="1"/>
          </p:cNvPicPr>
          <p:nvPr userDrawn="1"/>
        </p:nvPicPr>
        <p:blipFill rotWithShape="1">
          <a:blip r:embed="rId5" cstate="print"/>
          <a:srcRect b="10708"/>
          <a:stretch/>
        </p:blipFill>
        <p:spPr bwMode="auto">
          <a:xfrm>
            <a:off x="1017588" y="736224"/>
            <a:ext cx="7875587" cy="5069040"/>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154" r:id="rId1"/>
    <p:sldLayoutId id="2147484155" r:id="rId2"/>
    <p:sldLayoutId id="2147484163" r:id="rId3"/>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Calibri" pitchFamily="34" charset="0"/>
          <a:cs typeface="Arial" charset="0"/>
        </a:defRPr>
      </a:lvl2pPr>
      <a:lvl3pPr algn="ctr" rtl="0" eaLnBrk="0" fontAlgn="base" hangingPunct="0">
        <a:spcBef>
          <a:spcPct val="0"/>
        </a:spcBef>
        <a:spcAft>
          <a:spcPct val="0"/>
        </a:spcAft>
        <a:defRPr sz="4400">
          <a:solidFill>
            <a:schemeClr val="tx2"/>
          </a:solidFill>
          <a:latin typeface="Calibri" pitchFamily="34" charset="0"/>
          <a:cs typeface="Arial" charset="0"/>
        </a:defRPr>
      </a:lvl3pPr>
      <a:lvl4pPr algn="ctr" rtl="0" eaLnBrk="0" fontAlgn="base" hangingPunct="0">
        <a:spcBef>
          <a:spcPct val="0"/>
        </a:spcBef>
        <a:spcAft>
          <a:spcPct val="0"/>
        </a:spcAft>
        <a:defRPr sz="4400">
          <a:solidFill>
            <a:schemeClr val="tx2"/>
          </a:solidFill>
          <a:latin typeface="Calibri" pitchFamily="34" charset="0"/>
          <a:cs typeface="Arial" charset="0"/>
        </a:defRPr>
      </a:lvl4pPr>
      <a:lvl5pPr algn="ctr" rtl="0" eaLnBrk="0" fontAlgn="base" hangingPunct="0">
        <a:spcBef>
          <a:spcPct val="0"/>
        </a:spcBef>
        <a:spcAft>
          <a:spcPct val="0"/>
        </a:spcAft>
        <a:defRPr sz="4400">
          <a:solidFill>
            <a:schemeClr val="tx2"/>
          </a:solidFill>
          <a:latin typeface="Calibri" pitchFamily="34"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3"/>
          <p:cNvSpPr>
            <a:spLocks noGrp="1" noChangeArrowheads="1"/>
          </p:cNvSpPr>
          <p:nvPr>
            <p:ph type="body" idx="1"/>
          </p:nvPr>
        </p:nvSpPr>
        <p:spPr bwMode="auto">
          <a:xfrm>
            <a:off x="457200" y="2071688"/>
            <a:ext cx="8229600" cy="40544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7987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mn-lt"/>
                <a:cs typeface="Arial" charset="0"/>
              </a:defRPr>
            </a:lvl1pPr>
          </a:lstStyle>
          <a:p>
            <a:pPr>
              <a:defRPr/>
            </a:pPr>
            <a:endParaRPr lang="en-GB"/>
          </a:p>
        </p:txBody>
      </p:sp>
      <p:sp>
        <p:nvSpPr>
          <p:cNvPr id="7987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mn-lt"/>
                <a:cs typeface="Arial" charset="0"/>
              </a:defRPr>
            </a:lvl1pPr>
          </a:lstStyle>
          <a:p>
            <a:pPr>
              <a:defRPr/>
            </a:pPr>
            <a:endParaRPr lang="en-GB"/>
          </a:p>
        </p:txBody>
      </p:sp>
      <p:sp>
        <p:nvSpPr>
          <p:cNvPr id="7987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mn-lt"/>
                <a:cs typeface="Arial" charset="0"/>
              </a:defRPr>
            </a:lvl1pPr>
          </a:lstStyle>
          <a:p>
            <a:pPr>
              <a:defRPr/>
            </a:pPr>
            <a:fld id="{BD21174F-9AE0-4388-A8B6-90FC57C6C121}" type="slidenum">
              <a:rPr lang="en-GB"/>
              <a:pPr>
                <a:defRPr/>
              </a:pPr>
              <a:t>‹#›</a:t>
            </a:fld>
            <a:endParaRPr lang="en-GB"/>
          </a:p>
        </p:txBody>
      </p:sp>
      <p:sp>
        <p:nvSpPr>
          <p:cNvPr id="2054" name="Rectangle 2"/>
          <p:cNvSpPr>
            <a:spLocks noGrp="1" noChangeArrowheads="1"/>
          </p:cNvSpPr>
          <p:nvPr>
            <p:ph type="title"/>
          </p:nvPr>
        </p:nvSpPr>
        <p:spPr bwMode="auto">
          <a:xfrm>
            <a:off x="14288" y="231775"/>
            <a:ext cx="8229600" cy="8683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3" name="Rectangle 12"/>
          <p:cNvSpPr/>
          <p:nvPr userDrawn="1"/>
        </p:nvSpPr>
        <p:spPr>
          <a:xfrm>
            <a:off x="0" y="1196974"/>
            <a:ext cx="9144000" cy="72231"/>
          </a:xfrm>
          <a:prstGeom prst="rect">
            <a:avLst/>
          </a:prstGeom>
          <a:solidFill>
            <a:srgbClr val="F79239"/>
          </a:solidFill>
          <a:ln>
            <a:solidFill>
              <a:srgbClr val="F792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14" name="Rectangle 13"/>
          <p:cNvSpPr/>
          <p:nvPr userDrawn="1"/>
        </p:nvSpPr>
        <p:spPr>
          <a:xfrm>
            <a:off x="0" y="1196975"/>
            <a:ext cx="2087563" cy="144463"/>
          </a:xfrm>
          <a:prstGeom prst="rect">
            <a:avLst/>
          </a:prstGeom>
          <a:solidFill>
            <a:srgbClr val="F79239"/>
          </a:solidFill>
          <a:ln>
            <a:solidFill>
              <a:srgbClr val="F792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15" name="Isosceles Triangle 14"/>
          <p:cNvSpPr/>
          <p:nvPr userDrawn="1"/>
        </p:nvSpPr>
        <p:spPr>
          <a:xfrm rot="10800000">
            <a:off x="2092325" y="1196975"/>
            <a:ext cx="360363" cy="144463"/>
          </a:xfrm>
          <a:prstGeom prst="triangle">
            <a:avLst>
              <a:gd name="adj" fmla="val 100000"/>
            </a:avLst>
          </a:prstGeom>
          <a:solidFill>
            <a:srgbClr val="F79239"/>
          </a:solidFill>
          <a:ln>
            <a:solidFill>
              <a:srgbClr val="F792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pic>
        <p:nvPicPr>
          <p:cNvPr id="11" name="Picture 3" descr="C:\Seebyte\Marketing\Collateral\Images\Logos\seebyte-reverse.png"/>
          <p:cNvPicPr>
            <a:picLocks noChangeAspect="1" noChangeArrowheads="1"/>
          </p:cNvPicPr>
          <p:nvPr userDrawn="1"/>
        </p:nvPicPr>
        <p:blipFill rotWithShape="1">
          <a:blip r:embed="rId9" cstate="print"/>
          <a:srcRect t="7294" r="4246" b="8182"/>
          <a:stretch/>
        </p:blipFill>
        <p:spPr bwMode="auto">
          <a:xfrm>
            <a:off x="7304088" y="12526"/>
            <a:ext cx="1839912" cy="1171922"/>
          </a:xfrm>
          <a:prstGeom prst="rect">
            <a:avLst/>
          </a:prstGeom>
          <a:noFill/>
          <a:ln w="9525">
            <a:noFill/>
            <a:miter lim="800000"/>
            <a:headEnd/>
            <a:tailEnd/>
          </a:ln>
        </p:spPr>
      </p:pic>
    </p:spTree>
  </p:cSld>
  <p:clrMap bg1="dk2" tx1="lt1" bg2="dk1" tx2="lt2" accent1="accent1" accent2="accent2" accent3="accent3" accent4="accent4" accent5="accent5" accent6="accent6" hlink="hlink" folHlink="folHlink"/>
  <p:sldLayoutIdLst>
    <p:sldLayoutId id="2147484156" r:id="rId1"/>
    <p:sldLayoutId id="2147484157" r:id="rId2"/>
    <p:sldLayoutId id="2147484158" r:id="rId3"/>
    <p:sldLayoutId id="2147484159" r:id="rId4"/>
    <p:sldLayoutId id="2147484160" r:id="rId5"/>
    <p:sldLayoutId id="2147484161" r:id="rId6"/>
    <p:sldLayoutId id="2147484162" r:id="rId7"/>
  </p:sldLayoutIdLst>
  <p:timing>
    <p:tnLst>
      <p:par>
        <p:cTn id="1" dur="indefinite" restart="never" nodeType="tmRoot"/>
      </p:par>
    </p:tnLst>
  </p:timing>
  <p:txStyles>
    <p:titleStyle>
      <a:lvl1pPr algn="l" rtl="0" eaLnBrk="0" fontAlgn="base" hangingPunct="0">
        <a:spcBef>
          <a:spcPct val="0"/>
        </a:spcBef>
        <a:spcAft>
          <a:spcPct val="0"/>
        </a:spcAft>
        <a:defRPr sz="4400">
          <a:solidFill>
            <a:schemeClr val="tx1"/>
          </a:solidFill>
          <a:latin typeface="+mj-lt"/>
          <a:ea typeface="+mj-ea"/>
          <a:cs typeface="+mj-cs"/>
        </a:defRPr>
      </a:lvl1pPr>
      <a:lvl2pPr algn="l" rtl="0" eaLnBrk="0" fontAlgn="base" hangingPunct="0">
        <a:spcBef>
          <a:spcPct val="0"/>
        </a:spcBef>
        <a:spcAft>
          <a:spcPct val="0"/>
        </a:spcAft>
        <a:defRPr sz="4400">
          <a:solidFill>
            <a:schemeClr val="tx1"/>
          </a:solidFill>
          <a:latin typeface="Calibri" pitchFamily="34" charset="0"/>
          <a:cs typeface="Arial" charset="0"/>
        </a:defRPr>
      </a:lvl2pPr>
      <a:lvl3pPr algn="l" rtl="0" eaLnBrk="0" fontAlgn="base" hangingPunct="0">
        <a:spcBef>
          <a:spcPct val="0"/>
        </a:spcBef>
        <a:spcAft>
          <a:spcPct val="0"/>
        </a:spcAft>
        <a:defRPr sz="4400">
          <a:solidFill>
            <a:schemeClr val="tx1"/>
          </a:solidFill>
          <a:latin typeface="Calibri" pitchFamily="34" charset="0"/>
          <a:cs typeface="Arial" charset="0"/>
        </a:defRPr>
      </a:lvl3pPr>
      <a:lvl4pPr algn="l" rtl="0" eaLnBrk="0" fontAlgn="base" hangingPunct="0">
        <a:spcBef>
          <a:spcPct val="0"/>
        </a:spcBef>
        <a:spcAft>
          <a:spcPct val="0"/>
        </a:spcAft>
        <a:defRPr sz="4400">
          <a:solidFill>
            <a:schemeClr val="tx1"/>
          </a:solidFill>
          <a:latin typeface="Calibri" pitchFamily="34" charset="0"/>
          <a:cs typeface="Arial" charset="0"/>
        </a:defRPr>
      </a:lvl4pPr>
      <a:lvl5pPr algn="l" rtl="0" eaLnBrk="0" fontAlgn="base" hangingPunct="0">
        <a:spcBef>
          <a:spcPct val="0"/>
        </a:spcBef>
        <a:spcAft>
          <a:spcPct val="0"/>
        </a:spcAft>
        <a:defRPr sz="4400">
          <a:solidFill>
            <a:schemeClr val="tx1"/>
          </a:solidFill>
          <a:latin typeface="Calibri" pitchFamily="34"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video" Target="file:///C:\Data\Autonomy\track-tms-summary.wmv" TargetMode="Externa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36.jpeg"/><Relationship Id="rId5" Type="http://schemas.openxmlformats.org/officeDocument/2006/relationships/image" Target="../media/image35.png"/><Relationship Id="rId4" Type="http://schemas.openxmlformats.org/officeDocument/2006/relationships/image" Target="../media/image34.jpe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xml"/><Relationship Id="rId5" Type="http://schemas.openxmlformats.org/officeDocument/2006/relationships/image" Target="../media/image39.png"/><Relationship Id="rId4" Type="http://schemas.openxmlformats.org/officeDocument/2006/relationships/image" Target="../media/image38.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0.jpeg"/><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jpeg"/></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txBox="1">
            <a:spLocks noChangeArrowheads="1"/>
          </p:cNvSpPr>
          <p:nvPr/>
        </p:nvSpPr>
        <p:spPr bwMode="auto">
          <a:xfrm>
            <a:off x="457200" y="2071688"/>
            <a:ext cx="4043363" cy="4054475"/>
          </a:xfrm>
          <a:prstGeom prst="rect">
            <a:avLst/>
          </a:prstGeom>
          <a:noFill/>
          <a:ln w="9525">
            <a:noFill/>
            <a:miter lim="800000"/>
            <a:headEnd/>
            <a:tailEnd/>
          </a:ln>
        </p:spPr>
        <p:txBody>
          <a:bodyPr/>
          <a:lstStyle/>
          <a:p>
            <a:pPr marL="342900" indent="-342900" eaLnBrk="0" hangingPunct="0">
              <a:lnSpc>
                <a:spcPct val="80000"/>
              </a:lnSpc>
              <a:spcBef>
                <a:spcPct val="20000"/>
              </a:spcBef>
              <a:buFontTx/>
              <a:buChar char="•"/>
              <a:defRPr/>
            </a:pPr>
            <a:r>
              <a:rPr lang="en-GB" sz="2000" dirty="0">
                <a:latin typeface="+mn-lt"/>
              </a:rPr>
              <a:t>Point-and-click interface for positioning</a:t>
            </a:r>
            <a:endParaRPr lang="en-GB" sz="2000" kern="0" dirty="0">
              <a:latin typeface="+mn-lt"/>
              <a:cs typeface="+mn-cs"/>
            </a:endParaRPr>
          </a:p>
          <a:p>
            <a:pPr marL="342900" indent="-342900" eaLnBrk="0" hangingPunct="0">
              <a:lnSpc>
                <a:spcPct val="80000"/>
              </a:lnSpc>
              <a:spcBef>
                <a:spcPct val="20000"/>
              </a:spcBef>
              <a:defRPr/>
            </a:pPr>
            <a:endParaRPr lang="en-GB" sz="2000" i="1" kern="0" dirty="0">
              <a:latin typeface="+mn-lt"/>
              <a:cs typeface="+mn-cs"/>
            </a:endParaRPr>
          </a:p>
          <a:p>
            <a:pPr marL="342900" indent="-342900" eaLnBrk="0" hangingPunct="0">
              <a:lnSpc>
                <a:spcPct val="80000"/>
              </a:lnSpc>
              <a:spcBef>
                <a:spcPct val="20000"/>
              </a:spcBef>
              <a:buFontTx/>
              <a:buChar char="•"/>
              <a:defRPr/>
            </a:pPr>
            <a:r>
              <a:rPr lang="en-GB" sz="2000" dirty="0">
                <a:latin typeface="+mn-lt"/>
              </a:rPr>
              <a:t>Widest-ranging selection of additional modules available in the market</a:t>
            </a:r>
          </a:p>
          <a:p>
            <a:pPr marL="342900" indent="-342900" eaLnBrk="0" hangingPunct="0">
              <a:lnSpc>
                <a:spcPct val="80000"/>
              </a:lnSpc>
              <a:spcBef>
                <a:spcPct val="20000"/>
              </a:spcBef>
              <a:buFontTx/>
              <a:buChar char="•"/>
              <a:defRPr/>
            </a:pPr>
            <a:endParaRPr lang="en-GB" sz="2000" dirty="0">
              <a:latin typeface="+mn-lt"/>
            </a:endParaRPr>
          </a:p>
          <a:p>
            <a:pPr marL="342900" indent="-342900" eaLnBrk="0" hangingPunct="0">
              <a:lnSpc>
                <a:spcPct val="80000"/>
              </a:lnSpc>
              <a:spcBef>
                <a:spcPct val="20000"/>
              </a:spcBef>
              <a:buFontTx/>
              <a:buChar char="•"/>
              <a:defRPr/>
            </a:pPr>
            <a:r>
              <a:rPr lang="en-GB" sz="2000" dirty="0">
                <a:latin typeface="+mn-lt"/>
              </a:rPr>
              <a:t>Survey and tracking</a:t>
            </a:r>
          </a:p>
        </p:txBody>
      </p:sp>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Features:</a:t>
            </a:r>
          </a:p>
        </p:txBody>
      </p:sp>
      <p:pic>
        <p:nvPicPr>
          <p:cNvPr id="12292" name="Picture 5" descr="C:\Users\ioseba.tena\Desktop\DVECSS Room.JPG"/>
          <p:cNvPicPr>
            <a:picLocks noChangeAspect="1" noChangeArrowheads="1"/>
          </p:cNvPicPr>
          <p:nvPr/>
        </p:nvPicPr>
        <p:blipFill>
          <a:blip r:embed="rId3" cstate="print"/>
          <a:srcRect l="24579"/>
          <a:stretch>
            <a:fillRect/>
          </a:stretch>
        </p:blipFill>
        <p:spPr bwMode="auto">
          <a:xfrm>
            <a:off x="4427538" y="2133600"/>
            <a:ext cx="4500562" cy="3976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557125"/>
            <a:ext cx="9144000" cy="5133390"/>
          </a:xfrm>
          <a:prstGeom prst="rect">
            <a:avLst/>
          </a:prstGeom>
        </p:spPr>
      </p:pic>
      <p:sp>
        <p:nvSpPr>
          <p:cNvPr id="14341" name="TextBox 4"/>
          <p:cNvSpPr txBox="1">
            <a:spLocks noChangeArrowheads="1"/>
          </p:cNvSpPr>
          <p:nvPr/>
        </p:nvSpPr>
        <p:spPr bwMode="auto">
          <a:xfrm>
            <a:off x="3314278" y="4896644"/>
            <a:ext cx="2155825" cy="338137"/>
          </a:xfrm>
          <a:prstGeom prst="rect">
            <a:avLst/>
          </a:prstGeom>
          <a:noFill/>
          <a:ln w="9525">
            <a:noFill/>
            <a:miter lim="800000"/>
            <a:headEnd/>
            <a:tailEnd/>
          </a:ln>
        </p:spPr>
        <p:txBody>
          <a:bodyPr wrap="none">
            <a:spAutoFit/>
          </a:bodyPr>
          <a:lstStyle/>
          <a:p>
            <a:pPr>
              <a:defRPr/>
            </a:pPr>
            <a:r>
              <a:rPr lang="en-GB" sz="1600" dirty="0">
                <a:latin typeface="+mn-lt"/>
              </a:rPr>
              <a:t>ROV in centre of Screen</a:t>
            </a:r>
          </a:p>
        </p:txBody>
      </p:sp>
      <p:cxnSp>
        <p:nvCxnSpPr>
          <p:cNvPr id="7" name="Straight Arrow Connector 6"/>
          <p:cNvCxnSpPr/>
          <p:nvPr/>
        </p:nvCxnSpPr>
        <p:spPr>
          <a:xfrm flipV="1">
            <a:off x="4716016" y="4292601"/>
            <a:ext cx="143322" cy="60404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flipV="1">
            <a:off x="683568" y="4448215"/>
            <a:ext cx="576064" cy="32439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347" name="TextBox 19"/>
          <p:cNvSpPr txBox="1">
            <a:spLocks noChangeArrowheads="1"/>
          </p:cNvSpPr>
          <p:nvPr/>
        </p:nvSpPr>
        <p:spPr bwMode="auto">
          <a:xfrm>
            <a:off x="6659563" y="4941888"/>
            <a:ext cx="1655762" cy="585787"/>
          </a:xfrm>
          <a:prstGeom prst="rect">
            <a:avLst/>
          </a:prstGeom>
          <a:noFill/>
          <a:ln w="9525">
            <a:noFill/>
            <a:miter lim="800000"/>
            <a:headEnd/>
            <a:tailEnd/>
          </a:ln>
        </p:spPr>
        <p:txBody>
          <a:bodyPr>
            <a:spAutoFit/>
          </a:bodyPr>
          <a:lstStyle/>
          <a:p>
            <a:pPr>
              <a:defRPr/>
            </a:pPr>
            <a:r>
              <a:rPr lang="en-GB" sz="1600" dirty="0">
                <a:latin typeface="+mn-lt"/>
              </a:rPr>
              <a:t>Choose your altitude/depth</a:t>
            </a:r>
          </a:p>
        </p:txBody>
      </p:sp>
      <p:cxnSp>
        <p:nvCxnSpPr>
          <p:cNvPr id="21" name="Straight Arrow Connector 20"/>
          <p:cNvCxnSpPr/>
          <p:nvPr/>
        </p:nvCxnSpPr>
        <p:spPr>
          <a:xfrm flipV="1">
            <a:off x="7812088" y="4448215"/>
            <a:ext cx="792162" cy="6365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349" name="TextBox 24"/>
          <p:cNvSpPr txBox="1">
            <a:spLocks noChangeArrowheads="1"/>
          </p:cNvSpPr>
          <p:nvPr/>
        </p:nvSpPr>
        <p:spPr bwMode="auto">
          <a:xfrm>
            <a:off x="5868144" y="2776250"/>
            <a:ext cx="1800225" cy="584775"/>
          </a:xfrm>
          <a:prstGeom prst="rect">
            <a:avLst/>
          </a:prstGeom>
          <a:noFill/>
          <a:ln w="9525">
            <a:noFill/>
            <a:miter lim="800000"/>
            <a:headEnd/>
            <a:tailEnd/>
          </a:ln>
        </p:spPr>
        <p:txBody>
          <a:bodyPr>
            <a:spAutoFit/>
          </a:bodyPr>
          <a:lstStyle/>
          <a:p>
            <a:pPr>
              <a:defRPr/>
            </a:pPr>
            <a:r>
              <a:rPr lang="en-GB" sz="1600" dirty="0" smtClean="0">
                <a:latin typeface="+mn-lt"/>
              </a:rPr>
              <a:t>Use sonar data to navigate</a:t>
            </a:r>
            <a:endParaRPr lang="en-GB" sz="1600" dirty="0">
              <a:latin typeface="+mn-lt"/>
            </a:endParaRPr>
          </a:p>
        </p:txBody>
      </p:sp>
      <p:cxnSp>
        <p:nvCxnSpPr>
          <p:cNvPr id="26" name="Straight Arrow Connector 25"/>
          <p:cNvCxnSpPr/>
          <p:nvPr/>
        </p:nvCxnSpPr>
        <p:spPr>
          <a:xfrm flipH="1">
            <a:off x="5072063" y="3068637"/>
            <a:ext cx="796081" cy="2923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Features:</a:t>
            </a:r>
          </a:p>
        </p:txBody>
      </p:sp>
      <p:sp>
        <p:nvSpPr>
          <p:cNvPr id="15" name="TextBox 24"/>
          <p:cNvSpPr txBox="1">
            <a:spLocks noChangeArrowheads="1"/>
          </p:cNvSpPr>
          <p:nvPr/>
        </p:nvSpPr>
        <p:spPr bwMode="auto">
          <a:xfrm>
            <a:off x="1259632" y="4603334"/>
            <a:ext cx="1800225" cy="338554"/>
          </a:xfrm>
          <a:prstGeom prst="rect">
            <a:avLst/>
          </a:prstGeom>
          <a:noFill/>
          <a:ln w="9525">
            <a:noFill/>
            <a:miter lim="800000"/>
            <a:headEnd/>
            <a:tailEnd/>
          </a:ln>
        </p:spPr>
        <p:txBody>
          <a:bodyPr>
            <a:spAutoFit/>
          </a:bodyPr>
          <a:lstStyle/>
          <a:p>
            <a:pPr>
              <a:defRPr/>
            </a:pPr>
            <a:r>
              <a:rPr lang="en-GB" sz="1600" dirty="0" smtClean="0">
                <a:latin typeface="+mn-lt"/>
              </a:rPr>
              <a:t>Choose your speed</a:t>
            </a:r>
            <a:endParaRPr lang="en-GB" sz="1600" dirty="0">
              <a:latin typeface="+mn-lt"/>
            </a:endParaRPr>
          </a:p>
        </p:txBody>
      </p:sp>
      <p:sp>
        <p:nvSpPr>
          <p:cNvPr id="17" name="TextBox 4"/>
          <p:cNvSpPr txBox="1">
            <a:spLocks noChangeArrowheads="1"/>
          </p:cNvSpPr>
          <p:nvPr/>
        </p:nvSpPr>
        <p:spPr bwMode="auto">
          <a:xfrm>
            <a:off x="1310853" y="3501008"/>
            <a:ext cx="1449820" cy="338554"/>
          </a:xfrm>
          <a:prstGeom prst="rect">
            <a:avLst/>
          </a:prstGeom>
          <a:noFill/>
          <a:ln w="9525">
            <a:noFill/>
            <a:miter lim="800000"/>
            <a:headEnd/>
            <a:tailEnd/>
          </a:ln>
        </p:spPr>
        <p:txBody>
          <a:bodyPr wrap="none">
            <a:spAutoFit/>
          </a:bodyPr>
          <a:lstStyle/>
          <a:p>
            <a:pPr>
              <a:defRPr/>
            </a:pPr>
            <a:r>
              <a:rPr lang="en-GB" sz="1600" dirty="0" smtClean="0">
                <a:latin typeface="+mn-lt"/>
              </a:rPr>
              <a:t>Precise Nudges</a:t>
            </a:r>
            <a:endParaRPr lang="en-GB" sz="1600" dirty="0">
              <a:latin typeface="+mn-lt"/>
            </a:endParaRPr>
          </a:p>
        </p:txBody>
      </p:sp>
      <p:cxnSp>
        <p:nvCxnSpPr>
          <p:cNvPr id="18" name="Straight Arrow Connector 17"/>
          <p:cNvCxnSpPr>
            <a:stCxn id="17" idx="0"/>
          </p:cNvCxnSpPr>
          <p:nvPr/>
        </p:nvCxnSpPr>
        <p:spPr>
          <a:xfrm flipV="1">
            <a:off x="2035763" y="3214832"/>
            <a:ext cx="0" cy="2861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Seebyte\Marketing\Images\Screenshots\SeeTrackCoPilot_Cruise.jpg"/>
          <p:cNvPicPr>
            <a:picLocks noChangeAspect="1" noChangeArrowheads="1"/>
          </p:cNvPicPr>
          <p:nvPr/>
        </p:nvPicPr>
        <p:blipFill>
          <a:blip r:embed="rId2" cstate="print"/>
          <a:srcRect/>
          <a:stretch>
            <a:fillRect/>
          </a:stretch>
        </p:blipFill>
        <p:spPr bwMode="auto">
          <a:xfrm>
            <a:off x="0" y="0"/>
            <a:ext cx="9144000" cy="6843713"/>
          </a:xfrm>
          <a:prstGeom prst="rect">
            <a:avLst/>
          </a:prstGeom>
          <a:noFill/>
          <a:ln w="9525">
            <a:noFill/>
            <a:miter lim="800000"/>
            <a:headEnd/>
            <a:tailEnd/>
          </a:ln>
        </p:spPr>
      </p:pic>
      <p:sp>
        <p:nvSpPr>
          <p:cNvPr id="16388" name="TextBox 8"/>
          <p:cNvSpPr txBox="1">
            <a:spLocks noChangeArrowheads="1"/>
          </p:cNvSpPr>
          <p:nvPr/>
        </p:nvSpPr>
        <p:spPr bwMode="auto">
          <a:xfrm>
            <a:off x="611188" y="4292600"/>
            <a:ext cx="2909887" cy="369888"/>
          </a:xfrm>
          <a:prstGeom prst="rect">
            <a:avLst/>
          </a:prstGeom>
          <a:noFill/>
          <a:ln w="9525">
            <a:noFill/>
            <a:miter lim="800000"/>
            <a:headEnd/>
            <a:tailEnd/>
          </a:ln>
        </p:spPr>
        <p:txBody>
          <a:bodyPr wrap="none">
            <a:spAutoFit/>
          </a:bodyPr>
          <a:lstStyle/>
          <a:p>
            <a:pPr>
              <a:defRPr/>
            </a:pPr>
            <a:r>
              <a:rPr lang="en-GB" dirty="0">
                <a:latin typeface="+mn-lt"/>
              </a:rPr>
              <a:t>Right click to change heading</a:t>
            </a:r>
          </a:p>
        </p:txBody>
      </p:sp>
      <p:cxnSp>
        <p:nvCxnSpPr>
          <p:cNvPr id="11" name="Straight Arrow Connector 10"/>
          <p:cNvCxnSpPr/>
          <p:nvPr/>
        </p:nvCxnSpPr>
        <p:spPr>
          <a:xfrm flipV="1">
            <a:off x="2339975" y="2781300"/>
            <a:ext cx="431800" cy="15113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4"/>
          <p:cNvSpPr txBox="1">
            <a:spLocks noChangeArrowheads="1"/>
          </p:cNvSpPr>
          <p:nvPr/>
        </p:nvSpPr>
        <p:spPr bwMode="auto">
          <a:xfrm>
            <a:off x="6516688" y="3213100"/>
            <a:ext cx="2016125" cy="923925"/>
          </a:xfrm>
          <a:prstGeom prst="rect">
            <a:avLst/>
          </a:prstGeom>
          <a:noFill/>
          <a:ln w="9525">
            <a:noFill/>
            <a:miter lim="800000"/>
            <a:headEnd/>
            <a:tailEnd/>
          </a:ln>
        </p:spPr>
        <p:txBody>
          <a:bodyPr>
            <a:spAutoFit/>
          </a:bodyPr>
          <a:lstStyle/>
          <a:p>
            <a:pPr>
              <a:defRPr/>
            </a:pPr>
            <a:r>
              <a:rPr lang="en-GB" dirty="0">
                <a:latin typeface="+mn-lt"/>
              </a:rPr>
              <a:t>Keep track of where you have been</a:t>
            </a:r>
          </a:p>
        </p:txBody>
      </p:sp>
      <p:cxnSp>
        <p:nvCxnSpPr>
          <p:cNvPr id="8" name="Straight Arrow Connector 7"/>
          <p:cNvCxnSpPr/>
          <p:nvPr/>
        </p:nvCxnSpPr>
        <p:spPr>
          <a:xfrm flipH="1">
            <a:off x="6016625" y="3573463"/>
            <a:ext cx="427038" cy="34925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6"/>
          <p:cNvSpPr txBox="1">
            <a:spLocks noChangeArrowheads="1"/>
          </p:cNvSpPr>
          <p:nvPr/>
        </p:nvSpPr>
        <p:spPr bwMode="auto">
          <a:xfrm>
            <a:off x="1979613" y="260350"/>
            <a:ext cx="5054600" cy="646113"/>
          </a:xfrm>
          <a:prstGeom prst="rect">
            <a:avLst/>
          </a:prstGeom>
          <a:noFill/>
          <a:ln w="9525">
            <a:noFill/>
            <a:miter lim="800000"/>
            <a:headEnd/>
            <a:tailEnd/>
          </a:ln>
        </p:spPr>
        <p:txBody>
          <a:bodyPr>
            <a:spAutoFit/>
          </a:bodyPr>
          <a:lstStyle/>
          <a:p>
            <a:pPr>
              <a:defRPr/>
            </a:pPr>
            <a:r>
              <a:rPr lang="en-GB" dirty="0">
                <a:latin typeface="+mn-lt"/>
              </a:rPr>
              <a:t>Left click to travel to that position</a:t>
            </a:r>
          </a:p>
          <a:p>
            <a:pPr>
              <a:defRPr/>
            </a:pPr>
            <a:r>
              <a:rPr lang="en-GB" dirty="0">
                <a:latin typeface="+mn-lt"/>
              </a:rPr>
              <a:t>(including directly on sonar image – great in low </a:t>
            </a:r>
            <a:r>
              <a:rPr lang="en-GB" dirty="0" err="1">
                <a:latin typeface="+mn-lt"/>
              </a:rPr>
              <a:t>vis</a:t>
            </a:r>
            <a:r>
              <a:rPr lang="en-GB" dirty="0">
                <a:latin typeface="+mn-lt"/>
              </a:rPr>
              <a:t>)</a:t>
            </a:r>
          </a:p>
        </p:txBody>
      </p:sp>
      <p:cxnSp>
        <p:nvCxnSpPr>
          <p:cNvPr id="14" name="Straight Arrow Connector 13"/>
          <p:cNvCxnSpPr>
            <a:stCxn id="13" idx="2"/>
          </p:cNvCxnSpPr>
          <p:nvPr/>
        </p:nvCxnSpPr>
        <p:spPr>
          <a:xfrm flipH="1">
            <a:off x="1692275" y="906463"/>
            <a:ext cx="2814638" cy="10826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ounded Rectangle 7"/>
          <p:cNvSpPr/>
          <p:nvPr/>
        </p:nvSpPr>
        <p:spPr>
          <a:xfrm>
            <a:off x="5561013" y="1597025"/>
            <a:ext cx="1357312" cy="5000625"/>
          </a:xfrm>
          <a:prstGeom prst="roundRect">
            <a:avLst/>
          </a:prstGeom>
          <a:no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ffectLst>
                <a:outerShdw blurRad="38100" dist="38100" dir="2700000" algn="tl">
                  <a:srgbClr val="000000">
                    <a:alpha val="43137"/>
                  </a:srgbClr>
                </a:outerShdw>
              </a:effectLst>
            </a:endParaRPr>
          </a:p>
        </p:txBody>
      </p:sp>
      <p:sp>
        <p:nvSpPr>
          <p:cNvPr id="9" name="Hexagon 8"/>
          <p:cNvSpPr/>
          <p:nvPr/>
        </p:nvSpPr>
        <p:spPr>
          <a:xfrm>
            <a:off x="917575" y="3357563"/>
            <a:ext cx="1571625" cy="3025775"/>
          </a:xfrm>
          <a:prstGeom prst="hexagon">
            <a:avLst>
              <a:gd name="adj" fmla="val 11264"/>
              <a:gd name="vf" fmla="val 115470"/>
            </a:avLst>
          </a:prstGeom>
          <a:solidFill>
            <a:schemeClr val="accent6">
              <a:lumMod val="60000"/>
              <a:lumOff val="40000"/>
            </a:schemeClr>
          </a:solid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000">
              <a:solidFill>
                <a:schemeClr val="tx1"/>
              </a:solidFill>
            </a:endParaRPr>
          </a:p>
        </p:txBody>
      </p:sp>
      <p:sp>
        <p:nvSpPr>
          <p:cNvPr id="10" name="Rounded Rectangle 9"/>
          <p:cNvSpPr/>
          <p:nvPr/>
        </p:nvSpPr>
        <p:spPr>
          <a:xfrm>
            <a:off x="3132138" y="1597025"/>
            <a:ext cx="2071687" cy="5000625"/>
          </a:xfrm>
          <a:prstGeom prst="roundRect">
            <a:avLst/>
          </a:prstGeom>
          <a:no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ffectLst>
                <a:outerShdw blurRad="38100" dist="38100" dir="2700000" algn="tl">
                  <a:srgbClr val="000000">
                    <a:alpha val="43137"/>
                  </a:srgbClr>
                </a:outerShdw>
              </a:effectLst>
            </a:endParaRPr>
          </a:p>
        </p:txBody>
      </p:sp>
      <p:sp>
        <p:nvSpPr>
          <p:cNvPr id="11" name="Hexagon 10"/>
          <p:cNvSpPr/>
          <p:nvPr/>
        </p:nvSpPr>
        <p:spPr>
          <a:xfrm>
            <a:off x="1131888" y="40973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Teledyne DVL</a:t>
            </a:r>
            <a:endParaRPr lang="en-US" sz="1000" dirty="0">
              <a:solidFill>
                <a:schemeClr val="tx1"/>
              </a:solidFill>
            </a:endParaRPr>
          </a:p>
        </p:txBody>
      </p:sp>
      <p:sp>
        <p:nvSpPr>
          <p:cNvPr id="12" name="Hexagon 11"/>
          <p:cNvSpPr/>
          <p:nvPr/>
        </p:nvSpPr>
        <p:spPr>
          <a:xfrm>
            <a:off x="1131888" y="52403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Heading</a:t>
            </a:r>
            <a:endParaRPr lang="en-US" sz="1000" dirty="0">
              <a:solidFill>
                <a:schemeClr val="tx1"/>
              </a:solidFill>
            </a:endParaRPr>
          </a:p>
        </p:txBody>
      </p:sp>
      <p:sp>
        <p:nvSpPr>
          <p:cNvPr id="13" name="Hexagon 12"/>
          <p:cNvSpPr/>
          <p:nvPr/>
        </p:nvSpPr>
        <p:spPr>
          <a:xfrm>
            <a:off x="1131888" y="46688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Depth</a:t>
            </a:r>
            <a:endParaRPr lang="en-US" sz="1000" dirty="0">
              <a:solidFill>
                <a:schemeClr val="tx1"/>
              </a:solidFill>
            </a:endParaRPr>
          </a:p>
        </p:txBody>
      </p:sp>
      <p:sp>
        <p:nvSpPr>
          <p:cNvPr id="14" name="Hexagon 13"/>
          <p:cNvSpPr/>
          <p:nvPr/>
        </p:nvSpPr>
        <p:spPr>
          <a:xfrm>
            <a:off x="1131888" y="5811838"/>
            <a:ext cx="1146175"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Absolute</a:t>
            </a:r>
          </a:p>
          <a:p>
            <a:pPr algn="ctr" fontAlgn="auto">
              <a:spcBef>
                <a:spcPts val="0"/>
              </a:spcBef>
              <a:spcAft>
                <a:spcPts val="0"/>
              </a:spcAft>
              <a:defRPr/>
            </a:pPr>
            <a:r>
              <a:rPr lang="en-GB" sz="1000" dirty="0">
                <a:solidFill>
                  <a:schemeClr val="tx1"/>
                </a:solidFill>
              </a:rPr>
              <a:t>Reference</a:t>
            </a:r>
            <a:endParaRPr lang="en-US" sz="1000" dirty="0">
              <a:solidFill>
                <a:schemeClr val="tx1"/>
              </a:solidFill>
            </a:endParaRPr>
          </a:p>
        </p:txBody>
      </p:sp>
      <p:cxnSp>
        <p:nvCxnSpPr>
          <p:cNvPr id="15" name="Elbow Connector 14"/>
          <p:cNvCxnSpPr>
            <a:stCxn id="9" idx="2"/>
            <a:endCxn id="18" idx="1"/>
          </p:cNvCxnSpPr>
          <p:nvPr/>
        </p:nvCxnSpPr>
        <p:spPr>
          <a:xfrm>
            <a:off x="2489200" y="4870450"/>
            <a:ext cx="820738" cy="1155700"/>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sp>
        <p:nvSpPr>
          <p:cNvPr id="16" name="Hexagon 15"/>
          <p:cNvSpPr/>
          <p:nvPr/>
        </p:nvSpPr>
        <p:spPr>
          <a:xfrm>
            <a:off x="7204075" y="58118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Propulsion</a:t>
            </a:r>
          </a:p>
          <a:p>
            <a:pPr algn="ctr" fontAlgn="auto">
              <a:spcBef>
                <a:spcPts val="0"/>
              </a:spcBef>
              <a:spcAft>
                <a:spcPts val="0"/>
              </a:spcAft>
              <a:defRPr/>
            </a:pPr>
            <a:r>
              <a:rPr lang="en-GB" sz="1000" dirty="0">
                <a:solidFill>
                  <a:schemeClr val="tx1"/>
                </a:solidFill>
              </a:rPr>
              <a:t>System</a:t>
            </a:r>
            <a:endParaRPr lang="en-US" sz="1000" dirty="0">
              <a:solidFill>
                <a:schemeClr val="tx1"/>
              </a:solidFill>
            </a:endParaRPr>
          </a:p>
        </p:txBody>
      </p:sp>
      <p:cxnSp>
        <p:nvCxnSpPr>
          <p:cNvPr id="17" name="Elbow Connector 16"/>
          <p:cNvCxnSpPr>
            <a:stCxn id="26" idx="3"/>
            <a:endCxn id="16" idx="2"/>
          </p:cNvCxnSpPr>
          <p:nvPr/>
        </p:nvCxnSpPr>
        <p:spPr>
          <a:xfrm>
            <a:off x="6669088" y="6026150"/>
            <a:ext cx="534987" cy="1588"/>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3309938" y="5811838"/>
            <a:ext cx="928687" cy="428625"/>
          </a:xfrm>
          <a:prstGeom prst="roundRect">
            <a:avLst/>
          </a:prstGeom>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1000" dirty="0">
                <a:solidFill>
                  <a:schemeClr val="tx1"/>
                </a:solidFill>
              </a:rPr>
              <a:t>Reference</a:t>
            </a:r>
          </a:p>
          <a:p>
            <a:pPr algn="ctr" fontAlgn="auto">
              <a:spcBef>
                <a:spcPts val="0"/>
              </a:spcBef>
              <a:spcAft>
                <a:spcPts val="0"/>
              </a:spcAft>
              <a:defRPr/>
            </a:pPr>
            <a:r>
              <a:rPr lang="en-GB" sz="1000" dirty="0">
                <a:solidFill>
                  <a:schemeClr val="tx1"/>
                </a:solidFill>
              </a:rPr>
              <a:t>Systems</a:t>
            </a:r>
            <a:endParaRPr lang="en-US" sz="1000" dirty="0">
              <a:solidFill>
                <a:schemeClr val="tx1"/>
              </a:solidFill>
            </a:endParaRPr>
          </a:p>
        </p:txBody>
      </p:sp>
      <p:sp>
        <p:nvSpPr>
          <p:cNvPr id="19" name="Rounded Rectangle 18"/>
          <p:cNvSpPr/>
          <p:nvPr/>
        </p:nvSpPr>
        <p:spPr>
          <a:xfrm>
            <a:off x="3309938" y="3668713"/>
            <a:ext cx="928687" cy="428625"/>
          </a:xfrm>
          <a:prstGeom prst="roundRect">
            <a:avLst/>
          </a:prstGeom>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1000" dirty="0">
                <a:solidFill>
                  <a:schemeClr val="tx1"/>
                </a:solidFill>
              </a:rPr>
              <a:t>Control</a:t>
            </a:r>
            <a:endParaRPr lang="en-US" sz="1000" dirty="0">
              <a:solidFill>
                <a:schemeClr val="tx1"/>
              </a:solidFill>
            </a:endParaRPr>
          </a:p>
        </p:txBody>
      </p:sp>
      <p:sp>
        <p:nvSpPr>
          <p:cNvPr id="20" name="Rounded Rectangle 19"/>
          <p:cNvSpPr/>
          <p:nvPr/>
        </p:nvSpPr>
        <p:spPr>
          <a:xfrm>
            <a:off x="3309938" y="4668838"/>
            <a:ext cx="928687" cy="428625"/>
          </a:xfrm>
          <a:prstGeom prst="roundRect">
            <a:avLst/>
          </a:prstGeom>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1000" dirty="0">
                <a:solidFill>
                  <a:schemeClr val="tx1"/>
                </a:solidFill>
              </a:rPr>
              <a:t>DP Computer</a:t>
            </a:r>
            <a:endParaRPr lang="en-US" sz="1000" dirty="0">
              <a:solidFill>
                <a:schemeClr val="tx1"/>
              </a:solidFill>
            </a:endParaRPr>
          </a:p>
        </p:txBody>
      </p:sp>
      <p:cxnSp>
        <p:nvCxnSpPr>
          <p:cNvPr id="21" name="Elbow Connector 20"/>
          <p:cNvCxnSpPr>
            <a:stCxn id="19" idx="2"/>
            <a:endCxn id="20" idx="0"/>
          </p:cNvCxnSpPr>
          <p:nvPr/>
        </p:nvCxnSpPr>
        <p:spPr>
          <a:xfrm rot="5400000">
            <a:off x="3487738" y="4383088"/>
            <a:ext cx="573087" cy="1587"/>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18" idx="0"/>
            <a:endCxn id="20" idx="2"/>
          </p:cNvCxnSpPr>
          <p:nvPr/>
        </p:nvCxnSpPr>
        <p:spPr>
          <a:xfrm rot="5400000" flipH="1" flipV="1">
            <a:off x="3417094" y="5455444"/>
            <a:ext cx="714375" cy="1587"/>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sp>
        <p:nvSpPr>
          <p:cNvPr id="23" name="Rounded Rectangle 22"/>
          <p:cNvSpPr/>
          <p:nvPr/>
        </p:nvSpPr>
        <p:spPr>
          <a:xfrm>
            <a:off x="5740400" y="3668713"/>
            <a:ext cx="928688" cy="428625"/>
          </a:xfrm>
          <a:prstGeom prst="roundRect">
            <a:avLst/>
          </a:prstGeom>
          <a:solidFill>
            <a:srgbClr val="002060"/>
          </a:solid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1000" dirty="0">
                <a:solidFill>
                  <a:schemeClr val="tx1"/>
                </a:solidFill>
              </a:rPr>
              <a:t>Joystick</a:t>
            </a:r>
            <a:endParaRPr lang="en-US" sz="1000" dirty="0">
              <a:solidFill>
                <a:schemeClr val="tx1"/>
              </a:solidFill>
            </a:endParaRPr>
          </a:p>
        </p:txBody>
      </p:sp>
      <p:cxnSp>
        <p:nvCxnSpPr>
          <p:cNvPr id="24" name="Elbow Connector 23"/>
          <p:cNvCxnSpPr>
            <a:stCxn id="23" idx="2"/>
            <a:endCxn id="27" idx="0"/>
          </p:cNvCxnSpPr>
          <p:nvPr/>
        </p:nvCxnSpPr>
        <p:spPr>
          <a:xfrm rot="5400000">
            <a:off x="5222082" y="3686969"/>
            <a:ext cx="571500" cy="1392237"/>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20" idx="3"/>
            <a:endCxn id="27" idx="2"/>
          </p:cNvCxnSpPr>
          <p:nvPr/>
        </p:nvCxnSpPr>
        <p:spPr>
          <a:xfrm>
            <a:off x="4238625" y="4883150"/>
            <a:ext cx="322263" cy="1588"/>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sp>
        <p:nvSpPr>
          <p:cNvPr id="26" name="Rounded Rectangle 25"/>
          <p:cNvSpPr/>
          <p:nvPr/>
        </p:nvSpPr>
        <p:spPr>
          <a:xfrm>
            <a:off x="5740400" y="5811838"/>
            <a:ext cx="928688" cy="428625"/>
          </a:xfrm>
          <a:prstGeom prst="roundRect">
            <a:avLst/>
          </a:prstGeom>
          <a:solidFill>
            <a:srgbClr val="002060"/>
          </a:solid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r>
              <a:rPr lang="en-GB" sz="1000" dirty="0">
                <a:solidFill>
                  <a:schemeClr val="tx1"/>
                </a:solidFill>
              </a:rPr>
              <a:t>ROV Control</a:t>
            </a:r>
            <a:endParaRPr lang="en-US" sz="1000" dirty="0">
              <a:solidFill>
                <a:schemeClr val="tx1"/>
              </a:solidFill>
            </a:endParaRPr>
          </a:p>
        </p:txBody>
      </p:sp>
      <p:sp>
        <p:nvSpPr>
          <p:cNvPr id="27" name="Flowchart: Summing Junction 26"/>
          <p:cNvSpPr/>
          <p:nvPr/>
        </p:nvSpPr>
        <p:spPr>
          <a:xfrm>
            <a:off x="4560888" y="4668838"/>
            <a:ext cx="500062" cy="428625"/>
          </a:xfrm>
          <a:prstGeom prst="flowChartSummingJunction">
            <a:avLst/>
          </a:prstGeom>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000">
              <a:solidFill>
                <a:schemeClr val="tx1"/>
              </a:solidFill>
            </a:endParaRPr>
          </a:p>
        </p:txBody>
      </p:sp>
      <p:cxnSp>
        <p:nvCxnSpPr>
          <p:cNvPr id="28" name="Elbow Connector 27"/>
          <p:cNvCxnSpPr>
            <a:stCxn id="27" idx="4"/>
            <a:endCxn id="26" idx="0"/>
          </p:cNvCxnSpPr>
          <p:nvPr/>
        </p:nvCxnSpPr>
        <p:spPr>
          <a:xfrm rot="16200000" flipH="1">
            <a:off x="5150644" y="4758532"/>
            <a:ext cx="714375" cy="1392237"/>
          </a:xfrm>
          <a:prstGeom prst="bentConnector3">
            <a:avLst>
              <a:gd name="adj1" fmla="val 50000"/>
            </a:avLst>
          </a:prstGeom>
          <a:ln>
            <a:solidFill>
              <a:srgbClr val="E3EBF1"/>
            </a:solidFill>
            <a:tailEnd type="arrow"/>
          </a:ln>
        </p:spPr>
        <p:style>
          <a:lnRef idx="1">
            <a:schemeClr val="accent1"/>
          </a:lnRef>
          <a:fillRef idx="0">
            <a:schemeClr val="accent1"/>
          </a:fillRef>
          <a:effectRef idx="0">
            <a:schemeClr val="accent1"/>
          </a:effectRef>
          <a:fontRef idx="minor">
            <a:schemeClr val="tx1"/>
          </a:fontRef>
        </p:style>
      </p:cxnSp>
      <p:pic>
        <p:nvPicPr>
          <p:cNvPr id="18455" name="Picture 3"/>
          <p:cNvPicPr>
            <a:picLocks noChangeAspect="1" noChangeArrowheads="1"/>
          </p:cNvPicPr>
          <p:nvPr/>
        </p:nvPicPr>
        <p:blipFill>
          <a:blip r:embed="rId3" cstate="print"/>
          <a:srcRect/>
          <a:stretch>
            <a:fillRect/>
          </a:stretch>
        </p:blipFill>
        <p:spPr bwMode="auto">
          <a:xfrm>
            <a:off x="3257550" y="2311400"/>
            <a:ext cx="1131888" cy="1295400"/>
          </a:xfrm>
          <a:prstGeom prst="rect">
            <a:avLst/>
          </a:prstGeom>
          <a:noFill/>
          <a:ln w="9525">
            <a:solidFill>
              <a:srgbClr val="E3EBF1"/>
            </a:solidFill>
            <a:miter lim="800000"/>
            <a:headEnd/>
            <a:tailEnd/>
          </a:ln>
        </p:spPr>
      </p:pic>
      <p:pic>
        <p:nvPicPr>
          <p:cNvPr id="18456" name="Picture 5"/>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5811838" y="2668588"/>
            <a:ext cx="857250" cy="857250"/>
          </a:xfrm>
          <a:prstGeom prst="rect">
            <a:avLst/>
          </a:prstGeom>
          <a:noFill/>
          <a:ln w="9525">
            <a:noFill/>
            <a:miter lim="800000"/>
            <a:headEnd/>
            <a:tailEnd/>
          </a:ln>
        </p:spPr>
      </p:pic>
      <p:sp>
        <p:nvSpPr>
          <p:cNvPr id="20506" name="TextBox 62"/>
          <p:cNvSpPr txBox="1">
            <a:spLocks noChangeArrowheads="1"/>
          </p:cNvSpPr>
          <p:nvPr/>
        </p:nvSpPr>
        <p:spPr bwMode="auto">
          <a:xfrm>
            <a:off x="3203575" y="1811338"/>
            <a:ext cx="853119" cy="369332"/>
          </a:xfrm>
          <a:prstGeom prst="rect">
            <a:avLst/>
          </a:prstGeom>
          <a:noFill/>
          <a:ln w="9525">
            <a:noFill/>
            <a:miter lim="800000"/>
            <a:headEnd/>
            <a:tailEnd/>
          </a:ln>
        </p:spPr>
        <p:txBody>
          <a:bodyPr wrap="none">
            <a:spAutoFit/>
          </a:bodyPr>
          <a:lstStyle/>
          <a:p>
            <a:pPr>
              <a:defRPr/>
            </a:pPr>
            <a:r>
              <a:rPr lang="en-GB" dirty="0" err="1" smtClean="0">
                <a:latin typeface="+mn-lt"/>
              </a:rPr>
              <a:t>CoPilot</a:t>
            </a:r>
            <a:endParaRPr lang="en-US" dirty="0">
              <a:latin typeface="+mn-lt"/>
            </a:endParaRPr>
          </a:p>
        </p:txBody>
      </p:sp>
      <p:sp>
        <p:nvSpPr>
          <p:cNvPr id="20507" name="TextBox 63"/>
          <p:cNvSpPr txBox="1">
            <a:spLocks noChangeArrowheads="1"/>
          </p:cNvSpPr>
          <p:nvPr/>
        </p:nvSpPr>
        <p:spPr bwMode="auto">
          <a:xfrm>
            <a:off x="5703888" y="1811338"/>
            <a:ext cx="882650" cy="646112"/>
          </a:xfrm>
          <a:prstGeom prst="rect">
            <a:avLst/>
          </a:prstGeom>
          <a:noFill/>
          <a:ln w="9525">
            <a:noFill/>
            <a:miter lim="800000"/>
            <a:headEnd/>
            <a:tailEnd/>
          </a:ln>
        </p:spPr>
        <p:txBody>
          <a:bodyPr wrap="none">
            <a:spAutoFit/>
          </a:bodyPr>
          <a:lstStyle/>
          <a:p>
            <a:pPr>
              <a:defRPr/>
            </a:pPr>
            <a:r>
              <a:rPr lang="en-GB">
                <a:latin typeface="+mn-lt"/>
              </a:rPr>
              <a:t>Surface</a:t>
            </a:r>
          </a:p>
          <a:p>
            <a:pPr>
              <a:defRPr/>
            </a:pPr>
            <a:r>
              <a:rPr lang="en-GB">
                <a:latin typeface="+mn-lt"/>
              </a:rPr>
              <a:t>Control</a:t>
            </a:r>
            <a:endParaRPr lang="en-US">
              <a:latin typeface="+mn-lt"/>
            </a:endParaRPr>
          </a:p>
        </p:txBody>
      </p:sp>
      <p:sp>
        <p:nvSpPr>
          <p:cNvPr id="35" name="Hexagon 34"/>
          <p:cNvSpPr/>
          <p:nvPr/>
        </p:nvSpPr>
        <p:spPr>
          <a:xfrm>
            <a:off x="1116013" y="3529013"/>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smtClean="0">
                <a:solidFill>
                  <a:schemeClr val="tx1"/>
                </a:solidFill>
              </a:rPr>
              <a:t>Imaging Sonar</a:t>
            </a:r>
            <a:endParaRPr lang="en-US" sz="1000" dirty="0">
              <a:solidFill>
                <a:schemeClr val="tx1"/>
              </a:solidFill>
            </a:endParaRPr>
          </a:p>
        </p:txBody>
      </p:sp>
      <p:sp>
        <p:nvSpPr>
          <p:cNvPr id="30"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 name="Table 29"/>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tc>
                <a:tc>
                  <a:txBody>
                    <a:bodyPr/>
                    <a:lstStyle/>
                    <a:p>
                      <a:r>
                        <a:rPr lang="en-GB" sz="1400" b="0" dirty="0" smtClean="0"/>
                        <a:t>Cruise</a:t>
                      </a:r>
                      <a:r>
                        <a:rPr lang="en-GB" sz="1400" b="0" baseline="0" dirty="0" smtClean="0"/>
                        <a:t>-Control</a:t>
                      </a:r>
                      <a:endParaRPr lang="en-GB" sz="1400" b="0" dirty="0"/>
                    </a:p>
                  </a:txBody>
                  <a:tcPr/>
                </a:tc>
                <a:tc>
                  <a:txBody>
                    <a:bodyPr/>
                    <a:lstStyle/>
                    <a:p>
                      <a:r>
                        <a:rPr lang="en-GB" sz="1400" b="0" dirty="0" smtClean="0"/>
                        <a:t>Survey-Control</a:t>
                      </a:r>
                      <a:endParaRPr lang="en-GB" sz="1400" b="0" dirty="0"/>
                    </a:p>
                  </a:txBody>
                  <a:tcPr/>
                </a:tc>
                <a:tc>
                  <a:txBody>
                    <a:bodyPr/>
                    <a:lstStyle/>
                    <a:p>
                      <a:r>
                        <a:rPr lang="en-GB" sz="1400" b="0" dirty="0" smtClean="0"/>
                        <a:t>Mid-water</a:t>
                      </a:r>
                      <a:r>
                        <a:rPr lang="en-GB" sz="1400" b="0" baseline="0" dirty="0" smtClean="0"/>
                        <a:t> DP</a:t>
                      </a:r>
                      <a:endParaRPr lang="en-GB" sz="1400" b="0" dirty="0"/>
                    </a:p>
                  </a:txBody>
                  <a:tcPr/>
                </a:tc>
                <a:tc>
                  <a:txBody>
                    <a:bodyPr/>
                    <a:lstStyle/>
                    <a:p>
                      <a:r>
                        <a:rPr lang="en-GB" sz="1400" b="0" dirty="0" smtClean="0"/>
                        <a:t>Station-Keeping</a:t>
                      </a:r>
                      <a:endParaRPr lang="en-GB" sz="1400" b="0" dirty="0"/>
                    </a:p>
                  </a:txBody>
                  <a:tcPr/>
                </a:tc>
              </a:tr>
            </a:tbl>
          </a:graphicData>
        </a:graphic>
      </p:graphicFrame>
      <p:sp>
        <p:nvSpPr>
          <p:cNvPr id="19472" name="Rectangle 30"/>
          <p:cNvSpPr>
            <a:spLocks noChangeArrowheads="1"/>
          </p:cNvSpPr>
          <p:nvPr/>
        </p:nvSpPr>
        <p:spPr bwMode="auto">
          <a:xfrm>
            <a:off x="611188" y="1700213"/>
            <a:ext cx="7848600" cy="2586037"/>
          </a:xfrm>
          <a:prstGeom prst="rect">
            <a:avLst/>
          </a:prstGeom>
          <a:noFill/>
          <a:ln w="9525">
            <a:noFill/>
            <a:miter lim="800000"/>
            <a:headEnd/>
            <a:tailEnd/>
          </a:ln>
        </p:spPr>
        <p:txBody>
          <a:bodyPr>
            <a:spAutoFit/>
          </a:bodyPr>
          <a:lstStyle/>
          <a:p>
            <a:r>
              <a:rPr lang="en-GB" dirty="0">
                <a:latin typeface="+mn-lt"/>
              </a:rPr>
              <a:t>Dynamic Positioning is manoeuvring the ROV precisely in either:</a:t>
            </a:r>
          </a:p>
          <a:p>
            <a:endParaRPr lang="en-GB" dirty="0">
              <a:latin typeface="+mn-lt"/>
            </a:endParaRPr>
          </a:p>
          <a:p>
            <a:pPr lvl="1">
              <a:buFont typeface="Arial" charset="0"/>
              <a:buChar char="•"/>
            </a:pPr>
            <a:r>
              <a:rPr lang="en-GB" dirty="0">
                <a:latin typeface="+mn-lt"/>
              </a:rPr>
              <a:t> Absolute Coordinates (fixed point over the bottom)</a:t>
            </a:r>
          </a:p>
          <a:p>
            <a:pPr lvl="1">
              <a:buFont typeface="Arial" charset="0"/>
              <a:buChar char="•"/>
            </a:pPr>
            <a:endParaRPr lang="en-GB" dirty="0">
              <a:latin typeface="+mn-lt"/>
            </a:endParaRPr>
          </a:p>
          <a:p>
            <a:pPr lvl="1">
              <a:buFont typeface="Arial" charset="0"/>
              <a:buChar char="•"/>
            </a:pPr>
            <a:r>
              <a:rPr lang="en-GB" dirty="0">
                <a:latin typeface="+mn-lt"/>
              </a:rPr>
              <a:t> Relative Coordinates (relative to a moving object or a fixed structure)</a:t>
            </a:r>
          </a:p>
          <a:p>
            <a:pPr lvl="1">
              <a:buFont typeface="Arial" charset="0"/>
              <a:buChar char="•"/>
            </a:pPr>
            <a:endParaRPr lang="en-GB" dirty="0">
              <a:latin typeface="+mn-lt"/>
            </a:endParaRPr>
          </a:p>
          <a:p>
            <a:endParaRPr lang="en-GB" dirty="0">
              <a:latin typeface="+mn-lt"/>
            </a:endParaRPr>
          </a:p>
          <a:p>
            <a:endParaRPr lang="en-GB" dirty="0">
              <a:latin typeface="+mn-lt"/>
            </a:endParaRPr>
          </a:p>
          <a:p>
            <a:r>
              <a:rPr lang="en-GB" dirty="0" err="1" smtClean="0">
                <a:latin typeface="+mn-lt"/>
              </a:rPr>
              <a:t>CoPilot</a:t>
            </a:r>
            <a:r>
              <a:rPr lang="en-GB" dirty="0" smtClean="0">
                <a:latin typeface="+mn-lt"/>
              </a:rPr>
              <a:t> </a:t>
            </a:r>
            <a:r>
              <a:rPr lang="en-GB" dirty="0">
                <a:latin typeface="+mn-lt"/>
              </a:rPr>
              <a:t>offers 5 flight modes to achieve FULL ROV DP</a:t>
            </a:r>
          </a:p>
        </p:txBody>
      </p:sp>
      <p:sp>
        <p:nvSpPr>
          <p:cNvPr id="6"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5"/>
          <p:cNvSpPr>
            <a:spLocks noChangeArrowheads="1"/>
          </p:cNvSpPr>
          <p:nvPr/>
        </p:nvSpPr>
        <p:spPr bwMode="auto">
          <a:xfrm>
            <a:off x="611188" y="1700213"/>
            <a:ext cx="7848600" cy="369887"/>
          </a:xfrm>
          <a:prstGeom prst="rect">
            <a:avLst/>
          </a:prstGeom>
          <a:noFill/>
          <a:ln w="9525">
            <a:noFill/>
            <a:miter lim="800000"/>
            <a:headEnd/>
            <a:tailEnd/>
          </a:ln>
        </p:spPr>
        <p:txBody>
          <a:bodyPr>
            <a:spAutoFit/>
          </a:bodyPr>
          <a:lstStyle/>
          <a:p>
            <a:pPr>
              <a:defRPr/>
            </a:pPr>
            <a:r>
              <a:rPr lang="en-GB" dirty="0">
                <a:latin typeface="+mn-lt"/>
              </a:rPr>
              <a:t>Object Relative Positioning</a:t>
            </a:r>
          </a:p>
        </p:txBody>
      </p:sp>
      <p:pic>
        <p:nvPicPr>
          <p:cNvPr id="10" name="track-tms-summary.wmv">
            <a:hlinkClick r:id="" action="ppaction://media"/>
          </p:cNvPr>
          <p:cNvPicPr>
            <a:picLocks noRot="1" noChangeAspect="1"/>
          </p:cNvPicPr>
          <p:nvPr>
            <a:videoFile r:link="rId1"/>
          </p:nvPr>
        </p:nvPicPr>
        <p:blipFill>
          <a:blip r:embed="rId4" cstate="print"/>
          <a:srcRect/>
          <a:stretch>
            <a:fillRect/>
          </a:stretch>
        </p:blipFill>
        <p:spPr bwMode="auto">
          <a:xfrm>
            <a:off x="2195513" y="2205038"/>
            <a:ext cx="4537075" cy="3402012"/>
          </a:xfrm>
          <a:prstGeom prst="rect">
            <a:avLst/>
          </a:prstGeom>
          <a:noFill/>
          <a:ln w="9525">
            <a:noFill/>
            <a:miter lim="800000"/>
            <a:headEnd/>
            <a:tailEnd/>
          </a:ln>
        </p:spPr>
      </p:pic>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graphicFrame>
        <p:nvGraphicFramePr>
          <p:cNvPr id="8" name="Table 7"/>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solidFill>
                      <a:srgbClr val="2F5E32"/>
                    </a:solidFill>
                  </a:tcPr>
                </a:tc>
                <a:tc>
                  <a:txBody>
                    <a:bodyPr/>
                    <a:lstStyle/>
                    <a:p>
                      <a:r>
                        <a:rPr lang="en-GB" sz="1400" b="0" dirty="0" smtClean="0"/>
                        <a:t>Cruise</a:t>
                      </a:r>
                      <a:r>
                        <a:rPr lang="en-GB" sz="1400" b="0" baseline="0" dirty="0" smtClean="0"/>
                        <a:t>-Control</a:t>
                      </a:r>
                      <a:endParaRPr lang="en-GB" sz="1400" b="0" dirty="0"/>
                    </a:p>
                  </a:txBody>
                  <a:tcPr/>
                </a:tc>
                <a:tc>
                  <a:txBody>
                    <a:bodyPr/>
                    <a:lstStyle/>
                    <a:p>
                      <a:r>
                        <a:rPr lang="en-GB" sz="1400" b="0" dirty="0" smtClean="0"/>
                        <a:t>Survey-Control</a:t>
                      </a:r>
                      <a:endParaRPr lang="en-GB" sz="1400" b="0" dirty="0"/>
                    </a:p>
                  </a:txBody>
                  <a:tcPr/>
                </a:tc>
                <a:tc>
                  <a:txBody>
                    <a:bodyPr/>
                    <a:lstStyle/>
                    <a:p>
                      <a:r>
                        <a:rPr lang="en-GB" sz="1400" b="0" dirty="0" smtClean="0"/>
                        <a:t>Mid-water</a:t>
                      </a:r>
                      <a:r>
                        <a:rPr lang="en-GB" sz="1400" b="0" baseline="0" dirty="0" smtClean="0"/>
                        <a:t> DP</a:t>
                      </a:r>
                      <a:endParaRPr lang="en-GB" sz="1400" b="0" dirty="0"/>
                    </a:p>
                  </a:txBody>
                  <a:tcPr/>
                </a:tc>
                <a:tc>
                  <a:txBody>
                    <a:bodyPr/>
                    <a:lstStyle/>
                    <a:p>
                      <a:r>
                        <a:rPr lang="en-GB" sz="1400" b="0" dirty="0" smtClean="0"/>
                        <a:t>Station-Keeping</a:t>
                      </a:r>
                      <a:endParaRPr lang="en-GB" sz="1400" b="0"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464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repeatCount="indefinite" fill="hold" display="0">
                  <p:stCondLst>
                    <p:cond delay="indefinite"/>
                  </p:stCondLst>
                  <p:endCondLst>
                    <p:cond evt="onNext" delay="0">
                      <p:tgtEl>
                        <p:sldTgt/>
                      </p:tgtEl>
                    </p:cond>
                    <p:cond evt="onPrev" delay="0">
                      <p:tgtEl>
                        <p:sldTgt/>
                      </p:tgtEl>
                    </p:cond>
                  </p:end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69" name="Rectangle 4"/>
          <p:cNvSpPr>
            <a:spLocks noChangeArrowheads="1"/>
          </p:cNvSpPr>
          <p:nvPr/>
        </p:nvSpPr>
        <p:spPr bwMode="auto">
          <a:xfrm>
            <a:off x="611188" y="1700213"/>
            <a:ext cx="7848600" cy="369887"/>
          </a:xfrm>
          <a:prstGeom prst="rect">
            <a:avLst/>
          </a:prstGeom>
          <a:noFill/>
          <a:ln w="9525">
            <a:noFill/>
            <a:miter lim="800000"/>
            <a:headEnd/>
            <a:tailEnd/>
          </a:ln>
        </p:spPr>
        <p:txBody>
          <a:bodyPr>
            <a:spAutoFit/>
          </a:bodyPr>
          <a:lstStyle/>
          <a:p>
            <a:pPr>
              <a:defRPr/>
            </a:pPr>
            <a:r>
              <a:rPr lang="en-GB" dirty="0">
                <a:latin typeface="+mn-lt"/>
              </a:rPr>
              <a:t>Keep constant Velocity Vector</a:t>
            </a:r>
          </a:p>
        </p:txBody>
      </p:sp>
      <p:pic>
        <p:nvPicPr>
          <p:cNvPr id="21507" name="Picture 2" descr="C:\Seebyte\Marketing\Images\Screenshots\SeeTrackCoPilot_Cruise.jpg"/>
          <p:cNvPicPr>
            <a:picLocks noChangeAspect="1" noChangeArrowheads="1"/>
          </p:cNvPicPr>
          <p:nvPr/>
        </p:nvPicPr>
        <p:blipFill>
          <a:blip r:embed="rId3" cstate="print"/>
          <a:srcRect/>
          <a:stretch>
            <a:fillRect/>
          </a:stretch>
        </p:blipFill>
        <p:spPr bwMode="auto">
          <a:xfrm>
            <a:off x="1979613" y="2087563"/>
            <a:ext cx="4968875" cy="3600450"/>
          </a:xfrm>
          <a:prstGeom prst="rect">
            <a:avLst/>
          </a:prstGeom>
          <a:noFill/>
          <a:ln w="9525">
            <a:noFill/>
            <a:miter lim="800000"/>
            <a:headEnd/>
            <a:tailEnd/>
          </a:ln>
        </p:spPr>
      </p:pic>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graphicFrame>
        <p:nvGraphicFramePr>
          <p:cNvPr id="8" name="Table 7"/>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tc>
                <a:tc>
                  <a:txBody>
                    <a:bodyPr/>
                    <a:lstStyle/>
                    <a:p>
                      <a:r>
                        <a:rPr lang="en-GB" sz="1400" b="0" dirty="0" smtClean="0"/>
                        <a:t>Cruise</a:t>
                      </a:r>
                      <a:r>
                        <a:rPr lang="en-GB" sz="1400" b="0" baseline="0" dirty="0" smtClean="0"/>
                        <a:t>-Control</a:t>
                      </a:r>
                      <a:endParaRPr lang="en-GB" sz="1400" b="0" dirty="0"/>
                    </a:p>
                  </a:txBody>
                  <a:tcPr>
                    <a:solidFill>
                      <a:srgbClr val="2F5E32"/>
                    </a:solidFill>
                  </a:tcPr>
                </a:tc>
                <a:tc>
                  <a:txBody>
                    <a:bodyPr/>
                    <a:lstStyle/>
                    <a:p>
                      <a:r>
                        <a:rPr lang="en-GB" sz="1400" b="0" dirty="0" smtClean="0"/>
                        <a:t>Survey-Control</a:t>
                      </a:r>
                      <a:endParaRPr lang="en-GB" sz="1400" b="0" dirty="0"/>
                    </a:p>
                  </a:txBody>
                  <a:tcPr/>
                </a:tc>
                <a:tc>
                  <a:txBody>
                    <a:bodyPr/>
                    <a:lstStyle/>
                    <a:p>
                      <a:r>
                        <a:rPr lang="en-GB" sz="1400" b="0" dirty="0" smtClean="0"/>
                        <a:t>Mid-water</a:t>
                      </a:r>
                      <a:r>
                        <a:rPr lang="en-GB" sz="1400" b="0" baseline="0" dirty="0" smtClean="0"/>
                        <a:t> DP</a:t>
                      </a:r>
                      <a:endParaRPr lang="en-GB" sz="1400" b="0" dirty="0"/>
                    </a:p>
                  </a:txBody>
                  <a:tcPr/>
                </a:tc>
                <a:tc>
                  <a:txBody>
                    <a:bodyPr/>
                    <a:lstStyle/>
                    <a:p>
                      <a:r>
                        <a:rPr lang="en-GB" sz="1400" b="0" dirty="0" smtClean="0"/>
                        <a:t>Station-Keeping</a:t>
                      </a:r>
                      <a:endParaRPr lang="en-GB" sz="1400" b="0"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93" name="Rectangle 5"/>
          <p:cNvSpPr>
            <a:spLocks noChangeArrowheads="1"/>
          </p:cNvSpPr>
          <p:nvPr/>
        </p:nvSpPr>
        <p:spPr bwMode="auto">
          <a:xfrm>
            <a:off x="611188" y="1700213"/>
            <a:ext cx="7848600" cy="369887"/>
          </a:xfrm>
          <a:prstGeom prst="rect">
            <a:avLst/>
          </a:prstGeom>
          <a:noFill/>
          <a:ln w="9525">
            <a:noFill/>
            <a:miter lim="800000"/>
            <a:headEnd/>
            <a:tailEnd/>
          </a:ln>
        </p:spPr>
        <p:txBody>
          <a:bodyPr>
            <a:spAutoFit/>
          </a:bodyPr>
          <a:lstStyle/>
          <a:p>
            <a:pPr>
              <a:defRPr/>
            </a:pPr>
            <a:r>
              <a:rPr lang="en-GB" dirty="0">
                <a:latin typeface="+mn-lt"/>
              </a:rPr>
              <a:t>Cartesian Motion</a:t>
            </a:r>
          </a:p>
        </p:txBody>
      </p:sp>
      <p:pic>
        <p:nvPicPr>
          <p:cNvPr id="22531" name="Picture 2" descr="C:\Seebyte\Marketing\Images\Screenshots\SeeTrackCoPilot_Survey.jpg"/>
          <p:cNvPicPr>
            <a:picLocks noChangeAspect="1" noChangeArrowheads="1"/>
          </p:cNvPicPr>
          <p:nvPr/>
        </p:nvPicPr>
        <p:blipFill>
          <a:blip r:embed="rId3" cstate="print"/>
          <a:srcRect/>
          <a:stretch>
            <a:fillRect/>
          </a:stretch>
        </p:blipFill>
        <p:spPr bwMode="auto">
          <a:xfrm>
            <a:off x="2411413" y="2082800"/>
            <a:ext cx="4306887" cy="3578225"/>
          </a:xfrm>
          <a:prstGeom prst="rect">
            <a:avLst/>
          </a:prstGeom>
          <a:noFill/>
          <a:ln w="9525">
            <a:noFill/>
            <a:miter lim="800000"/>
            <a:headEnd/>
            <a:tailEnd/>
          </a:ln>
        </p:spPr>
      </p:pic>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graphicFrame>
        <p:nvGraphicFramePr>
          <p:cNvPr id="8" name="Table 7"/>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tc>
                <a:tc>
                  <a:txBody>
                    <a:bodyPr/>
                    <a:lstStyle/>
                    <a:p>
                      <a:r>
                        <a:rPr lang="en-GB" sz="1400" b="0" dirty="0" smtClean="0"/>
                        <a:t>Cruise</a:t>
                      </a:r>
                      <a:r>
                        <a:rPr lang="en-GB" sz="1400" b="0" baseline="0" dirty="0" smtClean="0"/>
                        <a:t>-Control</a:t>
                      </a:r>
                      <a:endParaRPr lang="en-GB" sz="1400" b="0" dirty="0"/>
                    </a:p>
                  </a:txBody>
                  <a:tcPr/>
                </a:tc>
                <a:tc>
                  <a:txBody>
                    <a:bodyPr/>
                    <a:lstStyle/>
                    <a:p>
                      <a:r>
                        <a:rPr lang="en-GB" sz="1400" b="0" dirty="0" smtClean="0"/>
                        <a:t>Survey-Control</a:t>
                      </a:r>
                      <a:endParaRPr lang="en-GB" sz="1400" b="0" dirty="0"/>
                    </a:p>
                  </a:txBody>
                  <a:tcPr>
                    <a:solidFill>
                      <a:srgbClr val="2F5E32"/>
                    </a:solidFill>
                  </a:tcPr>
                </a:tc>
                <a:tc>
                  <a:txBody>
                    <a:bodyPr/>
                    <a:lstStyle/>
                    <a:p>
                      <a:r>
                        <a:rPr lang="en-GB" sz="1400" b="0" dirty="0" smtClean="0"/>
                        <a:t>Mid-water</a:t>
                      </a:r>
                      <a:r>
                        <a:rPr lang="en-GB" sz="1400" b="0" baseline="0" dirty="0" smtClean="0"/>
                        <a:t> DP</a:t>
                      </a:r>
                      <a:endParaRPr lang="en-GB" sz="1400" b="0" dirty="0"/>
                    </a:p>
                  </a:txBody>
                  <a:tcPr/>
                </a:tc>
                <a:tc>
                  <a:txBody>
                    <a:bodyPr/>
                    <a:lstStyle/>
                    <a:p>
                      <a:r>
                        <a:rPr lang="en-GB" sz="1400" b="0" dirty="0" smtClean="0"/>
                        <a:t>Station-Keeping</a:t>
                      </a:r>
                      <a:endParaRPr lang="en-GB" sz="1400" b="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5"/>
          <p:cNvSpPr>
            <a:spLocks noChangeArrowheads="1"/>
          </p:cNvSpPr>
          <p:nvPr/>
        </p:nvSpPr>
        <p:spPr bwMode="auto">
          <a:xfrm>
            <a:off x="611188" y="1700213"/>
            <a:ext cx="7848600" cy="369887"/>
          </a:xfrm>
          <a:prstGeom prst="rect">
            <a:avLst/>
          </a:prstGeom>
          <a:noFill/>
          <a:ln w="9525">
            <a:noFill/>
            <a:miter lim="800000"/>
            <a:headEnd/>
            <a:tailEnd/>
          </a:ln>
        </p:spPr>
        <p:txBody>
          <a:bodyPr>
            <a:spAutoFit/>
          </a:bodyPr>
          <a:lstStyle/>
          <a:p>
            <a:pPr>
              <a:defRPr/>
            </a:pPr>
            <a:r>
              <a:rPr lang="en-GB" dirty="0">
                <a:latin typeface="+mn-lt"/>
              </a:rPr>
              <a:t>All the above with no DVL Lock</a:t>
            </a:r>
          </a:p>
        </p:txBody>
      </p:sp>
      <p:sp>
        <p:nvSpPr>
          <p:cNvPr id="10" name="Hexagon 9"/>
          <p:cNvSpPr/>
          <p:nvPr/>
        </p:nvSpPr>
        <p:spPr>
          <a:xfrm>
            <a:off x="1836738" y="2405063"/>
            <a:ext cx="1571625" cy="3025775"/>
          </a:xfrm>
          <a:prstGeom prst="hexagon">
            <a:avLst>
              <a:gd name="adj" fmla="val 11264"/>
              <a:gd name="vf" fmla="val 115470"/>
            </a:avLst>
          </a:prstGeom>
          <a:solidFill>
            <a:schemeClr val="accent6">
              <a:lumMod val="60000"/>
              <a:lumOff val="40000"/>
            </a:schemeClr>
          </a:solid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000">
              <a:solidFill>
                <a:schemeClr val="tx1"/>
              </a:solidFill>
            </a:endParaRPr>
          </a:p>
        </p:txBody>
      </p:sp>
      <p:sp>
        <p:nvSpPr>
          <p:cNvPr id="11" name="Hexagon 10"/>
          <p:cNvSpPr/>
          <p:nvPr/>
        </p:nvSpPr>
        <p:spPr>
          <a:xfrm>
            <a:off x="2051050" y="3144838"/>
            <a:ext cx="1143000" cy="428625"/>
          </a:xfrm>
          <a:prstGeom prst="hexagon">
            <a:avLst/>
          </a:prstGeom>
          <a:solidFill>
            <a:srgbClr val="003399"/>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Teledyne DVL</a:t>
            </a:r>
            <a:endParaRPr lang="en-US" sz="1000" dirty="0">
              <a:solidFill>
                <a:schemeClr val="tx1"/>
              </a:solidFill>
            </a:endParaRPr>
          </a:p>
        </p:txBody>
      </p:sp>
      <p:sp>
        <p:nvSpPr>
          <p:cNvPr id="12" name="Hexagon 11"/>
          <p:cNvSpPr/>
          <p:nvPr/>
        </p:nvSpPr>
        <p:spPr>
          <a:xfrm>
            <a:off x="2051050" y="42878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Heading</a:t>
            </a:r>
            <a:endParaRPr lang="en-US" sz="1000" dirty="0">
              <a:solidFill>
                <a:schemeClr val="tx1"/>
              </a:solidFill>
            </a:endParaRPr>
          </a:p>
        </p:txBody>
      </p:sp>
      <p:sp>
        <p:nvSpPr>
          <p:cNvPr id="13" name="Hexagon 12"/>
          <p:cNvSpPr/>
          <p:nvPr/>
        </p:nvSpPr>
        <p:spPr>
          <a:xfrm>
            <a:off x="2051050" y="37163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Depth</a:t>
            </a:r>
            <a:endParaRPr lang="en-US" sz="1000" dirty="0">
              <a:solidFill>
                <a:schemeClr val="tx1"/>
              </a:solidFill>
            </a:endParaRPr>
          </a:p>
        </p:txBody>
      </p:sp>
      <p:sp>
        <p:nvSpPr>
          <p:cNvPr id="14" name="Hexagon 13"/>
          <p:cNvSpPr/>
          <p:nvPr/>
        </p:nvSpPr>
        <p:spPr>
          <a:xfrm>
            <a:off x="2051050" y="4859338"/>
            <a:ext cx="1146175"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Absolute</a:t>
            </a:r>
          </a:p>
          <a:p>
            <a:pPr algn="ctr" fontAlgn="auto">
              <a:spcBef>
                <a:spcPts val="0"/>
              </a:spcBef>
              <a:spcAft>
                <a:spcPts val="0"/>
              </a:spcAft>
              <a:defRPr/>
            </a:pPr>
            <a:r>
              <a:rPr lang="en-GB" sz="1000" dirty="0">
                <a:solidFill>
                  <a:schemeClr val="tx1"/>
                </a:solidFill>
              </a:rPr>
              <a:t>Reference</a:t>
            </a:r>
            <a:endParaRPr lang="en-US" sz="1000" dirty="0">
              <a:solidFill>
                <a:schemeClr val="tx1"/>
              </a:solidFill>
            </a:endParaRPr>
          </a:p>
        </p:txBody>
      </p:sp>
      <p:sp>
        <p:nvSpPr>
          <p:cNvPr id="15" name="Hexagon 14"/>
          <p:cNvSpPr/>
          <p:nvPr/>
        </p:nvSpPr>
        <p:spPr>
          <a:xfrm>
            <a:off x="2035175" y="2576513"/>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smtClean="0">
                <a:solidFill>
                  <a:schemeClr val="tx1"/>
                </a:solidFill>
              </a:rPr>
              <a:t>Imaging Sonar</a:t>
            </a:r>
            <a:endParaRPr lang="en-US" sz="1000" dirty="0">
              <a:solidFill>
                <a:schemeClr val="tx1"/>
              </a:solidFill>
            </a:endParaRPr>
          </a:p>
        </p:txBody>
      </p:sp>
      <p:sp>
        <p:nvSpPr>
          <p:cNvPr id="16" name="Hexagon 15"/>
          <p:cNvSpPr/>
          <p:nvPr/>
        </p:nvSpPr>
        <p:spPr>
          <a:xfrm>
            <a:off x="4933950" y="2405063"/>
            <a:ext cx="1571625" cy="3025775"/>
          </a:xfrm>
          <a:prstGeom prst="hexagon">
            <a:avLst>
              <a:gd name="adj" fmla="val 11264"/>
              <a:gd name="vf" fmla="val 115470"/>
            </a:avLst>
          </a:prstGeom>
          <a:solidFill>
            <a:schemeClr val="accent6">
              <a:lumMod val="60000"/>
              <a:lumOff val="40000"/>
            </a:schemeClr>
          </a:solidFill>
          <a:ln>
            <a:solidFill>
              <a:srgbClr val="E3EBF1"/>
            </a:solidFill>
          </a:ln>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sz="1000">
              <a:solidFill>
                <a:schemeClr val="tx1"/>
              </a:solidFill>
            </a:endParaRPr>
          </a:p>
        </p:txBody>
      </p:sp>
      <p:sp>
        <p:nvSpPr>
          <p:cNvPr id="17" name="Hexagon 16"/>
          <p:cNvSpPr/>
          <p:nvPr/>
        </p:nvSpPr>
        <p:spPr>
          <a:xfrm>
            <a:off x="5148263" y="3144838"/>
            <a:ext cx="1143000" cy="428625"/>
          </a:xfrm>
          <a:prstGeom prst="hexagon">
            <a:avLst/>
          </a:prstGeom>
          <a:solidFill>
            <a:srgbClr val="003399"/>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INS</a:t>
            </a:r>
            <a:endParaRPr lang="en-US" sz="1000" dirty="0">
              <a:solidFill>
                <a:schemeClr val="tx1"/>
              </a:solidFill>
            </a:endParaRPr>
          </a:p>
        </p:txBody>
      </p:sp>
      <p:sp>
        <p:nvSpPr>
          <p:cNvPr id="18" name="Hexagon 17"/>
          <p:cNvSpPr/>
          <p:nvPr/>
        </p:nvSpPr>
        <p:spPr>
          <a:xfrm>
            <a:off x="5148263" y="42878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Heading</a:t>
            </a:r>
            <a:endParaRPr lang="en-US" sz="1000" dirty="0">
              <a:solidFill>
                <a:schemeClr val="tx1"/>
              </a:solidFill>
            </a:endParaRPr>
          </a:p>
        </p:txBody>
      </p:sp>
      <p:sp>
        <p:nvSpPr>
          <p:cNvPr id="19" name="Hexagon 18"/>
          <p:cNvSpPr/>
          <p:nvPr/>
        </p:nvSpPr>
        <p:spPr>
          <a:xfrm>
            <a:off x="5148263" y="3716338"/>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Depth</a:t>
            </a:r>
            <a:endParaRPr lang="en-US" sz="1000" dirty="0">
              <a:solidFill>
                <a:schemeClr val="tx1"/>
              </a:solidFill>
            </a:endParaRPr>
          </a:p>
        </p:txBody>
      </p:sp>
      <p:sp>
        <p:nvSpPr>
          <p:cNvPr id="20" name="Hexagon 19"/>
          <p:cNvSpPr/>
          <p:nvPr/>
        </p:nvSpPr>
        <p:spPr>
          <a:xfrm>
            <a:off x="5148263" y="4859338"/>
            <a:ext cx="1146175"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a:solidFill>
                  <a:schemeClr val="tx1"/>
                </a:solidFill>
              </a:rPr>
              <a:t>Absolute</a:t>
            </a:r>
          </a:p>
          <a:p>
            <a:pPr algn="ctr" fontAlgn="auto">
              <a:spcBef>
                <a:spcPts val="0"/>
              </a:spcBef>
              <a:spcAft>
                <a:spcPts val="0"/>
              </a:spcAft>
              <a:defRPr/>
            </a:pPr>
            <a:r>
              <a:rPr lang="en-GB" sz="1000" dirty="0">
                <a:solidFill>
                  <a:schemeClr val="tx1"/>
                </a:solidFill>
              </a:rPr>
              <a:t>Reference</a:t>
            </a:r>
            <a:endParaRPr lang="en-US" sz="1000" dirty="0">
              <a:solidFill>
                <a:schemeClr val="tx1"/>
              </a:solidFill>
            </a:endParaRPr>
          </a:p>
        </p:txBody>
      </p:sp>
      <p:sp>
        <p:nvSpPr>
          <p:cNvPr id="21" name="Hexagon 20"/>
          <p:cNvSpPr/>
          <p:nvPr/>
        </p:nvSpPr>
        <p:spPr>
          <a:xfrm>
            <a:off x="5132388" y="2576513"/>
            <a:ext cx="1143000" cy="428625"/>
          </a:xfrm>
          <a:prstGeom prst="hexagon">
            <a:avLst/>
          </a:prstGeom>
          <a:solidFill>
            <a:schemeClr val="accent6">
              <a:lumMod val="75000"/>
            </a:schemeClr>
          </a:solidFill>
          <a:ln>
            <a:solidFill>
              <a:srgbClr val="E3EBF1"/>
            </a:solidFill>
          </a:ln>
        </p:spPr>
        <p:style>
          <a:lnRef idx="3">
            <a:schemeClr val="lt1"/>
          </a:lnRef>
          <a:fillRef idx="1">
            <a:schemeClr val="accent6"/>
          </a:fillRef>
          <a:effectRef idx="1">
            <a:schemeClr val="accent6"/>
          </a:effectRef>
          <a:fontRef idx="minor">
            <a:schemeClr val="lt1"/>
          </a:fontRef>
        </p:style>
        <p:txBody>
          <a:bodyPr anchor="ctr"/>
          <a:lstStyle/>
          <a:p>
            <a:pPr algn="ctr" fontAlgn="auto">
              <a:spcBef>
                <a:spcPts val="0"/>
              </a:spcBef>
              <a:spcAft>
                <a:spcPts val="0"/>
              </a:spcAft>
              <a:defRPr/>
            </a:pPr>
            <a:r>
              <a:rPr lang="en-GB" sz="1000" dirty="0" smtClean="0">
                <a:solidFill>
                  <a:schemeClr val="tx1"/>
                </a:solidFill>
              </a:rPr>
              <a:t>Imaging Sonar</a:t>
            </a:r>
            <a:endParaRPr lang="en-US" sz="1000" dirty="0">
              <a:solidFill>
                <a:schemeClr val="tx1"/>
              </a:solidFill>
            </a:endParaRPr>
          </a:p>
        </p:txBody>
      </p:sp>
      <p:cxnSp>
        <p:nvCxnSpPr>
          <p:cNvPr id="23" name="Straight Arrow Connector 22"/>
          <p:cNvCxnSpPr/>
          <p:nvPr/>
        </p:nvCxnSpPr>
        <p:spPr>
          <a:xfrm>
            <a:off x="3492500" y="3860800"/>
            <a:ext cx="1366838"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graphicFrame>
        <p:nvGraphicFramePr>
          <p:cNvPr id="25" name="Table 24"/>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tc>
                <a:tc>
                  <a:txBody>
                    <a:bodyPr/>
                    <a:lstStyle/>
                    <a:p>
                      <a:r>
                        <a:rPr lang="en-GB" sz="1400" b="0" dirty="0" smtClean="0"/>
                        <a:t>Cruise</a:t>
                      </a:r>
                      <a:r>
                        <a:rPr lang="en-GB" sz="1400" b="0" baseline="0" dirty="0" smtClean="0"/>
                        <a:t>-Control</a:t>
                      </a:r>
                      <a:endParaRPr lang="en-GB" sz="1400" b="0" dirty="0"/>
                    </a:p>
                  </a:txBody>
                  <a:tcPr/>
                </a:tc>
                <a:tc>
                  <a:txBody>
                    <a:bodyPr/>
                    <a:lstStyle/>
                    <a:p>
                      <a:r>
                        <a:rPr lang="en-GB" sz="1400" b="0" dirty="0" smtClean="0"/>
                        <a:t>Survey-Control</a:t>
                      </a:r>
                      <a:endParaRPr lang="en-GB" sz="1400" b="0" dirty="0"/>
                    </a:p>
                  </a:txBody>
                  <a:tcPr/>
                </a:tc>
                <a:tc>
                  <a:txBody>
                    <a:bodyPr/>
                    <a:lstStyle/>
                    <a:p>
                      <a:r>
                        <a:rPr lang="en-GB" sz="1400" b="0" dirty="0" smtClean="0"/>
                        <a:t>Mid-water</a:t>
                      </a:r>
                      <a:r>
                        <a:rPr lang="en-GB" sz="1400" b="0" baseline="0" dirty="0" smtClean="0"/>
                        <a:t> DP</a:t>
                      </a:r>
                      <a:endParaRPr lang="en-GB" sz="1400" b="0" dirty="0"/>
                    </a:p>
                  </a:txBody>
                  <a:tcPr>
                    <a:solidFill>
                      <a:srgbClr val="2F5E32"/>
                    </a:solidFill>
                  </a:tcPr>
                </a:tc>
                <a:tc>
                  <a:txBody>
                    <a:bodyPr/>
                    <a:lstStyle/>
                    <a:p>
                      <a:r>
                        <a:rPr lang="en-GB" sz="1400" b="0" dirty="0" smtClean="0"/>
                        <a:t>Station-Keeping</a:t>
                      </a:r>
                      <a:endParaRPr lang="en-GB" sz="1400" b="0" dirty="0"/>
                    </a:p>
                  </a:txBody>
                  <a:tcPr/>
                </a:tc>
              </a:tr>
            </a:tbl>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45" name="Rectangle 4"/>
          <p:cNvSpPr>
            <a:spLocks noChangeArrowheads="1"/>
          </p:cNvSpPr>
          <p:nvPr/>
        </p:nvSpPr>
        <p:spPr bwMode="auto">
          <a:xfrm>
            <a:off x="611188" y="1700213"/>
            <a:ext cx="7848600" cy="369887"/>
          </a:xfrm>
          <a:prstGeom prst="rect">
            <a:avLst/>
          </a:prstGeom>
          <a:noFill/>
          <a:ln w="9525">
            <a:noFill/>
            <a:miter lim="800000"/>
            <a:headEnd/>
            <a:tailEnd/>
          </a:ln>
        </p:spPr>
        <p:txBody>
          <a:bodyPr>
            <a:spAutoFit/>
          </a:bodyPr>
          <a:lstStyle/>
          <a:p>
            <a:pPr>
              <a:defRPr/>
            </a:pPr>
            <a:r>
              <a:rPr lang="en-GB" dirty="0">
                <a:latin typeface="+mn-lt"/>
              </a:rPr>
              <a:t>Keep constant Position and Orientation</a:t>
            </a:r>
          </a:p>
        </p:txBody>
      </p:sp>
      <p:pic>
        <p:nvPicPr>
          <p:cNvPr id="24579" name="Picture 5" descr="graph"/>
          <p:cNvPicPr>
            <a:picLocks noChangeAspect="1" noChangeArrowheads="1"/>
          </p:cNvPicPr>
          <p:nvPr/>
        </p:nvPicPr>
        <p:blipFill>
          <a:blip r:embed="rId3" cstate="print"/>
          <a:srcRect l="3864" t="2625" r="1538" b="4221"/>
          <a:stretch>
            <a:fillRect/>
          </a:stretch>
        </p:blipFill>
        <p:spPr bwMode="auto">
          <a:xfrm>
            <a:off x="539750" y="2492375"/>
            <a:ext cx="3889375" cy="2741613"/>
          </a:xfrm>
          <a:prstGeom prst="rect">
            <a:avLst/>
          </a:prstGeom>
          <a:noFill/>
          <a:ln w="9525">
            <a:solidFill>
              <a:schemeClr val="tx1"/>
            </a:solidFill>
            <a:miter lim="800000"/>
            <a:headEnd/>
            <a:tailEnd/>
          </a:ln>
        </p:spPr>
      </p:pic>
      <p:pic>
        <p:nvPicPr>
          <p:cNvPr id="24580" name="Picture 6" descr="graph2"/>
          <p:cNvPicPr>
            <a:picLocks noChangeAspect="1" noChangeArrowheads="1"/>
          </p:cNvPicPr>
          <p:nvPr/>
        </p:nvPicPr>
        <p:blipFill>
          <a:blip r:embed="rId4" cstate="print"/>
          <a:srcRect l="3085" t="5153" r="2306" b="4927"/>
          <a:stretch>
            <a:fillRect/>
          </a:stretch>
        </p:blipFill>
        <p:spPr bwMode="auto">
          <a:xfrm>
            <a:off x="4572000" y="2492375"/>
            <a:ext cx="3921125" cy="2741613"/>
          </a:xfrm>
          <a:prstGeom prst="rect">
            <a:avLst/>
          </a:prstGeom>
          <a:noFill/>
          <a:ln w="9525">
            <a:solidFill>
              <a:schemeClr val="tx1"/>
            </a:solidFill>
            <a:miter lim="800000"/>
            <a:headEnd/>
            <a:tailEnd/>
          </a:ln>
        </p:spPr>
      </p:pic>
      <p:sp>
        <p:nvSpPr>
          <p:cNvPr id="8"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What is dynamic positioning?</a:t>
            </a:r>
          </a:p>
        </p:txBody>
      </p:sp>
      <p:graphicFrame>
        <p:nvGraphicFramePr>
          <p:cNvPr id="9" name="Table 8"/>
          <p:cNvGraphicFramePr>
            <a:graphicFrameLocks noGrp="1"/>
          </p:cNvGraphicFramePr>
          <p:nvPr/>
        </p:nvGraphicFramePr>
        <p:xfrm>
          <a:off x="539750" y="5805488"/>
          <a:ext cx="7920880" cy="370840"/>
        </p:xfrm>
        <a:graphic>
          <a:graphicData uri="http://schemas.openxmlformats.org/drawingml/2006/table">
            <a:tbl>
              <a:tblPr firstRow="1" bandRow="1">
                <a:tableStyleId>{5C22544A-7EE6-4342-B048-85BDC9FD1C3A}</a:tableStyleId>
              </a:tblPr>
              <a:tblGrid>
                <a:gridCol w="1584176"/>
                <a:gridCol w="1584176"/>
                <a:gridCol w="1584176"/>
                <a:gridCol w="1584176"/>
                <a:gridCol w="1584176"/>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b="0" dirty="0" smtClean="0"/>
                        <a:t>MBI Sonar Track</a:t>
                      </a:r>
                    </a:p>
                  </a:txBody>
                  <a:tcPr/>
                </a:tc>
                <a:tc>
                  <a:txBody>
                    <a:bodyPr/>
                    <a:lstStyle/>
                    <a:p>
                      <a:r>
                        <a:rPr lang="en-GB" sz="1400" b="0" dirty="0" smtClean="0"/>
                        <a:t>Cruise</a:t>
                      </a:r>
                      <a:r>
                        <a:rPr lang="en-GB" sz="1400" b="0" baseline="0" dirty="0" smtClean="0"/>
                        <a:t>-Control</a:t>
                      </a:r>
                      <a:endParaRPr lang="en-GB" sz="1400" b="0" dirty="0"/>
                    </a:p>
                  </a:txBody>
                  <a:tcPr/>
                </a:tc>
                <a:tc>
                  <a:txBody>
                    <a:bodyPr/>
                    <a:lstStyle/>
                    <a:p>
                      <a:r>
                        <a:rPr lang="en-GB" sz="1400" b="0" dirty="0" smtClean="0"/>
                        <a:t>Survey-Control</a:t>
                      </a:r>
                      <a:endParaRPr lang="en-GB" sz="1400" b="0" dirty="0"/>
                    </a:p>
                  </a:txBody>
                  <a:tcPr/>
                </a:tc>
                <a:tc>
                  <a:txBody>
                    <a:bodyPr/>
                    <a:lstStyle/>
                    <a:p>
                      <a:r>
                        <a:rPr lang="en-GB" sz="1400" b="0" dirty="0" smtClean="0"/>
                        <a:t>Mid-water</a:t>
                      </a:r>
                      <a:r>
                        <a:rPr lang="en-GB" sz="1400" b="0" baseline="0" dirty="0" smtClean="0"/>
                        <a:t> DP</a:t>
                      </a:r>
                      <a:endParaRPr lang="en-GB" sz="1400" b="0" dirty="0"/>
                    </a:p>
                  </a:txBody>
                  <a:tcPr/>
                </a:tc>
                <a:tc>
                  <a:txBody>
                    <a:bodyPr/>
                    <a:lstStyle/>
                    <a:p>
                      <a:r>
                        <a:rPr lang="en-GB" sz="1400" b="0" dirty="0" smtClean="0"/>
                        <a:t>Station-Keeping</a:t>
                      </a:r>
                      <a:endParaRPr lang="en-GB" sz="1400" b="0" dirty="0"/>
                    </a:p>
                  </a:txBody>
                  <a:tcPr>
                    <a:solidFill>
                      <a:srgbClr val="2F5E32"/>
                    </a:solidFill>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2643188"/>
            <a:ext cx="8229600" cy="1143000"/>
          </a:xfrm>
        </p:spPr>
        <p:txBody>
          <a:bodyPr/>
          <a:lstStyle/>
          <a:p>
            <a:pPr eaLnBrk="1" hangingPunct="1">
              <a:defRPr/>
            </a:pPr>
            <a:r>
              <a:rPr lang="en-US" b="1" u="sng" dirty="0" err="1" smtClean="0"/>
              <a:t>CoPilot</a:t>
            </a:r>
            <a:r>
              <a:rPr lang="en-US" sz="2000" dirty="0" smtClean="0"/>
              <a:t/>
            </a:r>
            <a:br>
              <a:rPr lang="en-US" sz="2000" dirty="0" smtClean="0"/>
            </a:br>
            <a:r>
              <a:rPr lang="en-US" sz="2000" i="1" dirty="0" smtClean="0"/>
              <a:t>The Power to Navigate</a:t>
            </a:r>
            <a:endParaRPr lang="en-US" b="1" u="sng"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ext Box 2"/>
          <p:cNvSpPr txBox="1">
            <a:spLocks noChangeArrowheads="1"/>
          </p:cNvSpPr>
          <p:nvPr/>
        </p:nvSpPr>
        <p:spPr bwMode="auto">
          <a:xfrm>
            <a:off x="1331913" y="2133600"/>
            <a:ext cx="6985000" cy="3557000"/>
          </a:xfrm>
          <a:prstGeom prst="rect">
            <a:avLst/>
          </a:prstGeom>
          <a:noFill/>
          <a:ln w="9525">
            <a:noFill/>
            <a:round/>
            <a:headEnd/>
            <a:tailEnd/>
          </a:ln>
        </p:spPr>
        <p:txBody>
          <a:bodyPr lIns="90000" tIns="46800" rIns="90000" bIns="46800">
            <a:spAutoFit/>
          </a:bodyPr>
          <a:lstStyle/>
          <a:p>
            <a:pPr marL="457200" indent="-457200">
              <a:spcBef>
                <a:spcPts val="1250"/>
              </a:spcBef>
              <a:buClr>
                <a:schemeClr val="tx1"/>
              </a:buClr>
              <a:buFont typeface="Verdana" pitchFamily="34" charset="0"/>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Input:</a:t>
            </a:r>
          </a:p>
          <a:p>
            <a:pPr marL="457200"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Doppler for tracking seabed movement</a:t>
            </a:r>
          </a:p>
          <a:p>
            <a:pPr marL="457200"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Heading and depth sensor from vehicle</a:t>
            </a:r>
          </a:p>
          <a:p>
            <a:pPr marL="457200"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err="1" smtClean="0">
                <a:latin typeface="+mn-lt"/>
              </a:rPr>
              <a:t>Multibeam</a:t>
            </a:r>
            <a:r>
              <a:rPr lang="en-GB" sz="2000" dirty="0" smtClean="0">
                <a:latin typeface="+mn-lt"/>
              </a:rPr>
              <a:t> Imaging Sonar</a:t>
            </a:r>
            <a:endParaRPr lang="en-GB" sz="2000" dirty="0">
              <a:latin typeface="+mn-lt"/>
            </a:endParaRPr>
          </a:p>
          <a:p>
            <a:pPr marL="457200" indent="-457200">
              <a:spcBef>
                <a:spcPts val="1250"/>
              </a:spcBef>
              <a:buClr>
                <a:schemeClr val="tx1"/>
              </a:buClr>
              <a:buFont typeface="Verdana" pitchFamily="34" charset="0"/>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Output:</a:t>
            </a:r>
          </a:p>
          <a:p>
            <a:pPr marL="457200"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Plug into ROV joystick port, can switch between pilot and </a:t>
            </a:r>
            <a:r>
              <a:rPr lang="en-GB" sz="2000" dirty="0" err="1" smtClean="0">
                <a:latin typeface="+mn-lt"/>
              </a:rPr>
              <a:t>CoPilot</a:t>
            </a:r>
            <a:endParaRPr lang="en-GB" sz="2000" dirty="0">
              <a:latin typeface="+mn-lt"/>
            </a:endParaRPr>
          </a:p>
          <a:p>
            <a:pPr marL="457200"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Failsafe pilot override</a:t>
            </a:r>
          </a:p>
        </p:txBody>
      </p:sp>
      <p:sp>
        <p:nvSpPr>
          <p:cNvPr id="5"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Interface requirements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Text Box 2"/>
          <p:cNvSpPr txBox="1">
            <a:spLocks noChangeArrowheads="1"/>
          </p:cNvSpPr>
          <p:nvPr/>
        </p:nvSpPr>
        <p:spPr bwMode="auto">
          <a:xfrm>
            <a:off x="468313" y="2276475"/>
            <a:ext cx="8351837" cy="3724275"/>
          </a:xfrm>
          <a:prstGeom prst="rect">
            <a:avLst/>
          </a:prstGeom>
          <a:noFill/>
          <a:ln w="9525">
            <a:noFill/>
            <a:round/>
            <a:headEnd/>
            <a:tailEnd/>
          </a:ln>
        </p:spPr>
        <p:txBody>
          <a:bodyPr lIns="90000" tIns="46800" rIns="90000" bIns="46800">
            <a:spAutoFit/>
          </a:bodyPr>
          <a:lstStyle/>
          <a:p>
            <a:pPr marL="457200" indent="-457200">
              <a:spcBef>
                <a:spcPts val="1250"/>
              </a:spcBef>
              <a:buClr>
                <a:schemeClr val="tx1"/>
              </a:buClr>
              <a:buFont typeface="Verdana" pitchFamily="34" charset="0"/>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	</a:t>
            </a:r>
          </a:p>
          <a:p>
            <a:pPr marL="457200" indent="-457200">
              <a:spcBef>
                <a:spcPts val="1250"/>
              </a:spcBef>
              <a:buClr>
                <a:schemeClr val="tx1"/>
              </a:buClr>
              <a:buFont typeface="Verdana" pitchFamily="34" charset="0"/>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	Input:</a:t>
            </a:r>
          </a:p>
          <a:p>
            <a:pPr marL="1371600" lvl="2"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DVL</a:t>
            </a:r>
          </a:p>
          <a:p>
            <a:pPr marL="1371600" lvl="2"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err="1" smtClean="0">
                <a:latin typeface="+mn-lt"/>
              </a:rPr>
              <a:t>Multibeam</a:t>
            </a:r>
            <a:r>
              <a:rPr lang="en-GB" sz="2000" dirty="0" smtClean="0">
                <a:latin typeface="+mn-lt"/>
              </a:rPr>
              <a:t> Sonar</a:t>
            </a:r>
            <a:endParaRPr lang="en-GB" sz="2000" dirty="0">
              <a:latin typeface="+mn-lt"/>
            </a:endParaRPr>
          </a:p>
          <a:p>
            <a:pPr marL="457200" indent="-457200">
              <a:spcBef>
                <a:spcPts val="1250"/>
              </a:spcBef>
              <a:buClr>
                <a:schemeClr val="tx1"/>
              </a:buClr>
              <a:buFont typeface="Verdana" pitchFamily="34" charset="0"/>
              <a:buNone/>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	Output:</a:t>
            </a:r>
          </a:p>
          <a:p>
            <a:pPr marL="1371600" lvl="2" indent="-457200">
              <a:spcBef>
                <a:spcPts val="1250"/>
              </a:spcBef>
              <a:buClr>
                <a:schemeClr val="tx1"/>
              </a:buClr>
              <a:buFont typeface="Verdana" pitchFamily="34"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Full DP</a:t>
            </a:r>
          </a:p>
          <a:p>
            <a:pPr marL="457200" indent="-457200">
              <a:spcBef>
                <a:spcPts val="1250"/>
              </a:spcBef>
              <a:buClr>
                <a:schemeClr val="tx1"/>
              </a:buCl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b="1" dirty="0">
                <a:latin typeface="+mn-lt"/>
              </a:rPr>
              <a:t>	Achievements:</a:t>
            </a:r>
          </a:p>
          <a:p>
            <a:pPr marL="1371600" lvl="2" indent="-457200">
              <a:spcBef>
                <a:spcPts val="1250"/>
              </a:spcBef>
              <a:buClr>
                <a:schemeClr val="tx1"/>
              </a:buClr>
              <a:buFont typeface="Arial" charset="0"/>
              <a:buChar char="•"/>
              <a:tabLst>
                <a:tab pos="457200" algn="l"/>
                <a:tab pos="1371600" algn="l"/>
                <a:tab pos="2286000" algn="l"/>
                <a:tab pos="3200400" algn="l"/>
                <a:tab pos="4114800" algn="l"/>
                <a:tab pos="5029200" algn="l"/>
                <a:tab pos="5943600" algn="l"/>
                <a:tab pos="6858000" algn="l"/>
                <a:tab pos="7772400" algn="l"/>
                <a:tab pos="8686800" algn="l"/>
                <a:tab pos="9601200" algn="l"/>
                <a:tab pos="10515600" algn="l"/>
              </a:tabLst>
              <a:defRPr/>
            </a:pPr>
            <a:r>
              <a:rPr lang="en-GB" sz="2000" dirty="0">
                <a:latin typeface="+mn-lt"/>
              </a:rPr>
              <a:t>First Commercial Implementation of MBI Sonar Track</a:t>
            </a:r>
          </a:p>
        </p:txBody>
      </p:sp>
      <p:pic>
        <p:nvPicPr>
          <p:cNvPr id="2" name="Picture 2"/>
          <p:cNvPicPr>
            <a:picLocks noChangeAspect="1" noChangeArrowheads="1"/>
          </p:cNvPicPr>
          <p:nvPr/>
        </p:nvPicPr>
        <p:blipFill>
          <a:blip r:embed="rId3" cstate="print"/>
          <a:srcRect/>
          <a:stretch>
            <a:fillRect/>
          </a:stretch>
        </p:blipFill>
        <p:spPr bwMode="auto">
          <a:xfrm>
            <a:off x="4597400" y="1916113"/>
            <a:ext cx="4146550" cy="2952750"/>
          </a:xfrm>
          <a:prstGeom prst="rect">
            <a:avLst/>
          </a:prstGeom>
          <a:noFill/>
          <a:ln w="9525">
            <a:noFill/>
            <a:miter lim="800000"/>
            <a:headEnd/>
            <a:tailEnd/>
          </a:ln>
        </p:spPr>
      </p:pic>
      <p:sp>
        <p:nvSpPr>
          <p:cNvPr id="5"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smtClean="0">
                <a:latin typeface="+mj-lt"/>
                <a:ea typeface="+mj-ea"/>
                <a:cs typeface="+mj-cs"/>
              </a:rPr>
              <a:t> </a:t>
            </a:r>
            <a:r>
              <a:rPr lang="en-GB" sz="4000" kern="0" dirty="0">
                <a:latin typeface="+mj-lt"/>
                <a:ea typeface="+mj-ea"/>
                <a:cs typeface="+mj-cs"/>
              </a:rPr>
              <a:t>Retrofit</a:t>
            </a:r>
            <a:br>
              <a:rPr lang="en-GB" sz="4000" kern="0" dirty="0">
                <a:latin typeface="+mj-lt"/>
                <a:ea typeface="+mj-ea"/>
                <a:cs typeface="+mj-cs"/>
              </a:rPr>
            </a:br>
            <a:r>
              <a:rPr lang="en-GB" sz="2000" i="1" kern="0" dirty="0" smtClean="0">
                <a:latin typeface="+mj-lt"/>
                <a:ea typeface="+mj-ea"/>
                <a:cs typeface="+mj-cs"/>
              </a:rPr>
              <a:t>Fitted on widest range of ROV brand</a:t>
            </a:r>
            <a:endParaRPr lang="en-GB" sz="2000" i="1" kern="0" dirty="0">
              <a:latin typeface="+mj-lt"/>
              <a:ea typeface="+mj-ea"/>
              <a:cs typeface="+mj-cs"/>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7" descr="C:\Seebyte\Marketing\Collateral\Images\Screenshots\2013-04-15_T09-49-18-425Z.jpeg"/>
          <p:cNvPicPr>
            <a:picLocks noChangeAspect="1" noChangeArrowheads="1"/>
          </p:cNvPicPr>
          <p:nvPr/>
        </p:nvPicPr>
        <p:blipFill>
          <a:blip r:embed="rId3" cstate="print"/>
          <a:srcRect/>
          <a:stretch>
            <a:fillRect/>
          </a:stretch>
        </p:blipFill>
        <p:spPr bwMode="auto">
          <a:xfrm>
            <a:off x="0" y="4029075"/>
            <a:ext cx="6372225" cy="2846388"/>
          </a:xfrm>
          <a:prstGeom prst="rect">
            <a:avLst/>
          </a:prstGeom>
          <a:noFill/>
          <a:ln w="9525">
            <a:noFill/>
            <a:miter lim="800000"/>
            <a:headEnd/>
            <a:tailEnd/>
          </a:ln>
        </p:spPr>
      </p:pic>
      <p:sp>
        <p:nvSpPr>
          <p:cNvPr id="12291" name="Title 2"/>
          <p:cNvSpPr>
            <a:spLocks noGrp="1"/>
          </p:cNvSpPr>
          <p:nvPr>
            <p:ph type="title"/>
          </p:nvPr>
        </p:nvSpPr>
        <p:spPr>
          <a:xfrm>
            <a:off x="14288" y="215900"/>
            <a:ext cx="8229600" cy="868363"/>
          </a:xfrm>
        </p:spPr>
        <p:txBody>
          <a:bodyPr/>
          <a:lstStyle/>
          <a:p>
            <a:pPr eaLnBrk="1" hangingPunct="1"/>
            <a:r>
              <a:rPr lang="en-US" sz="4000" smtClean="0"/>
              <a:t/>
            </a:r>
            <a:br>
              <a:rPr lang="en-US" sz="4000" smtClean="0"/>
            </a:br>
            <a:r>
              <a:rPr lang="en-US" sz="4000" smtClean="0"/>
              <a:t>SMD DVECS-S</a:t>
            </a:r>
            <a:br>
              <a:rPr lang="en-US" sz="4000" smtClean="0"/>
            </a:br>
            <a:r>
              <a:rPr lang="en-US" sz="2000" i="1" smtClean="0"/>
              <a:t>Automating hydraulic work-class ROV operations</a:t>
            </a:r>
            <a:r>
              <a:rPr lang="en-US" sz="4000" smtClean="0"/>
              <a:t/>
            </a:r>
            <a:br>
              <a:rPr lang="en-US" sz="4000" smtClean="0"/>
            </a:br>
            <a:endParaRPr lang="en-US" sz="4000" i="1" smtClean="0"/>
          </a:p>
        </p:txBody>
      </p:sp>
      <p:sp>
        <p:nvSpPr>
          <p:cNvPr id="20" name="Text Box 8"/>
          <p:cNvSpPr txBox="1">
            <a:spLocks noChangeArrowheads="1"/>
          </p:cNvSpPr>
          <p:nvPr/>
        </p:nvSpPr>
        <p:spPr bwMode="auto">
          <a:xfrm>
            <a:off x="6770688" y="2328863"/>
            <a:ext cx="184150" cy="366712"/>
          </a:xfrm>
          <a:prstGeom prst="rect">
            <a:avLst/>
          </a:prstGeom>
          <a:noFill/>
          <a:ln w="9525">
            <a:noFill/>
            <a:miter lim="800000"/>
            <a:headEnd/>
            <a:tailEnd/>
          </a:ln>
          <a:effectLst/>
        </p:spPr>
        <p:txBody>
          <a:bodyPr wrap="none">
            <a:spAutoFit/>
          </a:bodyPr>
          <a:lstStyle/>
          <a:p>
            <a:pPr>
              <a:defRPr/>
            </a:pPr>
            <a:endParaRPr lang="en-US">
              <a:latin typeface="+mj-lt"/>
            </a:endParaRPr>
          </a:p>
        </p:txBody>
      </p:sp>
      <p:sp>
        <p:nvSpPr>
          <p:cNvPr id="10" name="Rectangle 9"/>
          <p:cNvSpPr/>
          <p:nvPr/>
        </p:nvSpPr>
        <p:spPr>
          <a:xfrm>
            <a:off x="0" y="1557338"/>
            <a:ext cx="4667250" cy="2554287"/>
          </a:xfrm>
          <a:prstGeom prst="rect">
            <a:avLst/>
          </a:prstGeom>
        </p:spPr>
        <p:txBody>
          <a:bodyPr>
            <a:spAutoFit/>
          </a:bodyPr>
          <a:lstStyle/>
          <a:p>
            <a:pPr algn="just">
              <a:defRPr/>
            </a:pPr>
            <a:r>
              <a:rPr lang="en-GB" sz="2000" kern="0" dirty="0">
                <a:latin typeface="+mn-lt"/>
                <a:ea typeface="+mj-ea"/>
                <a:cs typeface="Arial"/>
              </a:rPr>
              <a:t>SMD entered into an excusive agreement to integrate </a:t>
            </a:r>
            <a:r>
              <a:rPr lang="en-GB" sz="2000" kern="0" dirty="0" err="1">
                <a:latin typeface="+mn-lt"/>
                <a:ea typeface="+mj-ea"/>
                <a:cs typeface="Arial"/>
              </a:rPr>
              <a:t>SeeByte's</a:t>
            </a:r>
            <a:r>
              <a:rPr lang="en-GB" sz="2000" kern="0" dirty="0">
                <a:latin typeface="+mn-lt"/>
                <a:ea typeface="+mj-ea"/>
                <a:cs typeface="Arial"/>
              </a:rPr>
              <a:t> </a:t>
            </a:r>
            <a:r>
              <a:rPr lang="en-GB" sz="2000" kern="0" dirty="0" err="1" smtClean="0">
                <a:latin typeface="+mn-lt"/>
                <a:ea typeface="+mj-ea"/>
                <a:cs typeface="Arial"/>
              </a:rPr>
              <a:t>CoPilot</a:t>
            </a:r>
            <a:r>
              <a:rPr lang="en-GB" sz="2000" kern="0" dirty="0" smtClean="0">
                <a:latin typeface="+mn-lt"/>
                <a:ea typeface="+mj-ea"/>
                <a:cs typeface="Arial"/>
              </a:rPr>
              <a:t> </a:t>
            </a:r>
            <a:r>
              <a:rPr lang="en-GB" sz="2000" kern="0" dirty="0">
                <a:latin typeface="+mn-lt"/>
                <a:ea typeface="+mj-ea"/>
                <a:cs typeface="Arial"/>
              </a:rPr>
              <a:t>with SMD's work-class ROVs. Since 2003 SMD have designed and manufactured over 140 </a:t>
            </a:r>
            <a:r>
              <a:rPr lang="en-GB" sz="2000" b="1" kern="0" dirty="0">
                <a:latin typeface="+mn-lt"/>
                <a:ea typeface="+mj-ea"/>
                <a:cs typeface="Arial"/>
              </a:rPr>
              <a:t>complete</a:t>
            </a:r>
            <a:r>
              <a:rPr lang="en-GB" sz="2000" kern="0" dirty="0">
                <a:latin typeface="+mn-lt"/>
                <a:ea typeface="+mj-ea"/>
                <a:cs typeface="Arial"/>
              </a:rPr>
              <a:t> work-class ROV systems into every region in the world for oil and gas, oceanographic, salvage and renewable markets.</a:t>
            </a:r>
            <a:endParaRPr lang="en-GB" dirty="0">
              <a:latin typeface="+mn-lt"/>
            </a:endParaRPr>
          </a:p>
        </p:txBody>
      </p:sp>
      <p:sp>
        <p:nvSpPr>
          <p:cNvPr id="8" name="Rounded Rectangle 7"/>
          <p:cNvSpPr/>
          <p:nvPr/>
        </p:nvSpPr>
        <p:spPr>
          <a:xfrm>
            <a:off x="5808663" y="4149725"/>
            <a:ext cx="2676525" cy="792163"/>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pic>
        <p:nvPicPr>
          <p:cNvPr id="12295" name="Picture 2"/>
          <p:cNvPicPr>
            <a:picLocks noChangeAspect="1" noChangeArrowheads="1"/>
          </p:cNvPicPr>
          <p:nvPr/>
        </p:nvPicPr>
        <p:blipFill>
          <a:blip r:embed="rId4" cstate="print"/>
          <a:srcRect/>
          <a:stretch>
            <a:fillRect/>
          </a:stretch>
        </p:blipFill>
        <p:spPr bwMode="auto">
          <a:xfrm>
            <a:off x="5838825" y="4195763"/>
            <a:ext cx="2609850" cy="733425"/>
          </a:xfrm>
          <a:prstGeom prst="rect">
            <a:avLst/>
          </a:prstGeom>
          <a:noFill/>
          <a:ln w="9525">
            <a:noFill/>
            <a:miter lim="800000"/>
            <a:headEnd/>
            <a:tailEnd/>
          </a:ln>
        </p:spPr>
      </p:pic>
      <p:pic>
        <p:nvPicPr>
          <p:cNvPr id="12296" name="Picture 5" descr="C:\Seebyte\Marketing\Collateral\Images\ROVs\CSP01_04.JPG"/>
          <p:cNvPicPr>
            <a:picLocks noChangeAspect="1" noChangeArrowheads="1"/>
          </p:cNvPicPr>
          <p:nvPr/>
        </p:nvPicPr>
        <p:blipFill>
          <a:blip r:embed="rId5" cstate="print"/>
          <a:srcRect/>
          <a:stretch>
            <a:fillRect/>
          </a:stretch>
        </p:blipFill>
        <p:spPr bwMode="auto">
          <a:xfrm>
            <a:off x="5795963" y="1773238"/>
            <a:ext cx="2697162" cy="2032000"/>
          </a:xfrm>
          <a:prstGeom prst="rect">
            <a:avLst/>
          </a:prstGeom>
          <a:noFill/>
          <a:ln w="9525">
            <a:noFill/>
            <a:miter lim="800000"/>
            <a:headEnd/>
            <a:tailEnd/>
          </a:ln>
        </p:spPr>
      </p:pic>
      <p:pic>
        <p:nvPicPr>
          <p:cNvPr id="12297" name="Picture 17" descr="SMD"/>
          <p:cNvPicPr>
            <a:picLocks noChangeAspect="1" noChangeArrowheads="1"/>
          </p:cNvPicPr>
          <p:nvPr/>
        </p:nvPicPr>
        <p:blipFill>
          <a:blip r:embed="rId6" cstate="print"/>
          <a:srcRect/>
          <a:stretch>
            <a:fillRect/>
          </a:stretch>
        </p:blipFill>
        <p:spPr bwMode="auto">
          <a:xfrm>
            <a:off x="6156325" y="5229225"/>
            <a:ext cx="2016125" cy="841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2"/>
          <p:cNvSpPr>
            <a:spLocks noGrp="1"/>
          </p:cNvSpPr>
          <p:nvPr>
            <p:ph type="title"/>
          </p:nvPr>
        </p:nvSpPr>
        <p:spPr>
          <a:xfrm>
            <a:off x="14288" y="228600"/>
            <a:ext cx="8229600" cy="868363"/>
          </a:xfrm>
        </p:spPr>
        <p:txBody>
          <a:bodyPr/>
          <a:lstStyle/>
          <a:p>
            <a:pPr eaLnBrk="1" hangingPunct="1"/>
            <a:r>
              <a:rPr lang="en-US" sz="4000" dirty="0" smtClean="0"/>
              <a:t/>
            </a:r>
            <a:br>
              <a:rPr lang="en-US" sz="4000" dirty="0" smtClean="0"/>
            </a:br>
            <a:r>
              <a:rPr lang="en-US" sz="4000" dirty="0" err="1" smtClean="0"/>
              <a:t>Seatronics</a:t>
            </a:r>
            <a:r>
              <a:rPr lang="en-US" sz="4000" dirty="0" smtClean="0"/>
              <a:t> Predator ROV</a:t>
            </a:r>
            <a:br>
              <a:rPr lang="en-US" sz="4000" dirty="0" smtClean="0"/>
            </a:br>
            <a:r>
              <a:rPr lang="en-US" sz="2000" i="1" dirty="0" smtClean="0"/>
              <a:t>Rental and sales of observation ROVs with </a:t>
            </a:r>
            <a:r>
              <a:rPr lang="en-US" sz="2000" i="1" dirty="0" err="1" smtClean="0"/>
              <a:t>SeeTrack</a:t>
            </a:r>
            <a:r>
              <a:rPr lang="en-US" sz="2000" i="1" dirty="0" smtClean="0"/>
              <a:t> </a:t>
            </a:r>
            <a:r>
              <a:rPr lang="en-US" sz="2000" i="1" dirty="0" err="1" smtClean="0"/>
              <a:t>CoPilot</a:t>
            </a:r>
            <a:r>
              <a:rPr lang="en-US" sz="4000" dirty="0" smtClean="0"/>
              <a:t/>
            </a:r>
            <a:br>
              <a:rPr lang="en-US" sz="4000" dirty="0" smtClean="0"/>
            </a:br>
            <a:endParaRPr lang="en-US" sz="4000" i="1" dirty="0" smtClean="0"/>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t="8363" b="24638"/>
          <a:stretch/>
        </p:blipFill>
        <p:spPr>
          <a:xfrm>
            <a:off x="0" y="3411940"/>
            <a:ext cx="9144000" cy="3446060"/>
          </a:xfrm>
          <a:prstGeom prst="rect">
            <a:avLst/>
          </a:prstGeom>
        </p:spPr>
      </p:pic>
      <p:sp>
        <p:nvSpPr>
          <p:cNvPr id="8" name="Rectangle 7"/>
          <p:cNvSpPr/>
          <p:nvPr/>
        </p:nvSpPr>
        <p:spPr>
          <a:xfrm>
            <a:off x="0" y="1557338"/>
            <a:ext cx="4667250" cy="1323439"/>
          </a:xfrm>
          <a:prstGeom prst="rect">
            <a:avLst/>
          </a:prstGeom>
        </p:spPr>
        <p:txBody>
          <a:bodyPr>
            <a:spAutoFit/>
          </a:bodyPr>
          <a:lstStyle/>
          <a:p>
            <a:pPr algn="just">
              <a:defRPr/>
            </a:pPr>
            <a:r>
              <a:rPr lang="en-GB" sz="2000" kern="0" dirty="0" err="1">
                <a:latin typeface="+mn-lt"/>
                <a:ea typeface="+mj-ea"/>
                <a:cs typeface="Arial"/>
              </a:rPr>
              <a:t>Seatronics</a:t>
            </a:r>
            <a:r>
              <a:rPr lang="en-GB" sz="2000" kern="0" dirty="0">
                <a:latin typeface="+mn-lt"/>
                <a:ea typeface="+mj-ea"/>
                <a:cs typeface="Arial"/>
              </a:rPr>
              <a:t> Predator ROV customers </a:t>
            </a:r>
            <a:r>
              <a:rPr lang="en-GB" sz="2000" kern="0" dirty="0" smtClean="0">
                <a:latin typeface="+mn-lt"/>
                <a:ea typeface="+mj-ea"/>
                <a:cs typeface="Arial"/>
              </a:rPr>
              <a:t>use </a:t>
            </a:r>
            <a:r>
              <a:rPr lang="en-GB" sz="2000" kern="0" dirty="0" err="1">
                <a:latin typeface="+mn-lt"/>
                <a:ea typeface="+mj-ea"/>
                <a:cs typeface="Arial"/>
              </a:rPr>
              <a:t>CoPilot</a:t>
            </a:r>
            <a:r>
              <a:rPr lang="en-GB" sz="2000" kern="0" dirty="0">
                <a:latin typeface="+mn-lt"/>
                <a:ea typeface="+mj-ea"/>
                <a:cs typeface="Arial"/>
              </a:rPr>
              <a:t> the most capable ROV DP system available in the </a:t>
            </a:r>
            <a:r>
              <a:rPr lang="en-GB" sz="2000" kern="0" dirty="0" smtClean="0">
                <a:latin typeface="+mn-lt"/>
                <a:ea typeface="+mj-ea"/>
                <a:cs typeface="Arial"/>
              </a:rPr>
              <a:t>market to simplify their ROV control and improve their operations.</a:t>
            </a:r>
            <a:endParaRPr lang="en-GB" sz="2000" kern="0" dirty="0">
              <a:latin typeface="+mn-lt"/>
              <a:ea typeface="+mj-ea"/>
              <a:cs typeface="Arial"/>
            </a:endParaRPr>
          </a:p>
        </p:txBody>
      </p:sp>
      <p:pic>
        <p:nvPicPr>
          <p:cNvPr id="9" name="Picture 3" descr="C:\Users\IOSEBA~1.TEN\AppData\Local\Temp\Seatronics Logo.jpg"/>
          <p:cNvPicPr>
            <a:picLocks noChangeAspect="1" noChangeArrowheads="1"/>
          </p:cNvPicPr>
          <p:nvPr/>
        </p:nvPicPr>
        <p:blipFill>
          <a:blip r:embed="rId4" cstate="print">
            <a:clrChange>
              <a:clrFrom>
                <a:srgbClr val="FFFFFE"/>
              </a:clrFrom>
              <a:clrTo>
                <a:srgbClr val="FFFFFE">
                  <a:alpha val="0"/>
                </a:srgbClr>
              </a:clrTo>
            </a:clrChange>
            <a:extLst>
              <a:ext uri="{28A0092B-C50C-407E-A947-70E740481C1C}">
                <a14:useLocalDpi xmlns:a14="http://schemas.microsoft.com/office/drawing/2010/main" val="0"/>
              </a:ext>
            </a:extLst>
          </a:blip>
          <a:srcRect/>
          <a:stretch>
            <a:fillRect/>
          </a:stretch>
        </p:blipFill>
        <p:spPr bwMode="auto">
          <a:xfrm>
            <a:off x="158773" y="3573463"/>
            <a:ext cx="4535488" cy="696912"/>
          </a:xfrm>
          <a:prstGeom prst="rect">
            <a:avLst/>
          </a:prstGeom>
          <a:noFill/>
          <a:ln w="9525">
            <a:noFill/>
            <a:miter lim="800000"/>
            <a:headEnd/>
            <a:tailEnd/>
          </a:ln>
        </p:spPr>
      </p:pic>
      <p:pic>
        <p:nvPicPr>
          <p:cNvPr id="11" name="Picture 3"/>
          <p:cNvPicPr>
            <a:picLocks noChangeAspect="1" noChangeArrowheads="1"/>
          </p:cNvPicPr>
          <p:nvPr/>
        </p:nvPicPr>
        <p:blipFill>
          <a:blip r:embed="rId5" cstate="print">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012160" y="1557336"/>
            <a:ext cx="2160240" cy="16473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4" descr="C:\Users\ioseba.tena\Pictures\Screensaver\2015-05-12_T16-44-42-329Z.jpe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9559" y="4620593"/>
            <a:ext cx="3476337" cy="195181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2"/>
          <p:cNvSpPr>
            <a:spLocks noGrp="1"/>
          </p:cNvSpPr>
          <p:nvPr>
            <p:ph type="title"/>
          </p:nvPr>
        </p:nvSpPr>
        <p:spPr>
          <a:xfrm>
            <a:off x="14288" y="215900"/>
            <a:ext cx="8229600" cy="868363"/>
          </a:xfrm>
        </p:spPr>
        <p:txBody>
          <a:bodyPr/>
          <a:lstStyle/>
          <a:p>
            <a:pPr eaLnBrk="1" hangingPunct="1"/>
            <a:r>
              <a:rPr lang="en-US" sz="4000" smtClean="0"/>
              <a:t/>
            </a:r>
            <a:br>
              <a:rPr lang="en-US" sz="4000" smtClean="0"/>
            </a:br>
            <a:r>
              <a:rPr lang="en-US" sz="4000" smtClean="0"/>
              <a:t>VideoRay CoPilot Products</a:t>
            </a:r>
            <a:br>
              <a:rPr lang="en-US" sz="4000" smtClean="0"/>
            </a:br>
            <a:r>
              <a:rPr lang="en-US" sz="2000" i="1" smtClean="0"/>
              <a:t>Automating one man portable ROV inspections and surveys </a:t>
            </a:r>
            <a:r>
              <a:rPr lang="en-US" sz="4000" smtClean="0"/>
              <a:t/>
            </a:r>
            <a:br>
              <a:rPr lang="en-US" sz="4000" smtClean="0"/>
            </a:br>
            <a:endParaRPr lang="en-US" sz="4000" i="1" smtClean="0"/>
          </a:p>
        </p:txBody>
      </p:sp>
      <p:sp>
        <p:nvSpPr>
          <p:cNvPr id="20" name="Text Box 8"/>
          <p:cNvSpPr txBox="1">
            <a:spLocks noChangeArrowheads="1"/>
          </p:cNvSpPr>
          <p:nvPr/>
        </p:nvSpPr>
        <p:spPr bwMode="auto">
          <a:xfrm>
            <a:off x="6770688" y="2328863"/>
            <a:ext cx="184150" cy="366712"/>
          </a:xfrm>
          <a:prstGeom prst="rect">
            <a:avLst/>
          </a:prstGeom>
          <a:noFill/>
          <a:ln w="9525">
            <a:noFill/>
            <a:miter lim="800000"/>
            <a:headEnd/>
            <a:tailEnd/>
          </a:ln>
          <a:effectLst/>
        </p:spPr>
        <p:txBody>
          <a:bodyPr wrap="none">
            <a:spAutoFit/>
          </a:bodyPr>
          <a:lstStyle/>
          <a:p>
            <a:pPr>
              <a:defRPr/>
            </a:pPr>
            <a:endParaRPr lang="en-US">
              <a:latin typeface="+mj-lt"/>
            </a:endParaRPr>
          </a:p>
        </p:txBody>
      </p:sp>
      <p:sp>
        <p:nvSpPr>
          <p:cNvPr id="10" name="Rectangle 9"/>
          <p:cNvSpPr/>
          <p:nvPr/>
        </p:nvSpPr>
        <p:spPr>
          <a:xfrm>
            <a:off x="0" y="1557338"/>
            <a:ext cx="4667250" cy="2246312"/>
          </a:xfrm>
          <a:prstGeom prst="rect">
            <a:avLst/>
          </a:prstGeom>
        </p:spPr>
        <p:txBody>
          <a:bodyPr>
            <a:spAutoFit/>
          </a:bodyPr>
          <a:lstStyle/>
          <a:p>
            <a:pPr algn="just">
              <a:defRPr/>
            </a:pPr>
            <a:r>
              <a:rPr lang="en-GB" sz="2000" kern="0" dirty="0" err="1">
                <a:latin typeface="+mn-lt"/>
                <a:ea typeface="+mj-ea"/>
                <a:cs typeface="Arial"/>
              </a:rPr>
              <a:t>VideoRay</a:t>
            </a:r>
            <a:r>
              <a:rPr lang="en-GB" sz="2000" kern="0" dirty="0">
                <a:latin typeface="+mn-lt"/>
                <a:ea typeface="+mj-ea"/>
                <a:cs typeface="Arial"/>
              </a:rPr>
              <a:t> and SeeByte offer Autonomous Control for one man portable ROVs. The ROV is capable of following predetermined waypoint trajectories and hovering in a desired location for extended periods of time. Fantastic tools for surveys and inspections.</a:t>
            </a:r>
            <a:endParaRPr lang="en-GB" dirty="0">
              <a:latin typeface="+mn-lt"/>
            </a:endParaRPr>
          </a:p>
        </p:txBody>
      </p:sp>
      <p:pic>
        <p:nvPicPr>
          <p:cNvPr id="14341" name="Picture 12"/>
          <p:cNvPicPr>
            <a:picLocks noChangeAspect="1" noChangeArrowheads="1"/>
          </p:cNvPicPr>
          <p:nvPr/>
        </p:nvPicPr>
        <p:blipFill>
          <a:blip r:embed="rId3" cstate="print">
            <a:clrChange>
              <a:clrFrom>
                <a:srgbClr val="171FE7"/>
              </a:clrFrom>
              <a:clrTo>
                <a:srgbClr val="171FE7">
                  <a:alpha val="0"/>
                </a:srgbClr>
              </a:clrTo>
            </a:clrChange>
          </a:blip>
          <a:srcRect/>
          <a:stretch>
            <a:fillRect/>
          </a:stretch>
        </p:blipFill>
        <p:spPr bwMode="auto">
          <a:xfrm>
            <a:off x="827088" y="3573463"/>
            <a:ext cx="3673475" cy="1406525"/>
          </a:xfrm>
          <a:prstGeom prst="rect">
            <a:avLst/>
          </a:prstGeom>
          <a:noFill/>
          <a:ln w="9525">
            <a:noFill/>
            <a:miter lim="800000"/>
            <a:headEnd/>
            <a:tailEnd/>
          </a:ln>
        </p:spPr>
      </p:pic>
      <p:pic>
        <p:nvPicPr>
          <p:cNvPr id="14342" name="Picture 10" descr="C:\Users\ioseba.tena\Desktop\Pro4DVL_DutchSprings2_CMY-2.jpg"/>
          <p:cNvPicPr>
            <a:picLocks noChangeAspect="1" noChangeArrowheads="1"/>
          </p:cNvPicPr>
          <p:nvPr/>
        </p:nvPicPr>
        <p:blipFill>
          <a:blip r:embed="rId4" cstate="print"/>
          <a:srcRect l="14034" t="262" r="32645"/>
          <a:stretch>
            <a:fillRect/>
          </a:stretch>
        </p:blipFill>
        <p:spPr bwMode="auto">
          <a:xfrm>
            <a:off x="5003800" y="1628775"/>
            <a:ext cx="4176713" cy="5229225"/>
          </a:xfrm>
          <a:prstGeom prst="rect">
            <a:avLst/>
          </a:prstGeom>
          <a:noFill/>
          <a:ln w="9525">
            <a:noFill/>
            <a:miter lim="800000"/>
            <a:headEnd/>
            <a:tailEnd/>
          </a:ln>
        </p:spPr>
      </p:pic>
      <p:pic>
        <p:nvPicPr>
          <p:cNvPr id="14343" name="Picture 9" descr="C:\Users\ioseba.tena\Desktop\Untitled.png"/>
          <p:cNvPicPr>
            <a:picLocks noChangeAspect="1" noChangeArrowheads="1"/>
          </p:cNvPicPr>
          <p:nvPr/>
        </p:nvPicPr>
        <p:blipFill>
          <a:blip r:embed="rId5" cstate="print"/>
          <a:srcRect/>
          <a:stretch>
            <a:fillRect/>
          </a:stretch>
        </p:blipFill>
        <p:spPr bwMode="auto">
          <a:xfrm>
            <a:off x="34925" y="4724400"/>
            <a:ext cx="3060700" cy="2054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Title 2"/>
          <p:cNvSpPr>
            <a:spLocks noGrp="1"/>
          </p:cNvSpPr>
          <p:nvPr>
            <p:ph type="title"/>
          </p:nvPr>
        </p:nvSpPr>
        <p:spPr>
          <a:xfrm>
            <a:off x="14288" y="230188"/>
            <a:ext cx="8229600" cy="868362"/>
          </a:xfrm>
        </p:spPr>
        <p:txBody>
          <a:bodyPr/>
          <a:lstStyle/>
          <a:p>
            <a:pPr eaLnBrk="1" hangingPunct="1"/>
            <a:r>
              <a:rPr lang="en-US" sz="4000" smtClean="0">
                <a:solidFill>
                  <a:srgbClr val="FFFFFF"/>
                </a:solidFill>
                <a:ea typeface="ＭＳ Ｐゴシック" pitchFamily="34" charset="-128"/>
              </a:rPr>
              <a:t>SeeByte Summary</a:t>
            </a:r>
            <a:br>
              <a:rPr lang="en-US" sz="4000" smtClean="0">
                <a:solidFill>
                  <a:srgbClr val="FFFFFF"/>
                </a:solidFill>
                <a:ea typeface="ＭＳ Ｐゴシック" pitchFamily="34" charset="-128"/>
              </a:rPr>
            </a:br>
            <a:r>
              <a:rPr lang="en-GB" sz="2000" i="1" smtClean="0">
                <a:solidFill>
                  <a:srgbClr val="FFFFFF"/>
                </a:solidFill>
                <a:ea typeface="ＭＳ Ｐゴシック" pitchFamily="34" charset="-128"/>
              </a:rPr>
              <a:t>Smart software for unmanned maritime systems and sensors</a:t>
            </a:r>
            <a:endParaRPr lang="en-US" sz="4000" i="1" smtClean="0">
              <a:solidFill>
                <a:srgbClr val="FFFFFF"/>
              </a:solidFill>
              <a:ea typeface="ＭＳ Ｐゴシック" pitchFamily="34" charset="-128"/>
            </a:endParaRPr>
          </a:p>
        </p:txBody>
      </p:sp>
      <p:sp>
        <p:nvSpPr>
          <p:cNvPr id="12" name="Text Box 9"/>
          <p:cNvSpPr txBox="1">
            <a:spLocks noChangeArrowheads="1"/>
          </p:cNvSpPr>
          <p:nvPr/>
        </p:nvSpPr>
        <p:spPr bwMode="auto">
          <a:xfrm>
            <a:off x="0" y="1685925"/>
            <a:ext cx="8243888" cy="2862322"/>
          </a:xfrm>
          <a:prstGeom prst="rect">
            <a:avLst/>
          </a:prstGeom>
          <a:noFill/>
          <a:ln w="9525">
            <a:noFill/>
            <a:miter lim="800000"/>
            <a:headEnd/>
            <a:tailEnd/>
          </a:ln>
        </p:spPr>
        <p:txBody>
          <a:bodyPr>
            <a:spAutoFit/>
          </a:bodyPr>
          <a:lstStyle/>
          <a:p>
            <a:pPr marL="457200" indent="-457200">
              <a:spcBef>
                <a:spcPct val="50000"/>
              </a:spcBef>
            </a:pPr>
            <a:r>
              <a:rPr lang="en-GB" dirty="0">
                <a:solidFill>
                  <a:srgbClr val="FFFFFF"/>
                </a:solidFill>
                <a:latin typeface="Calibri" pitchFamily="34" charset="0"/>
              </a:rPr>
              <a:t>Offices in Edinburgh</a:t>
            </a:r>
            <a:r>
              <a:rPr lang="en-GB" smtClean="0">
                <a:solidFill>
                  <a:srgbClr val="FFFFFF"/>
                </a:solidFill>
                <a:latin typeface="Calibri" pitchFamily="34" charset="0"/>
              </a:rPr>
              <a:t>, Southampton, </a:t>
            </a:r>
            <a:r>
              <a:rPr lang="en-GB" dirty="0">
                <a:solidFill>
                  <a:srgbClr val="FFFFFF"/>
                </a:solidFill>
                <a:latin typeface="Calibri" pitchFamily="34" charset="0"/>
              </a:rPr>
              <a:t>UK and San Diego, US</a:t>
            </a:r>
          </a:p>
          <a:p>
            <a:pPr marL="457200" indent="-457200">
              <a:spcBef>
                <a:spcPct val="50000"/>
              </a:spcBef>
            </a:pPr>
            <a:r>
              <a:rPr lang="en-GB" dirty="0" smtClean="0">
                <a:solidFill>
                  <a:srgbClr val="FFFFFF"/>
                </a:solidFill>
                <a:latin typeface="Calibri" pitchFamily="34" charset="0"/>
              </a:rPr>
              <a:t>Serving over 20 navies </a:t>
            </a:r>
            <a:r>
              <a:rPr lang="en-GB" dirty="0">
                <a:solidFill>
                  <a:srgbClr val="FFFFFF"/>
                </a:solidFill>
                <a:latin typeface="Calibri" pitchFamily="34" charset="0"/>
              </a:rPr>
              <a:t>across the globe</a:t>
            </a:r>
          </a:p>
          <a:p>
            <a:pPr marL="457200" indent="-457200">
              <a:spcBef>
                <a:spcPct val="50000"/>
              </a:spcBef>
            </a:pPr>
            <a:r>
              <a:rPr lang="en-GB" dirty="0">
                <a:solidFill>
                  <a:srgbClr val="FFFFFF"/>
                </a:solidFill>
                <a:latin typeface="Calibri" pitchFamily="34" charset="0"/>
              </a:rPr>
              <a:t>Providing solutions to the oil and gas domain</a:t>
            </a:r>
          </a:p>
          <a:p>
            <a:pPr marL="457200" indent="-457200">
              <a:spcBef>
                <a:spcPct val="50000"/>
              </a:spcBef>
            </a:pPr>
            <a:r>
              <a:rPr lang="en-GB" dirty="0">
                <a:solidFill>
                  <a:srgbClr val="FFFFFF"/>
                </a:solidFill>
                <a:latin typeface="Calibri" pitchFamily="34" charset="0"/>
              </a:rPr>
              <a:t>Adding value to hardware through expert software engineering</a:t>
            </a:r>
          </a:p>
          <a:p>
            <a:pPr marL="457200" indent="-457200">
              <a:spcBef>
                <a:spcPct val="50000"/>
              </a:spcBef>
            </a:pPr>
            <a:r>
              <a:rPr lang="en-GB" dirty="0">
                <a:solidFill>
                  <a:srgbClr val="FFFFFF"/>
                </a:solidFill>
                <a:latin typeface="Calibri" pitchFamily="34" charset="0"/>
              </a:rPr>
              <a:t>Working in partnership with leading sensor and vehicle </a:t>
            </a:r>
            <a:r>
              <a:rPr lang="en-GB" dirty="0" smtClean="0">
                <a:solidFill>
                  <a:srgbClr val="FFFFFF"/>
                </a:solidFill>
                <a:latin typeface="Calibri" pitchFamily="34" charset="0"/>
              </a:rPr>
              <a:t>vendors</a:t>
            </a:r>
          </a:p>
          <a:p>
            <a:pPr marL="457200" indent="-457200">
              <a:spcBef>
                <a:spcPct val="50000"/>
              </a:spcBef>
            </a:pPr>
            <a:r>
              <a:rPr lang="en-GB" dirty="0">
                <a:solidFill>
                  <a:srgbClr val="FFFFFF"/>
                </a:solidFill>
                <a:latin typeface="Calibri" pitchFamily="34" charset="0"/>
              </a:rPr>
              <a:t>SeeByte is appraised at CMMI® Level 2</a:t>
            </a:r>
          </a:p>
          <a:p>
            <a:pPr marL="457200" indent="-457200">
              <a:spcBef>
                <a:spcPct val="50000"/>
              </a:spcBef>
            </a:pPr>
            <a:r>
              <a:rPr lang="en-GB" dirty="0" smtClean="0">
                <a:solidFill>
                  <a:srgbClr val="FFFFFF"/>
                </a:solidFill>
                <a:latin typeface="Calibri" pitchFamily="34" charset="0"/>
              </a:rPr>
              <a:t>SeeByte is a subsidiary of Battelle</a:t>
            </a:r>
            <a:endParaRPr lang="en-GB" dirty="0">
              <a:solidFill>
                <a:srgbClr val="FFFFFF"/>
              </a:solidFill>
              <a:latin typeface="Calibri" pitchFamily="34" charset="0"/>
            </a:endParaRPr>
          </a:p>
        </p:txBody>
      </p:sp>
      <p:pic>
        <p:nvPicPr>
          <p:cNvPr id="15" name="Picture 5" descr="Military &amp; Security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4725145"/>
            <a:ext cx="2857500" cy="1257301"/>
          </a:xfrm>
          <a:prstGeom prst="rect">
            <a:avLst/>
          </a:prstGeom>
          <a:noFill/>
          <a:ln w="19050">
            <a:noFill/>
          </a:ln>
          <a:extLst>
            <a:ext uri="{909E8E84-426E-40DD-AFC4-6F175D3DCCD1}">
              <a14:hiddenFill xmlns:a14="http://schemas.microsoft.com/office/drawing/2010/main">
                <a:solidFill>
                  <a:srgbClr val="FFFFFF"/>
                </a:solidFill>
              </a14:hiddenFill>
            </a:ext>
          </a:extLst>
        </p:spPr>
      </p:pic>
      <p:pic>
        <p:nvPicPr>
          <p:cNvPr id="16" name="Picture 7" descr="Offshore &amp; Subsea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43250" y="4725144"/>
            <a:ext cx="2857500" cy="1257301"/>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 name="Picture 10" descr="C:\Seebyte\Marketing\Collateral\Images\ROVs\CSP01_04.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0390" b="30943"/>
          <a:stretch/>
        </p:blipFill>
        <p:spPr bwMode="auto">
          <a:xfrm>
            <a:off x="6143625" y="4725145"/>
            <a:ext cx="2857500" cy="1257300"/>
          </a:xfrm>
          <a:prstGeom prst="rect">
            <a:avLst/>
          </a:prstGeom>
          <a:noFill/>
          <a:ln>
            <a:noFill/>
          </a:ln>
          <a:extLst>
            <a:ext uri="{909E8E84-426E-40DD-AFC4-6F175D3DCCD1}">
              <a14:hiddenFill xmlns:a14="http://schemas.microsoft.com/office/drawing/2010/main">
                <a:solidFill>
                  <a:srgbClr val="FFFFFF"/>
                </a:solidFill>
              </a14:hiddenFill>
            </a:ext>
          </a:extLst>
        </p:spPr>
      </p:pic>
      <p:cxnSp>
        <p:nvCxnSpPr>
          <p:cNvPr id="18" name="Straight Connector 17"/>
          <p:cNvCxnSpPr/>
          <p:nvPr/>
        </p:nvCxnSpPr>
        <p:spPr>
          <a:xfrm>
            <a:off x="0" y="4711697"/>
            <a:ext cx="9144000" cy="0"/>
          </a:xfrm>
          <a:prstGeom prst="line">
            <a:avLst/>
          </a:prstGeom>
          <a:ln w="38100">
            <a:solidFill>
              <a:srgbClr val="F78F1E"/>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0" y="5982445"/>
            <a:ext cx="9144000" cy="0"/>
          </a:xfrm>
          <a:prstGeom prst="line">
            <a:avLst/>
          </a:prstGeom>
          <a:ln w="38100">
            <a:solidFill>
              <a:srgbClr val="F78F1E"/>
            </a:solidFill>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7056437" y="4557287"/>
            <a:ext cx="2087563" cy="144463"/>
          </a:xfrm>
          <a:prstGeom prst="rect">
            <a:avLst/>
          </a:prstGeom>
          <a:solidFill>
            <a:srgbClr val="F79239"/>
          </a:solidFill>
          <a:ln>
            <a:solidFill>
              <a:srgbClr val="F792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
        <p:nvSpPr>
          <p:cNvPr id="21" name="Isosceles Triangle 20"/>
          <p:cNvSpPr/>
          <p:nvPr/>
        </p:nvSpPr>
        <p:spPr>
          <a:xfrm>
            <a:off x="6696074" y="4557286"/>
            <a:ext cx="360363" cy="144463"/>
          </a:xfrm>
          <a:prstGeom prst="triangle">
            <a:avLst>
              <a:gd name="adj" fmla="val 100000"/>
            </a:avLst>
          </a:prstGeom>
          <a:solidFill>
            <a:srgbClr val="F79239"/>
          </a:solidFill>
          <a:ln>
            <a:solidFill>
              <a:srgbClr val="F79239"/>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solidFill>
                <a:schemeClr val="tx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0" descr="E:\Seebyte\Sales &amp; Marketing\Marketing\SeeTrack Offshore\MarComms\Images\ROVs\Hercules.jpg"/>
          <p:cNvPicPr>
            <a:picLocks noChangeAspect="1" noChangeArrowheads="1"/>
          </p:cNvPicPr>
          <p:nvPr/>
        </p:nvPicPr>
        <p:blipFill>
          <a:blip r:embed="rId3" cstate="print"/>
          <a:srcRect r="3049"/>
          <a:stretch>
            <a:fillRect/>
          </a:stretch>
        </p:blipFill>
        <p:spPr bwMode="auto">
          <a:xfrm>
            <a:off x="215900" y="5084763"/>
            <a:ext cx="2016125" cy="1512887"/>
          </a:xfrm>
          <a:prstGeom prst="rect">
            <a:avLst/>
          </a:prstGeom>
          <a:noFill/>
          <a:ln w="9525">
            <a:noFill/>
            <a:miter lim="800000"/>
            <a:headEnd/>
            <a:tailEnd/>
          </a:ln>
        </p:spPr>
      </p:pic>
      <p:pic>
        <p:nvPicPr>
          <p:cNvPr id="6147" name="Picture 8" descr="C:\Seebyte\Marketing\Collateral\Images\ROVs\Rock Dump ROV (gb).jpg"/>
          <p:cNvPicPr>
            <a:picLocks noChangeAspect="1" noChangeArrowheads="1"/>
          </p:cNvPicPr>
          <p:nvPr/>
        </p:nvPicPr>
        <p:blipFill>
          <a:blip r:embed="rId4" cstate="print"/>
          <a:srcRect t="10875" b="13000"/>
          <a:stretch>
            <a:fillRect/>
          </a:stretch>
        </p:blipFill>
        <p:spPr bwMode="auto">
          <a:xfrm>
            <a:off x="2447925" y="5084763"/>
            <a:ext cx="2016125" cy="1512887"/>
          </a:xfrm>
          <a:prstGeom prst="rect">
            <a:avLst/>
          </a:prstGeom>
          <a:noFill/>
          <a:ln w="9525">
            <a:noFill/>
            <a:miter lim="800000"/>
            <a:headEnd/>
            <a:tailEnd/>
          </a:ln>
        </p:spPr>
      </p:pic>
      <p:pic>
        <p:nvPicPr>
          <p:cNvPr id="6148" name="Picture 11"/>
          <p:cNvPicPr>
            <a:picLocks noChangeAspect="1" noChangeArrowheads="1"/>
          </p:cNvPicPr>
          <p:nvPr/>
        </p:nvPicPr>
        <p:blipFill>
          <a:blip r:embed="rId5" cstate="print"/>
          <a:srcRect l="51357" t="56149" r="15964" b="7002"/>
          <a:stretch>
            <a:fillRect/>
          </a:stretch>
        </p:blipFill>
        <p:spPr bwMode="auto">
          <a:xfrm>
            <a:off x="6911975" y="5084763"/>
            <a:ext cx="2016125" cy="1512887"/>
          </a:xfrm>
          <a:prstGeom prst="rect">
            <a:avLst/>
          </a:prstGeom>
          <a:noFill/>
          <a:ln w="9525">
            <a:noFill/>
            <a:miter lim="800000"/>
            <a:headEnd/>
            <a:tailEnd/>
          </a:ln>
        </p:spPr>
      </p:pic>
      <p:pic>
        <p:nvPicPr>
          <p:cNvPr id="6149" name="Picture 4"/>
          <p:cNvPicPr>
            <a:picLocks noChangeArrowheads="1"/>
          </p:cNvPicPr>
          <p:nvPr/>
        </p:nvPicPr>
        <p:blipFill>
          <a:blip r:embed="rId6" cstate="print"/>
          <a:srcRect/>
          <a:stretch>
            <a:fillRect/>
          </a:stretch>
        </p:blipFill>
        <p:spPr bwMode="auto">
          <a:xfrm>
            <a:off x="4679950" y="5084763"/>
            <a:ext cx="2016125" cy="1511300"/>
          </a:xfrm>
          <a:prstGeom prst="rect">
            <a:avLst/>
          </a:prstGeom>
          <a:noFill/>
          <a:ln w="9525">
            <a:noFill/>
            <a:miter lim="800000"/>
            <a:headEnd/>
            <a:tailEnd/>
          </a:ln>
        </p:spPr>
      </p:pic>
      <p:sp>
        <p:nvSpPr>
          <p:cNvPr id="6150" name="Rectangle 3"/>
          <p:cNvSpPr>
            <a:spLocks noGrp="1" noChangeArrowheads="1"/>
          </p:cNvSpPr>
          <p:nvPr>
            <p:ph type="body" idx="1"/>
          </p:nvPr>
        </p:nvSpPr>
        <p:spPr>
          <a:xfrm>
            <a:off x="0" y="1916113"/>
            <a:ext cx="9144000" cy="2952750"/>
          </a:xfrm>
        </p:spPr>
        <p:txBody>
          <a:bodyPr/>
          <a:lstStyle/>
          <a:p>
            <a:pPr algn="ctr">
              <a:buFontTx/>
              <a:buNone/>
            </a:pPr>
            <a:r>
              <a:rPr lang="en-GB" sz="2400" dirty="0" smtClean="0"/>
              <a:t>	Offering easy-to-use plug-and-play software that makes piloting an ROV a much simpler task. </a:t>
            </a:r>
          </a:p>
          <a:p>
            <a:pPr algn="ctr">
              <a:buFontTx/>
              <a:buNone/>
            </a:pPr>
            <a:endParaRPr lang="en-GB" sz="2400" dirty="0" smtClean="0"/>
          </a:p>
          <a:p>
            <a:pPr algn="ctr">
              <a:buFontTx/>
              <a:buNone/>
            </a:pPr>
            <a:r>
              <a:rPr lang="en-GB" sz="2400" dirty="0" smtClean="0"/>
              <a:t>	Enabling semi-autonomous, pre-programmed ROV sorties with current and tether effects no longer posing a challenge. </a:t>
            </a:r>
            <a:r>
              <a:rPr lang="en-GB" sz="2400" dirty="0" err="1" smtClean="0"/>
              <a:t>CoPilot</a:t>
            </a:r>
            <a:r>
              <a:rPr lang="en-GB" sz="2400" dirty="0" smtClean="0"/>
              <a:t> also provides automated sonar tracking and movement relative to a target.</a:t>
            </a:r>
            <a:r>
              <a:rPr lang="en-GB" sz="2000" dirty="0" smtClean="0"/>
              <a:t> </a:t>
            </a:r>
            <a:endParaRPr lang="en-GB" sz="2400" dirty="0" smtClean="0"/>
          </a:p>
        </p:txBody>
      </p:sp>
      <p:sp>
        <p:nvSpPr>
          <p:cNvPr id="6151" name="Rectangle 2"/>
          <p:cNvSpPr>
            <a:spLocks noGrp="1" noChangeArrowheads="1"/>
          </p:cNvSpPr>
          <p:nvPr>
            <p:ph type="title"/>
          </p:nvPr>
        </p:nvSpPr>
        <p:spPr>
          <a:xfrm>
            <a:off x="14288" y="227013"/>
            <a:ext cx="8229600" cy="868362"/>
          </a:xfrm>
        </p:spPr>
        <p:txBody>
          <a:bodyPr/>
          <a:lstStyle/>
          <a:p>
            <a:r>
              <a:rPr lang="en-GB" sz="4000" dirty="0" err="1" smtClean="0"/>
              <a:t>CoPilot</a:t>
            </a:r>
            <a:r>
              <a:rPr lang="en-GB" sz="4000" dirty="0" smtClean="0"/>
              <a:t/>
            </a:r>
            <a:br>
              <a:rPr lang="en-GB" sz="4000" dirty="0" smtClean="0"/>
            </a:br>
            <a:r>
              <a:rPr lang="en-GB" sz="2000" i="1" dirty="0" smtClean="0"/>
              <a:t>An introduction:</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descr="C:\Documents and Settings\Ioseba\My Documents\My Pictures\dc2-zoom 001_0001.jpg"/>
          <p:cNvPicPr>
            <a:picLocks noChangeAspect="1" noChangeArrowheads="1"/>
          </p:cNvPicPr>
          <p:nvPr/>
        </p:nvPicPr>
        <p:blipFill>
          <a:blip r:embed="rId3" cstate="print"/>
          <a:srcRect/>
          <a:stretch>
            <a:fillRect/>
          </a:stretch>
        </p:blipFill>
        <p:spPr bwMode="auto">
          <a:xfrm>
            <a:off x="6096000" y="2565400"/>
            <a:ext cx="3048000" cy="3706813"/>
          </a:xfrm>
          <a:prstGeom prst="rect">
            <a:avLst/>
          </a:prstGeom>
          <a:noFill/>
          <a:ln w="9525">
            <a:noFill/>
            <a:miter lim="800000"/>
            <a:headEnd/>
            <a:tailEnd/>
          </a:ln>
        </p:spPr>
      </p:pic>
      <p:sp>
        <p:nvSpPr>
          <p:cNvPr id="7171" name="Rectangle 3"/>
          <p:cNvSpPr>
            <a:spLocks noGrp="1" noChangeArrowheads="1"/>
          </p:cNvSpPr>
          <p:nvPr>
            <p:ph type="body" idx="1"/>
          </p:nvPr>
        </p:nvSpPr>
        <p:spPr>
          <a:xfrm>
            <a:off x="457200" y="2071688"/>
            <a:ext cx="8435975" cy="852487"/>
          </a:xfrm>
        </p:spPr>
        <p:txBody>
          <a:bodyPr/>
          <a:lstStyle/>
          <a:p>
            <a:pPr>
              <a:lnSpc>
                <a:spcPct val="80000"/>
              </a:lnSpc>
              <a:buFontTx/>
              <a:buNone/>
            </a:pPr>
            <a:r>
              <a:rPr lang="en-GB" smtClean="0"/>
              <a:t>Construction Support</a:t>
            </a:r>
            <a:endParaRPr lang="en-GB" sz="2400" smtClean="0"/>
          </a:p>
        </p:txBody>
      </p:sp>
      <p:sp>
        <p:nvSpPr>
          <p:cNvPr id="5" name="Rectangle 3"/>
          <p:cNvSpPr txBox="1">
            <a:spLocks noChangeArrowheads="1"/>
          </p:cNvSpPr>
          <p:nvPr/>
        </p:nvSpPr>
        <p:spPr bwMode="auto">
          <a:xfrm>
            <a:off x="468313" y="2924175"/>
            <a:ext cx="5543550" cy="2449513"/>
          </a:xfrm>
          <a:prstGeom prst="rect">
            <a:avLst/>
          </a:prstGeom>
          <a:noFill/>
          <a:ln w="9525">
            <a:noFill/>
            <a:miter lim="800000"/>
            <a:headEnd/>
            <a:tailEnd/>
          </a:ln>
        </p:spPr>
        <p:txBody>
          <a:bodyPr/>
          <a:lstStyle/>
          <a:p>
            <a:pPr marL="742950" lvl="1" indent="-285750" eaLnBrk="0" hangingPunct="0">
              <a:lnSpc>
                <a:spcPct val="80000"/>
              </a:lnSpc>
              <a:spcBef>
                <a:spcPct val="20000"/>
              </a:spcBef>
              <a:buFontTx/>
              <a:buChar char="–"/>
              <a:defRPr/>
            </a:pPr>
            <a:r>
              <a:rPr lang="en-GB" sz="2000" i="1" kern="0" dirty="0">
                <a:latin typeface="+mn-lt"/>
                <a:cs typeface="+mn-cs"/>
              </a:rPr>
              <a:t>Faster operations: Get the ROV there in half the time! Using intuitive tools piloting is about knowing where to go, not how to get there.</a:t>
            </a:r>
          </a:p>
          <a:p>
            <a:pPr marL="742950" lvl="1" indent="-285750" eaLnBrk="0" hangingPunct="0">
              <a:lnSpc>
                <a:spcPct val="80000"/>
              </a:lnSpc>
              <a:spcBef>
                <a:spcPct val="20000"/>
              </a:spcBef>
              <a:defRPr/>
            </a:pPr>
            <a:endParaRPr lang="en-US" sz="2000" i="1" kern="0" dirty="0">
              <a:latin typeface="+mn-lt"/>
              <a:cs typeface="+mn-cs"/>
            </a:endParaRPr>
          </a:p>
          <a:p>
            <a:pPr marL="742950" lvl="1" indent="-285750" eaLnBrk="0" hangingPunct="0">
              <a:lnSpc>
                <a:spcPct val="80000"/>
              </a:lnSpc>
              <a:spcBef>
                <a:spcPct val="20000"/>
              </a:spcBef>
              <a:buFontTx/>
              <a:buChar char="–"/>
              <a:defRPr/>
            </a:pPr>
            <a:r>
              <a:rPr lang="en-GB" sz="2000" i="1" kern="0" dirty="0">
                <a:latin typeface="+mn-lt"/>
                <a:cs typeface="+mn-cs"/>
              </a:rPr>
              <a:t>Safe and reliable operations: When the ROV is in the critical path make sure it’s where it’s meant to be, doing what it’s meant to be doing.</a:t>
            </a:r>
            <a:endParaRPr lang="en-GB" sz="1600" i="1" kern="0" dirty="0">
              <a:latin typeface="+mn-lt"/>
              <a:cs typeface="+mn-cs"/>
            </a:endParaRPr>
          </a:p>
        </p:txBody>
      </p:sp>
      <p:sp>
        <p:nvSpPr>
          <p:cNvPr id="6" name="Rectangle 3"/>
          <p:cNvSpPr txBox="1">
            <a:spLocks noChangeArrowheads="1"/>
          </p:cNvSpPr>
          <p:nvPr/>
        </p:nvSpPr>
        <p:spPr bwMode="auto">
          <a:xfrm>
            <a:off x="468313" y="5445125"/>
            <a:ext cx="6551612" cy="1008063"/>
          </a:xfrm>
          <a:prstGeom prst="rect">
            <a:avLst/>
          </a:prstGeom>
          <a:noFill/>
          <a:ln w="9525">
            <a:noFill/>
            <a:miter lim="800000"/>
            <a:headEnd/>
            <a:tailEnd/>
          </a:ln>
        </p:spPr>
        <p:txBody>
          <a:bodyPr/>
          <a:lstStyle/>
          <a:p>
            <a:pPr marL="342900" indent="-342900" eaLnBrk="0" hangingPunct="0">
              <a:lnSpc>
                <a:spcPct val="80000"/>
              </a:lnSpc>
              <a:spcBef>
                <a:spcPct val="20000"/>
              </a:spcBef>
              <a:defRPr/>
            </a:pPr>
            <a:r>
              <a:rPr lang="en-GB" sz="1600" i="1" kern="0" dirty="0">
                <a:latin typeface="+mn-lt"/>
                <a:cs typeface="+mn-cs"/>
              </a:rPr>
              <a:t>	</a:t>
            </a:r>
            <a:r>
              <a:rPr lang="en-US" sz="1600" i="1" kern="0" dirty="0" err="1" smtClean="0">
                <a:latin typeface="+mn-lt"/>
                <a:cs typeface="+mn-cs"/>
              </a:rPr>
              <a:t>CoPilot</a:t>
            </a:r>
            <a:r>
              <a:rPr lang="en-US" sz="1600" i="1" kern="0" dirty="0" smtClean="0">
                <a:latin typeface="+mn-lt"/>
                <a:cs typeface="+mn-cs"/>
              </a:rPr>
              <a:t> </a:t>
            </a:r>
            <a:r>
              <a:rPr lang="en-US" sz="1600" i="1" kern="0" dirty="0">
                <a:latin typeface="+mn-lt"/>
                <a:cs typeface="+mn-cs"/>
              </a:rPr>
              <a:t>is capable of carrying out transit operations (moving from one location to another in the field) in less than half the time than is possible using conventional means. </a:t>
            </a:r>
            <a:endParaRPr lang="en-GB" sz="1600" i="1" kern="0" dirty="0">
              <a:latin typeface="+mn-lt"/>
              <a:cs typeface="+mn-cs"/>
            </a:endParaRPr>
          </a:p>
        </p:txBody>
      </p:sp>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Business benefits: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7" descr="Riser"/>
          <p:cNvPicPr>
            <a:picLocks noChangeAspect="1" noChangeArrowheads="1"/>
          </p:cNvPicPr>
          <p:nvPr/>
        </p:nvPicPr>
        <p:blipFill>
          <a:blip r:embed="rId3" cstate="print">
            <a:lum contrast="12000"/>
          </a:blip>
          <a:srcRect/>
          <a:stretch>
            <a:fillRect/>
          </a:stretch>
        </p:blipFill>
        <p:spPr bwMode="auto">
          <a:xfrm>
            <a:off x="5076825" y="1989138"/>
            <a:ext cx="4067175" cy="4868862"/>
          </a:xfrm>
          <a:prstGeom prst="rect">
            <a:avLst/>
          </a:prstGeom>
          <a:noFill/>
          <a:ln w="9525">
            <a:noFill/>
            <a:miter lim="800000"/>
            <a:headEnd/>
            <a:tailEnd/>
          </a:ln>
        </p:spPr>
      </p:pic>
      <p:sp>
        <p:nvSpPr>
          <p:cNvPr id="8195" name="Rectangle 3"/>
          <p:cNvSpPr>
            <a:spLocks noGrp="1" noChangeArrowheads="1"/>
          </p:cNvSpPr>
          <p:nvPr>
            <p:ph type="body" idx="1"/>
          </p:nvPr>
        </p:nvSpPr>
        <p:spPr>
          <a:xfrm>
            <a:off x="457200" y="2071688"/>
            <a:ext cx="8435975" cy="852487"/>
          </a:xfrm>
        </p:spPr>
        <p:txBody>
          <a:bodyPr/>
          <a:lstStyle/>
          <a:p>
            <a:pPr>
              <a:lnSpc>
                <a:spcPct val="80000"/>
              </a:lnSpc>
              <a:buFontTx/>
              <a:buNone/>
            </a:pPr>
            <a:r>
              <a:rPr lang="en-GB" smtClean="0"/>
              <a:t>Inspection, Repair and Maintenance (IRM)</a:t>
            </a:r>
            <a:endParaRPr lang="en-GB" sz="2400" smtClean="0"/>
          </a:p>
        </p:txBody>
      </p:sp>
      <p:sp>
        <p:nvSpPr>
          <p:cNvPr id="5" name="Rectangle 3"/>
          <p:cNvSpPr txBox="1">
            <a:spLocks noChangeArrowheads="1"/>
          </p:cNvSpPr>
          <p:nvPr/>
        </p:nvSpPr>
        <p:spPr bwMode="auto">
          <a:xfrm>
            <a:off x="468313" y="2924175"/>
            <a:ext cx="5543550" cy="2160588"/>
          </a:xfrm>
          <a:prstGeom prst="rect">
            <a:avLst/>
          </a:prstGeom>
          <a:noFill/>
          <a:ln w="9525">
            <a:noFill/>
            <a:miter lim="800000"/>
            <a:headEnd/>
            <a:tailEnd/>
          </a:ln>
        </p:spPr>
        <p:txBody>
          <a:bodyPr/>
          <a:lstStyle/>
          <a:p>
            <a:pPr marL="742950" lvl="1" indent="-285750" eaLnBrk="0" hangingPunct="0">
              <a:lnSpc>
                <a:spcPct val="80000"/>
              </a:lnSpc>
              <a:spcBef>
                <a:spcPct val="20000"/>
              </a:spcBef>
              <a:buFontTx/>
              <a:buChar char="–"/>
              <a:defRPr/>
            </a:pPr>
            <a:r>
              <a:rPr lang="en-GB" sz="2000" i="1" kern="0" dirty="0">
                <a:latin typeface="+mn-lt"/>
                <a:cs typeface="+mn-cs"/>
              </a:rPr>
              <a:t>Faster operations: Improve the speed of inspections by at least 20%. Improve repair and maintenance operations with a more stable platform.</a:t>
            </a:r>
          </a:p>
          <a:p>
            <a:pPr marL="742950" lvl="1" indent="-285750" eaLnBrk="0" hangingPunct="0">
              <a:lnSpc>
                <a:spcPct val="80000"/>
              </a:lnSpc>
              <a:spcBef>
                <a:spcPct val="20000"/>
              </a:spcBef>
              <a:defRPr/>
            </a:pPr>
            <a:endParaRPr lang="en-US" sz="2000" i="1" kern="0" dirty="0">
              <a:latin typeface="+mn-lt"/>
              <a:cs typeface="+mn-cs"/>
            </a:endParaRPr>
          </a:p>
          <a:p>
            <a:pPr marL="742950" lvl="1" indent="-285750" eaLnBrk="0" hangingPunct="0">
              <a:lnSpc>
                <a:spcPct val="80000"/>
              </a:lnSpc>
              <a:spcBef>
                <a:spcPct val="20000"/>
              </a:spcBef>
              <a:buFontTx/>
              <a:buChar char="–"/>
              <a:defRPr/>
            </a:pPr>
            <a:r>
              <a:rPr lang="en-GB" sz="2000" i="1" kern="0" dirty="0">
                <a:latin typeface="+mn-lt"/>
                <a:cs typeface="+mn-cs"/>
              </a:rPr>
              <a:t>Safe and reliable operations: Keep to a riser and never lose track.</a:t>
            </a:r>
            <a:endParaRPr lang="en-GB" sz="1600" i="1" kern="0" dirty="0">
              <a:latin typeface="+mn-lt"/>
              <a:cs typeface="+mn-cs"/>
            </a:endParaRPr>
          </a:p>
        </p:txBody>
      </p:sp>
      <p:sp>
        <p:nvSpPr>
          <p:cNvPr id="6" name="Rectangle 3"/>
          <p:cNvSpPr txBox="1">
            <a:spLocks noChangeArrowheads="1"/>
          </p:cNvSpPr>
          <p:nvPr/>
        </p:nvSpPr>
        <p:spPr bwMode="auto">
          <a:xfrm>
            <a:off x="468313" y="5445125"/>
            <a:ext cx="6551612" cy="1008063"/>
          </a:xfrm>
          <a:prstGeom prst="rect">
            <a:avLst/>
          </a:prstGeom>
          <a:noFill/>
          <a:ln w="9525">
            <a:noFill/>
            <a:miter lim="800000"/>
            <a:headEnd/>
            <a:tailEnd/>
          </a:ln>
        </p:spPr>
        <p:txBody>
          <a:bodyPr/>
          <a:lstStyle/>
          <a:p>
            <a:pPr marL="342900" indent="-342900" eaLnBrk="0" hangingPunct="0">
              <a:lnSpc>
                <a:spcPct val="80000"/>
              </a:lnSpc>
              <a:spcBef>
                <a:spcPct val="20000"/>
              </a:spcBef>
              <a:defRPr/>
            </a:pPr>
            <a:r>
              <a:rPr lang="en-GB" sz="1600" i="1" kern="0" dirty="0">
                <a:latin typeface="+mn-lt"/>
                <a:cs typeface="+mn-cs"/>
              </a:rPr>
              <a:t>	</a:t>
            </a:r>
            <a:r>
              <a:rPr lang="en-US" sz="1600" i="1" kern="0" dirty="0" err="1" smtClean="0">
                <a:latin typeface="+mn-lt"/>
                <a:cs typeface="+mn-cs"/>
              </a:rPr>
              <a:t>CoPilot</a:t>
            </a:r>
            <a:r>
              <a:rPr lang="en-US" sz="1600" i="1" kern="0" dirty="0" smtClean="0">
                <a:latin typeface="+mn-lt"/>
                <a:cs typeface="+mn-cs"/>
              </a:rPr>
              <a:t> </a:t>
            </a:r>
            <a:r>
              <a:rPr lang="en-US" sz="1600" i="1" kern="0" dirty="0">
                <a:latin typeface="+mn-lt"/>
                <a:cs typeface="+mn-cs"/>
              </a:rPr>
              <a:t>can be relied to take still picture of riser buoyancy modules at least as much as five times faster than conventional means. Each of the pictures is right first time, every time.</a:t>
            </a:r>
            <a:endParaRPr lang="en-GB" sz="1600" i="1" kern="0" dirty="0">
              <a:latin typeface="+mn-lt"/>
              <a:cs typeface="+mn-cs"/>
            </a:endParaRPr>
          </a:p>
        </p:txBody>
      </p:sp>
      <p:sp>
        <p:nvSpPr>
          <p:cNvPr id="8"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Business benefits: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3" descr="E:\Seebyte\Sales &amp; Marketing\Marketing\SeeTrack Offshore\MarComms\Presentations\SeeTrack Offshore Product\hercules-dp-control-viking06_0001.jpg"/>
          <p:cNvPicPr>
            <a:picLocks noChangeAspect="1" noChangeArrowheads="1"/>
          </p:cNvPicPr>
          <p:nvPr/>
        </p:nvPicPr>
        <p:blipFill>
          <a:blip r:embed="rId3" cstate="print">
            <a:lum bright="-30000"/>
          </a:blip>
          <a:srcRect/>
          <a:stretch>
            <a:fillRect/>
          </a:stretch>
        </p:blipFill>
        <p:spPr bwMode="auto">
          <a:xfrm>
            <a:off x="5100638" y="1989138"/>
            <a:ext cx="4043362" cy="4868862"/>
          </a:xfrm>
          <a:prstGeom prst="rect">
            <a:avLst/>
          </a:prstGeom>
          <a:noFill/>
          <a:ln w="9525">
            <a:noFill/>
            <a:miter lim="800000"/>
            <a:headEnd/>
            <a:tailEnd/>
          </a:ln>
        </p:spPr>
      </p:pic>
      <p:sp>
        <p:nvSpPr>
          <p:cNvPr id="9219" name="Rectangle 3"/>
          <p:cNvSpPr>
            <a:spLocks noGrp="1" noChangeArrowheads="1"/>
          </p:cNvSpPr>
          <p:nvPr>
            <p:ph type="body" idx="1"/>
          </p:nvPr>
        </p:nvSpPr>
        <p:spPr>
          <a:xfrm>
            <a:off x="457200" y="2071688"/>
            <a:ext cx="8435975" cy="852487"/>
          </a:xfrm>
        </p:spPr>
        <p:txBody>
          <a:bodyPr/>
          <a:lstStyle/>
          <a:p>
            <a:pPr>
              <a:lnSpc>
                <a:spcPct val="80000"/>
              </a:lnSpc>
              <a:buFontTx/>
              <a:buNone/>
            </a:pPr>
            <a:r>
              <a:rPr lang="en-GB" smtClean="0"/>
              <a:t>Survey</a:t>
            </a:r>
            <a:endParaRPr lang="en-GB" sz="2400" smtClean="0"/>
          </a:p>
        </p:txBody>
      </p:sp>
      <p:sp>
        <p:nvSpPr>
          <p:cNvPr id="5" name="Rectangle 3"/>
          <p:cNvSpPr txBox="1">
            <a:spLocks noChangeArrowheads="1"/>
          </p:cNvSpPr>
          <p:nvPr/>
        </p:nvSpPr>
        <p:spPr bwMode="auto">
          <a:xfrm>
            <a:off x="468313" y="2924175"/>
            <a:ext cx="5543550" cy="2160588"/>
          </a:xfrm>
          <a:prstGeom prst="rect">
            <a:avLst/>
          </a:prstGeom>
          <a:noFill/>
          <a:ln w="9525">
            <a:noFill/>
            <a:miter lim="800000"/>
            <a:headEnd/>
            <a:tailEnd/>
          </a:ln>
        </p:spPr>
        <p:txBody>
          <a:bodyPr/>
          <a:lstStyle/>
          <a:p>
            <a:pPr marL="742950" lvl="1" indent="-285750" eaLnBrk="0" hangingPunct="0">
              <a:lnSpc>
                <a:spcPct val="80000"/>
              </a:lnSpc>
              <a:spcBef>
                <a:spcPct val="20000"/>
              </a:spcBef>
              <a:buFontTx/>
              <a:buChar char="–"/>
              <a:defRPr/>
            </a:pPr>
            <a:r>
              <a:rPr lang="en-GB" sz="2000" i="1" kern="0" dirty="0">
                <a:latin typeface="+mn-lt"/>
                <a:cs typeface="+mn-cs"/>
              </a:rPr>
              <a:t>Better information: Greater ROV stability leads to higher quality data. Keep the ROV on course and get the data you paid for.</a:t>
            </a:r>
          </a:p>
          <a:p>
            <a:pPr marL="742950" lvl="1" indent="-285750" eaLnBrk="0" hangingPunct="0">
              <a:lnSpc>
                <a:spcPct val="80000"/>
              </a:lnSpc>
              <a:spcBef>
                <a:spcPct val="20000"/>
              </a:spcBef>
              <a:buFontTx/>
              <a:buChar char="–"/>
              <a:defRPr/>
            </a:pPr>
            <a:endParaRPr lang="en-GB" sz="2000" i="1" kern="0" dirty="0">
              <a:latin typeface="+mn-lt"/>
              <a:cs typeface="+mn-cs"/>
            </a:endParaRPr>
          </a:p>
          <a:p>
            <a:pPr marL="742950" lvl="1" indent="-285750" eaLnBrk="0" hangingPunct="0">
              <a:lnSpc>
                <a:spcPct val="80000"/>
              </a:lnSpc>
              <a:spcBef>
                <a:spcPct val="20000"/>
              </a:spcBef>
              <a:buFontTx/>
              <a:buChar char="–"/>
              <a:defRPr/>
            </a:pPr>
            <a:r>
              <a:rPr lang="en-GB" sz="2000" i="1" kern="0" dirty="0">
                <a:latin typeface="+mn-lt"/>
                <a:cs typeface="+mn-cs"/>
              </a:rPr>
              <a:t>Better plans: pre-plan the survey and have the ROV automatically follow it. Leave no room for error.</a:t>
            </a:r>
          </a:p>
          <a:p>
            <a:pPr marL="742950" lvl="1" indent="-285750" eaLnBrk="0" hangingPunct="0">
              <a:lnSpc>
                <a:spcPct val="80000"/>
              </a:lnSpc>
              <a:spcBef>
                <a:spcPct val="20000"/>
              </a:spcBef>
              <a:defRPr/>
            </a:pPr>
            <a:endParaRPr lang="en-GB" sz="1600" i="1" kern="0" dirty="0">
              <a:latin typeface="+mn-lt"/>
              <a:cs typeface="+mn-cs"/>
            </a:endParaRPr>
          </a:p>
        </p:txBody>
      </p:sp>
      <p:sp>
        <p:nvSpPr>
          <p:cNvPr id="6" name="Rectangle 3"/>
          <p:cNvSpPr txBox="1">
            <a:spLocks noChangeArrowheads="1"/>
          </p:cNvSpPr>
          <p:nvPr/>
        </p:nvSpPr>
        <p:spPr bwMode="auto">
          <a:xfrm>
            <a:off x="468313" y="5445125"/>
            <a:ext cx="6551612" cy="1412875"/>
          </a:xfrm>
          <a:prstGeom prst="rect">
            <a:avLst/>
          </a:prstGeom>
          <a:noFill/>
          <a:ln w="9525">
            <a:noFill/>
            <a:miter lim="800000"/>
            <a:headEnd/>
            <a:tailEnd/>
          </a:ln>
        </p:spPr>
        <p:txBody>
          <a:bodyPr/>
          <a:lstStyle/>
          <a:p>
            <a:pPr marL="342900" indent="-342900" eaLnBrk="0" hangingPunct="0">
              <a:lnSpc>
                <a:spcPct val="80000"/>
              </a:lnSpc>
              <a:spcBef>
                <a:spcPct val="20000"/>
              </a:spcBef>
              <a:defRPr/>
            </a:pPr>
            <a:r>
              <a:rPr lang="en-GB" sz="1600" i="1" kern="0" dirty="0">
                <a:latin typeface="+mn-lt"/>
                <a:cs typeface="+mn-cs"/>
              </a:rPr>
              <a:t>	</a:t>
            </a:r>
            <a:r>
              <a:rPr lang="en-US" sz="1600" i="1" kern="0" dirty="0">
                <a:latin typeface="+mn-lt"/>
                <a:cs typeface="+mn-cs"/>
              </a:rPr>
              <a:t>An ROV equipped with </a:t>
            </a:r>
            <a:r>
              <a:rPr lang="en-US" sz="1600" i="1" kern="0" dirty="0" err="1" smtClean="0">
                <a:latin typeface="+mn-lt"/>
                <a:cs typeface="+mn-cs"/>
              </a:rPr>
              <a:t>CoPilot</a:t>
            </a:r>
            <a:r>
              <a:rPr lang="en-US" sz="1600" i="1" kern="0" dirty="0" smtClean="0">
                <a:latin typeface="+mn-lt"/>
                <a:cs typeface="+mn-cs"/>
              </a:rPr>
              <a:t> </a:t>
            </a:r>
            <a:r>
              <a:rPr lang="en-US" sz="1600" i="1" kern="0" dirty="0">
                <a:latin typeface="+mn-lt"/>
                <a:cs typeface="+mn-cs"/>
              </a:rPr>
              <a:t>maintains excellent heading and position control even when in transit. The performance of the ROV far surpasses the performance of an ROV pilot (up to 10 times better). This means you will be getting a good distribution of data points all over your survey area, no need to interpolate or extrapolate.</a:t>
            </a:r>
            <a:endParaRPr lang="en-GB" sz="1600" i="1" kern="0" dirty="0">
              <a:latin typeface="+mn-lt"/>
              <a:cs typeface="+mn-cs"/>
            </a:endParaRPr>
          </a:p>
        </p:txBody>
      </p:sp>
      <p:sp>
        <p:nvSpPr>
          <p:cNvPr id="9"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Business benefits: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6621" name="Group 61"/>
          <p:cNvGraphicFramePr>
            <a:graphicFrameLocks noGrp="1"/>
          </p:cNvGraphicFramePr>
          <p:nvPr>
            <p:ph idx="1"/>
            <p:extLst>
              <p:ext uri="{D42A27DB-BD31-4B8C-83A1-F6EECF244321}">
                <p14:modId xmlns:p14="http://schemas.microsoft.com/office/powerpoint/2010/main" val="2501842907"/>
              </p:ext>
            </p:extLst>
          </p:nvPr>
        </p:nvGraphicFramePr>
        <p:xfrm>
          <a:off x="638175" y="2276475"/>
          <a:ext cx="4292600" cy="3311526"/>
        </p:xfrm>
        <a:graphic>
          <a:graphicData uri="http://schemas.openxmlformats.org/drawingml/2006/table">
            <a:tbl>
              <a:tblPr/>
              <a:tblGrid>
                <a:gridCol w="1700665"/>
                <a:gridCol w="1223969"/>
                <a:gridCol w="1367966"/>
              </a:tblGrid>
              <a:tr h="723900">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Task</a:t>
                      </a:r>
                    </a:p>
                  </a:txBody>
                  <a:tcPr marL="91428" marR="914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err="1" smtClean="0">
                          <a:ln>
                            <a:noFill/>
                          </a:ln>
                          <a:solidFill>
                            <a:schemeClr val="tx1"/>
                          </a:solidFill>
                          <a:effectLst/>
                          <a:latin typeface="Arial" charset="0"/>
                          <a:cs typeface="Arial" charset="0"/>
                        </a:rPr>
                        <a:t>CoPilot</a:t>
                      </a:r>
                      <a:endParaRPr kumimoji="0" lang="en-GB" sz="1600" b="1" i="0" u="none" strike="noStrike" cap="none" normalizeH="0" baseline="0" dirty="0" smtClean="0">
                        <a:ln>
                          <a:noFill/>
                        </a:ln>
                        <a:solidFill>
                          <a:schemeClr val="tx1"/>
                        </a:solidFill>
                        <a:effectLst/>
                        <a:latin typeface="Arial" charset="0"/>
                        <a:cs typeface="Arial" charset="0"/>
                      </a:endParaRPr>
                    </a:p>
                  </a:txBody>
                  <a:tcPr marL="91428" marR="914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Unassisted Pilot*</a:t>
                      </a:r>
                    </a:p>
                  </a:txBody>
                  <a:tcPr marL="91428" marR="914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Still Pictures</a:t>
                      </a:r>
                    </a:p>
                  </a:txBody>
                  <a:tcPr marL="91428" marR="914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30 sec</a:t>
                      </a:r>
                    </a:p>
                  </a:txBody>
                  <a:tcPr marL="91428" marR="914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10 min</a:t>
                      </a:r>
                    </a:p>
                  </a:txBody>
                  <a:tcPr marL="91428" marR="914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390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Transit for 17m</a:t>
                      </a:r>
                    </a:p>
                  </a:txBody>
                  <a:tcPr marL="91428" marR="914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50 sec</a:t>
                      </a:r>
                    </a:p>
                  </a:txBody>
                  <a:tcPr marL="91428" marR="914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2 min</a:t>
                      </a:r>
                    </a:p>
                  </a:txBody>
                  <a:tcPr marL="91428" marR="914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2548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Manipulator Shackle</a:t>
                      </a:r>
                    </a:p>
                  </a:txBody>
                  <a:tcPr marL="91428" marR="914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2 min</a:t>
                      </a:r>
                    </a:p>
                  </a:txBody>
                  <a:tcPr marL="91428" marR="914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20 min</a:t>
                      </a:r>
                    </a:p>
                  </a:txBody>
                  <a:tcPr marL="91428" marR="914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1275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Docking</a:t>
                      </a:r>
                    </a:p>
                  </a:txBody>
                  <a:tcPr marL="91428" marR="91428"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smtClean="0">
                          <a:ln>
                            <a:noFill/>
                          </a:ln>
                          <a:solidFill>
                            <a:schemeClr val="tx1"/>
                          </a:solidFill>
                          <a:effectLst/>
                          <a:latin typeface="Arial" charset="0"/>
                          <a:cs typeface="Arial" charset="0"/>
                        </a:rPr>
                        <a:t>2 min</a:t>
                      </a:r>
                    </a:p>
                  </a:txBody>
                  <a:tcPr marL="91428" marR="9142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en-GB" sz="1600" b="1" i="0" u="none" strike="noStrike" cap="none" normalizeH="0" baseline="0" dirty="0" smtClean="0">
                          <a:ln>
                            <a:noFill/>
                          </a:ln>
                          <a:solidFill>
                            <a:schemeClr val="tx1"/>
                          </a:solidFill>
                          <a:effectLst/>
                          <a:latin typeface="Arial" charset="0"/>
                          <a:cs typeface="Arial" charset="0"/>
                        </a:rPr>
                        <a:t>5 min</a:t>
                      </a:r>
                    </a:p>
                  </a:txBody>
                  <a:tcPr marL="91428" marR="91428"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0268" name="Text Box 2"/>
          <p:cNvSpPr txBox="1">
            <a:spLocks noChangeArrowheads="1"/>
          </p:cNvSpPr>
          <p:nvPr/>
        </p:nvSpPr>
        <p:spPr bwMode="auto">
          <a:xfrm>
            <a:off x="225425" y="6207125"/>
            <a:ext cx="8667750" cy="461963"/>
          </a:xfrm>
          <a:prstGeom prst="rect">
            <a:avLst/>
          </a:prstGeom>
          <a:noFill/>
          <a:ln w="9525">
            <a:noFill/>
            <a:miter lim="800000"/>
            <a:headEnd/>
            <a:tailEnd/>
          </a:ln>
        </p:spPr>
        <p:txBody>
          <a:bodyPr>
            <a:spAutoFit/>
          </a:bodyPr>
          <a:lstStyle/>
          <a:p>
            <a:pPr marL="457200" indent="-457200" algn="ctr"/>
            <a:r>
              <a:rPr lang="en-GB" sz="2400" i="1"/>
              <a:t>Improve your bottom line performance</a:t>
            </a:r>
          </a:p>
        </p:txBody>
      </p:sp>
      <p:pic>
        <p:nvPicPr>
          <p:cNvPr id="10269" name="Picture 31" descr="C:\Seebyte\Marketing\Collateral\Images\ROVs\002Mike Smith photo.JPG"/>
          <p:cNvPicPr>
            <a:picLocks noChangeAspect="1" noChangeArrowheads="1"/>
          </p:cNvPicPr>
          <p:nvPr/>
        </p:nvPicPr>
        <p:blipFill>
          <a:blip r:embed="rId3" cstate="print"/>
          <a:srcRect l="10390" t="6548" r="20383" b="22862"/>
          <a:stretch>
            <a:fillRect/>
          </a:stretch>
        </p:blipFill>
        <p:spPr bwMode="auto">
          <a:xfrm>
            <a:off x="5364163" y="2276475"/>
            <a:ext cx="3597275" cy="3313113"/>
          </a:xfrm>
          <a:prstGeom prst="rect">
            <a:avLst/>
          </a:prstGeom>
          <a:noFill/>
          <a:ln w="9525">
            <a:noFill/>
            <a:miter lim="800000"/>
            <a:headEnd/>
            <a:tailEnd/>
          </a:ln>
        </p:spPr>
      </p:pic>
      <p:sp>
        <p:nvSpPr>
          <p:cNvPr id="7"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Improved operations: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descr="graph"/>
          <p:cNvPicPr>
            <a:picLocks noChangeAspect="1" noChangeArrowheads="1"/>
          </p:cNvPicPr>
          <p:nvPr/>
        </p:nvPicPr>
        <p:blipFill>
          <a:blip r:embed="rId3" cstate="print"/>
          <a:srcRect l="3864" t="2625" r="1538" b="4221"/>
          <a:stretch>
            <a:fillRect/>
          </a:stretch>
        </p:blipFill>
        <p:spPr bwMode="auto">
          <a:xfrm>
            <a:off x="611188" y="1916113"/>
            <a:ext cx="3889375" cy="2741612"/>
          </a:xfrm>
          <a:prstGeom prst="rect">
            <a:avLst/>
          </a:prstGeom>
          <a:noFill/>
          <a:ln w="9525">
            <a:solidFill>
              <a:schemeClr val="tx1"/>
            </a:solidFill>
            <a:miter lim="800000"/>
            <a:headEnd/>
            <a:tailEnd/>
          </a:ln>
        </p:spPr>
      </p:pic>
      <p:pic>
        <p:nvPicPr>
          <p:cNvPr id="11267" name="Picture 6" descr="graph2"/>
          <p:cNvPicPr>
            <a:picLocks noChangeAspect="1" noChangeArrowheads="1"/>
          </p:cNvPicPr>
          <p:nvPr/>
        </p:nvPicPr>
        <p:blipFill>
          <a:blip r:embed="rId4" cstate="print"/>
          <a:srcRect l="3085" t="5153" r="2306" b="4927"/>
          <a:stretch>
            <a:fillRect/>
          </a:stretch>
        </p:blipFill>
        <p:spPr bwMode="auto">
          <a:xfrm>
            <a:off x="4859338" y="1916113"/>
            <a:ext cx="3921125" cy="2741612"/>
          </a:xfrm>
          <a:prstGeom prst="rect">
            <a:avLst/>
          </a:prstGeom>
          <a:noFill/>
          <a:ln w="9525">
            <a:solidFill>
              <a:schemeClr val="tx1"/>
            </a:solidFill>
            <a:miter lim="800000"/>
            <a:headEnd/>
            <a:tailEnd/>
          </a:ln>
        </p:spPr>
      </p:pic>
      <p:graphicFrame>
        <p:nvGraphicFramePr>
          <p:cNvPr id="83122" name="Group 178"/>
          <p:cNvGraphicFramePr>
            <a:graphicFrameLocks noGrp="1"/>
          </p:cNvGraphicFramePr>
          <p:nvPr>
            <p:ph idx="1"/>
          </p:nvPr>
        </p:nvGraphicFramePr>
        <p:xfrm>
          <a:off x="611188" y="5229225"/>
          <a:ext cx="8147050" cy="911226"/>
        </p:xfrm>
        <a:graphic>
          <a:graphicData uri="http://schemas.openxmlformats.org/drawingml/2006/table">
            <a:tbl>
              <a:tblPr/>
              <a:tblGrid>
                <a:gridCol w="760886"/>
                <a:gridCol w="1009875"/>
                <a:gridCol w="838212"/>
                <a:gridCol w="1006783"/>
                <a:gridCol w="838212"/>
                <a:gridCol w="1008329"/>
                <a:gridCol w="839758"/>
                <a:gridCol w="1006783"/>
                <a:gridCol w="838212"/>
              </a:tblGrid>
              <a:tr h="2134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North (meters)</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East (meters)</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Depth (meters)</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Heading (degrees)</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US"/>
                    </a:p>
                  </a:txBody>
                  <a:tcPr/>
                </a:tc>
              </a:tr>
              <a:tr h="2134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SeeTrack</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Pilot</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SeeTrack</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Pilot</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SeeTrack</a:t>
                      </a: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Pilot</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SeeTrack</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Pilot</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13422">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Std</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0.0251</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0.4336</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0.0174</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0.1681</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0.0690</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0.1752</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0.4548</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3.3436</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0960">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outerShdw blurRad="38100" dist="38100" dir="2700000" algn="tl">
                              <a:srgbClr val="336699"/>
                            </a:outerShdw>
                          </a:effectLst>
                          <a:latin typeface="Arial" charset="0"/>
                          <a:cs typeface="Times New Roman" pitchFamily="18" charset="0"/>
                        </a:rPr>
                        <a:t>Mean</a:t>
                      </a:r>
                      <a:endParaRPr kumimoji="0" lang="en-US" sz="1400" b="0" i="0" u="none" strike="noStrike" cap="none" normalizeH="0" baseline="0" dirty="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-0.0050</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0.1430</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0.0002</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0.0593</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0.2820</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0.3718</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rPr>
                        <a:t>-0.2253</a:t>
                      </a:r>
                      <a:endParaRPr kumimoji="0" lang="en-US" sz="1400" b="0" i="0" u="none" strike="noStrike" cap="none" normalizeH="0" baseline="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GB" sz="1400" b="0" i="0" u="none" strike="noStrike" cap="none" normalizeH="0" baseline="0" dirty="0" smtClean="0">
                          <a:ln>
                            <a:noFill/>
                          </a:ln>
                          <a:solidFill>
                            <a:schemeClr val="tx1"/>
                          </a:solidFill>
                          <a:effectLst>
                            <a:outerShdw blurRad="38100" dist="38100" dir="2700000" algn="tl">
                              <a:srgbClr val="336699"/>
                            </a:outerShdw>
                          </a:effectLst>
                          <a:latin typeface="Arial" charset="0"/>
                          <a:cs typeface="Times New Roman" pitchFamily="18" charset="0"/>
                        </a:rPr>
                        <a:t>-4.2526</a:t>
                      </a:r>
                      <a:endParaRPr kumimoji="0" lang="en-US" sz="1400" b="0" i="0" u="none" strike="noStrike" cap="none" normalizeH="0" baseline="0" dirty="0" smtClean="0">
                        <a:ln>
                          <a:noFill/>
                        </a:ln>
                        <a:solidFill>
                          <a:schemeClr val="tx1"/>
                        </a:solidFill>
                        <a:effectLst>
                          <a:outerShdw blurRad="38100" dist="38100" dir="2700000" algn="tl">
                            <a:srgbClr val="336699"/>
                          </a:outerShdw>
                        </a:effectLst>
                        <a:latin typeface="Arial" charset="0"/>
                        <a:cs typeface="Times New Roman" pitchFamily="18" charset="0"/>
                      </a:endParaRPr>
                    </a:p>
                  </a:txBody>
                  <a:tcPr marL="68583" marR="68583"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1316" name="Text Box 2"/>
          <p:cNvSpPr txBox="1">
            <a:spLocks noChangeArrowheads="1"/>
          </p:cNvSpPr>
          <p:nvPr/>
        </p:nvSpPr>
        <p:spPr bwMode="auto">
          <a:xfrm>
            <a:off x="225425" y="6207125"/>
            <a:ext cx="8667750" cy="461963"/>
          </a:xfrm>
          <a:prstGeom prst="rect">
            <a:avLst/>
          </a:prstGeom>
          <a:noFill/>
          <a:ln w="9525">
            <a:noFill/>
            <a:miter lim="800000"/>
            <a:headEnd/>
            <a:tailEnd/>
          </a:ln>
        </p:spPr>
        <p:txBody>
          <a:bodyPr>
            <a:spAutoFit/>
          </a:bodyPr>
          <a:lstStyle/>
          <a:p>
            <a:pPr marL="457200" indent="-457200" algn="ctr"/>
            <a:r>
              <a:rPr lang="en-GB" sz="2400" i="1"/>
              <a:t>“Fantastic for Survey Tasks”</a:t>
            </a:r>
          </a:p>
        </p:txBody>
      </p:sp>
      <p:sp>
        <p:nvSpPr>
          <p:cNvPr id="8" name="Rectangle 2"/>
          <p:cNvSpPr txBox="1">
            <a:spLocks noChangeArrowheads="1"/>
          </p:cNvSpPr>
          <p:nvPr/>
        </p:nvSpPr>
        <p:spPr bwMode="auto">
          <a:xfrm>
            <a:off x="14288" y="227013"/>
            <a:ext cx="8229600" cy="868362"/>
          </a:xfrm>
          <a:prstGeom prst="rect">
            <a:avLst/>
          </a:prstGeom>
          <a:noFill/>
          <a:ln w="9525">
            <a:noFill/>
            <a:miter lim="800000"/>
            <a:headEnd/>
            <a:tailEnd/>
          </a:ln>
        </p:spPr>
        <p:txBody>
          <a:bodyPr anchor="ctr"/>
          <a:lstStyle/>
          <a:p>
            <a:pPr eaLnBrk="0" hangingPunct="0">
              <a:defRPr/>
            </a:pPr>
            <a:r>
              <a:rPr lang="en-GB" sz="4000" kern="0" dirty="0" err="1" smtClean="0">
                <a:latin typeface="+mj-lt"/>
                <a:ea typeface="+mj-ea"/>
                <a:cs typeface="+mj-cs"/>
              </a:rPr>
              <a:t>CoPilot</a:t>
            </a:r>
            <a:r>
              <a:rPr lang="en-GB" sz="4000" kern="0" dirty="0">
                <a:latin typeface="+mj-lt"/>
                <a:ea typeface="+mj-ea"/>
                <a:cs typeface="+mj-cs"/>
              </a:rPr>
              <a:t/>
            </a:r>
            <a:br>
              <a:rPr lang="en-GB" sz="4000" kern="0" dirty="0">
                <a:latin typeface="+mj-lt"/>
                <a:ea typeface="+mj-ea"/>
                <a:cs typeface="+mj-cs"/>
              </a:rPr>
            </a:br>
            <a:r>
              <a:rPr lang="en-GB" sz="2000" i="1" kern="0" dirty="0">
                <a:latin typeface="+mj-lt"/>
                <a:ea typeface="+mj-ea"/>
                <a:cs typeface="+mj-cs"/>
              </a:rPr>
              <a:t>Improved performance:</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End Slide">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Presentation">
  <a:themeElements>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spPr>
      <a:bodyPr>
        <a:spAutoFit/>
      </a:bodyPr>
      <a:lstStyle>
        <a:defPPr marL="457200" indent="-457200">
          <a:spcBef>
            <a:spcPct val="50000"/>
          </a:spcBef>
          <a:defRPr dirty="0">
            <a:solidFill>
              <a:srgbClr val="E3EBF1"/>
            </a:solidFill>
            <a:latin typeface="Calibri" pitchFamily="34" charset="0"/>
          </a:defRPr>
        </a:defPPr>
      </a:lstStyle>
    </a:tx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SeeByte-Template</Template>
  <TotalTime>4907</TotalTime>
  <Words>683</Words>
  <Application>Microsoft Office PowerPoint</Application>
  <PresentationFormat>On-screen Show (4:3)</PresentationFormat>
  <Paragraphs>206</Paragraphs>
  <Slides>25</Slides>
  <Notes>24</Notes>
  <HiddenSlides>0</HiddenSlides>
  <MMClips>1</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End Slide</vt:lpstr>
      <vt:lpstr>Presentation</vt:lpstr>
      <vt:lpstr>PowerPoint Presentation</vt:lpstr>
      <vt:lpstr>CoPilot The Power to Navigate</vt:lpstr>
      <vt:lpstr>SeeByte Summary Smart software for unmanned maritime systems and sensors</vt:lpstr>
      <vt:lpstr>CoPilot An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SMD DVECS-S Automating hydraulic work-class ROV operations </vt:lpstr>
      <vt:lpstr> Seatronics Predator ROV Rental and sales of observation ROVs with SeeTrack CoPilot </vt:lpstr>
      <vt:lpstr> VideoRay CoPilot Products Automating one man portable ROV inspections and surveys  </vt:lpstr>
      <vt:lpstr>PowerPoint Presentation</vt:lpstr>
    </vt:vector>
  </TitlesOfParts>
  <Company>SeeByte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SeeByte</dc:creator>
  <cp:lastModifiedBy>Ioseba (Joe) Tena</cp:lastModifiedBy>
  <cp:revision>93</cp:revision>
  <dcterms:created xsi:type="dcterms:W3CDTF">2010-05-18T09:01:51Z</dcterms:created>
  <dcterms:modified xsi:type="dcterms:W3CDTF">2016-01-15T12:17:34Z</dcterms:modified>
</cp:coreProperties>
</file>