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6.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8.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9.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0.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1.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12.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3.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4.xml" ContentType="application/vnd.openxmlformats-officedocument.themeOverr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15.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16.xml" ContentType="application/vnd.openxmlformats-officedocument.themeOverr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17.xml" ContentType="application/vnd.openxmlformats-officedocument.themeOverr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1.xml" ContentType="application/vnd.openxmlformats-officedocument.drawingml.chartshapes+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2.xml" ContentType="application/vnd.openxmlformats-officedocument.drawingml.chartshapes+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drawings/drawing3.xml" ContentType="application/vnd.openxmlformats-officedocument.drawingml.chartshapes+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4.xml" ContentType="application/vnd.openxmlformats-officedocument.drawingml.chartshapes+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drawings/drawing5.xml" ContentType="application/vnd.openxmlformats-officedocument.drawingml.chartshapes+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drawings/drawing6.xml" ContentType="application/vnd.openxmlformats-officedocument.drawingml.chartshapes+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18.xml" ContentType="application/vnd.openxmlformats-officedocument.themeOverr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19.xml" ContentType="application/vnd.openxmlformats-officedocument.themeOverr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0" r:id="rId3"/>
    <p:sldId id="299" r:id="rId4"/>
    <p:sldId id="322" r:id="rId5"/>
    <p:sldId id="317" r:id="rId6"/>
    <p:sldId id="318" r:id="rId7"/>
    <p:sldId id="259" r:id="rId8"/>
    <p:sldId id="313" r:id="rId9"/>
    <p:sldId id="314" r:id="rId10"/>
    <p:sldId id="264" r:id="rId11"/>
    <p:sldId id="296" r:id="rId12"/>
    <p:sldId id="287" r:id="rId13"/>
    <p:sldId id="289" r:id="rId14"/>
    <p:sldId id="267" r:id="rId15"/>
    <p:sldId id="292" r:id="rId16"/>
    <p:sldId id="288" r:id="rId17"/>
    <p:sldId id="290" r:id="rId18"/>
    <p:sldId id="291" r:id="rId19"/>
    <p:sldId id="277" r:id="rId20"/>
    <p:sldId id="280" r:id="rId21"/>
    <p:sldId id="281" r:id="rId22"/>
    <p:sldId id="279" r:id="rId23"/>
    <p:sldId id="285" r:id="rId24"/>
    <p:sldId id="286" r:id="rId25"/>
    <p:sldId id="293" r:id="rId26"/>
    <p:sldId id="294" r:id="rId27"/>
    <p:sldId id="295" r:id="rId28"/>
    <p:sldId id="307" r:id="rId29"/>
    <p:sldId id="266" r:id="rId30"/>
    <p:sldId id="268" r:id="rId31"/>
    <p:sldId id="273" r:id="rId32"/>
    <p:sldId id="272" r:id="rId33"/>
    <p:sldId id="304" r:id="rId34"/>
    <p:sldId id="301" r:id="rId35"/>
    <p:sldId id="303" r:id="rId36"/>
    <p:sldId id="302" r:id="rId37"/>
    <p:sldId id="315" r:id="rId38"/>
    <p:sldId id="319" r:id="rId39"/>
    <p:sldId id="316" r:id="rId40"/>
    <p:sldId id="308" r:id="rId41"/>
    <p:sldId id="306" r:id="rId42"/>
    <p:sldId id="320" r:id="rId43"/>
    <p:sldId id="309" r:id="rId44"/>
    <p:sldId id="282" r:id="rId45"/>
    <p:sldId id="283" r:id="rId46"/>
    <p:sldId id="284" r:id="rId47"/>
    <p:sldId id="298" r:id="rId48"/>
    <p:sldId id="297" r:id="rId49"/>
    <p:sldId id="305" r:id="rId50"/>
    <p:sldId id="311" r:id="rId51"/>
    <p:sldId id="312" r:id="rId52"/>
    <p:sldId id="321" r:id="rId53"/>
    <p:sldId id="265" r:id="rId54"/>
    <p:sldId id="270" r:id="rId55"/>
    <p:sldId id="257" r:id="rId56"/>
    <p:sldId id="269" r:id="rId57"/>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33" autoAdjust="0"/>
    <p:restoredTop sz="94660"/>
  </p:normalViewPr>
  <p:slideViewPr>
    <p:cSldViewPr snapToGrid="0">
      <p:cViewPr varScale="1">
        <p:scale>
          <a:sx n="103" d="100"/>
          <a:sy n="103" d="100"/>
        </p:scale>
        <p:origin x="106" y="523"/>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21.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28.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1.xml"/></Relationships>
</file>

<file path=ppt/charts/_rels/chart29.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30.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chartUserShapes" Target="../drawings/drawing3.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4.xml"/></Relationships>
</file>

<file path=ppt/charts/_rels/chart34.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chartUserShapes" Target="../drawings/drawing5.xml"/></Relationships>
</file>

<file path=ppt/charts/_rels/chart36.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chartUserShapes" Target="../drawings/drawing6.xml"/></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40.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41.xml"/><Relationship Id="rId1" Type="http://schemas.microsoft.com/office/2011/relationships/chartStyle" Target="style41.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D5 vs. LTO-8 Costs per HD</a:t>
            </a:r>
            <a:r>
              <a:rPr lang="en-US" baseline="0"/>
              <a:t> hour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077537182852144"/>
          <c:y val="0.15782407407407409"/>
          <c:w val="0.84589129483814518"/>
          <c:h val="0.61917432195975508"/>
        </c:manualLayout>
      </c:layout>
      <c:barChart>
        <c:barDir val="col"/>
        <c:grouping val="clustered"/>
        <c:varyColors val="0"/>
        <c:ser>
          <c:idx val="0"/>
          <c:order val="0"/>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95-467E-99A8-9CCAE4F95103}"/>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95-467E-99A8-9CCAE4F95103}"/>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(StorageCostCalculations!$I$2,StorageCostCalculations!$K$6)</c:f>
              <c:strCache>
                <c:ptCount val="2"/>
                <c:pt idx="0">
                  <c:v>Annual Fixed Cost + non-recurring tape and backup tape on and off-line per hour of HD + Mezzanine video</c:v>
                </c:pt>
                <c:pt idx="1">
                  <c:v>Panasonic D5 63 minute cassett, no backup</c:v>
                </c:pt>
              </c:strCache>
            </c:strRef>
          </c:cat>
          <c:val>
            <c:numRef>
              <c:f>(StorageCostCalculations!$I$7,StorageCostCalculations!$K$7)</c:f>
              <c:numCache>
                <c:formatCode>"$"#,##0.00</c:formatCode>
                <c:ptCount val="2"/>
                <c:pt idx="0">
                  <c:v>8.5541590588235294</c:v>
                </c:pt>
                <c:pt idx="1">
                  <c:v>135</c:v>
                </c:pt>
              </c:numCache>
            </c:numRef>
          </c:val>
          <c:extLst>
            <c:ext xmlns:c16="http://schemas.microsoft.com/office/drawing/2014/chart" uri="{C3380CC4-5D6E-409C-BE32-E72D297353CC}">
              <c16:uniqueId val="{00000002-9C95-467E-99A8-9CCAE4F95103}"/>
            </c:ext>
          </c:extLst>
        </c:ser>
        <c:dLbls>
          <c:showLegendKey val="0"/>
          <c:showVal val="0"/>
          <c:showCatName val="0"/>
          <c:showSerName val="0"/>
          <c:showPercent val="0"/>
          <c:showBubbleSize val="0"/>
        </c:dLbls>
        <c:gapWidth val="219"/>
        <c:overlap val="-27"/>
        <c:axId val="200189736"/>
        <c:axId val="200190128"/>
      </c:barChart>
      <c:catAx>
        <c:axId val="200189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90128"/>
        <c:crosses val="autoZero"/>
        <c:auto val="1"/>
        <c:lblAlgn val="ctr"/>
        <c:lblOffset val="100"/>
        <c:noMultiLvlLbl val="0"/>
      </c:catAx>
      <c:valAx>
        <c:axId val="20019012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1897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Video Storage Annual Cost Comparison after 10 Years (2030)</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'DataStorageAll+4K+Archive'!$X$2:$AA$2</c:f>
              <c:strCache>
                <c:ptCount val="4"/>
                <c:pt idx="0">
                  <c:v>Model A Annual Cost of ALL Video Storage with All 4K</c:v>
                </c:pt>
                <c:pt idx="1">
                  <c:v>Model B Annual Cost of ALL Video Storage 4K Annotation Selects</c:v>
                </c:pt>
                <c:pt idx="2">
                  <c:v>Model C Annual Cost of ALL Video Storage 4K Real-Time Selects</c:v>
                </c:pt>
                <c:pt idx="3">
                  <c:v>Model D Annual Cost of ALL Video Storage 4K Annotation Selects + Mezzanine</c:v>
                </c:pt>
              </c:strCache>
            </c:strRef>
          </c:tx>
          <c:spPr>
            <a:solidFill>
              <a:schemeClr val="accent1"/>
            </a:solidFill>
            <a:ln>
              <a:noFill/>
            </a:ln>
            <a:effectLst/>
          </c:spPr>
          <c:invertIfNegative val="0"/>
          <c:cat>
            <c:strRef>
              <c:f>'DataStorageAll+4K+Archive'!$X$2:$AA$2</c:f>
              <c:strCache>
                <c:ptCount val="4"/>
                <c:pt idx="0">
                  <c:v>Model A Annual Cost of ALL Video Storage with All 4K</c:v>
                </c:pt>
                <c:pt idx="1">
                  <c:v>Model B Annual Cost of ALL Video Storage 4K Annotation Selects</c:v>
                </c:pt>
                <c:pt idx="2">
                  <c:v>Model C Annual Cost of ALL Video Storage 4K Real-Time Selects</c:v>
                </c:pt>
                <c:pt idx="3">
                  <c:v>Model D Annual Cost of ALL Video Storage 4K Annotation Selects + Mezzanine</c:v>
                </c:pt>
              </c:strCache>
            </c:strRef>
          </c:cat>
          <c:val>
            <c:numRef>
              <c:f>'DataStorageAll+4K+Archive'!$X$16:$AA$16</c:f>
              <c:numCache>
                <c:formatCode>"$"#,##0</c:formatCode>
                <c:ptCount val="4"/>
                <c:pt idx="0">
                  <c:v>169560.33672760118</c:v>
                </c:pt>
                <c:pt idx="1">
                  <c:v>137927.14807570507</c:v>
                </c:pt>
                <c:pt idx="2">
                  <c:v>116186.40007570502</c:v>
                </c:pt>
                <c:pt idx="3">
                  <c:v>90355.663650931732</c:v>
                </c:pt>
              </c:numCache>
            </c:numRef>
          </c:val>
          <c:extLst>
            <c:ext xmlns:c16="http://schemas.microsoft.com/office/drawing/2014/chart" uri="{C3380CC4-5D6E-409C-BE32-E72D297353CC}">
              <c16:uniqueId val="{00000000-F699-44D5-A665-BC322507582F}"/>
            </c:ext>
          </c:extLst>
        </c:ser>
        <c:dLbls>
          <c:showLegendKey val="0"/>
          <c:showVal val="0"/>
          <c:showCatName val="0"/>
          <c:showSerName val="0"/>
          <c:showPercent val="0"/>
          <c:showBubbleSize val="0"/>
        </c:dLbls>
        <c:gapWidth val="219"/>
        <c:overlap val="-27"/>
        <c:axId val="527009576"/>
        <c:axId val="527001736"/>
      </c:barChart>
      <c:catAx>
        <c:axId val="527009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527001736"/>
        <c:crosses val="autoZero"/>
        <c:auto val="1"/>
        <c:lblAlgn val="ctr"/>
        <c:lblOffset val="100"/>
        <c:noMultiLvlLbl val="0"/>
      </c:catAx>
      <c:valAx>
        <c:axId val="52700173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527009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Model A Keep all 4K - 10 years</a:t>
            </a:r>
            <a:r>
              <a:rPr lang="en-US" baseline="0"/>
              <a:t>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5198158881166248E-2"/>
          <c:y val="8.7229539040451554E-2"/>
          <c:w val="0.8896036822376675"/>
          <c:h val="0.66517248020385034"/>
        </c:manualLayout>
      </c:layout>
      <c:areaChart>
        <c:grouping val="stacked"/>
        <c:varyColors val="0"/>
        <c:ser>
          <c:idx val="0"/>
          <c:order val="0"/>
          <c:tx>
            <c:strRef>
              <c:f>'DataStorageAll+4K+Archive'!$C$2</c:f>
              <c:strCache>
                <c:ptCount val="1"/>
                <c:pt idx="0">
                  <c:v>Cumulative VideoData Main ROV Cameras HD 60P + Mezz TB -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'DataStorageAll+4K+Archive'!$C$4:$C$16</c:f>
              <c:numCache>
                <c:formatCode>0</c:formatCode>
                <c:ptCount val="13"/>
                <c:pt idx="0" formatCode="General">
                  <c:v>180</c:v>
                </c:pt>
                <c:pt idx="1">
                  <c:v>326.70000000000005</c:v>
                </c:pt>
                <c:pt idx="2">
                  <c:v>653.40000000000009</c:v>
                </c:pt>
                <c:pt idx="3">
                  <c:v>653.40000000000009</c:v>
                </c:pt>
                <c:pt idx="4">
                  <c:v>653.40000000000009</c:v>
                </c:pt>
                <c:pt idx="5">
                  <c:v>653.40000000000009</c:v>
                </c:pt>
                <c:pt idx="6">
                  <c:v>653.40000000000009</c:v>
                </c:pt>
                <c:pt idx="7">
                  <c:v>653.40000000000009</c:v>
                </c:pt>
                <c:pt idx="8">
                  <c:v>653.40000000000009</c:v>
                </c:pt>
                <c:pt idx="9">
                  <c:v>653.40000000000009</c:v>
                </c:pt>
                <c:pt idx="10">
                  <c:v>653.40000000000009</c:v>
                </c:pt>
                <c:pt idx="11">
                  <c:v>653.40000000000009</c:v>
                </c:pt>
                <c:pt idx="12">
                  <c:v>653.40000000000009</c:v>
                </c:pt>
              </c:numCache>
            </c:numRef>
          </c:val>
          <c:extLst>
            <c:ext xmlns:c16="http://schemas.microsoft.com/office/drawing/2014/chart" uri="{C3380CC4-5D6E-409C-BE32-E72D297353CC}">
              <c16:uniqueId val="{00000000-7F6F-4BBD-9D50-58F69FC135F0}"/>
            </c:ext>
          </c:extLst>
        </c:ser>
        <c:ser>
          <c:idx val="1"/>
          <c:order val="1"/>
          <c:tx>
            <c:strRef>
              <c:f>'DataStorageAll+4K+Archive'!$D$2</c:f>
              <c:strCache>
                <c:ptCount val="1"/>
                <c:pt idx="0">
                  <c:v>Model A Cumulative VideoData Main ROV Cameras 4K HQ + Mezz TB</c:v>
                </c:pt>
              </c:strCache>
            </c:strRef>
          </c:tx>
          <c:spPr>
            <a:solidFill>
              <a:schemeClr val="accent2"/>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'DataStorageAll+4K+Archive'!$D$4:$D$16</c:f>
              <c:numCache>
                <c:formatCode>0</c:formatCode>
                <c:ptCount val="13"/>
                <c:pt idx="0" formatCode="General">
                  <c:v>0</c:v>
                </c:pt>
                <c:pt idx="1">
                  <c:v>0</c:v>
                </c:pt>
                <c:pt idx="2">
                  <c:v>1399.2</c:v>
                </c:pt>
                <c:pt idx="3">
                  <c:v>2798.4</c:v>
                </c:pt>
                <c:pt idx="4">
                  <c:v>4197.6000000000004</c:v>
                </c:pt>
                <c:pt idx="5">
                  <c:v>5596.8</c:v>
                </c:pt>
                <c:pt idx="6">
                  <c:v>6996</c:v>
                </c:pt>
                <c:pt idx="7">
                  <c:v>8395.2000000000007</c:v>
                </c:pt>
                <c:pt idx="8">
                  <c:v>9794.4000000000015</c:v>
                </c:pt>
                <c:pt idx="9">
                  <c:v>11193.600000000002</c:v>
                </c:pt>
                <c:pt idx="10">
                  <c:v>12592.800000000003</c:v>
                </c:pt>
                <c:pt idx="11">
                  <c:v>13992.000000000004</c:v>
                </c:pt>
                <c:pt idx="12">
                  <c:v>15391.200000000004</c:v>
                </c:pt>
              </c:numCache>
            </c:numRef>
          </c:val>
          <c:extLst>
            <c:ext xmlns:c16="http://schemas.microsoft.com/office/drawing/2014/chart" uri="{C3380CC4-5D6E-409C-BE32-E72D297353CC}">
              <c16:uniqueId val="{00000001-7F6F-4BBD-9D50-58F69FC135F0}"/>
            </c:ext>
          </c:extLst>
        </c:ser>
        <c:ser>
          <c:idx val="2"/>
          <c:order val="2"/>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2-7F6F-4BBD-9D50-58F69FC135F0}"/>
            </c:ext>
          </c:extLst>
        </c:ser>
        <c:ser>
          <c:idx val="3"/>
          <c:order val="3"/>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3-7F6F-4BBD-9D50-58F69FC135F0}"/>
            </c:ext>
          </c:extLst>
        </c:ser>
        <c:ser>
          <c:idx val="4"/>
          <c:order val="4"/>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4-7F6F-4BBD-9D50-58F69FC135F0}"/>
            </c:ext>
          </c:extLst>
        </c:ser>
        <c:ser>
          <c:idx val="5"/>
          <c:order val="6"/>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810.53010000000006</c:v>
                </c:pt>
                <c:pt idx="3" formatCode="0">
                  <c:v>1621.0602000000001</c:v>
                </c:pt>
                <c:pt idx="4" formatCode="0">
                  <c:v>1621.0602000000001</c:v>
                </c:pt>
                <c:pt idx="5" formatCode="0">
                  <c:v>1621.0602000000001</c:v>
                </c:pt>
                <c:pt idx="6" formatCode="0">
                  <c:v>1621.0602000000001</c:v>
                </c:pt>
                <c:pt idx="7" formatCode="0">
                  <c:v>1621.0602000000001</c:v>
                </c:pt>
                <c:pt idx="8" formatCode="0">
                  <c:v>1621.0602000000001</c:v>
                </c:pt>
                <c:pt idx="9" formatCode="0">
                  <c:v>1621.0602000000001</c:v>
                </c:pt>
                <c:pt idx="10" formatCode="0">
                  <c:v>1621.0602000000001</c:v>
                </c:pt>
                <c:pt idx="11" formatCode="0">
                  <c:v>1621.0602000000001</c:v>
                </c:pt>
                <c:pt idx="12" formatCode="0">
                  <c:v>1621.0602000000001</c:v>
                </c:pt>
              </c:numCache>
            </c:numRef>
          </c:val>
          <c:extLst>
            <c:ext xmlns:c16="http://schemas.microsoft.com/office/drawing/2014/chart" uri="{C3380CC4-5D6E-409C-BE32-E72D297353CC}">
              <c16:uniqueId val="{00000005-7F6F-4BBD-9D50-58F69FC135F0}"/>
            </c:ext>
          </c:extLst>
        </c:ser>
        <c:dLbls>
          <c:showLegendKey val="0"/>
          <c:showVal val="0"/>
          <c:showCatName val="0"/>
          <c:showSerName val="0"/>
          <c:showPercent val="0"/>
          <c:showBubbleSize val="0"/>
        </c:dLbls>
        <c:axId val="527004088"/>
        <c:axId val="527005264"/>
      </c:areaChart>
      <c:areaChart>
        <c:grouping val="stacked"/>
        <c:varyColors val="0"/>
        <c:ser>
          <c:idx val="6"/>
          <c:order val="5"/>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15300</c:v>
                </c:pt>
                <c:pt idx="1">
                  <c:v>15300</c:v>
                </c:pt>
                <c:pt idx="2">
                  <c:v>15300</c:v>
                </c:pt>
                <c:pt idx="3">
                  <c:v>15300</c:v>
                </c:pt>
                <c:pt idx="4">
                  <c:v>15300</c:v>
                </c:pt>
                <c:pt idx="5">
                  <c:v>36780</c:v>
                </c:pt>
                <c:pt idx="6">
                  <c:v>36780</c:v>
                </c:pt>
                <c:pt idx="7">
                  <c:v>36780</c:v>
                </c:pt>
                <c:pt idx="8">
                  <c:v>36780</c:v>
                </c:pt>
                <c:pt idx="9">
                  <c:v>36780</c:v>
                </c:pt>
                <c:pt idx="10">
                  <c:v>36780</c:v>
                </c:pt>
                <c:pt idx="11">
                  <c:v>36780</c:v>
                </c:pt>
                <c:pt idx="12">
                  <c:v>36780</c:v>
                </c:pt>
              </c:numCache>
            </c:numRef>
          </c:val>
          <c:extLst>
            <c:ext xmlns:c16="http://schemas.microsoft.com/office/drawing/2014/chart" uri="{C3380CC4-5D6E-409C-BE32-E72D297353CC}">
              <c16:uniqueId val="{00000006-7F6F-4BBD-9D50-58F69FC135F0}"/>
            </c:ext>
          </c:extLst>
        </c:ser>
        <c:dLbls>
          <c:showLegendKey val="0"/>
          <c:showVal val="0"/>
          <c:showCatName val="0"/>
          <c:showSerName val="0"/>
          <c:showPercent val="0"/>
          <c:showBubbleSize val="0"/>
        </c:dLbls>
        <c:axId val="527008792"/>
        <c:axId val="527005656"/>
      </c:areaChart>
      <c:catAx>
        <c:axId val="527004088"/>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005264"/>
        <c:crosses val="autoZero"/>
        <c:auto val="1"/>
        <c:lblAlgn val="ctr"/>
        <c:lblOffset val="100"/>
        <c:noMultiLvlLbl val="0"/>
      </c:catAx>
      <c:valAx>
        <c:axId val="527005264"/>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004088"/>
        <c:crosses val="autoZero"/>
        <c:crossBetween val="midCat"/>
        <c:dispUnits>
          <c:builtInUnit val="thousands"/>
          <c:dispUnitsLbl>
            <c:layout>
              <c:manualLayout>
                <c:xMode val="edge"/>
                <c:yMode val="edge"/>
                <c:x val="3.884226459223116E-4"/>
                <c:y val="0.33539489169725673"/>
              </c:manualLayout>
            </c:layout>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dirty="0"/>
                    <a:t>Petabytes</a:t>
                  </a:r>
                </a:p>
              </c:rich>
            </c:tx>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dispUnitsLbl>
        </c:dispUnits>
      </c:valAx>
      <c:valAx>
        <c:axId val="527005656"/>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008792"/>
        <c:crosses val="max"/>
        <c:crossBetween val="midCat"/>
        <c:dispUnits>
          <c:builtInUnit val="thousands"/>
          <c:dispUnitsLbl>
            <c:layout>
              <c:manualLayout>
                <c:xMode val="edge"/>
                <c:yMode val="edge"/>
                <c:x val="0.97310287418942676"/>
                <c:y val="0.33633991369406224"/>
              </c:manualLayout>
            </c:layout>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Petabytes</a:t>
                  </a:r>
                </a:p>
              </c:rich>
            </c:tx>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dispUnitsLbl>
        </c:dispUnits>
      </c:valAx>
      <c:catAx>
        <c:axId val="527008792"/>
        <c:scaling>
          <c:orientation val="minMax"/>
        </c:scaling>
        <c:delete val="1"/>
        <c:axPos val="b"/>
        <c:numFmt formatCode="0" sourceLinked="1"/>
        <c:majorTickMark val="out"/>
        <c:minorTickMark val="none"/>
        <c:tickLblPos val="nextTo"/>
        <c:crossAx val="527005656"/>
        <c:crosses val="autoZero"/>
        <c:auto val="1"/>
        <c:lblAlgn val="ctr"/>
        <c:lblOffset val="100"/>
        <c:noMultiLvlLbl val="0"/>
      </c:catAx>
      <c:spPr>
        <a:noFill/>
        <a:ln>
          <a:noFill/>
        </a:ln>
        <a:effectLst/>
      </c:spPr>
    </c:plotArea>
    <c:legend>
      <c:legendPos val="b"/>
      <c:layout>
        <c:manualLayout>
          <c:xMode val="edge"/>
          <c:yMode val="edge"/>
          <c:x val="4.7709762086190835E-3"/>
          <c:y val="0.82107151058140315"/>
          <c:w val="0.99412373673232191"/>
          <c:h val="0.1601138139717483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HD Cameras on ROV's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'DataStorageAll+4K+Archive'!$P$2</c:f>
              <c:strCache>
                <c:ptCount val="1"/>
                <c:pt idx="0">
                  <c:v>2 Main ROV Cameras Annual Video Fixed Cost + Tape HD switch stay with HD</c:v>
                </c:pt>
              </c:strCache>
            </c:strRef>
          </c:tx>
          <c:spPr>
            <a:solidFill>
              <a:schemeClr val="accent1"/>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'DataStorageAll+4K+Archive'!$P$4:$P$16</c:f>
              <c:numCache>
                <c:formatCode>"$"#,##0</c:formatCode>
                <c:ptCount val="13"/>
                <c:pt idx="0">
                  <c:v>7069.552941176471</c:v>
                </c:pt>
                <c:pt idx="1">
                  <c:v>15146.991529411767</c:v>
                </c:pt>
                <c:pt idx="2">
                  <c:v>19350.08311764706</c:v>
                </c:pt>
                <c:pt idx="3">
                  <c:v>23553.174705882353</c:v>
                </c:pt>
                <c:pt idx="4">
                  <c:v>27756.26629411765</c:v>
                </c:pt>
                <c:pt idx="5">
                  <c:v>31959.357882352946</c:v>
                </c:pt>
                <c:pt idx="6">
                  <c:v>36162.449470588239</c:v>
                </c:pt>
                <c:pt idx="7">
                  <c:v>40365.541058823539</c:v>
                </c:pt>
                <c:pt idx="8">
                  <c:v>44568.632647058825</c:v>
                </c:pt>
                <c:pt idx="9">
                  <c:v>48771.724235294118</c:v>
                </c:pt>
                <c:pt idx="10">
                  <c:v>52974.81582352941</c:v>
                </c:pt>
                <c:pt idx="11">
                  <c:v>57177.907411764703</c:v>
                </c:pt>
                <c:pt idx="12">
                  <c:v>61380.998999999989</c:v>
                </c:pt>
              </c:numCache>
            </c:numRef>
          </c:val>
          <c:extLst>
            <c:ext xmlns:c16="http://schemas.microsoft.com/office/drawing/2014/chart" uri="{C3380CC4-5D6E-409C-BE32-E72D297353CC}">
              <c16:uniqueId val="{00000000-AFE1-40B0-B19F-0D3D0FF7C8C2}"/>
            </c:ext>
          </c:extLst>
        </c:ser>
        <c:ser>
          <c:idx val="2"/>
          <c:order val="1"/>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1-AFE1-40B0-B19F-0D3D0FF7C8C2}"/>
            </c:ext>
          </c:extLst>
        </c:ser>
        <c:ser>
          <c:idx val="3"/>
          <c:order val="2"/>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2-AFE1-40B0-B19F-0D3D0FF7C8C2}"/>
            </c:ext>
          </c:extLst>
        </c:ser>
        <c:dLbls>
          <c:showLegendKey val="0"/>
          <c:showVal val="0"/>
          <c:showCatName val="0"/>
          <c:showSerName val="0"/>
          <c:showPercent val="0"/>
          <c:showBubbleSize val="0"/>
        </c:dLbls>
        <c:axId val="527012320"/>
        <c:axId val="527012712"/>
      </c:areaChart>
      <c:catAx>
        <c:axId val="527012320"/>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27012712"/>
        <c:crosses val="autoZero"/>
        <c:auto val="1"/>
        <c:lblAlgn val="ctr"/>
        <c:lblOffset val="100"/>
        <c:noMultiLvlLbl val="0"/>
      </c:catAx>
      <c:valAx>
        <c:axId val="527012712"/>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7012320"/>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A Keep All Data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342E-49F5-A56C-7DB13FE81F72}"/>
            </c:ext>
          </c:extLst>
        </c:ser>
        <c:ser>
          <c:idx val="1"/>
          <c:order val="1"/>
          <c:tx>
            <c:strRef>
              <c:f>'DataStorageAll+4K+Archive'!$R$2</c:f>
              <c:strCache>
                <c:ptCount val="1"/>
                <c:pt idx="0">
                  <c:v>Model A 2 Main ROV Cameras Annual Video Fixed Cost + Tape 4K</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'DataStorageAll+4K+Archive'!$R$4:$R$16</c:f>
              <c:numCache>
                <c:formatCode>"$"#,##0</c:formatCode>
                <c:ptCount val="13"/>
                <c:pt idx="0">
                  <c:v>0</c:v>
                </c:pt>
                <c:pt idx="1">
                  <c:v>0</c:v>
                </c:pt>
                <c:pt idx="2">
                  <c:v>54953.991529411767</c:v>
                </c:pt>
                <c:pt idx="3">
                  <c:v>72955.111058823531</c:v>
                </c:pt>
                <c:pt idx="4">
                  <c:v>90956.23058823531</c:v>
                </c:pt>
                <c:pt idx="5">
                  <c:v>108957.35011764706</c:v>
                </c:pt>
                <c:pt idx="6">
                  <c:v>126958.46964705881</c:v>
                </c:pt>
                <c:pt idx="7">
                  <c:v>128822.08757053196</c:v>
                </c:pt>
                <c:pt idx="8">
                  <c:v>130685.70549400509</c:v>
                </c:pt>
                <c:pt idx="9">
                  <c:v>132549.32341747821</c:v>
                </c:pt>
                <c:pt idx="10">
                  <c:v>134412.94134095134</c:v>
                </c:pt>
                <c:pt idx="11">
                  <c:v>136276.55926442446</c:v>
                </c:pt>
                <c:pt idx="12">
                  <c:v>138140.17718789756</c:v>
                </c:pt>
              </c:numCache>
            </c:numRef>
          </c:val>
          <c:extLst>
            <c:ext xmlns:c16="http://schemas.microsoft.com/office/drawing/2014/chart" uri="{C3380CC4-5D6E-409C-BE32-E72D297353CC}">
              <c16:uniqueId val="{00000001-342E-49F5-A56C-7DB13FE81F72}"/>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342E-49F5-A56C-7DB13FE81F72}"/>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342E-49F5-A56C-7DB13FE81F72}"/>
            </c:ext>
          </c:extLst>
        </c:ser>
        <c:dLbls>
          <c:showLegendKey val="0"/>
          <c:showVal val="0"/>
          <c:showCatName val="0"/>
          <c:showSerName val="0"/>
          <c:showPercent val="0"/>
          <c:showBubbleSize val="0"/>
        </c:dLbls>
        <c:axId val="527015456"/>
        <c:axId val="527013104"/>
      </c:areaChart>
      <c:catAx>
        <c:axId val="52701545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27013104"/>
        <c:crosses val="autoZero"/>
        <c:auto val="1"/>
        <c:lblAlgn val="ctr"/>
        <c:lblOffset val="100"/>
        <c:noMultiLvlLbl val="0"/>
      </c:catAx>
      <c:valAx>
        <c:axId val="52701310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7015456"/>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4.3581562736575929E-2"/>
          <c:y val="0.88557757015730953"/>
          <c:w val="0.93967923665471542"/>
          <c:h val="0.101407245460911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Model</a:t>
            </a:r>
            <a:r>
              <a:rPr lang="en-US" baseline="0"/>
              <a:t> B </a:t>
            </a:r>
            <a:r>
              <a:rPr lang="en-US"/>
              <a:t>Select 4K- 10 years</a:t>
            </a:r>
            <a:r>
              <a:rPr lang="en-US" baseline="0"/>
              <a:t>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871816698588354E-2"/>
          <c:y val="8.7229539040451554E-2"/>
          <c:w val="0.89825636660282326"/>
          <c:h val="0.67222798349641855"/>
        </c:manualLayout>
      </c:layout>
      <c:areaChart>
        <c:grouping val="stacked"/>
        <c:varyColors val="0"/>
        <c:ser>
          <c:idx val="0"/>
          <c:order val="0"/>
          <c:tx>
            <c:strRef>
              <c:f>'DataStorageAll+4K+Archive'!$C$2</c:f>
              <c:strCache>
                <c:ptCount val="1"/>
                <c:pt idx="0">
                  <c:v>Cumulative VideoData Main ROV Cameras HD 60P + Mezz TB -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'DataStorageAll+4K+Archive'!$C$4:$C$16</c:f>
              <c:numCache>
                <c:formatCode>0</c:formatCode>
                <c:ptCount val="13"/>
                <c:pt idx="0" formatCode="General">
                  <c:v>180</c:v>
                </c:pt>
                <c:pt idx="1">
                  <c:v>326.70000000000005</c:v>
                </c:pt>
                <c:pt idx="2">
                  <c:v>653.40000000000009</c:v>
                </c:pt>
                <c:pt idx="3">
                  <c:v>653.40000000000009</c:v>
                </c:pt>
                <c:pt idx="4">
                  <c:v>653.40000000000009</c:v>
                </c:pt>
                <c:pt idx="5">
                  <c:v>653.40000000000009</c:v>
                </c:pt>
                <c:pt idx="6">
                  <c:v>653.40000000000009</c:v>
                </c:pt>
                <c:pt idx="7">
                  <c:v>653.40000000000009</c:v>
                </c:pt>
                <c:pt idx="8">
                  <c:v>653.40000000000009</c:v>
                </c:pt>
                <c:pt idx="9">
                  <c:v>653.40000000000009</c:v>
                </c:pt>
                <c:pt idx="10">
                  <c:v>653.40000000000009</c:v>
                </c:pt>
                <c:pt idx="11">
                  <c:v>653.40000000000009</c:v>
                </c:pt>
                <c:pt idx="12">
                  <c:v>653.40000000000009</c:v>
                </c:pt>
              </c:numCache>
            </c:numRef>
          </c:val>
          <c:extLst>
            <c:ext xmlns:c16="http://schemas.microsoft.com/office/drawing/2014/chart" uri="{C3380CC4-5D6E-409C-BE32-E72D297353CC}">
              <c16:uniqueId val="{00000000-79A7-441E-B6C0-F138F2AF3F21}"/>
            </c:ext>
          </c:extLst>
        </c:ser>
        <c:ser>
          <c:idx val="1"/>
          <c:order val="1"/>
          <c:tx>
            <c:strRef>
              <c:f>'DataStorageAll+4K+Archive'!$E$2</c:f>
              <c:strCache>
                <c:ptCount val="1"/>
                <c:pt idx="0">
                  <c:v>Model B Cumulative VideoData Main ROV Cameras 4K HQ Post Selects + LT + Mezz TB</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'DataStorageAll+4K+Archive'!$E$4:$E$16</c:f>
              <c:numCache>
                <c:formatCode>0</c:formatCode>
                <c:ptCount val="13"/>
                <c:pt idx="0">
                  <c:v>0</c:v>
                </c:pt>
                <c:pt idx="1">
                  <c:v>0</c:v>
                </c:pt>
                <c:pt idx="2">
                  <c:v>854.40000000000009</c:v>
                </c:pt>
                <c:pt idx="3">
                  <c:v>1708.8000000000002</c:v>
                </c:pt>
                <c:pt idx="4">
                  <c:v>2563.2000000000003</c:v>
                </c:pt>
                <c:pt idx="5">
                  <c:v>3417.6000000000004</c:v>
                </c:pt>
                <c:pt idx="6">
                  <c:v>4272.0000000000009</c:v>
                </c:pt>
                <c:pt idx="7">
                  <c:v>5126.4000000000015</c:v>
                </c:pt>
                <c:pt idx="8">
                  <c:v>5980.800000000002</c:v>
                </c:pt>
                <c:pt idx="9">
                  <c:v>6835.2000000000025</c:v>
                </c:pt>
                <c:pt idx="10">
                  <c:v>7689.6000000000031</c:v>
                </c:pt>
                <c:pt idx="11">
                  <c:v>8544.0000000000036</c:v>
                </c:pt>
                <c:pt idx="12">
                  <c:v>9398.4000000000033</c:v>
                </c:pt>
              </c:numCache>
            </c:numRef>
          </c:val>
          <c:extLst>
            <c:ext xmlns:c16="http://schemas.microsoft.com/office/drawing/2014/chart" uri="{C3380CC4-5D6E-409C-BE32-E72D297353CC}">
              <c16:uniqueId val="{00000001-79A7-441E-B6C0-F138F2AF3F21}"/>
            </c:ext>
          </c:extLst>
        </c:ser>
        <c:ser>
          <c:idx val="2"/>
          <c:order val="2"/>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2-79A7-441E-B6C0-F138F2AF3F21}"/>
            </c:ext>
          </c:extLst>
        </c:ser>
        <c:ser>
          <c:idx val="3"/>
          <c:order val="3"/>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3-79A7-441E-B6C0-F138F2AF3F21}"/>
            </c:ext>
          </c:extLst>
        </c:ser>
        <c:ser>
          <c:idx val="4"/>
          <c:order val="4"/>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4-79A7-441E-B6C0-F138F2AF3F21}"/>
            </c:ext>
          </c:extLst>
        </c:ser>
        <c:ser>
          <c:idx val="5"/>
          <c:order val="6"/>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1362.7552500000002</c:v>
                </c:pt>
                <c:pt idx="3" formatCode="0">
                  <c:v>2725.5105000000003</c:v>
                </c:pt>
                <c:pt idx="4" formatCode="0">
                  <c:v>2725.5105000000003</c:v>
                </c:pt>
                <c:pt idx="5" formatCode="0">
                  <c:v>2725.5105000000003</c:v>
                </c:pt>
                <c:pt idx="6" formatCode="0">
                  <c:v>2725.5105000000003</c:v>
                </c:pt>
                <c:pt idx="7" formatCode="0">
                  <c:v>2725.5105000000003</c:v>
                </c:pt>
                <c:pt idx="8" formatCode="0">
                  <c:v>2725.5105000000003</c:v>
                </c:pt>
                <c:pt idx="9" formatCode="0">
                  <c:v>2725.5105000000003</c:v>
                </c:pt>
                <c:pt idx="10" formatCode="0">
                  <c:v>2725.5105000000003</c:v>
                </c:pt>
                <c:pt idx="11" formatCode="0">
                  <c:v>2725.5105000000003</c:v>
                </c:pt>
                <c:pt idx="12" formatCode="0">
                  <c:v>2725.5105000000003</c:v>
                </c:pt>
              </c:numCache>
            </c:numRef>
          </c:val>
          <c:extLst>
            <c:ext xmlns:c16="http://schemas.microsoft.com/office/drawing/2014/chart" uri="{C3380CC4-5D6E-409C-BE32-E72D297353CC}">
              <c16:uniqueId val="{00000005-79A7-441E-B6C0-F138F2AF3F21}"/>
            </c:ext>
          </c:extLst>
        </c:ser>
        <c:dLbls>
          <c:showLegendKey val="0"/>
          <c:showVal val="0"/>
          <c:showCatName val="0"/>
          <c:showSerName val="0"/>
          <c:showPercent val="0"/>
          <c:showBubbleSize val="0"/>
        </c:dLbls>
        <c:axId val="527014672"/>
        <c:axId val="195243344"/>
      </c:areaChart>
      <c:areaChart>
        <c:grouping val="stacked"/>
        <c:varyColors val="0"/>
        <c:ser>
          <c:idx val="6"/>
          <c:order val="5"/>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15492</c:v>
                </c:pt>
                <c:pt idx="1">
                  <c:v>15492</c:v>
                </c:pt>
                <c:pt idx="2">
                  <c:v>15492</c:v>
                </c:pt>
                <c:pt idx="3">
                  <c:v>15492</c:v>
                </c:pt>
                <c:pt idx="4">
                  <c:v>15492</c:v>
                </c:pt>
                <c:pt idx="5">
                  <c:v>36972</c:v>
                </c:pt>
                <c:pt idx="6">
                  <c:v>36972</c:v>
                </c:pt>
                <c:pt idx="7">
                  <c:v>36972</c:v>
                </c:pt>
                <c:pt idx="8">
                  <c:v>36972</c:v>
                </c:pt>
                <c:pt idx="9">
                  <c:v>36972</c:v>
                </c:pt>
                <c:pt idx="10">
                  <c:v>36972</c:v>
                </c:pt>
                <c:pt idx="11">
                  <c:v>36972</c:v>
                </c:pt>
                <c:pt idx="12">
                  <c:v>36972</c:v>
                </c:pt>
              </c:numCache>
            </c:numRef>
          </c:val>
          <c:extLst>
            <c:ext xmlns:c16="http://schemas.microsoft.com/office/drawing/2014/chart" uri="{C3380CC4-5D6E-409C-BE32-E72D297353CC}">
              <c16:uniqueId val="{00000006-79A7-441E-B6C0-F138F2AF3F21}"/>
            </c:ext>
          </c:extLst>
        </c:ser>
        <c:dLbls>
          <c:showLegendKey val="0"/>
          <c:showVal val="0"/>
          <c:showCatName val="0"/>
          <c:showSerName val="0"/>
          <c:showPercent val="0"/>
          <c:showBubbleSize val="0"/>
        </c:dLbls>
        <c:axId val="195246088"/>
        <c:axId val="195244520"/>
      </c:areaChart>
      <c:catAx>
        <c:axId val="52701467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243344"/>
        <c:crosses val="autoZero"/>
        <c:auto val="1"/>
        <c:lblAlgn val="ctr"/>
        <c:lblOffset val="100"/>
        <c:noMultiLvlLbl val="0"/>
      </c:catAx>
      <c:valAx>
        <c:axId val="195243344"/>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014672"/>
        <c:crosses val="autoZero"/>
        <c:crossBetween val="midCat"/>
        <c:dispUnits>
          <c:builtInUnit val="thousands"/>
          <c:dispUnitsLbl>
            <c:layout>
              <c:manualLayout>
                <c:xMode val="edge"/>
                <c:yMode val="edge"/>
                <c:x val="1.5234613040828763E-2"/>
                <c:y val="6.4042553191489368E-2"/>
              </c:manualLayout>
            </c:layout>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valAx>
        <c:axId val="195244520"/>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246088"/>
        <c:crosses val="max"/>
        <c:crossBetween val="midCat"/>
        <c:dispUnits>
          <c:builtInUnit val="thousands"/>
          <c:dispUnitsLbl>
            <c:layout/>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catAx>
        <c:axId val="195246088"/>
        <c:scaling>
          <c:orientation val="minMax"/>
        </c:scaling>
        <c:delete val="1"/>
        <c:axPos val="b"/>
        <c:numFmt formatCode="0" sourceLinked="1"/>
        <c:majorTickMark val="out"/>
        <c:minorTickMark val="none"/>
        <c:tickLblPos val="nextTo"/>
        <c:crossAx val="195244520"/>
        <c:crosses val="autoZero"/>
        <c:auto val="1"/>
        <c:lblAlgn val="ctr"/>
        <c:lblOffset val="100"/>
        <c:noMultiLvlLbl val="0"/>
      </c:catAx>
      <c:spPr>
        <a:noFill/>
        <a:ln>
          <a:noFill/>
        </a:ln>
        <a:effectLst/>
      </c:spPr>
    </c:plotArea>
    <c:legend>
      <c:legendPos val="b"/>
      <c:layout>
        <c:manualLayout>
          <c:xMode val="edge"/>
          <c:yMode val="edge"/>
          <c:x val="2.3166535494039953E-2"/>
          <c:y val="0.82483252592785772"/>
          <c:w val="0.96546444835778689"/>
          <c:h val="0.16571466702255436"/>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B Select 4K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D5DB-4069-AE08-2936B3444F24}"/>
            </c:ext>
          </c:extLst>
        </c:ser>
        <c:ser>
          <c:idx val="1"/>
          <c:order val="1"/>
          <c:tx>
            <c:strRef>
              <c:f>'DataStorageAll+4K+Archive'!$S$2</c:f>
              <c:strCache>
                <c:ptCount val="1"/>
                <c:pt idx="0">
                  <c:v>Model B 2 Main ROV Cameras Annual Video Fixed Cost + Tape 4K with Annotation Selects</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'DataStorageAll+4K+Archive'!$S$4:$S$16</c:f>
              <c:numCache>
                <c:formatCode>"$"#,##0</c:formatCode>
                <c:ptCount val="13"/>
                <c:pt idx="0">
                  <c:v>0</c:v>
                </c:pt>
                <c:pt idx="1">
                  <c:v>0</c:v>
                </c:pt>
                <c:pt idx="2">
                  <c:v>51865.319294117653</c:v>
                </c:pt>
                <c:pt idx="3">
                  <c:v>63200.650588235301</c:v>
                </c:pt>
                <c:pt idx="4">
                  <c:v>74535.981882352949</c:v>
                </c:pt>
                <c:pt idx="5">
                  <c:v>85871.31317647059</c:v>
                </c:pt>
                <c:pt idx="6">
                  <c:v>97206.64447058826</c:v>
                </c:pt>
                <c:pt idx="7">
                  <c:v>98687.858145985243</c:v>
                </c:pt>
                <c:pt idx="8">
                  <c:v>100169.07182138221</c:v>
                </c:pt>
                <c:pt idx="9">
                  <c:v>101650.28549677916</c:v>
                </c:pt>
                <c:pt idx="10">
                  <c:v>103131.49917217613</c:v>
                </c:pt>
                <c:pt idx="11">
                  <c:v>104612.71284757312</c:v>
                </c:pt>
                <c:pt idx="12">
                  <c:v>106093.92652297007</c:v>
                </c:pt>
              </c:numCache>
            </c:numRef>
          </c:val>
          <c:extLst>
            <c:ext xmlns:c16="http://schemas.microsoft.com/office/drawing/2014/chart" uri="{C3380CC4-5D6E-409C-BE32-E72D297353CC}">
              <c16:uniqueId val="{00000001-D5DB-4069-AE08-2936B3444F24}"/>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D5DB-4069-AE08-2936B3444F24}"/>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D5DB-4069-AE08-2936B3444F24}"/>
            </c:ext>
          </c:extLst>
        </c:ser>
        <c:dLbls>
          <c:showLegendKey val="0"/>
          <c:showVal val="0"/>
          <c:showCatName val="0"/>
          <c:showSerName val="0"/>
          <c:showPercent val="0"/>
          <c:showBubbleSize val="0"/>
        </c:dLbls>
        <c:axId val="571864568"/>
        <c:axId val="571863000"/>
      </c:areaChart>
      <c:catAx>
        <c:axId val="571864568"/>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71863000"/>
        <c:crosses val="autoZero"/>
        <c:auto val="1"/>
        <c:lblAlgn val="ctr"/>
        <c:lblOffset val="100"/>
        <c:noMultiLvlLbl val="0"/>
      </c:catAx>
      <c:valAx>
        <c:axId val="571863000"/>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71864568"/>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1.3912688226746987E-2"/>
          <c:y val="0.8593673458930432"/>
          <c:w val="0.98074045810353006"/>
          <c:h val="0.1080946931525099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A Keep All Data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02B1-42BF-8112-0F34056690A4}"/>
            </c:ext>
          </c:extLst>
        </c:ser>
        <c:ser>
          <c:idx val="1"/>
          <c:order val="1"/>
          <c:tx>
            <c:strRef>
              <c:f>'DataStorageAll+4K+Archive'!$R$2</c:f>
              <c:strCache>
                <c:ptCount val="1"/>
                <c:pt idx="0">
                  <c:v>Model A 2 Main ROV Cameras Annual Video Fixed Cost + Tape 4K</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'DataStorageAll+4K+Archive'!$R$4:$R$16</c:f>
              <c:numCache>
                <c:formatCode>"$"#,##0</c:formatCode>
                <c:ptCount val="13"/>
                <c:pt idx="0">
                  <c:v>0</c:v>
                </c:pt>
                <c:pt idx="1">
                  <c:v>0</c:v>
                </c:pt>
                <c:pt idx="2">
                  <c:v>54953.991529411767</c:v>
                </c:pt>
                <c:pt idx="3">
                  <c:v>72955.111058823531</c:v>
                </c:pt>
                <c:pt idx="4">
                  <c:v>90956.23058823531</c:v>
                </c:pt>
                <c:pt idx="5">
                  <c:v>108957.35011764706</c:v>
                </c:pt>
                <c:pt idx="6">
                  <c:v>126958.46964705881</c:v>
                </c:pt>
                <c:pt idx="7">
                  <c:v>128822.08757053196</c:v>
                </c:pt>
                <c:pt idx="8">
                  <c:v>130685.70549400509</c:v>
                </c:pt>
                <c:pt idx="9">
                  <c:v>132549.32341747821</c:v>
                </c:pt>
                <c:pt idx="10">
                  <c:v>134412.94134095134</c:v>
                </c:pt>
                <c:pt idx="11">
                  <c:v>136276.55926442446</c:v>
                </c:pt>
                <c:pt idx="12">
                  <c:v>138140.17718789756</c:v>
                </c:pt>
              </c:numCache>
            </c:numRef>
          </c:val>
          <c:extLst>
            <c:ext xmlns:c16="http://schemas.microsoft.com/office/drawing/2014/chart" uri="{C3380CC4-5D6E-409C-BE32-E72D297353CC}">
              <c16:uniqueId val="{00000001-02B1-42BF-8112-0F34056690A4}"/>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02B1-42BF-8112-0F34056690A4}"/>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02B1-42BF-8112-0F34056690A4}"/>
            </c:ext>
          </c:extLst>
        </c:ser>
        <c:dLbls>
          <c:showLegendKey val="0"/>
          <c:showVal val="0"/>
          <c:showCatName val="0"/>
          <c:showSerName val="0"/>
          <c:showPercent val="0"/>
          <c:showBubbleSize val="0"/>
        </c:dLbls>
        <c:axId val="528498136"/>
        <c:axId val="528499704"/>
      </c:areaChart>
      <c:catAx>
        <c:axId val="52849813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28499704"/>
        <c:crosses val="autoZero"/>
        <c:auto val="1"/>
        <c:lblAlgn val="ctr"/>
        <c:lblOffset val="100"/>
        <c:noMultiLvlLbl val="0"/>
      </c:catAx>
      <c:valAx>
        <c:axId val="52849970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8498136"/>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4.3581562736575929E-2"/>
          <c:y val="0.88557757015730953"/>
          <c:w val="0.93967923665471542"/>
          <c:h val="0.101407245460911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a:t>Projected 2030 Titan Space Allocation with Model B 4K Video and 2023</a:t>
            </a:r>
            <a:r>
              <a:rPr lang="en-US" sz="1600" b="0" baseline="0"/>
              <a:t> </a:t>
            </a:r>
            <a:r>
              <a:rPr lang="en-US" sz="1600" b="0"/>
              <a:t>Titan System Expansion</a:t>
            </a:r>
          </a:p>
        </c:rich>
      </c:tx>
      <c:layout>
        <c:manualLayout>
          <c:xMode val="edge"/>
          <c:yMode val="edge"/>
          <c:x val="0.1156692495382689"/>
          <c:y val="9.554141325309861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09704137784123"/>
          <c:y val="0.17358327051934264"/>
          <c:w val="0.47475455810167388"/>
          <c:h val="0.58499652281311754"/>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5D3-4C9D-895D-4C0BDDC7AC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5D3-4C9D-895D-4C0BDDC7AC3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5D3-4C9D-895D-4C0BDDC7AC3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5D3-4C9D-895D-4C0BDDC7AC3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5D3-4C9D-895D-4C0BDDC7AC3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5D3-4C9D-895D-4C0BDDC7AC30}"/>
              </c:ext>
            </c:extLst>
          </c:dPt>
          <c:dPt>
            <c:idx val="6"/>
            <c:bubble3D val="0"/>
            <c:spPr>
              <a:noFill/>
              <a:ln w="19050">
                <a:solidFill>
                  <a:schemeClr val="tx1"/>
                </a:solidFill>
              </a:ln>
              <a:effectLst/>
            </c:spPr>
            <c:extLst>
              <c:ext xmlns:c16="http://schemas.microsoft.com/office/drawing/2014/chart" uri="{C3380CC4-5D6E-409C-BE32-E72D297353CC}">
                <c16:uniqueId val="{0000000D-45D3-4C9D-895D-4C0BDDC7AC30}"/>
              </c:ext>
            </c:extLst>
          </c:dPt>
          <c:dLbls>
            <c:dLbl>
              <c:idx val="0"/>
              <c:layout>
                <c:manualLayout>
                  <c:x val="2.9269228993003351E-2"/>
                  <c:y val="9.2239185750636124E-3"/>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45D3-4C9D-895D-4C0BDDC7AC30}"/>
                </c:ext>
              </c:extLst>
            </c:dLbl>
            <c:dLbl>
              <c:idx val="1"/>
              <c:layout>
                <c:manualLayout>
                  <c:x val="-7.7710685724401748E-4"/>
                  <c:y val="-6.7119472661337177E-3"/>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45D3-4C9D-895D-4C0BDDC7AC30}"/>
                </c:ext>
              </c:extLst>
            </c:dLbl>
            <c:dLbl>
              <c:idx val="3"/>
              <c:layout>
                <c:manualLayout>
                  <c:x val="3.0829657640508788E-2"/>
                  <c:y val="1.9362106941566329E-2"/>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45D3-4C9D-895D-4C0BDDC7AC30}"/>
                </c:ext>
              </c:extLst>
            </c:dLbl>
            <c:dLbl>
              <c:idx val="4"/>
              <c:layout>
                <c:manualLayout>
                  <c:x val="9.789743460824351E-3"/>
                  <c:y val="1.4833702790100552E-2"/>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45D3-4C9D-895D-4C0BDDC7AC30}"/>
                </c:ext>
              </c:extLst>
            </c:dLbl>
            <c:dLbl>
              <c:idx val="5"/>
              <c:layout>
                <c:manualLayout>
                  <c:x val="-4.189032858731228E-2"/>
                  <c:y val="3.2281047275430699E-3"/>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45D3-4C9D-895D-4C0BDDC7AC30}"/>
                </c:ext>
              </c:extLst>
            </c:dLbl>
            <c:dLbl>
              <c:idx val="6"/>
              <c:layout>
                <c:manualLayout>
                  <c:x val="6.5949211443877432E-3"/>
                  <c:y val="-3.8546412614453726E-2"/>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45D3-4C9D-895D-4C0BDDC7AC3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('DataStorageAll+4K+Archive'!$C$2,'DataStorageAll+4K+Archive'!$E$2,'DataStorageAll+4K+Archive'!$H$2,'DataStorageAll+4K+Archive'!$I$2,'DataStorageAll+4K+Archive'!$J$2,'DataStorageAll+4K+Archive'!$K$2,'DataStorageAll+4K+Archive'!$O$2)</c:f>
              <c:strCache>
                <c:ptCount val="7"/>
                <c:pt idx="0">
                  <c:v>Cumulative VideoData Main ROV Cameras HD 60P + Mezz TB - switch to 4K</c:v>
                </c:pt>
                <c:pt idx="1">
                  <c:v>Model B Cumulative VideoData Main ROV Cameras 4K HQ Post Selects + LT + Mezz TB</c:v>
                </c:pt>
                <c:pt idx="2">
                  <c:v>Cumulative VideoData All other Sources TB</c:v>
                </c:pt>
                <c:pt idx="3">
                  <c:v>Video Archive Conversion to File Data TB</c:v>
                </c:pt>
                <c:pt idx="4">
                  <c:v>Cumulative All Non-Video Data TB</c:v>
                </c:pt>
                <c:pt idx="5">
                  <c:v>Netbackup Space 326 Slots at 12TB per slot TB</c:v>
                </c:pt>
                <c:pt idx="6">
                  <c:v>System Unused Space TB with 2023 expansion</c:v>
                </c:pt>
              </c:strCache>
            </c:strRef>
          </c:cat>
          <c:val>
            <c:numRef>
              <c:f>('DataStorageAll+4K+Archive'!$C$16,'DataStorageAll+4K+Archive'!$E$16,'DataStorageAll+4K+Archive'!$H$16,'DataStorageAll+4K+Archive'!$I$16,'DataStorageAll+4K+Archive'!$J$16,'DataStorageAll+4K+Archive'!$K$16,'DataStorageAll+4K+Archive'!$O$16)</c:f>
              <c:numCache>
                <c:formatCode>0</c:formatCode>
                <c:ptCount val="7"/>
                <c:pt idx="0">
                  <c:v>653.40000000000009</c:v>
                </c:pt>
                <c:pt idx="1">
                  <c:v>9398.4000000000033</c:v>
                </c:pt>
                <c:pt idx="2">
                  <c:v>257.60000000000002</c:v>
                </c:pt>
                <c:pt idx="3">
                  <c:v>1709.0372</c:v>
                </c:pt>
                <c:pt idx="4">
                  <c:v>1910</c:v>
                </c:pt>
                <c:pt idx="5">
                  <c:v>3912</c:v>
                </c:pt>
                <c:pt idx="6">
                  <c:v>13138.762799999997</c:v>
                </c:pt>
              </c:numCache>
            </c:numRef>
          </c:val>
          <c:extLst>
            <c:ext xmlns:c16="http://schemas.microsoft.com/office/drawing/2014/chart" uri="{C3380CC4-5D6E-409C-BE32-E72D297353CC}">
              <c16:uniqueId val="{0000000E-45D3-4C9D-895D-4C0BDDC7AC30}"/>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85169251267255719"/>
          <c:w val="1"/>
          <c:h val="0.13558484101701027"/>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2030 Annual Cost Breakdown: Model B - Select 4K</a:t>
            </a:r>
            <a:r>
              <a:rPr lang="en-US" sz="1600" baseline="0"/>
              <a:t>   </a:t>
            </a:r>
            <a:r>
              <a:rPr lang="en-US" sz="1600"/>
              <a:t> Total Annual $137,927</a:t>
            </a:r>
          </a:p>
        </c:rich>
      </c:tx>
      <c:layout>
        <c:manualLayout>
          <c:xMode val="edge"/>
          <c:yMode val="edge"/>
          <c:x val="0.14083200370972612"/>
          <c:y val="3.0855134967787794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6813677784658935"/>
          <c:y val="0.15406343732450925"/>
          <c:w val="0.47377885639149814"/>
          <c:h val="0.5390053678910845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96C-4391-83F5-19B30954C1B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96C-4391-83F5-19B30954C1B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96C-4391-83F5-19B30954C1B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96C-4391-83F5-19B30954C1B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96C-4391-83F5-19B30954C1B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96C-4391-83F5-19B30954C1B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96C-4391-83F5-19B30954C1B1}"/>
              </c:ext>
            </c:extLst>
          </c:dPt>
          <c:dLbls>
            <c:dLbl>
              <c:idx val="0"/>
              <c:layout>
                <c:manualLayout>
                  <c:x val="3.2886481973258497E-2"/>
                  <c:y val="-1.303629522037900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996C-4391-83F5-19B30954C1B1}"/>
                </c:ext>
              </c:extLst>
            </c:dLbl>
            <c:dLbl>
              <c:idx val="1"/>
              <c:layout>
                <c:manualLayout>
                  <c:x val="4.1387046335702886E-2"/>
                  <c:y val="-2.238732597745670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996C-4391-83F5-19B30954C1B1}"/>
                </c:ext>
              </c:extLst>
            </c:dLbl>
            <c:dLbl>
              <c:idx val="2"/>
              <c:layout>
                <c:manualLayout>
                  <c:x val="-2.3927962365804623E-2"/>
                  <c:y val="1.916315598398726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996C-4391-83F5-19B30954C1B1}"/>
                </c:ext>
              </c:extLst>
            </c:dLbl>
            <c:dLbl>
              <c:idx val="3"/>
              <c:layout>
                <c:manualLayout>
                  <c:x val="-1.7887825233186057E-2"/>
                  <c:y val="1.476983156231684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996C-4391-83F5-19B30954C1B1}"/>
                </c:ext>
              </c:extLst>
            </c:dLbl>
            <c:dLbl>
              <c:idx val="4"/>
              <c:layout>
                <c:manualLayout>
                  <c:x val="-2.9098633933644893E-2"/>
                  <c:y val="1.63637464006319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996C-4391-83F5-19B30954C1B1}"/>
                </c:ext>
              </c:extLst>
            </c:dLbl>
            <c:dLbl>
              <c:idx val="5"/>
              <c:layout>
                <c:manualLayout>
                  <c:x val="-3.6736951051221704E-2"/>
                  <c:y val="-1.120369662530047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996C-4391-83F5-19B30954C1B1}"/>
                </c:ext>
              </c:extLst>
            </c:dLbl>
            <c:dLbl>
              <c:idx val="6"/>
              <c:layout>
                <c:manualLayout>
                  <c:x val="-3.1511911526523127E-2"/>
                  <c:y val="2.6446330131063714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996C-4391-83F5-19B30954C1B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('DataStorageAll+4K+Archive'!$R$20,'DataStorageAll+4K+Archive'!$S$20,'DataStorageAll+4K+Archive'!$T$20,'DataStorageAll+4K+Archive'!$U$20,'DataStorageAll+4K+Archive'!$V$20,'DataStorageAll+4K+Archive'!$W$20,'DataStorageAll+4K+Archive'!$X$20)</c:f>
              <c:strCache>
                <c:ptCount val="7"/>
                <c:pt idx="0">
                  <c:v>New Video Storage Tape Cost (includes backup tape)</c:v>
                </c:pt>
                <c:pt idx="1">
                  <c:v>Annual Fixed and backup costs for first 15 PB</c:v>
                </c:pt>
                <c:pt idx="2">
                  <c:v>Annual Fixed and backup costs for &gt; 15 PB</c:v>
                </c:pt>
                <c:pt idx="3">
                  <c:v>Annual Cost of Transcoding from HQ to LT</c:v>
                </c:pt>
                <c:pt idx="4">
                  <c:v>Annual Previous 2 Main ROV Cameras Video Fixed Cost + Tape HD</c:v>
                </c:pt>
                <c:pt idx="5">
                  <c:v>Annual all other Video Data Projected Fixed Cost + Tape HD</c:v>
                </c:pt>
                <c:pt idx="6">
                  <c:v>Annual Converted Video Archive On-line and cold storage </c:v>
                </c:pt>
              </c:strCache>
            </c:strRef>
          </c:cat>
          <c:val>
            <c:numRef>
              <c:f>('DataStorageAll+4K+Archive'!$R$23,'DataStorageAll+4K+Archive'!$S$23,'DataStorageAll+4K+Archive'!$T$23,'DataStorageAll+4K+Archive'!$U$23,'DataStorageAll+4K+Archive'!$V$23,'DataStorageAll+4K+Archive'!$W$23,'DataStorageAll+4K+Archive'!$X$23)</c:f>
              <c:numCache>
                <c:formatCode>"$"#,##0</c:formatCode>
                <c:ptCount val="7"/>
                <c:pt idx="0">
                  <c:v>29758.788000000004</c:v>
                </c:pt>
                <c:pt idx="1">
                  <c:v>56028.858776142544</c:v>
                </c:pt>
                <c:pt idx="2">
                  <c:v>8887.2820523817973</c:v>
                </c:pt>
                <c:pt idx="3">
                  <c:v>10771.200000000006</c:v>
                </c:pt>
                <c:pt idx="4">
                  <c:v>8307.1028830364085</c:v>
                </c:pt>
                <c:pt idx="5">
                  <c:v>2445.8051744649761</c:v>
                </c:pt>
                <c:pt idx="6">
                  <c:v>21728.111189679319</c:v>
                </c:pt>
              </c:numCache>
            </c:numRef>
          </c:val>
          <c:extLst>
            <c:ext xmlns:c16="http://schemas.microsoft.com/office/drawing/2014/chart" uri="{C3380CC4-5D6E-409C-BE32-E72D297353CC}">
              <c16:uniqueId val="{0000000E-996C-4391-83F5-19B30954C1B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6560678123293479"/>
          <c:y val="0.72156221240182439"/>
          <c:w val="0.81989068376762186"/>
          <c:h val="0.2771201233340978"/>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C Select 4K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7042.2580945003883</c:v>
                </c:pt>
                <c:pt idx="1">
                  <c:v>8027.8984415182058</c:v>
                </c:pt>
                <c:pt idx="2">
                  <c:v>16935.249883036409</c:v>
                </c:pt>
                <c:pt idx="3">
                  <c:v>8307.1028830364085</c:v>
                </c:pt>
                <c:pt idx="4">
                  <c:v>8307.1028830364085</c:v>
                </c:pt>
                <c:pt idx="5">
                  <c:v>8307.1028830364085</c:v>
                </c:pt>
                <c:pt idx="6">
                  <c:v>8307.1028830364085</c:v>
                </c:pt>
                <c:pt idx="7">
                  <c:v>8307.1028830364085</c:v>
                </c:pt>
                <c:pt idx="8">
                  <c:v>8307.1028830364085</c:v>
                </c:pt>
                <c:pt idx="9">
                  <c:v>8307.1028830364085</c:v>
                </c:pt>
                <c:pt idx="10">
                  <c:v>8307.1028830364085</c:v>
                </c:pt>
                <c:pt idx="11">
                  <c:v>8307.1028830364085</c:v>
                </c:pt>
                <c:pt idx="12">
                  <c:v>8307.1028830364085</c:v>
                </c:pt>
              </c:numCache>
            </c:numRef>
          </c:val>
          <c:extLst>
            <c:ext xmlns:c16="http://schemas.microsoft.com/office/drawing/2014/chart" uri="{C3380CC4-5D6E-409C-BE32-E72D297353CC}">
              <c16:uniqueId val="{00000000-128C-4A1D-8E37-5AF8885E6253}"/>
            </c:ext>
          </c:extLst>
        </c:ser>
        <c:ser>
          <c:idx val="1"/>
          <c:order val="1"/>
          <c:tx>
            <c:strRef>
              <c:f>'DataStorageAll+4K+Archive'!$T$2</c:f>
              <c:strCache>
                <c:ptCount val="1"/>
                <c:pt idx="0">
                  <c:v>Model C 2 Main ROV Cameras Annual Video Fixed Cost + Tape 4K with Real-Time Selects</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'DataStorageAll+4K+Archive'!$T$4:$T$16</c:f>
              <c:numCache>
                <c:formatCode>"$"#,##0</c:formatCode>
                <c:ptCount val="13"/>
                <c:pt idx="0">
                  <c:v>0</c:v>
                </c:pt>
                <c:pt idx="1">
                  <c:v>0</c:v>
                </c:pt>
                <c:pt idx="2">
                  <c:v>33427.251755228506</c:v>
                </c:pt>
                <c:pt idx="3">
                  <c:v>44289.799510457015</c:v>
                </c:pt>
                <c:pt idx="4">
                  <c:v>55152.347265685523</c:v>
                </c:pt>
                <c:pt idx="5">
                  <c:v>66014.895020914031</c:v>
                </c:pt>
                <c:pt idx="6">
                  <c:v>76877.442776142561</c:v>
                </c:pt>
                <c:pt idx="7">
                  <c:v>78015.432451539527</c:v>
                </c:pt>
                <c:pt idx="8">
                  <c:v>79153.422126936493</c:v>
                </c:pt>
                <c:pt idx="9">
                  <c:v>80291.411802333459</c:v>
                </c:pt>
                <c:pt idx="10">
                  <c:v>81429.401477730426</c:v>
                </c:pt>
                <c:pt idx="11">
                  <c:v>82567.391153127392</c:v>
                </c:pt>
                <c:pt idx="12">
                  <c:v>83705.380828524329</c:v>
                </c:pt>
              </c:numCache>
            </c:numRef>
          </c:val>
          <c:extLst>
            <c:ext xmlns:c16="http://schemas.microsoft.com/office/drawing/2014/chart" uri="{C3380CC4-5D6E-409C-BE32-E72D297353CC}">
              <c16:uniqueId val="{00000001-128C-4A1D-8E37-5AF8885E6253}"/>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782.47312161115428</c:v>
                </c:pt>
                <c:pt idx="1">
                  <c:v>1028.9215120061967</c:v>
                </c:pt>
                <c:pt idx="2">
                  <c:v>1280.6519024012391</c:v>
                </c:pt>
                <c:pt idx="3">
                  <c:v>1532.3822927962819</c:v>
                </c:pt>
                <c:pt idx="4">
                  <c:v>1784.1126831913243</c:v>
                </c:pt>
                <c:pt idx="5">
                  <c:v>2035.8430735863669</c:v>
                </c:pt>
                <c:pt idx="6">
                  <c:v>2287.5734639814095</c:v>
                </c:pt>
                <c:pt idx="7">
                  <c:v>2313.9454157286709</c:v>
                </c:pt>
                <c:pt idx="8">
                  <c:v>2340.3173674759323</c:v>
                </c:pt>
                <c:pt idx="9">
                  <c:v>2366.6893192231933</c:v>
                </c:pt>
                <c:pt idx="10">
                  <c:v>2393.0612709704546</c:v>
                </c:pt>
                <c:pt idx="11">
                  <c:v>2419.4332227177156</c:v>
                </c:pt>
                <c:pt idx="12">
                  <c:v>2445.8051744649761</c:v>
                </c:pt>
              </c:numCache>
            </c:numRef>
          </c:val>
          <c:extLst>
            <c:ext xmlns:c16="http://schemas.microsoft.com/office/drawing/2014/chart" uri="{C3380CC4-5D6E-409C-BE32-E72D297353CC}">
              <c16:uniqueId val="{00000002-128C-4A1D-8E37-5AF8885E6253}"/>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53315.967722974448</c:v>
                </c:pt>
                <c:pt idx="3">
                  <c:v>70641.569293448891</c:v>
                </c:pt>
                <c:pt idx="4">
                  <c:v>34651.203140948885</c:v>
                </c:pt>
                <c:pt idx="5">
                  <c:v>34651.203140948885</c:v>
                </c:pt>
                <c:pt idx="6">
                  <c:v>34651.203140948885</c:v>
                </c:pt>
                <c:pt idx="7">
                  <c:v>34651.203140948885</c:v>
                </c:pt>
                <c:pt idx="8">
                  <c:v>34651.203140948885</c:v>
                </c:pt>
                <c:pt idx="9">
                  <c:v>34651.203140948885</c:v>
                </c:pt>
                <c:pt idx="10">
                  <c:v>34651.203140948885</c:v>
                </c:pt>
                <c:pt idx="11">
                  <c:v>34651.203140948885</c:v>
                </c:pt>
                <c:pt idx="12">
                  <c:v>34651.203140948885</c:v>
                </c:pt>
              </c:numCache>
            </c:numRef>
          </c:val>
          <c:extLst>
            <c:ext xmlns:c16="http://schemas.microsoft.com/office/drawing/2014/chart" uri="{C3380CC4-5D6E-409C-BE32-E72D297353CC}">
              <c16:uniqueId val="{00000003-128C-4A1D-8E37-5AF8885E6253}"/>
            </c:ext>
          </c:extLst>
        </c:ser>
        <c:dLbls>
          <c:showLegendKey val="0"/>
          <c:showVal val="0"/>
          <c:showCatName val="0"/>
          <c:showSerName val="0"/>
          <c:showPercent val="0"/>
          <c:showBubbleSize val="0"/>
        </c:dLbls>
        <c:axId val="528495000"/>
        <c:axId val="528499312"/>
      </c:areaChart>
      <c:catAx>
        <c:axId val="528495000"/>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28499312"/>
        <c:crosses val="autoZero"/>
        <c:auto val="1"/>
        <c:lblAlgn val="ctr"/>
        <c:lblOffset val="100"/>
        <c:noMultiLvlLbl val="0"/>
      </c:catAx>
      <c:valAx>
        <c:axId val="528499312"/>
        <c:scaling>
          <c:orientation val="minMax"/>
          <c:max val="20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8495000"/>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2.2056397685972073E-2"/>
          <c:y val="0.86587493808393257"/>
          <c:w val="0.96567672983608321"/>
          <c:h val="0.1080946931525099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smtClean="0"/>
              <a:t>$ 39.12</a:t>
            </a:r>
            <a:r>
              <a:rPr lang="en-US" baseline="0" dirty="0" smtClean="0"/>
              <a:t> </a:t>
            </a:r>
            <a:r>
              <a:rPr lang="en-US" dirty="0" smtClean="0"/>
              <a:t>Annual </a:t>
            </a:r>
            <a:r>
              <a:rPr lang="en-US" dirty="0"/>
              <a:t>Fixed and Tape Cost per Terabyte (Year 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78A-4E87-92AC-41883F9AC2E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78A-4E87-92AC-41883F9AC2E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78A-4E87-92AC-41883F9AC2E3}"/>
              </c:ext>
            </c:extLst>
          </c:dPt>
          <c:dLbls>
            <c:dLbl>
              <c:idx val="0"/>
              <c:layout>
                <c:manualLayout>
                  <c:x val="4.617574365704287E-2"/>
                  <c:y val="-8.03132224365993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8A-4E87-92AC-41883F9AC2E3}"/>
                </c:ext>
              </c:extLst>
            </c:dLbl>
            <c:dLbl>
              <c:idx val="1"/>
              <c:layout>
                <c:manualLayout>
                  <c:x val="6.4940944881889659E-2"/>
                  <c:y val="3.375542461165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8A-4E87-92AC-41883F9AC2E3}"/>
                </c:ext>
              </c:extLst>
            </c:dLbl>
            <c:dLbl>
              <c:idx val="2"/>
              <c:layout>
                <c:manualLayout>
                  <c:x val="-5.9652449693788273E-2"/>
                  <c:y val="-8.357233491508858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78A-4E87-92AC-41883F9AC2E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(StorageCostCalculations!$G$2,StorageCostCalculations!$H$2,StorageCostCalculations!$E$19)</c:f>
              <c:strCache>
                <c:ptCount val="3"/>
                <c:pt idx="0">
                  <c:v>Annual Fixed Cost on and off-line per Terabyte Capacity</c:v>
                </c:pt>
                <c:pt idx="1">
                  <c:v>Annual Fixed Off-Site Backup cost per Terabyte</c:v>
                </c:pt>
                <c:pt idx="2">
                  <c:v>Tape Cost Terabyte with Backup tape</c:v>
                </c:pt>
              </c:strCache>
            </c:strRef>
          </c:cat>
          <c:val>
            <c:numRef>
              <c:f>(StorageCostCalculations!$G$7,StorageCostCalculations!$H$7,StorageCostCalculations!$E$20)</c:f>
              <c:numCache>
                <c:formatCode>"$"#,##0.00</c:formatCode>
                <c:ptCount val="3"/>
                <c:pt idx="0">
                  <c:v>12.083656080557708</c:v>
                </c:pt>
                <c:pt idx="1">
                  <c:v>0.63</c:v>
                </c:pt>
                <c:pt idx="2">
                  <c:v>26.41</c:v>
                </c:pt>
              </c:numCache>
            </c:numRef>
          </c:val>
          <c:extLst>
            <c:ext xmlns:c16="http://schemas.microsoft.com/office/drawing/2014/chart" uri="{C3380CC4-5D6E-409C-BE32-E72D297353CC}">
              <c16:uniqueId val="{00000006-C78A-4E87-92AC-41883F9AC2E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B Select 4K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7042.2580945003883</c:v>
                </c:pt>
                <c:pt idx="1">
                  <c:v>8027.8984415182058</c:v>
                </c:pt>
                <c:pt idx="2">
                  <c:v>16935.249883036409</c:v>
                </c:pt>
                <c:pt idx="3">
                  <c:v>8307.1028830364085</c:v>
                </c:pt>
                <c:pt idx="4">
                  <c:v>8307.1028830364085</c:v>
                </c:pt>
                <c:pt idx="5">
                  <c:v>8307.1028830364085</c:v>
                </c:pt>
                <c:pt idx="6">
                  <c:v>8307.1028830364085</c:v>
                </c:pt>
                <c:pt idx="7">
                  <c:v>8307.1028830364085</c:v>
                </c:pt>
                <c:pt idx="8">
                  <c:v>8307.1028830364085</c:v>
                </c:pt>
                <c:pt idx="9">
                  <c:v>8307.1028830364085</c:v>
                </c:pt>
                <c:pt idx="10">
                  <c:v>8307.1028830364085</c:v>
                </c:pt>
                <c:pt idx="11">
                  <c:v>8307.1028830364085</c:v>
                </c:pt>
                <c:pt idx="12">
                  <c:v>8307.1028830364085</c:v>
                </c:pt>
              </c:numCache>
            </c:numRef>
          </c:val>
          <c:extLst>
            <c:ext xmlns:c16="http://schemas.microsoft.com/office/drawing/2014/chart" uri="{C3380CC4-5D6E-409C-BE32-E72D297353CC}">
              <c16:uniqueId val="{00000000-6712-4EE4-94E4-49BA7FAD2328}"/>
            </c:ext>
          </c:extLst>
        </c:ser>
        <c:ser>
          <c:idx val="1"/>
          <c:order val="1"/>
          <c:tx>
            <c:strRef>
              <c:f>'DataStorageAll+4K+Archive'!$S$2</c:f>
              <c:strCache>
                <c:ptCount val="1"/>
                <c:pt idx="0">
                  <c:v>Model B 2 Main ROV Cameras Annual Video Fixed Cost + Tape 4K with Annotation Selects</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'DataStorageAll+4K+Archive'!$S$4:$S$16</c:f>
              <c:numCache>
                <c:formatCode>"$"#,##0</c:formatCode>
                <c:ptCount val="13"/>
                <c:pt idx="0">
                  <c:v>0</c:v>
                </c:pt>
                <c:pt idx="1">
                  <c:v>0</c:v>
                </c:pt>
                <c:pt idx="2">
                  <c:v>51735.759755228508</c:v>
                </c:pt>
                <c:pt idx="3">
                  <c:v>62941.531510457011</c:v>
                </c:pt>
                <c:pt idx="4">
                  <c:v>74147.303265685521</c:v>
                </c:pt>
                <c:pt idx="5">
                  <c:v>85353.07502091401</c:v>
                </c:pt>
                <c:pt idx="6">
                  <c:v>96558.846776142556</c:v>
                </c:pt>
                <c:pt idx="7">
                  <c:v>98040.060451539539</c:v>
                </c:pt>
                <c:pt idx="8">
                  <c:v>99521.274126936507</c:v>
                </c:pt>
                <c:pt idx="9">
                  <c:v>101002.48780233346</c:v>
                </c:pt>
                <c:pt idx="10">
                  <c:v>102483.70147773043</c:v>
                </c:pt>
                <c:pt idx="11">
                  <c:v>103964.91515312741</c:v>
                </c:pt>
                <c:pt idx="12">
                  <c:v>105446.12882852436</c:v>
                </c:pt>
              </c:numCache>
            </c:numRef>
          </c:val>
          <c:extLst>
            <c:ext xmlns:c16="http://schemas.microsoft.com/office/drawing/2014/chart" uri="{C3380CC4-5D6E-409C-BE32-E72D297353CC}">
              <c16:uniqueId val="{00000001-6712-4EE4-94E4-49BA7FAD2328}"/>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782.47312161115428</c:v>
                </c:pt>
                <c:pt idx="1">
                  <c:v>1028.9215120061967</c:v>
                </c:pt>
                <c:pt idx="2">
                  <c:v>1280.6519024012391</c:v>
                </c:pt>
                <c:pt idx="3">
                  <c:v>1532.3822927962819</c:v>
                </c:pt>
                <c:pt idx="4">
                  <c:v>1784.1126831913243</c:v>
                </c:pt>
                <c:pt idx="5">
                  <c:v>2035.8430735863669</c:v>
                </c:pt>
                <c:pt idx="6">
                  <c:v>2287.5734639814095</c:v>
                </c:pt>
                <c:pt idx="7">
                  <c:v>2313.9454157286709</c:v>
                </c:pt>
                <c:pt idx="8">
                  <c:v>2340.3173674759323</c:v>
                </c:pt>
                <c:pt idx="9">
                  <c:v>2366.6893192231933</c:v>
                </c:pt>
                <c:pt idx="10">
                  <c:v>2393.0612709704546</c:v>
                </c:pt>
                <c:pt idx="11">
                  <c:v>2419.4332227177156</c:v>
                </c:pt>
                <c:pt idx="12">
                  <c:v>2445.8051744649761</c:v>
                </c:pt>
              </c:numCache>
            </c:numRef>
          </c:val>
          <c:extLst>
            <c:ext xmlns:c16="http://schemas.microsoft.com/office/drawing/2014/chart" uri="{C3380CC4-5D6E-409C-BE32-E72D297353CC}">
              <c16:uniqueId val="{00000002-6712-4EE4-94E4-49BA7FAD2328}"/>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53315.967722974448</c:v>
                </c:pt>
                <c:pt idx="3">
                  <c:v>70641.569293448891</c:v>
                </c:pt>
                <c:pt idx="4">
                  <c:v>34651.203140948885</c:v>
                </c:pt>
                <c:pt idx="5">
                  <c:v>34651.203140948885</c:v>
                </c:pt>
                <c:pt idx="6">
                  <c:v>34651.203140948885</c:v>
                </c:pt>
                <c:pt idx="7">
                  <c:v>34651.203140948885</c:v>
                </c:pt>
                <c:pt idx="8">
                  <c:v>34651.203140948885</c:v>
                </c:pt>
                <c:pt idx="9">
                  <c:v>34651.203140948885</c:v>
                </c:pt>
                <c:pt idx="10">
                  <c:v>34651.203140948885</c:v>
                </c:pt>
                <c:pt idx="11">
                  <c:v>34651.203140948885</c:v>
                </c:pt>
                <c:pt idx="12">
                  <c:v>34651.203140948885</c:v>
                </c:pt>
              </c:numCache>
            </c:numRef>
          </c:val>
          <c:extLst>
            <c:ext xmlns:c16="http://schemas.microsoft.com/office/drawing/2014/chart" uri="{C3380CC4-5D6E-409C-BE32-E72D297353CC}">
              <c16:uniqueId val="{00000003-6712-4EE4-94E4-49BA7FAD2328}"/>
            </c:ext>
          </c:extLst>
        </c:ser>
        <c:dLbls>
          <c:showLegendKey val="0"/>
          <c:showVal val="0"/>
          <c:showCatName val="0"/>
          <c:showSerName val="0"/>
          <c:showPercent val="0"/>
          <c:showBubbleSize val="0"/>
        </c:dLbls>
        <c:axId val="528498528"/>
        <c:axId val="528502448"/>
      </c:areaChart>
      <c:catAx>
        <c:axId val="528498528"/>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28502448"/>
        <c:crosses val="autoZero"/>
        <c:auto val="1"/>
        <c:lblAlgn val="ctr"/>
        <c:lblOffset val="100"/>
        <c:noMultiLvlLbl val="0"/>
      </c:catAx>
      <c:valAx>
        <c:axId val="528502448"/>
        <c:scaling>
          <c:orientation val="minMax"/>
          <c:max val="20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8498528"/>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1.3912688226746987E-2"/>
          <c:y val="0.8593673458930432"/>
          <c:w val="0.98074045810353006"/>
          <c:h val="0.1080946931525099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Model</a:t>
            </a:r>
            <a:r>
              <a:rPr lang="en-US" baseline="0"/>
              <a:t> D </a:t>
            </a:r>
            <a:r>
              <a:rPr lang="en-US"/>
              <a:t>Select 4K- 10 years</a:t>
            </a:r>
            <a:r>
              <a:rPr lang="en-US" baseline="0"/>
              <a:t>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871816698588354E-2"/>
          <c:y val="8.7229539040451554E-2"/>
          <c:w val="0.89825636660282326"/>
          <c:h val="0.67222798349641855"/>
        </c:manualLayout>
      </c:layout>
      <c:areaChart>
        <c:grouping val="stacked"/>
        <c:varyColors val="0"/>
        <c:ser>
          <c:idx val="0"/>
          <c:order val="0"/>
          <c:tx>
            <c:strRef>
              <c:f>'DataStorageAll+4K+Archive'!$C$2</c:f>
              <c:strCache>
                <c:ptCount val="1"/>
                <c:pt idx="0">
                  <c:v>Cumulative VideoData Main ROV Cameras HD 60P + Mezz TB -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'DataStorageAll+4K+Archive'!$C$4:$C$16</c:f>
              <c:numCache>
                <c:formatCode>0</c:formatCode>
                <c:ptCount val="13"/>
                <c:pt idx="0" formatCode="General">
                  <c:v>180</c:v>
                </c:pt>
                <c:pt idx="1">
                  <c:v>326.70000000000005</c:v>
                </c:pt>
                <c:pt idx="2">
                  <c:v>653.40000000000009</c:v>
                </c:pt>
                <c:pt idx="3">
                  <c:v>653.40000000000009</c:v>
                </c:pt>
                <c:pt idx="4">
                  <c:v>653.40000000000009</c:v>
                </c:pt>
                <c:pt idx="5">
                  <c:v>653.40000000000009</c:v>
                </c:pt>
                <c:pt idx="6">
                  <c:v>653.40000000000009</c:v>
                </c:pt>
                <c:pt idx="7">
                  <c:v>653.40000000000009</c:v>
                </c:pt>
                <c:pt idx="8">
                  <c:v>653.40000000000009</c:v>
                </c:pt>
                <c:pt idx="9">
                  <c:v>653.40000000000009</c:v>
                </c:pt>
                <c:pt idx="10">
                  <c:v>653.40000000000009</c:v>
                </c:pt>
                <c:pt idx="11">
                  <c:v>653.40000000000009</c:v>
                </c:pt>
                <c:pt idx="12">
                  <c:v>653.40000000000009</c:v>
                </c:pt>
              </c:numCache>
            </c:numRef>
          </c:val>
          <c:extLst>
            <c:ext xmlns:c16="http://schemas.microsoft.com/office/drawing/2014/chart" uri="{C3380CC4-5D6E-409C-BE32-E72D297353CC}">
              <c16:uniqueId val="{00000000-A226-4B60-B341-F89574EBEF1C}"/>
            </c:ext>
          </c:extLst>
        </c:ser>
        <c:ser>
          <c:idx val="1"/>
          <c:order val="1"/>
          <c:tx>
            <c:strRef>
              <c:f>'DataStorageAll+4K+Archive'!$G$2</c:f>
              <c:strCache>
                <c:ptCount val="1"/>
                <c:pt idx="0">
                  <c:v>Model D Cumulative VideoData Main ROV Cameras 4K HQ Post Selects + Mezz only TB</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'DataStorageAll+4K+Archive'!$G$4:$G$16</c:f>
              <c:numCache>
                <c:formatCode>General</c:formatCode>
                <c:ptCount val="13"/>
                <c:pt idx="0">
                  <c:v>0</c:v>
                </c:pt>
                <c:pt idx="1">
                  <c:v>0</c:v>
                </c:pt>
                <c:pt idx="2" formatCode="0">
                  <c:v>381.6</c:v>
                </c:pt>
                <c:pt idx="3" formatCode="0">
                  <c:v>763.2</c:v>
                </c:pt>
                <c:pt idx="4" formatCode="0">
                  <c:v>1144.8</c:v>
                </c:pt>
                <c:pt idx="5" formatCode="0">
                  <c:v>1526.3999999999999</c:v>
                </c:pt>
                <c:pt idx="6" formatCode="0">
                  <c:v>1907.9999999999998</c:v>
                </c:pt>
                <c:pt idx="7" formatCode="0">
                  <c:v>2289.6</c:v>
                </c:pt>
                <c:pt idx="8" formatCode="0">
                  <c:v>2671.2000000000003</c:v>
                </c:pt>
                <c:pt idx="9" formatCode="0">
                  <c:v>3052.8000000000006</c:v>
                </c:pt>
                <c:pt idx="10" formatCode="0">
                  <c:v>3434.400000000001</c:v>
                </c:pt>
                <c:pt idx="11" formatCode="0">
                  <c:v>3816.0000000000014</c:v>
                </c:pt>
                <c:pt idx="12" formatCode="0">
                  <c:v>4197.6000000000013</c:v>
                </c:pt>
              </c:numCache>
            </c:numRef>
          </c:val>
          <c:extLst>
            <c:ext xmlns:c16="http://schemas.microsoft.com/office/drawing/2014/chart" uri="{C3380CC4-5D6E-409C-BE32-E72D297353CC}">
              <c16:uniqueId val="{00000001-A226-4B60-B341-F89574EBEF1C}"/>
            </c:ext>
          </c:extLst>
        </c:ser>
        <c:ser>
          <c:idx val="2"/>
          <c:order val="2"/>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2-A226-4B60-B341-F89574EBEF1C}"/>
            </c:ext>
          </c:extLst>
        </c:ser>
        <c:ser>
          <c:idx val="3"/>
          <c:order val="3"/>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3-A226-4B60-B341-F89574EBEF1C}"/>
            </c:ext>
          </c:extLst>
        </c:ser>
        <c:ser>
          <c:idx val="4"/>
          <c:order val="4"/>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4-A226-4B60-B341-F89574EBEF1C}"/>
            </c:ext>
          </c:extLst>
        </c:ser>
        <c:ser>
          <c:idx val="5"/>
          <c:order val="6"/>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1362.7552500000002</c:v>
                </c:pt>
                <c:pt idx="3" formatCode="0">
                  <c:v>2725.5105000000003</c:v>
                </c:pt>
                <c:pt idx="4" formatCode="0">
                  <c:v>2725.5105000000003</c:v>
                </c:pt>
                <c:pt idx="5" formatCode="0">
                  <c:v>2725.5105000000003</c:v>
                </c:pt>
                <c:pt idx="6" formatCode="0">
                  <c:v>2725.5105000000003</c:v>
                </c:pt>
                <c:pt idx="7" formatCode="0">
                  <c:v>2725.5105000000003</c:v>
                </c:pt>
                <c:pt idx="8" formatCode="0">
                  <c:v>2725.5105000000003</c:v>
                </c:pt>
                <c:pt idx="9" formatCode="0">
                  <c:v>2725.5105000000003</c:v>
                </c:pt>
                <c:pt idx="10" formatCode="0">
                  <c:v>2725.5105000000003</c:v>
                </c:pt>
                <c:pt idx="11" formatCode="0">
                  <c:v>2725.5105000000003</c:v>
                </c:pt>
                <c:pt idx="12" formatCode="0">
                  <c:v>2725.5105000000003</c:v>
                </c:pt>
              </c:numCache>
            </c:numRef>
          </c:val>
          <c:extLst>
            <c:ext xmlns:c16="http://schemas.microsoft.com/office/drawing/2014/chart" uri="{C3380CC4-5D6E-409C-BE32-E72D297353CC}">
              <c16:uniqueId val="{00000005-A226-4B60-B341-F89574EBEF1C}"/>
            </c:ext>
          </c:extLst>
        </c:ser>
        <c:dLbls>
          <c:showLegendKey val="0"/>
          <c:showVal val="0"/>
          <c:showCatName val="0"/>
          <c:showSerName val="0"/>
          <c:showPercent val="0"/>
          <c:showBubbleSize val="0"/>
        </c:dLbls>
        <c:axId val="528493432"/>
        <c:axId val="528493040"/>
      </c:areaChart>
      <c:areaChart>
        <c:grouping val="stacked"/>
        <c:varyColors val="0"/>
        <c:ser>
          <c:idx val="6"/>
          <c:order val="5"/>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15492</c:v>
                </c:pt>
                <c:pt idx="1">
                  <c:v>15492</c:v>
                </c:pt>
                <c:pt idx="2">
                  <c:v>15492</c:v>
                </c:pt>
                <c:pt idx="3">
                  <c:v>15492</c:v>
                </c:pt>
                <c:pt idx="4">
                  <c:v>15492</c:v>
                </c:pt>
                <c:pt idx="5">
                  <c:v>36972</c:v>
                </c:pt>
                <c:pt idx="6">
                  <c:v>36972</c:v>
                </c:pt>
                <c:pt idx="7">
                  <c:v>36972</c:v>
                </c:pt>
                <c:pt idx="8">
                  <c:v>36972</c:v>
                </c:pt>
                <c:pt idx="9">
                  <c:v>36972</c:v>
                </c:pt>
                <c:pt idx="10">
                  <c:v>36972</c:v>
                </c:pt>
                <c:pt idx="11">
                  <c:v>36972</c:v>
                </c:pt>
                <c:pt idx="12">
                  <c:v>36972</c:v>
                </c:pt>
              </c:numCache>
            </c:numRef>
          </c:val>
          <c:extLst>
            <c:ext xmlns:c16="http://schemas.microsoft.com/office/drawing/2014/chart" uri="{C3380CC4-5D6E-409C-BE32-E72D297353CC}">
              <c16:uniqueId val="{00000006-A226-4B60-B341-F89574EBEF1C}"/>
            </c:ext>
          </c:extLst>
        </c:ser>
        <c:dLbls>
          <c:showLegendKey val="0"/>
          <c:showVal val="0"/>
          <c:showCatName val="0"/>
          <c:showSerName val="0"/>
          <c:showPercent val="0"/>
          <c:showBubbleSize val="0"/>
        </c:dLbls>
        <c:axId val="528494216"/>
        <c:axId val="528502840"/>
      </c:areaChart>
      <c:catAx>
        <c:axId val="52849343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8493040"/>
        <c:crosses val="autoZero"/>
        <c:auto val="1"/>
        <c:lblAlgn val="ctr"/>
        <c:lblOffset val="100"/>
        <c:noMultiLvlLbl val="0"/>
      </c:catAx>
      <c:valAx>
        <c:axId val="528493040"/>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8493432"/>
        <c:crosses val="autoZero"/>
        <c:crossBetween val="midCat"/>
        <c:dispUnits>
          <c:builtInUnit val="thousands"/>
          <c:dispUnitsLbl>
            <c:layout>
              <c:manualLayout>
                <c:xMode val="edge"/>
                <c:yMode val="edge"/>
                <c:x val="3.0453028794513925E-3"/>
                <c:y val="0.27749385432064039"/>
              </c:manualLayout>
            </c:layout>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Petabytes</a:t>
                  </a:r>
                </a:p>
              </c:rich>
            </c:tx>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dispUnitsLbl>
        </c:dispUnits>
      </c:valAx>
      <c:valAx>
        <c:axId val="528502840"/>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8494216"/>
        <c:crosses val="max"/>
        <c:crossBetween val="midCat"/>
        <c:dispUnits>
          <c:builtInUnit val="thousands"/>
          <c:dispUnitsLbl>
            <c:layout>
              <c:manualLayout>
                <c:xMode val="edge"/>
                <c:yMode val="edge"/>
                <c:x val="0.97481930378207937"/>
                <c:y val="0.28045899533733348"/>
              </c:manualLayout>
            </c:layout>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Petabytes</a:t>
                  </a:r>
                </a:p>
              </c:rich>
            </c:tx>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dispUnitsLbl>
        </c:dispUnits>
      </c:valAx>
      <c:catAx>
        <c:axId val="528494216"/>
        <c:scaling>
          <c:orientation val="minMax"/>
        </c:scaling>
        <c:delete val="1"/>
        <c:axPos val="b"/>
        <c:numFmt formatCode="0" sourceLinked="1"/>
        <c:majorTickMark val="out"/>
        <c:minorTickMark val="none"/>
        <c:tickLblPos val="nextTo"/>
        <c:crossAx val="528502840"/>
        <c:crosses val="autoZero"/>
        <c:auto val="1"/>
        <c:lblAlgn val="ctr"/>
        <c:lblOffset val="100"/>
        <c:noMultiLvlLbl val="0"/>
      </c:catAx>
      <c:spPr>
        <a:noFill/>
        <a:ln>
          <a:noFill/>
        </a:ln>
        <a:effectLst/>
      </c:spPr>
    </c:plotArea>
    <c:legend>
      <c:legendPos val="b"/>
      <c:layout>
        <c:manualLayout>
          <c:xMode val="edge"/>
          <c:yMode val="edge"/>
          <c:x val="1.8278992618591297E-2"/>
          <c:y val="0.8200531847912238"/>
          <c:w val="0.97035207934052237"/>
          <c:h val="0.1744877568513599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D Select 4K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28173780908965E-2"/>
          <c:y val="0.13137724662313846"/>
          <c:w val="0.89135373977375632"/>
          <c:h val="0.67812767719978362"/>
        </c:manualLayout>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7042.2580945003883</c:v>
                </c:pt>
                <c:pt idx="1">
                  <c:v>8027.8984415182058</c:v>
                </c:pt>
                <c:pt idx="2">
                  <c:v>16935.249883036409</c:v>
                </c:pt>
                <c:pt idx="3">
                  <c:v>8307.1028830364085</c:v>
                </c:pt>
                <c:pt idx="4">
                  <c:v>8307.1028830364085</c:v>
                </c:pt>
                <c:pt idx="5">
                  <c:v>8307.1028830364085</c:v>
                </c:pt>
                <c:pt idx="6">
                  <c:v>8307.1028830364085</c:v>
                </c:pt>
                <c:pt idx="7">
                  <c:v>8307.1028830364085</c:v>
                </c:pt>
                <c:pt idx="8">
                  <c:v>8307.1028830364085</c:v>
                </c:pt>
                <c:pt idx="9">
                  <c:v>8307.1028830364085</c:v>
                </c:pt>
                <c:pt idx="10">
                  <c:v>8307.1028830364085</c:v>
                </c:pt>
                <c:pt idx="11">
                  <c:v>8307.1028830364085</c:v>
                </c:pt>
                <c:pt idx="12">
                  <c:v>8307.1028830364085</c:v>
                </c:pt>
              </c:numCache>
            </c:numRef>
          </c:val>
          <c:extLst>
            <c:ext xmlns:c16="http://schemas.microsoft.com/office/drawing/2014/chart" uri="{C3380CC4-5D6E-409C-BE32-E72D297353CC}">
              <c16:uniqueId val="{00000000-5F09-4A9F-AEF1-4D12D46A5248}"/>
            </c:ext>
          </c:extLst>
        </c:ser>
        <c:ser>
          <c:idx val="1"/>
          <c:order val="1"/>
          <c:tx>
            <c:strRef>
              <c:f>'DataStorageAll+4K+Archive'!$U$2</c:f>
              <c:strCache>
                <c:ptCount val="1"/>
                <c:pt idx="0">
                  <c:v>Model D 2 Main ROV Cameras Annual Video Fixed Cost + Tape 4K HQ Selects + Mezz only</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'DataStorageAll+4K+Archive'!$U$4:$U$16</c:f>
              <c:numCache>
                <c:formatCode>"$"#,##0.00</c:formatCode>
                <c:ptCount val="13"/>
                <c:pt idx="0">
                  <c:v>0</c:v>
                </c:pt>
                <c:pt idx="1">
                  <c:v>0</c:v>
                </c:pt>
                <c:pt idx="2">
                  <c:v>29008.083160340822</c:v>
                </c:pt>
                <c:pt idx="3">
                  <c:v>34500.702320681638</c:v>
                </c:pt>
                <c:pt idx="4">
                  <c:v>39993.321481022467</c:v>
                </c:pt>
                <c:pt idx="5">
                  <c:v>45485.940641363282</c:v>
                </c:pt>
                <c:pt idx="6">
                  <c:v>50978.559801704097</c:v>
                </c:pt>
                <c:pt idx="7">
                  <c:v>52127.907235378596</c:v>
                </c:pt>
                <c:pt idx="8">
                  <c:v>53277.254669053094</c:v>
                </c:pt>
                <c:pt idx="9">
                  <c:v>54426.602102727578</c:v>
                </c:pt>
                <c:pt idx="10">
                  <c:v>55575.949536402069</c:v>
                </c:pt>
                <c:pt idx="11">
                  <c:v>56725.296970076553</c:v>
                </c:pt>
                <c:pt idx="12">
                  <c:v>57874.644403751037</c:v>
                </c:pt>
              </c:numCache>
            </c:numRef>
          </c:val>
          <c:extLst>
            <c:ext xmlns:c16="http://schemas.microsoft.com/office/drawing/2014/chart" uri="{C3380CC4-5D6E-409C-BE32-E72D297353CC}">
              <c16:uniqueId val="{00000001-5F09-4A9F-AEF1-4D12D46A5248}"/>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782.47312161115428</c:v>
                </c:pt>
                <c:pt idx="1">
                  <c:v>1028.9215120061967</c:v>
                </c:pt>
                <c:pt idx="2">
                  <c:v>1280.6519024012391</c:v>
                </c:pt>
                <c:pt idx="3">
                  <c:v>1532.3822927962819</c:v>
                </c:pt>
                <c:pt idx="4">
                  <c:v>1784.1126831913243</c:v>
                </c:pt>
                <c:pt idx="5">
                  <c:v>2035.8430735863669</c:v>
                </c:pt>
                <c:pt idx="6">
                  <c:v>2287.5734639814095</c:v>
                </c:pt>
                <c:pt idx="7">
                  <c:v>2313.9454157286709</c:v>
                </c:pt>
                <c:pt idx="8">
                  <c:v>2340.3173674759323</c:v>
                </c:pt>
                <c:pt idx="9">
                  <c:v>2366.6893192231933</c:v>
                </c:pt>
                <c:pt idx="10">
                  <c:v>2393.0612709704546</c:v>
                </c:pt>
                <c:pt idx="11">
                  <c:v>2419.4332227177156</c:v>
                </c:pt>
                <c:pt idx="12">
                  <c:v>2445.8051744649761</c:v>
                </c:pt>
              </c:numCache>
            </c:numRef>
          </c:val>
          <c:extLst>
            <c:ext xmlns:c16="http://schemas.microsoft.com/office/drawing/2014/chart" uri="{C3380CC4-5D6E-409C-BE32-E72D297353CC}">
              <c16:uniqueId val="{00000002-5F09-4A9F-AEF1-4D12D46A5248}"/>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53315.967722974448</c:v>
                </c:pt>
                <c:pt idx="3">
                  <c:v>70641.569293448891</c:v>
                </c:pt>
                <c:pt idx="4">
                  <c:v>34651.203140948885</c:v>
                </c:pt>
                <c:pt idx="5">
                  <c:v>34651.203140948885</c:v>
                </c:pt>
                <c:pt idx="6">
                  <c:v>34651.203140948885</c:v>
                </c:pt>
                <c:pt idx="7">
                  <c:v>34651.203140948885</c:v>
                </c:pt>
                <c:pt idx="8">
                  <c:v>34651.203140948885</c:v>
                </c:pt>
                <c:pt idx="9">
                  <c:v>34651.203140948885</c:v>
                </c:pt>
                <c:pt idx="10">
                  <c:v>34651.203140948885</c:v>
                </c:pt>
                <c:pt idx="11">
                  <c:v>34651.203140948885</c:v>
                </c:pt>
                <c:pt idx="12">
                  <c:v>34651.203140948885</c:v>
                </c:pt>
              </c:numCache>
            </c:numRef>
          </c:val>
          <c:extLst>
            <c:ext xmlns:c16="http://schemas.microsoft.com/office/drawing/2014/chart" uri="{C3380CC4-5D6E-409C-BE32-E72D297353CC}">
              <c16:uniqueId val="{00000003-5F09-4A9F-AEF1-4D12D46A5248}"/>
            </c:ext>
          </c:extLst>
        </c:ser>
        <c:dLbls>
          <c:showLegendKey val="0"/>
          <c:showVal val="0"/>
          <c:showCatName val="0"/>
          <c:showSerName val="0"/>
          <c:showPercent val="0"/>
          <c:showBubbleSize val="0"/>
        </c:dLbls>
        <c:axId val="528490688"/>
        <c:axId val="528495392"/>
      </c:areaChart>
      <c:catAx>
        <c:axId val="528490688"/>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28495392"/>
        <c:crosses val="autoZero"/>
        <c:auto val="1"/>
        <c:lblAlgn val="ctr"/>
        <c:lblOffset val="100"/>
        <c:noMultiLvlLbl val="0"/>
      </c:catAx>
      <c:valAx>
        <c:axId val="528495392"/>
        <c:scaling>
          <c:orientation val="minMax"/>
          <c:max val="20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8490688"/>
        <c:crosses val="autoZero"/>
        <c:crossBetween val="midCat"/>
        <c:dispUnits>
          <c:builtInUnit val="thousands"/>
        </c:dispUnits>
      </c:valAx>
      <c:spPr>
        <a:noFill/>
        <a:ln>
          <a:noFill/>
        </a:ln>
        <a:effectLst/>
      </c:spPr>
    </c:plotArea>
    <c:legend>
      <c:legendPos val="b"/>
      <c:layout>
        <c:manualLayout>
          <c:xMode val="edge"/>
          <c:yMode val="edge"/>
          <c:x val="2.7204045614987783E-2"/>
          <c:y val="0.88899131404145026"/>
          <c:w val="0.97279598547988522"/>
          <c:h val="0.1102638905494730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C Select 4K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7042.2580945003883</c:v>
                </c:pt>
                <c:pt idx="1">
                  <c:v>8027.8984415182058</c:v>
                </c:pt>
                <c:pt idx="2">
                  <c:v>16935.249883036409</c:v>
                </c:pt>
                <c:pt idx="3">
                  <c:v>8307.1028830364085</c:v>
                </c:pt>
                <c:pt idx="4">
                  <c:v>8307.1028830364085</c:v>
                </c:pt>
                <c:pt idx="5">
                  <c:v>8307.1028830364085</c:v>
                </c:pt>
                <c:pt idx="6">
                  <c:v>8307.1028830364085</c:v>
                </c:pt>
                <c:pt idx="7">
                  <c:v>8307.1028830364085</c:v>
                </c:pt>
                <c:pt idx="8">
                  <c:v>8307.1028830364085</c:v>
                </c:pt>
                <c:pt idx="9">
                  <c:v>8307.1028830364085</c:v>
                </c:pt>
                <c:pt idx="10">
                  <c:v>8307.1028830364085</c:v>
                </c:pt>
                <c:pt idx="11">
                  <c:v>8307.1028830364085</c:v>
                </c:pt>
                <c:pt idx="12">
                  <c:v>8307.1028830364085</c:v>
                </c:pt>
              </c:numCache>
            </c:numRef>
          </c:val>
          <c:extLst>
            <c:ext xmlns:c16="http://schemas.microsoft.com/office/drawing/2014/chart" uri="{C3380CC4-5D6E-409C-BE32-E72D297353CC}">
              <c16:uniqueId val="{00000000-AC68-487A-A3F5-1107CB32D7EA}"/>
            </c:ext>
          </c:extLst>
        </c:ser>
        <c:ser>
          <c:idx val="1"/>
          <c:order val="1"/>
          <c:tx>
            <c:strRef>
              <c:f>'DataStorageAll+4K+Archive'!$T$2</c:f>
              <c:strCache>
                <c:ptCount val="1"/>
                <c:pt idx="0">
                  <c:v>Model C 2 Main ROV Cameras Annual Video Fixed Cost + Tape 4K with Real-Time Selects</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'DataStorageAll+4K+Archive'!$T$4:$T$16</c:f>
              <c:numCache>
                <c:formatCode>"$"#,##0</c:formatCode>
                <c:ptCount val="13"/>
                <c:pt idx="0">
                  <c:v>0</c:v>
                </c:pt>
                <c:pt idx="1">
                  <c:v>0</c:v>
                </c:pt>
                <c:pt idx="2">
                  <c:v>33427.251755228506</c:v>
                </c:pt>
                <c:pt idx="3">
                  <c:v>44289.799510457015</c:v>
                </c:pt>
                <c:pt idx="4">
                  <c:v>55152.347265685523</c:v>
                </c:pt>
                <c:pt idx="5">
                  <c:v>66014.895020914031</c:v>
                </c:pt>
                <c:pt idx="6">
                  <c:v>76877.442776142561</c:v>
                </c:pt>
                <c:pt idx="7">
                  <c:v>78015.432451539527</c:v>
                </c:pt>
                <c:pt idx="8">
                  <c:v>79153.422126936493</c:v>
                </c:pt>
                <c:pt idx="9">
                  <c:v>80291.411802333459</c:v>
                </c:pt>
                <c:pt idx="10">
                  <c:v>81429.401477730426</c:v>
                </c:pt>
                <c:pt idx="11">
                  <c:v>82567.391153127392</c:v>
                </c:pt>
                <c:pt idx="12">
                  <c:v>83705.380828524329</c:v>
                </c:pt>
              </c:numCache>
            </c:numRef>
          </c:val>
          <c:extLst>
            <c:ext xmlns:c16="http://schemas.microsoft.com/office/drawing/2014/chart" uri="{C3380CC4-5D6E-409C-BE32-E72D297353CC}">
              <c16:uniqueId val="{00000001-AC68-487A-A3F5-1107CB32D7EA}"/>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782.47312161115428</c:v>
                </c:pt>
                <c:pt idx="1">
                  <c:v>1028.9215120061967</c:v>
                </c:pt>
                <c:pt idx="2">
                  <c:v>1280.6519024012391</c:v>
                </c:pt>
                <c:pt idx="3">
                  <c:v>1532.3822927962819</c:v>
                </c:pt>
                <c:pt idx="4">
                  <c:v>1784.1126831913243</c:v>
                </c:pt>
                <c:pt idx="5">
                  <c:v>2035.8430735863669</c:v>
                </c:pt>
                <c:pt idx="6">
                  <c:v>2287.5734639814095</c:v>
                </c:pt>
                <c:pt idx="7">
                  <c:v>2313.9454157286709</c:v>
                </c:pt>
                <c:pt idx="8">
                  <c:v>2340.3173674759323</c:v>
                </c:pt>
                <c:pt idx="9">
                  <c:v>2366.6893192231933</c:v>
                </c:pt>
                <c:pt idx="10">
                  <c:v>2393.0612709704546</c:v>
                </c:pt>
                <c:pt idx="11">
                  <c:v>2419.4332227177156</c:v>
                </c:pt>
                <c:pt idx="12">
                  <c:v>2445.8051744649761</c:v>
                </c:pt>
              </c:numCache>
            </c:numRef>
          </c:val>
          <c:extLst>
            <c:ext xmlns:c16="http://schemas.microsoft.com/office/drawing/2014/chart" uri="{C3380CC4-5D6E-409C-BE32-E72D297353CC}">
              <c16:uniqueId val="{00000002-AC68-487A-A3F5-1107CB32D7EA}"/>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53315.967722974448</c:v>
                </c:pt>
                <c:pt idx="3">
                  <c:v>70641.569293448891</c:v>
                </c:pt>
                <c:pt idx="4">
                  <c:v>34651.203140948885</c:v>
                </c:pt>
                <c:pt idx="5">
                  <c:v>34651.203140948885</c:v>
                </c:pt>
                <c:pt idx="6">
                  <c:v>34651.203140948885</c:v>
                </c:pt>
                <c:pt idx="7">
                  <c:v>34651.203140948885</c:v>
                </c:pt>
                <c:pt idx="8">
                  <c:v>34651.203140948885</c:v>
                </c:pt>
                <c:pt idx="9">
                  <c:v>34651.203140948885</c:v>
                </c:pt>
                <c:pt idx="10">
                  <c:v>34651.203140948885</c:v>
                </c:pt>
                <c:pt idx="11">
                  <c:v>34651.203140948885</c:v>
                </c:pt>
                <c:pt idx="12">
                  <c:v>34651.203140948885</c:v>
                </c:pt>
              </c:numCache>
            </c:numRef>
          </c:val>
          <c:extLst>
            <c:ext xmlns:c16="http://schemas.microsoft.com/office/drawing/2014/chart" uri="{C3380CC4-5D6E-409C-BE32-E72D297353CC}">
              <c16:uniqueId val="{00000003-AC68-487A-A3F5-1107CB32D7EA}"/>
            </c:ext>
          </c:extLst>
        </c:ser>
        <c:dLbls>
          <c:showLegendKey val="0"/>
          <c:showVal val="0"/>
          <c:showCatName val="0"/>
          <c:showSerName val="0"/>
          <c:showPercent val="0"/>
          <c:showBubbleSize val="0"/>
        </c:dLbls>
        <c:axId val="528501272"/>
        <c:axId val="528496176"/>
      </c:areaChart>
      <c:catAx>
        <c:axId val="52850127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28496176"/>
        <c:crosses val="autoZero"/>
        <c:auto val="1"/>
        <c:lblAlgn val="ctr"/>
        <c:lblOffset val="100"/>
        <c:noMultiLvlLbl val="0"/>
      </c:catAx>
      <c:valAx>
        <c:axId val="528496176"/>
        <c:scaling>
          <c:orientation val="minMax"/>
          <c:max val="20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28501272"/>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2.2056397685972073E-2"/>
          <c:y val="0.86587493808393257"/>
          <c:w val="0.96567672983608321"/>
          <c:h val="0.1080946931525099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A Keep All Data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A234-4BB3-842F-92AFC6B7D3F9}"/>
            </c:ext>
          </c:extLst>
        </c:ser>
        <c:ser>
          <c:idx val="1"/>
          <c:order val="1"/>
          <c:tx>
            <c:strRef>
              <c:f>'DataStorageAll+4K+Archive'!$R$2</c:f>
              <c:strCache>
                <c:ptCount val="1"/>
                <c:pt idx="0">
                  <c:v>Model A 2 Main ROV Cameras Annual Video Fixed Cost + Tape 4K</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'DataStorageAll+4K+Archive'!$R$4:$R$16</c:f>
              <c:numCache>
                <c:formatCode>"$"#,##0</c:formatCode>
                <c:ptCount val="13"/>
                <c:pt idx="0">
                  <c:v>0</c:v>
                </c:pt>
                <c:pt idx="1">
                  <c:v>0</c:v>
                </c:pt>
                <c:pt idx="2">
                  <c:v>54953.991529411767</c:v>
                </c:pt>
                <c:pt idx="3">
                  <c:v>72955.111058823531</c:v>
                </c:pt>
                <c:pt idx="4">
                  <c:v>90956.23058823531</c:v>
                </c:pt>
                <c:pt idx="5">
                  <c:v>108957.35011764706</c:v>
                </c:pt>
                <c:pt idx="6">
                  <c:v>126958.46964705881</c:v>
                </c:pt>
                <c:pt idx="7">
                  <c:v>128822.08757053196</c:v>
                </c:pt>
                <c:pt idx="8">
                  <c:v>130685.70549400509</c:v>
                </c:pt>
                <c:pt idx="9">
                  <c:v>132549.32341747821</c:v>
                </c:pt>
                <c:pt idx="10">
                  <c:v>134412.94134095134</c:v>
                </c:pt>
                <c:pt idx="11">
                  <c:v>136276.55926442446</c:v>
                </c:pt>
                <c:pt idx="12">
                  <c:v>138140.17718789756</c:v>
                </c:pt>
              </c:numCache>
            </c:numRef>
          </c:val>
          <c:extLst>
            <c:ext xmlns:c16="http://schemas.microsoft.com/office/drawing/2014/chart" uri="{C3380CC4-5D6E-409C-BE32-E72D297353CC}">
              <c16:uniqueId val="{00000001-A234-4BB3-842F-92AFC6B7D3F9}"/>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A234-4BB3-842F-92AFC6B7D3F9}"/>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A234-4BB3-842F-92AFC6B7D3F9}"/>
            </c:ext>
          </c:extLst>
        </c:ser>
        <c:dLbls>
          <c:showLegendKey val="0"/>
          <c:showVal val="0"/>
          <c:showCatName val="0"/>
          <c:showSerName val="0"/>
          <c:showPercent val="0"/>
          <c:showBubbleSize val="0"/>
        </c:dLbls>
        <c:axId val="532057216"/>
        <c:axId val="532065840"/>
      </c:areaChart>
      <c:catAx>
        <c:axId val="53205721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32065840"/>
        <c:crosses val="autoZero"/>
        <c:auto val="1"/>
        <c:lblAlgn val="ctr"/>
        <c:lblOffset val="100"/>
        <c:noMultiLvlLbl val="0"/>
      </c:catAx>
      <c:valAx>
        <c:axId val="53206584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32057216"/>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4.1706745318252539E-2"/>
          <c:y val="0.87899133080373737"/>
          <c:w val="0.93967923665471542"/>
          <c:h val="0.101407245460911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D Select 4K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615821759849946"/>
          <c:y val="0.12000003739513003"/>
          <c:w val="0.85626273326197877"/>
          <c:h val="0.61908086509893812"/>
        </c:manualLayout>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A58D-41FD-9351-12475590C84C}"/>
            </c:ext>
          </c:extLst>
        </c:ser>
        <c:ser>
          <c:idx val="1"/>
          <c:order val="1"/>
          <c:tx>
            <c:strRef>
              <c:f>'DataStorageAll+4K+Archive'!$U$2</c:f>
              <c:strCache>
                <c:ptCount val="1"/>
                <c:pt idx="0">
                  <c:v>Model D 2 Main ROV Cameras Annual Video Fixed Cost + Tape 4K HQ Selects + Mezz only</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'DataStorageAll+4K+Archive'!$U$4:$U$16</c:f>
              <c:numCache>
                <c:formatCode>"$"#,##0.00</c:formatCode>
                <c:ptCount val="13"/>
                <c:pt idx="0">
                  <c:v>0</c:v>
                </c:pt>
                <c:pt idx="1">
                  <c:v>0</c:v>
                </c:pt>
                <c:pt idx="2">
                  <c:v>29065.948235294116</c:v>
                </c:pt>
                <c:pt idx="3">
                  <c:v>34616.432470588232</c:v>
                </c:pt>
                <c:pt idx="4">
                  <c:v>40166.916705882359</c:v>
                </c:pt>
                <c:pt idx="5">
                  <c:v>45717.400941176464</c:v>
                </c:pt>
                <c:pt idx="6">
                  <c:v>51267.885176470576</c:v>
                </c:pt>
                <c:pt idx="7">
                  <c:v>52417.232610145074</c:v>
                </c:pt>
                <c:pt idx="8">
                  <c:v>53566.58004381958</c:v>
                </c:pt>
                <c:pt idx="9">
                  <c:v>54715.927477494064</c:v>
                </c:pt>
                <c:pt idx="10">
                  <c:v>55865.274911168555</c:v>
                </c:pt>
                <c:pt idx="11">
                  <c:v>57014.622344843039</c:v>
                </c:pt>
                <c:pt idx="12">
                  <c:v>58163.969778517523</c:v>
                </c:pt>
              </c:numCache>
            </c:numRef>
          </c:val>
          <c:extLst>
            <c:ext xmlns:c16="http://schemas.microsoft.com/office/drawing/2014/chart" uri="{C3380CC4-5D6E-409C-BE32-E72D297353CC}">
              <c16:uniqueId val="{00000001-A58D-41FD-9351-12475590C84C}"/>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A58D-41FD-9351-12475590C84C}"/>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A58D-41FD-9351-12475590C84C}"/>
            </c:ext>
          </c:extLst>
        </c:ser>
        <c:dLbls>
          <c:showLegendKey val="0"/>
          <c:showVal val="0"/>
          <c:showCatName val="0"/>
          <c:showSerName val="0"/>
          <c:showPercent val="0"/>
          <c:showBubbleSize val="0"/>
        </c:dLbls>
        <c:axId val="532077600"/>
        <c:axId val="532078384"/>
      </c:areaChart>
      <c:catAx>
        <c:axId val="532077600"/>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32078384"/>
        <c:crosses val="autoZero"/>
        <c:auto val="1"/>
        <c:lblAlgn val="ctr"/>
        <c:lblOffset val="100"/>
        <c:noMultiLvlLbl val="0"/>
      </c:catAx>
      <c:valAx>
        <c:axId val="532078384"/>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32077600"/>
        <c:crosses val="autoZero"/>
        <c:crossBetween val="midCat"/>
        <c:dispUnits>
          <c:builtInUnit val="thousands"/>
          <c:dispUnitsLbl>
            <c:layout>
              <c:manualLayout>
                <c:xMode val="edge"/>
                <c:yMode val="edge"/>
                <c:x val="5.0477025223145547E-3"/>
                <c:y val="0.40131011165977132"/>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2.578527228041886E-2"/>
          <c:y val="0.86587488711345117"/>
          <c:w val="0.97279598547988522"/>
          <c:h val="0.1102638905494730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A Keep All Data </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AFC0-4B7C-900E-F9B23299717B}"/>
            </c:ext>
          </c:extLst>
        </c:ser>
        <c:ser>
          <c:idx val="1"/>
          <c:order val="1"/>
          <c:tx>
            <c:strRef>
              <c:f>'DataStorageAll+4K+Archive'!$R$2</c:f>
              <c:strCache>
                <c:ptCount val="1"/>
                <c:pt idx="0">
                  <c:v>Model A 2 Main ROV Cameras Annual Video Fixed Cost + Tape 4K</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'DataStorageAll+4K+Archive'!$R$4:$R$16</c:f>
              <c:numCache>
                <c:formatCode>"$"#,##0</c:formatCode>
                <c:ptCount val="13"/>
                <c:pt idx="0">
                  <c:v>0</c:v>
                </c:pt>
                <c:pt idx="1">
                  <c:v>0</c:v>
                </c:pt>
                <c:pt idx="2">
                  <c:v>54953.991529411767</c:v>
                </c:pt>
                <c:pt idx="3">
                  <c:v>72955.111058823531</c:v>
                </c:pt>
                <c:pt idx="4">
                  <c:v>90956.23058823531</c:v>
                </c:pt>
                <c:pt idx="5">
                  <c:v>108957.35011764706</c:v>
                </c:pt>
                <c:pt idx="6">
                  <c:v>126958.46964705881</c:v>
                </c:pt>
                <c:pt idx="7">
                  <c:v>128822.08757053196</c:v>
                </c:pt>
                <c:pt idx="8">
                  <c:v>130685.70549400509</c:v>
                </c:pt>
                <c:pt idx="9">
                  <c:v>132549.32341747821</c:v>
                </c:pt>
                <c:pt idx="10">
                  <c:v>134412.94134095134</c:v>
                </c:pt>
                <c:pt idx="11">
                  <c:v>136276.55926442446</c:v>
                </c:pt>
                <c:pt idx="12">
                  <c:v>138140.17718789756</c:v>
                </c:pt>
              </c:numCache>
            </c:numRef>
          </c:val>
          <c:extLst>
            <c:ext xmlns:c16="http://schemas.microsoft.com/office/drawing/2014/chart" uri="{C3380CC4-5D6E-409C-BE32-E72D297353CC}">
              <c16:uniqueId val="{00000001-AFC0-4B7C-900E-F9B23299717B}"/>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1229.369411764706</c:v>
                </c:pt>
                <c:pt idx="2">
                  <c:v>1547.7854411764706</c:v>
                </c:pt>
                <c:pt idx="3">
                  <c:v>1866.2014705882352</c:v>
                </c:pt>
                <c:pt idx="4">
                  <c:v>2184.6175000000003</c:v>
                </c:pt>
                <c:pt idx="5">
                  <c:v>2503.0335294117649</c:v>
                </c:pt>
                <c:pt idx="6">
                  <c:v>2821.4495588235295</c:v>
                </c:pt>
                <c:pt idx="7">
                  <c:v>2854.4144985076059</c:v>
                </c:pt>
                <c:pt idx="8">
                  <c:v>2887.3794381916823</c:v>
                </c:pt>
                <c:pt idx="9">
                  <c:v>2920.3443778757587</c:v>
                </c:pt>
                <c:pt idx="10">
                  <c:v>2953.3093175598351</c:v>
                </c:pt>
                <c:pt idx="11">
                  <c:v>2986.2742572439115</c:v>
                </c:pt>
                <c:pt idx="12">
                  <c:v>3019.2391969279879</c:v>
                </c:pt>
              </c:numCache>
            </c:numRef>
          </c:val>
          <c:extLst>
            <c:ext xmlns:c16="http://schemas.microsoft.com/office/drawing/2014/chart" uri="{C3380CC4-5D6E-409C-BE32-E72D297353CC}">
              <c16:uniqueId val="{00000002-AFC0-4B7C-900E-F9B23299717B}"/>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AFC0-4B7C-900E-F9B23299717B}"/>
            </c:ext>
          </c:extLst>
        </c:ser>
        <c:dLbls>
          <c:showLegendKey val="0"/>
          <c:showVal val="0"/>
          <c:showCatName val="0"/>
          <c:showSerName val="0"/>
          <c:showPercent val="0"/>
          <c:showBubbleSize val="0"/>
        </c:dLbls>
        <c:axId val="532057216"/>
        <c:axId val="532065840"/>
      </c:areaChart>
      <c:catAx>
        <c:axId val="53205721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32065840"/>
        <c:crosses val="autoZero"/>
        <c:auto val="1"/>
        <c:lblAlgn val="ctr"/>
        <c:lblOffset val="100"/>
        <c:noMultiLvlLbl val="0"/>
      </c:catAx>
      <c:valAx>
        <c:axId val="53206584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32057216"/>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4.1706745318252539E-2"/>
          <c:y val="0.87899133080373737"/>
          <c:w val="0.93967923665471542"/>
          <c:h val="0.101407245460911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Annual Video</a:t>
            </a:r>
            <a:r>
              <a:rPr lang="en-US" baseline="0" dirty="0"/>
              <a:t> Only </a:t>
            </a:r>
            <a:r>
              <a:rPr lang="en-US" dirty="0"/>
              <a:t>Data Storage Costs with</a:t>
            </a:r>
            <a:r>
              <a:rPr lang="en-US" baseline="0" dirty="0"/>
              <a:t> 4K Cameras on </a:t>
            </a:r>
            <a:r>
              <a:rPr lang="en-US" baseline="0" dirty="0" smtClean="0"/>
              <a:t>ROV's with 20% </a:t>
            </a:r>
            <a:r>
              <a:rPr lang="en-US" baseline="0" dirty="0"/>
              <a:t>Select 4K </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253174677340643"/>
          <c:y val="0.12000003739513003"/>
          <c:w val="0.82988921076950228"/>
          <c:h val="0.68019203849518806"/>
        </c:manualLayout>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A58D-41FD-9351-12475590C84C}"/>
            </c:ext>
          </c:extLst>
        </c:ser>
        <c:ser>
          <c:idx val="1"/>
          <c:order val="1"/>
          <c:tx>
            <c:strRef>
              <c:f>'DataStorageAll+4K+Archive'!$U$2</c:f>
              <c:strCache>
                <c:ptCount val="1"/>
                <c:pt idx="0">
                  <c:v>Model D 2 Main ROV Cameras Annual Video Fixed Cost + Tape 4K HQ Selects + Mezz only</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'DataStorageAll+4K+Archive'!$U$4:$U$16</c:f>
              <c:numCache>
                <c:formatCode>"$"#,##0.00</c:formatCode>
                <c:ptCount val="13"/>
                <c:pt idx="0">
                  <c:v>0</c:v>
                </c:pt>
                <c:pt idx="1">
                  <c:v>0</c:v>
                </c:pt>
                <c:pt idx="2">
                  <c:v>29065.948235294116</c:v>
                </c:pt>
                <c:pt idx="3">
                  <c:v>34616.432470588232</c:v>
                </c:pt>
                <c:pt idx="4">
                  <c:v>40166.916705882359</c:v>
                </c:pt>
                <c:pt idx="5">
                  <c:v>45717.400941176464</c:v>
                </c:pt>
                <c:pt idx="6">
                  <c:v>51267.885176470576</c:v>
                </c:pt>
                <c:pt idx="7">
                  <c:v>52417.232610145074</c:v>
                </c:pt>
                <c:pt idx="8">
                  <c:v>53566.58004381958</c:v>
                </c:pt>
                <c:pt idx="9">
                  <c:v>54715.927477494064</c:v>
                </c:pt>
                <c:pt idx="10">
                  <c:v>55865.274911168555</c:v>
                </c:pt>
                <c:pt idx="11">
                  <c:v>57014.622344843039</c:v>
                </c:pt>
                <c:pt idx="12">
                  <c:v>58163.969778517523</c:v>
                </c:pt>
              </c:numCache>
            </c:numRef>
          </c:val>
          <c:extLst>
            <c:ext xmlns:c16="http://schemas.microsoft.com/office/drawing/2014/chart" uri="{C3380CC4-5D6E-409C-BE32-E72D297353CC}">
              <c16:uniqueId val="{00000001-A58D-41FD-9351-12475590C84C}"/>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A58D-41FD-9351-12475590C84C}"/>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A58D-41FD-9351-12475590C84C}"/>
            </c:ext>
          </c:extLst>
        </c:ser>
        <c:dLbls>
          <c:showLegendKey val="0"/>
          <c:showVal val="0"/>
          <c:showCatName val="0"/>
          <c:showSerName val="0"/>
          <c:showPercent val="0"/>
          <c:showBubbleSize val="0"/>
        </c:dLbls>
        <c:axId val="532077600"/>
        <c:axId val="532078384"/>
      </c:areaChart>
      <c:catAx>
        <c:axId val="532077600"/>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32078384"/>
        <c:crosses val="autoZero"/>
        <c:auto val="1"/>
        <c:lblAlgn val="ctr"/>
        <c:lblOffset val="100"/>
        <c:noMultiLvlLbl val="0"/>
      </c:catAx>
      <c:valAx>
        <c:axId val="532078384"/>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32077600"/>
        <c:crosses val="autoZero"/>
        <c:crossBetween val="midCat"/>
        <c:dispUnits>
          <c:builtInUnit val="thousands"/>
          <c:dispUnitsLbl>
            <c:layout>
              <c:manualLayout>
                <c:xMode val="edge"/>
                <c:yMode val="edge"/>
                <c:x val="2.3837207265330514E-2"/>
                <c:y val="0.38464348206474192"/>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2.578527228041886E-2"/>
          <c:y val="0.86587488711345117"/>
          <c:w val="0.97279598547988522"/>
          <c:h val="0.1102638905494730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dirty="0" smtClean="0">
                <a:effectLst/>
              </a:rPr>
              <a:t>2030 Annual Cost Breakdown: Model A - Keep all 4K Total Annual $182,483</a:t>
            </a:r>
            <a:endParaRPr lang="en-US" sz="1400" dirty="0">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'DataStorageAll+4K+Archive'!$P$29:$Q$29</c:f>
              <c:strCache>
                <c:ptCount val="2"/>
                <c:pt idx="0">
                  <c:v>Model A
Total Annual Cost of ALL Video Storage with all 4K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C98-4FF7-AA13-53BA3E7F82F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C98-4FF7-AA13-53BA3E7F82F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C98-4FF7-AA13-53BA3E7F82F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C98-4FF7-AA13-53BA3E7F82F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C98-4FF7-AA13-53BA3E7F82F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C98-4FF7-AA13-53BA3E7F82FA}"/>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C98-4FF7-AA13-53BA3E7F82FA}"/>
                </c:ext>
              </c:extLst>
            </c:dLbl>
            <c:dLbl>
              <c:idx val="1"/>
              <c:layout>
                <c:manualLayout>
                  <c:x val="0.16229869174636449"/>
                  <c:y val="-3.257096084638904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FC98-4FF7-AA13-53BA3E7F82FA}"/>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FC98-4FF7-AA13-53BA3E7F82FA}"/>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FC98-4FF7-AA13-53BA3E7F82FA}"/>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'DataStorageAll+4K+Archive'!$R$29:$W$29</c:f>
              <c:numCache>
                <c:formatCode>"$"#,##0</c:formatCode>
                <c:ptCount val="6"/>
                <c:pt idx="0">
                  <c:v>36952.872000000018</c:v>
                </c:pt>
                <c:pt idx="1">
                  <c:v>98325.450363456839</c:v>
                </c:pt>
                <c:pt idx="2">
                  <c:v>10108.098000000002</c:v>
                </c:pt>
                <c:pt idx="3">
                  <c:v>20651.417753679318</c:v>
                </c:pt>
                <c:pt idx="4">
                  <c:v>1076.693436</c:v>
                </c:pt>
                <c:pt idx="5">
                  <c:v>2445.8051744649761</c:v>
                </c:pt>
              </c:numCache>
            </c:numRef>
          </c:val>
          <c:extLst>
            <c:ext xmlns:c16="http://schemas.microsoft.com/office/drawing/2014/chart" uri="{C3380CC4-5D6E-409C-BE32-E72D297353CC}">
              <c16:uniqueId val="{0000000C-FC98-4FF7-AA13-53BA3E7F82F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a:t>2030 Annual Cost Breakdown: Model D - Select 4K    Total Annual $103,279</a:t>
            </a:r>
          </a:p>
        </c:rich>
      </c:tx>
      <c:layout/>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smtClean="0"/>
              <a:t>$ 12.71 Annual </a:t>
            </a:r>
            <a:r>
              <a:rPr lang="en-US" dirty="0"/>
              <a:t>Fixed and Tape Cost per Terabyte (Year 1 + n)</a:t>
            </a:r>
          </a:p>
        </c:rich>
      </c:tx>
      <c:layout>
        <c:manualLayout>
          <c:xMode val="edge"/>
          <c:yMode val="edge"/>
          <c:x val="8.3284558180227453E-2"/>
          <c:y val="3.67917586460632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6"/>
          <c:order val="0"/>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605-45CD-9CD9-5F70EAD9D183}"/>
              </c:ext>
            </c:extLst>
          </c:dPt>
          <c:dLbls>
            <c:dLbl>
              <c:idx val="0"/>
              <c:layout>
                <c:manualLayout>
                  <c:x val="-0.34837233190973493"/>
                  <c:y val="-0.489057304264093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05-45CD-9CD9-5F70EAD9D183}"/>
                </c:ext>
              </c:extLst>
            </c:dLbl>
            <c:dLbl>
              <c:idx val="1"/>
              <c:layout>
                <c:manualLayout>
                  <c:x val="1.7948167444787364E-2"/>
                  <c:y val="-7.948033197548437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605-45CD-9CD9-5F70EAD9D18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04-C605-45CD-9CD9-5F70EAD9D183}"/>
            </c:ext>
          </c:extLst>
        </c:ser>
        <c:ser>
          <c:idx val="7"/>
          <c:order val="1"/>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6-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8-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09-C605-45CD-9CD9-5F70EAD9D183}"/>
            </c:ext>
          </c:extLst>
        </c:ser>
        <c:ser>
          <c:idx val="8"/>
          <c:order val="2"/>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B-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D-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0E-C605-45CD-9CD9-5F70EAD9D183}"/>
            </c:ext>
          </c:extLst>
        </c:ser>
        <c:ser>
          <c:idx val="9"/>
          <c:order val="3"/>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0-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2-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13-C605-45CD-9CD9-5F70EAD9D183}"/>
            </c:ext>
          </c:extLst>
        </c:ser>
        <c:ser>
          <c:idx val="10"/>
          <c:order val="4"/>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5-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7-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18-C605-45CD-9CD9-5F70EAD9D183}"/>
            </c:ext>
          </c:extLst>
        </c:ser>
        <c:ser>
          <c:idx val="11"/>
          <c:order val="5"/>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A-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C-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1D-C605-45CD-9CD9-5F70EAD9D183}"/>
            </c:ext>
          </c:extLst>
        </c:ser>
        <c:ser>
          <c:idx val="2"/>
          <c:order val="6"/>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F-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1-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22-C605-45CD-9CD9-5F70EAD9D183}"/>
            </c:ext>
          </c:extLst>
        </c:ser>
        <c:ser>
          <c:idx val="3"/>
          <c:order val="7"/>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4-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6-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27-C605-45CD-9CD9-5F70EAD9D183}"/>
            </c:ext>
          </c:extLst>
        </c:ser>
        <c:ser>
          <c:idx val="4"/>
          <c:order val="8"/>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9-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B-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2C-C605-45CD-9CD9-5F70EAD9D183}"/>
            </c:ext>
          </c:extLst>
        </c:ser>
        <c:ser>
          <c:idx val="5"/>
          <c:order val="9"/>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E-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0-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31-C605-45CD-9CD9-5F70EAD9D183}"/>
            </c:ext>
          </c:extLst>
        </c:ser>
        <c:ser>
          <c:idx val="1"/>
          <c:order val="10"/>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3-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5-C605-45CD-9CD9-5F70EAD9D183}"/>
              </c:ext>
            </c:extLst>
          </c:dPt>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36-C605-45CD-9CD9-5F70EAD9D183}"/>
            </c:ext>
          </c:extLst>
        </c:ser>
        <c:ser>
          <c:idx val="0"/>
          <c:order val="11"/>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8-C605-45CD-9CD9-5F70EAD9D18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A-C605-45CD-9CD9-5F70EAD9D183}"/>
              </c:ext>
            </c:extLst>
          </c:dPt>
          <c:dLbls>
            <c:dLbl>
              <c:idx val="0"/>
              <c:layout>
                <c:manualLayout>
                  <c:x val="4.617574365704287E-2"/>
                  <c:y val="-8.03132224365993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8-C605-45CD-9CD9-5F70EAD9D183}"/>
                </c:ext>
              </c:extLst>
            </c:dLbl>
            <c:dLbl>
              <c:idx val="1"/>
              <c:layout>
                <c:manualLayout>
                  <c:x val="6.4940944881889659E-2"/>
                  <c:y val="3.375542461165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A-C605-45CD-9CD9-5F70EAD9D18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(StorageCostCalculations!$G$2,StorageCostCalculations!$H$2,StorageCostCalculations!$E$19)</c:f>
              <c:strCache>
                <c:ptCount val="2"/>
                <c:pt idx="0">
                  <c:v>Annual Fixed Cost on and off-line per Terabyte Capacity</c:v>
                </c:pt>
                <c:pt idx="1">
                  <c:v>Annual Fixed Off-Site Backup cost per Terabyte</c:v>
                </c:pt>
              </c:strCache>
            </c:strRef>
          </c:cat>
          <c:val>
            <c:numRef>
              <c:f>(StorageCostCalculations!$G$7,StorageCostCalculations!$H$7,StorageCostCalculations!$E$20)</c:f>
              <c:numCache>
                <c:formatCode>"$"#,##0.00</c:formatCode>
                <c:ptCount val="2"/>
                <c:pt idx="0">
                  <c:v>12.083656080557708</c:v>
                </c:pt>
                <c:pt idx="1">
                  <c:v>0.63</c:v>
                </c:pt>
              </c:numCache>
            </c:numRef>
          </c:val>
          <c:extLst>
            <c:ext xmlns:c16="http://schemas.microsoft.com/office/drawing/2014/chart" uri="{C3380CC4-5D6E-409C-BE32-E72D297353CC}">
              <c16:uniqueId val="{0000003B-C605-45CD-9CD9-5F70EAD9D18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a:t>2030 Annual Cost Breakdown: Model D - Select 4K</a:t>
            </a:r>
            <a:r>
              <a:rPr lang="en-US" sz="1400" baseline="0"/>
              <a:t>   </a:t>
            </a:r>
            <a:r>
              <a:rPr lang="en-US" sz="1400"/>
              <a:t> Total Annual $90,356</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'DataStorageAll+4K+Archive'!$P$30:$Q$30</c:f>
              <c:strCache>
                <c:ptCount val="2"/>
                <c:pt idx="0">
                  <c:v>Model D
Total Annual Cost of ALL Video Storage with 4K Selects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434-44DC-90B4-8D78F27EBD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434-44DC-90B4-8D78F27EBD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434-44DC-90B4-8D78F27EBD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434-44DC-90B4-8D78F27EBD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434-44DC-90B4-8D78F27EBD7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434-44DC-90B4-8D78F27EBD77}"/>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C434-44DC-90B4-8D78F27EBD77}"/>
                </c:ext>
              </c:extLst>
            </c:dLbl>
            <c:dLbl>
              <c:idx val="1"/>
              <c:layout>
                <c:manualLayout>
                  <c:x val="6.7917612756806939E-2"/>
                  <c:y val="-1.32410661784415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434-44DC-90B4-8D78F27EBD77}"/>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434-44DC-90B4-8D78F27EBD77}"/>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434-44DC-90B4-8D78F27EBD7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'DataStorageAll+4K+Archive'!$R$30:$W$30</c:f>
              <c:numCache>
                <c:formatCode>"$"#,##0</c:formatCode>
                <c:ptCount val="6"/>
                <c:pt idx="0">
                  <c:v>23515.464000000007</c:v>
                </c:pt>
                <c:pt idx="1">
                  <c:v>32558.185286787433</c:v>
                </c:pt>
                <c:pt idx="2">
                  <c:v>10108.098000000002</c:v>
                </c:pt>
                <c:pt idx="3">
                  <c:v>20651.417753679318</c:v>
                </c:pt>
                <c:pt idx="4">
                  <c:v>1076.693436</c:v>
                </c:pt>
                <c:pt idx="5">
                  <c:v>2445.8051744649761</c:v>
                </c:pt>
              </c:numCache>
            </c:numRef>
          </c:val>
          <c:extLst>
            <c:ext xmlns:c16="http://schemas.microsoft.com/office/drawing/2014/chart" uri="{C3380CC4-5D6E-409C-BE32-E72D297353CC}">
              <c16:uniqueId val="{0000000C-C434-44DC-90B4-8D78F27EBD7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a:t>2030 Annual Cost Breakdown: Model D - Select 4K</a:t>
            </a:r>
            <a:r>
              <a:rPr lang="en-US" sz="1400" baseline="0"/>
              <a:t>   </a:t>
            </a:r>
            <a:r>
              <a:rPr lang="en-US" sz="1400"/>
              <a:t> Total Annual $90,356</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'DataStorageAll+4K+Archive'!$P$30:$Q$30</c:f>
              <c:strCache>
                <c:ptCount val="2"/>
                <c:pt idx="0">
                  <c:v>Model D
Total Annual Cost of ALL Video Storage with 4K Selects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434-44DC-90B4-8D78F27EBD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434-44DC-90B4-8D78F27EBD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434-44DC-90B4-8D78F27EBD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434-44DC-90B4-8D78F27EBD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434-44DC-90B4-8D78F27EBD7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434-44DC-90B4-8D78F27EBD77}"/>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C434-44DC-90B4-8D78F27EBD77}"/>
                </c:ext>
              </c:extLst>
            </c:dLbl>
            <c:dLbl>
              <c:idx val="1"/>
              <c:layout>
                <c:manualLayout>
                  <c:x val="6.7917612756806939E-2"/>
                  <c:y val="-1.32410661784415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434-44DC-90B4-8D78F27EBD77}"/>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434-44DC-90B4-8D78F27EBD77}"/>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C434-44DC-90B4-8D78F27EBD7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'DataStorageAll+4K+Archive'!$R$30:$W$30</c:f>
              <c:numCache>
                <c:formatCode>"$"#,##0</c:formatCode>
                <c:ptCount val="6"/>
                <c:pt idx="0">
                  <c:v>23515.464000000007</c:v>
                </c:pt>
                <c:pt idx="1">
                  <c:v>32558.185286787433</c:v>
                </c:pt>
                <c:pt idx="2">
                  <c:v>10108.098000000002</c:v>
                </c:pt>
                <c:pt idx="3">
                  <c:v>20651.417753679318</c:v>
                </c:pt>
                <c:pt idx="4">
                  <c:v>1076.693436</c:v>
                </c:pt>
                <c:pt idx="5">
                  <c:v>2445.8051744649761</c:v>
                </c:pt>
              </c:numCache>
            </c:numRef>
          </c:val>
          <c:extLst>
            <c:ext xmlns:c16="http://schemas.microsoft.com/office/drawing/2014/chart" uri="{C3380CC4-5D6E-409C-BE32-E72D297353CC}">
              <c16:uniqueId val="{0000000C-C434-44DC-90B4-8D78F27EBD7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a:t>2030 Annual Cost Breakdown: Model D - Select 4K    Total Annual $103,279</a:t>
            </a:r>
          </a:p>
        </c:rich>
      </c:tx>
      <c:layout/>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dirty="0"/>
              <a:t>2030 Annual Cost Breakdown: Model D - Select 4K    Total Annual </a:t>
            </a:r>
            <a:r>
              <a:rPr lang="en-US" b="1" dirty="0"/>
              <a:t>$103,279</a:t>
            </a:r>
          </a:p>
        </c:rich>
      </c:tx>
      <c:layout/>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dirty="0"/>
              <a:t>2030 Annual Cost Breakdown: Model D - Select 4K</a:t>
            </a:r>
            <a:r>
              <a:rPr lang="en-US" sz="1400" baseline="0" dirty="0"/>
              <a:t>   </a:t>
            </a:r>
            <a:r>
              <a:rPr lang="en-US" sz="1400" dirty="0"/>
              <a:t> Total Annual </a:t>
            </a:r>
            <a:r>
              <a:rPr lang="en-US" sz="1400" b="1" dirty="0"/>
              <a:t>$90,356</a:t>
            </a:r>
          </a:p>
        </c:rich>
      </c:tx>
      <c:layout>
        <c:manualLayout>
          <c:xMode val="edge"/>
          <c:yMode val="edge"/>
          <c:x val="0.12953663741747842"/>
          <c:y val="2.1807909387303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'DataStorageAll+4K+Archive'!$P$30:$Q$30</c:f>
              <c:strCache>
                <c:ptCount val="2"/>
                <c:pt idx="0">
                  <c:v>Model D
Total Annual Cost of ALL Video Storage with 4K Selects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B92-4162-B471-EDEFA63CC87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B92-4162-B471-EDEFA63CC87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B92-4162-B471-EDEFA63CC87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B92-4162-B471-EDEFA63CC87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B92-4162-B471-EDEFA63CC87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B92-4162-B471-EDEFA63CC87E}"/>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0B92-4162-B471-EDEFA63CC87E}"/>
                </c:ext>
              </c:extLst>
            </c:dLbl>
            <c:dLbl>
              <c:idx val="1"/>
              <c:layout>
                <c:manualLayout>
                  <c:x val="5.5496505298418528E-2"/>
                  <c:y val="-8.2659864050196857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B92-4162-B471-EDEFA63CC87E}"/>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B92-4162-B471-EDEFA63CC87E}"/>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0B92-4162-B471-EDEFA63CC87E}"/>
                </c:ext>
              </c:extLst>
            </c:dLbl>
            <c:dLbl>
              <c:idx val="4"/>
              <c:layout>
                <c:manualLayout>
                  <c:x val="-5.4170898682729889E-2"/>
                  <c:y val="2.3533618356299324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0B92-4162-B471-EDEFA63CC87E}"/>
                </c:ext>
              </c:extLst>
            </c:dLbl>
            <c:dLbl>
              <c:idx val="5"/>
              <c:layout>
                <c:manualLayout>
                  <c:x val="1.5974539841580135E-2"/>
                  <c:y val="-2.8249184916338582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0B92-4162-B471-EDEFA63CC87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'DataStorageAll+4K+Archive'!$R$30:$W$30</c:f>
              <c:numCache>
                <c:formatCode>"$"#,##0</c:formatCode>
                <c:ptCount val="6"/>
                <c:pt idx="0">
                  <c:v>23515.464000000007</c:v>
                </c:pt>
                <c:pt idx="1">
                  <c:v>32558.185286787433</c:v>
                </c:pt>
                <c:pt idx="2">
                  <c:v>10108.098000000002</c:v>
                </c:pt>
                <c:pt idx="3">
                  <c:v>20651.417753679318</c:v>
                </c:pt>
                <c:pt idx="4">
                  <c:v>1076.693436</c:v>
                </c:pt>
                <c:pt idx="5">
                  <c:v>2445.8051744649761</c:v>
                </c:pt>
              </c:numCache>
            </c:numRef>
          </c:val>
          <c:extLst>
            <c:ext xmlns:c16="http://schemas.microsoft.com/office/drawing/2014/chart" uri="{C3380CC4-5D6E-409C-BE32-E72D297353CC}">
              <c16:uniqueId val="{0000000C-0B92-4162-B471-EDEFA63CC87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99795232174E-2"/>
          <c:y val="0.72206618070333661"/>
          <c:w val="0.81989068376762186"/>
          <c:h val="0.2771201233340978"/>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dirty="0" smtClean="0">
                <a:effectLst/>
              </a:rPr>
              <a:t>2030 Annual Cost Breakdown: Model A - Keep all 4K Total Annual </a:t>
            </a:r>
            <a:r>
              <a:rPr lang="en-US" sz="1400" b="1" i="0" baseline="0" dirty="0" smtClean="0">
                <a:effectLst/>
              </a:rPr>
              <a:t>$169,560</a:t>
            </a:r>
            <a:endParaRPr lang="en-US" sz="1400" b="1" dirty="0">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'DataStorageAll+4K+Archive'!$P$29:$Q$29</c:f>
              <c:strCache>
                <c:ptCount val="2"/>
                <c:pt idx="0">
                  <c:v>Model A
Total Annual Cost of ALL Video Storage with all 4K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FAE-4AAC-8A82-08FC1801017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FAE-4AAC-8A82-08FC1801017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FAE-4AAC-8A82-08FC1801017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FAE-4AAC-8A82-08FC1801017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FAE-4AAC-8A82-08FC1801017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FAE-4AAC-8A82-08FC1801017E}"/>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AFAE-4AAC-8A82-08FC1801017E}"/>
                </c:ext>
              </c:extLst>
            </c:dLbl>
            <c:dLbl>
              <c:idx val="1"/>
              <c:layout>
                <c:manualLayout>
                  <c:x val="0.16374201715239378"/>
                  <c:y val="-4.514836921118338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AFAE-4AAC-8A82-08FC1801017E}"/>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AFAE-4AAC-8A82-08FC1801017E}"/>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AFAE-4AAC-8A82-08FC1801017E}"/>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'DataStorageAll+4K+Archive'!$R$29:$W$29</c:f>
              <c:numCache>
                <c:formatCode>"$"#,##0</c:formatCode>
                <c:ptCount val="6"/>
                <c:pt idx="0">
                  <c:v>36952.872000000018</c:v>
                </c:pt>
                <c:pt idx="1">
                  <c:v>98325.450363456839</c:v>
                </c:pt>
                <c:pt idx="2">
                  <c:v>10108.098000000002</c:v>
                </c:pt>
                <c:pt idx="3">
                  <c:v>20651.417753679318</c:v>
                </c:pt>
                <c:pt idx="4">
                  <c:v>1076.693436</c:v>
                </c:pt>
                <c:pt idx="5">
                  <c:v>2445.8051744649761</c:v>
                </c:pt>
              </c:numCache>
            </c:numRef>
          </c:val>
          <c:extLst>
            <c:ext xmlns:c16="http://schemas.microsoft.com/office/drawing/2014/chart" uri="{C3380CC4-5D6E-409C-BE32-E72D297353CC}">
              <c16:uniqueId val="{0000000C-AFAE-4AAC-8A82-08FC1801017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Conversion Cost by Format</a:t>
            </a:r>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477730565009297"/>
          <c:y val="0.14182740580246261"/>
          <c:w val="0.55463989635566657"/>
          <c:h val="0.72773221300357593"/>
        </c:manualLayout>
      </c:layout>
      <c:pieChart>
        <c:varyColors val="1"/>
        <c:ser>
          <c:idx val="0"/>
          <c:order val="0"/>
          <c:tx>
            <c:strRef>
              <c:f>ConvertingVideoArchive!$E$2</c:f>
              <c:strCache>
                <c:ptCount val="1"/>
                <c:pt idx="0">
                  <c:v>Conversion cost (not including tape costs)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977-4E21-902D-AADE97FD9F4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977-4E21-902D-AADE97FD9F4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977-4E21-902D-AADE97FD9F43}"/>
              </c:ext>
            </c:extLst>
          </c:dPt>
          <c:dLbls>
            <c:dLbl>
              <c:idx val="0"/>
              <c:layout>
                <c:manualLayout>
                  <c:x val="4.7296990689463053E-2"/>
                  <c:y val="2.318342757490874E-3"/>
                </c:manualLayout>
              </c:layou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977-4E21-902D-AADE97FD9F43}"/>
                </c:ext>
              </c:extLst>
            </c:dLbl>
            <c:dLbl>
              <c:idx val="1"/>
              <c:layout>
                <c:manualLayout>
                  <c:x val="7.9887629135872079E-2"/>
                  <c:y val="-5.4362239954904967E-2"/>
                </c:manualLayout>
              </c:layou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E977-4E21-902D-AADE97FD9F43}"/>
                </c:ext>
              </c:extLst>
            </c:dLbl>
            <c:dLbl>
              <c:idx val="2"/>
              <c:layout>
                <c:manualLayout>
                  <c:x val="2.0304086030166955E-2"/>
                  <c:y val="-6.4587538973735661E-2"/>
                </c:manualLayout>
              </c:layou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E977-4E21-902D-AADE97FD9F4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ConvertingVideoArchive!$A$3:$A$5</c:f>
              <c:strCache>
                <c:ptCount val="3"/>
                <c:pt idx="0">
                  <c:v>BetacamSP</c:v>
                </c:pt>
                <c:pt idx="1">
                  <c:v>DigitalBetacam</c:v>
                </c:pt>
                <c:pt idx="2">
                  <c:v>Panasonic D5</c:v>
                </c:pt>
              </c:strCache>
            </c:strRef>
          </c:cat>
          <c:val>
            <c:numRef>
              <c:f>ConvertingVideoArchive!$F$3:$F$5</c:f>
              <c:numCache>
                <c:formatCode>"$"#,##0.00</c:formatCode>
                <c:ptCount val="3"/>
                <c:pt idx="0">
                  <c:v>158249.228925</c:v>
                </c:pt>
                <c:pt idx="1">
                  <c:v>398787.483336</c:v>
                </c:pt>
                <c:pt idx="2">
                  <c:v>327486.37115999998</c:v>
                </c:pt>
              </c:numCache>
            </c:numRef>
          </c:val>
          <c:extLst>
            <c:ext xmlns:c16="http://schemas.microsoft.com/office/drawing/2014/chart" uri="{C3380CC4-5D6E-409C-BE32-E72D297353CC}">
              <c16:uniqueId val="{00000006-E977-4E21-902D-AADE97FD9F4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Conversion Cost Breakdown</a:t>
            </a:r>
          </a:p>
        </c:rich>
      </c:tx>
      <c:layout>
        <c:manualLayout>
          <c:xMode val="edge"/>
          <c:yMode val="edge"/>
          <c:x val="0.27169634743806237"/>
          <c:y val="0"/>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477730565009297"/>
          <c:y val="0.14182740580246261"/>
          <c:w val="0.55463989635566657"/>
          <c:h val="0.72773221300357593"/>
        </c:manualLayout>
      </c:layout>
      <c:pieChart>
        <c:varyColors val="1"/>
        <c:ser>
          <c:idx val="0"/>
          <c:order val="0"/>
          <c:tx>
            <c:strRef>
              <c:f>ConvertingVideoArchive!$E$2</c:f>
              <c:strCache>
                <c:ptCount val="1"/>
                <c:pt idx="0">
                  <c:v>Conversion cost (not including tape costs)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47-4929-8E1D-81B72B988D7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47-4929-8E1D-81B72B988D7C}"/>
              </c:ext>
            </c:extLst>
          </c:dPt>
          <c:dLbls>
            <c:dLbl>
              <c:idx val="0"/>
              <c:layout>
                <c:manualLayout>
                  <c:x val="0.23927475817440966"/>
                  <c:y val="-0.1712369426975991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A47-4929-8E1D-81B72B988D7C}"/>
                </c:ext>
              </c:extLst>
            </c:dLbl>
            <c:dLbl>
              <c:idx val="1"/>
              <c:layout>
                <c:manualLayout>
                  <c:x val="-8.1131025501607723E-2"/>
                  <c:y val="2.6355933696207436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A47-4929-8E1D-81B72B988D7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ConvertingVideoArchive!$A$3:$A$5</c:f>
              <c:strCache>
                <c:ptCount val="3"/>
                <c:pt idx="0">
                  <c:v>BetacamSP</c:v>
                </c:pt>
                <c:pt idx="1">
                  <c:v>DigitalBetacam</c:v>
                </c:pt>
                <c:pt idx="2">
                  <c:v>Panasonic D5</c:v>
                </c:pt>
              </c:strCache>
            </c:strRef>
          </c:cat>
          <c:val>
            <c:numRef>
              <c:f>ConvertingVideoArchive!$E$7:$E$8</c:f>
              <c:numCache>
                <c:formatCode>"$"#,##0</c:formatCode>
                <c:ptCount val="2"/>
                <c:pt idx="0" formatCode="&quot;$&quot;#,##0.00">
                  <c:v>842030.5</c:v>
                </c:pt>
                <c:pt idx="1">
                  <c:v>45135.672451999999</c:v>
                </c:pt>
              </c:numCache>
            </c:numRef>
          </c:val>
          <c:extLst>
            <c:ext xmlns:c16="http://schemas.microsoft.com/office/drawing/2014/chart" uri="{C3380CC4-5D6E-409C-BE32-E72D297353CC}">
              <c16:uniqueId val="{00000004-5A47-4929-8E1D-81B72B988D7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2018 Titan Space</a:t>
            </a:r>
          </a:p>
        </c:rich>
      </c:tx>
      <c:layout>
        <c:manualLayout>
          <c:xMode val="edge"/>
          <c:yMode val="edge"/>
          <c:x val="0.39119814884250587"/>
          <c:y val="5.5187637969094927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53D-416B-93F1-25BC49E66AC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53D-416B-93F1-25BC49E66AC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53D-416B-93F1-25BC49E66AC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53D-416B-93F1-25BC49E66AC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53D-416B-93F1-25BC49E66AC4}"/>
              </c:ext>
            </c:extLst>
          </c:dPt>
          <c:dLbls>
            <c:dLbl>
              <c:idx val="1"/>
              <c:layout>
                <c:manualLayout>
                  <c:x val="-5.0708939160382729E-3"/>
                  <c:y val="-2.063930750378057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653D-416B-93F1-25BC49E66AC4}"/>
                </c:ext>
              </c:extLst>
            </c:dLbl>
            <c:dLbl>
              <c:idx val="3"/>
              <c:layout>
                <c:manualLayout>
                  <c:x val="4.0162514407922041E-3"/>
                  <c:y val="-6.8654290730215013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653D-416B-93F1-25BC49E66AC4}"/>
                </c:ext>
              </c:extLst>
            </c:dLbl>
            <c:dLbl>
              <c:idx val="4"/>
              <c:layout>
                <c:manualLayout>
                  <c:x val="-2.9376709855712481E-2"/>
                  <c:y val="-2.9099094401279311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653D-416B-93F1-25BC49E66AC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('DataStorageAll+HD'!$B$2,'DataStorageAll+HD'!$D$2,'DataStorageAll+HD'!$E$2,'DataStorageAll+HD'!$F$2,'DataStorageAll+HD'!$I$2)</c:f>
              <c:strCache>
                <c:ptCount val="5"/>
                <c:pt idx="0">
                  <c:v>Cumulative VideoData Projected Main ROV Cameras HD</c:v>
                </c:pt>
                <c:pt idx="1">
                  <c:v>Cumulative VideoData Projected All other Sources</c:v>
                </c:pt>
                <c:pt idx="2">
                  <c:v>Cumulative All non-video Data Projected</c:v>
                </c:pt>
                <c:pt idx="3">
                  <c:v>Netbackup Space 326 Slots at 12TB per slot Terabytes</c:v>
                </c:pt>
                <c:pt idx="4">
                  <c:v>System Unused Space Terabytes</c:v>
                </c:pt>
              </c:strCache>
            </c:strRef>
          </c:cat>
          <c:val>
            <c:numRef>
              <c:f>('DataStorageAll+HD'!$B$3,'DataStorageAll+HD'!$D$3,'DataStorageAll+HD'!$E$3,'DataStorageAll+HD'!$F$3,'DataStorageAll+HD'!$I$3)</c:f>
              <c:numCache>
                <c:formatCode>General</c:formatCode>
                <c:ptCount val="5"/>
                <c:pt idx="0">
                  <c:v>180</c:v>
                </c:pt>
                <c:pt idx="1">
                  <c:v>20</c:v>
                </c:pt>
                <c:pt idx="2">
                  <c:v>350</c:v>
                </c:pt>
                <c:pt idx="3" formatCode="0">
                  <c:v>3912</c:v>
                </c:pt>
                <c:pt idx="4" formatCode="0">
                  <c:v>11030</c:v>
                </c:pt>
              </c:numCache>
            </c:numRef>
          </c:val>
          <c:extLst>
            <c:ext xmlns:c16="http://schemas.microsoft.com/office/drawing/2014/chart" uri="{C3380CC4-5D6E-409C-BE32-E72D297353CC}">
              <c16:uniqueId val="{0000000A-653D-416B-93F1-25BC49E66AC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9328799177880549E-2"/>
          <c:y val="0.61044914915436899"/>
          <c:w val="0.8413424016442389"/>
          <c:h val="0.37299455945490256"/>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2028 Titan Space</a:t>
            </a:r>
          </a:p>
        </c:rich>
      </c:tx>
      <c:layout>
        <c:manualLayout>
          <c:xMode val="edge"/>
          <c:yMode val="edge"/>
          <c:x val="0.39119814884250587"/>
          <c:y val="5.5187637969094927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79A-49FB-BF6B-B7DC2908613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79A-49FB-BF6B-B7DC2908613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79A-49FB-BF6B-B7DC2908613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79A-49FB-BF6B-B7DC2908613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79A-49FB-BF6B-B7DC29086135}"/>
              </c:ext>
            </c:extLst>
          </c:dPt>
          <c:dLbls>
            <c:dLbl>
              <c:idx val="0"/>
              <c:layout>
                <c:manualLayout>
                  <c:x val="3.510394534016581E-2"/>
                  <c:y val="-5.2219672872016827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479A-49FB-BF6B-B7DC29086135}"/>
                </c:ext>
              </c:extLst>
            </c:dLbl>
            <c:dLbl>
              <c:idx val="1"/>
              <c:layout>
                <c:manualLayout>
                  <c:x val="3.655220180810724E-2"/>
                  <c:y val="-1.2504128209139421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479A-49FB-BF6B-B7DC29086135}"/>
                </c:ext>
              </c:extLst>
            </c:dLbl>
            <c:dLbl>
              <c:idx val="2"/>
              <c:layout>
                <c:manualLayout>
                  <c:x val="3.0363392075990581E-2"/>
                  <c:y val="2.379977751125485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479A-49FB-BF6B-B7DC29086135}"/>
                </c:ext>
              </c:extLst>
            </c:dLbl>
            <c:dLbl>
              <c:idx val="3"/>
              <c:layout>
                <c:manualLayout>
                  <c:x val="6.5692135705259141E-2"/>
                  <c:y val="-3.713085119326971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479A-49FB-BF6B-B7DC29086135}"/>
                </c:ext>
              </c:extLst>
            </c:dLbl>
            <c:dLbl>
              <c:idx val="4"/>
              <c:layout>
                <c:manualLayout>
                  <c:x val="-1.7493820216917328E-2"/>
                  <c:y val="1.8427239227546889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479A-49FB-BF6B-B7DC2908613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('DataStorageAll+HD'!$B$2,'DataStorageAll+HD'!$D$2,'DataStorageAll+HD'!$E$2,'DataStorageAll+HD'!$F$2,'DataStorageAll+HD'!$I$2)</c:f>
              <c:strCache>
                <c:ptCount val="5"/>
                <c:pt idx="0">
                  <c:v>Cumulative VideoData Projected Main ROV Cameras HD</c:v>
                </c:pt>
                <c:pt idx="1">
                  <c:v>Cumulative VideoData Projected All other Sources</c:v>
                </c:pt>
                <c:pt idx="2">
                  <c:v>Cumulative All non-video Data Projected</c:v>
                </c:pt>
                <c:pt idx="3">
                  <c:v>Netbackup Space 326 Slots at 12TB per slot Terabytes</c:v>
                </c:pt>
                <c:pt idx="4">
                  <c:v>System Unused Space Terabytes</c:v>
                </c:pt>
              </c:strCache>
            </c:strRef>
          </c:cat>
          <c:val>
            <c:numRef>
              <c:f>('DataStorageAll+HD'!$B$13,'DataStorageAll+HD'!$D$13,'DataStorageAll+HD'!$E$13,'DataStorageAll+HD'!$F$13,'DataStorageAll+HD'!$I$13)</c:f>
              <c:numCache>
                <c:formatCode>0</c:formatCode>
                <c:ptCount val="5"/>
                <c:pt idx="0">
                  <c:v>3267</c:v>
                </c:pt>
                <c:pt idx="1">
                  <c:v>237.8</c:v>
                </c:pt>
                <c:pt idx="2">
                  <c:v>1650</c:v>
                </c:pt>
                <c:pt idx="3">
                  <c:v>3912</c:v>
                </c:pt>
                <c:pt idx="4">
                  <c:v>6425.2000000000007</c:v>
                </c:pt>
              </c:numCache>
            </c:numRef>
          </c:val>
          <c:extLst>
            <c:ext xmlns:c16="http://schemas.microsoft.com/office/drawing/2014/chart" uri="{C3380CC4-5D6E-409C-BE32-E72D297353CC}">
              <c16:uniqueId val="{0000000A-479A-49FB-BF6B-B7DC29086135}"/>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9328799177880549E-2"/>
          <c:y val="0.61044914915436899"/>
          <c:w val="0.8413424016442389"/>
          <c:h val="0.37299455945490256"/>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Fixed and Tape Cost per Terabyte (Year 1 + n)</a:t>
            </a:r>
          </a:p>
        </c:rich>
      </c:tx>
      <c:layout>
        <c:manualLayout>
          <c:xMode val="edge"/>
          <c:yMode val="edge"/>
          <c:x val="8.3284558180227453E-2"/>
          <c:y val="3.67917586460632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6"/>
          <c:order val="0"/>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DB7-416A-8BF6-9DA37C9A84E8}"/>
              </c:ext>
            </c:extLst>
          </c:dPt>
          <c:dLbls>
            <c:dLbl>
              <c:idx val="0"/>
              <c:layout>
                <c:manualLayout>
                  <c:x val="-0.35809611064335201"/>
                  <c:y val="-0.53622531796260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B7-416A-8BF6-9DA37C9A84E8}"/>
                </c:ext>
              </c:extLst>
            </c:dLbl>
            <c:dLbl>
              <c:idx val="1"/>
              <c:layout>
                <c:manualLayout>
                  <c:x val="2.2404545986301261E-2"/>
                  <c:y val="-1.59530888130415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B7-416A-8BF6-9DA37C9A84E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04-ADB7-416A-8BF6-9DA37C9A84E8}"/>
            </c:ext>
          </c:extLst>
        </c:ser>
        <c:ser>
          <c:idx val="7"/>
          <c:order val="1"/>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6-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8-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09-ADB7-416A-8BF6-9DA37C9A84E8}"/>
            </c:ext>
          </c:extLst>
        </c:ser>
        <c:ser>
          <c:idx val="8"/>
          <c:order val="2"/>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B-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D-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0E-ADB7-416A-8BF6-9DA37C9A84E8}"/>
            </c:ext>
          </c:extLst>
        </c:ser>
        <c:ser>
          <c:idx val="9"/>
          <c:order val="3"/>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0-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2-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13-ADB7-416A-8BF6-9DA37C9A84E8}"/>
            </c:ext>
          </c:extLst>
        </c:ser>
        <c:ser>
          <c:idx val="10"/>
          <c:order val="4"/>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5-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7-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18-ADB7-416A-8BF6-9DA37C9A84E8}"/>
            </c:ext>
          </c:extLst>
        </c:ser>
        <c:ser>
          <c:idx val="11"/>
          <c:order val="5"/>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A-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C-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1D-ADB7-416A-8BF6-9DA37C9A84E8}"/>
            </c:ext>
          </c:extLst>
        </c:ser>
        <c:ser>
          <c:idx val="2"/>
          <c:order val="6"/>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F-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1-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22-ADB7-416A-8BF6-9DA37C9A84E8}"/>
            </c:ext>
          </c:extLst>
        </c:ser>
        <c:ser>
          <c:idx val="3"/>
          <c:order val="7"/>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4-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6-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27-ADB7-416A-8BF6-9DA37C9A84E8}"/>
            </c:ext>
          </c:extLst>
        </c:ser>
        <c:ser>
          <c:idx val="4"/>
          <c:order val="8"/>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9-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B-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2C-ADB7-416A-8BF6-9DA37C9A84E8}"/>
            </c:ext>
          </c:extLst>
        </c:ser>
        <c:ser>
          <c:idx val="5"/>
          <c:order val="9"/>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E-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0-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31-ADB7-416A-8BF6-9DA37C9A84E8}"/>
            </c:ext>
          </c:extLst>
        </c:ser>
        <c:ser>
          <c:idx val="1"/>
          <c:order val="10"/>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3-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5-ADB7-416A-8BF6-9DA37C9A84E8}"/>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36-ADB7-416A-8BF6-9DA37C9A84E8}"/>
            </c:ext>
          </c:extLst>
        </c:ser>
        <c:ser>
          <c:idx val="0"/>
          <c:order val="11"/>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8-ADB7-416A-8BF6-9DA37C9A84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A-ADB7-416A-8BF6-9DA37C9A84E8}"/>
              </c:ext>
            </c:extLst>
          </c:dPt>
          <c:dLbls>
            <c:dLbl>
              <c:idx val="0"/>
              <c:layout>
                <c:manualLayout>
                  <c:x val="4.617574365704287E-2"/>
                  <c:y val="-8.03132224365993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8-ADB7-416A-8BF6-9DA37C9A84E8}"/>
                </c:ext>
              </c:extLst>
            </c:dLbl>
            <c:dLbl>
              <c:idx val="1"/>
              <c:layout>
                <c:manualLayout>
                  <c:x val="6.4940944881889659E-2"/>
                  <c:y val="3.375542461165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A-ADB7-416A-8BF6-9DA37C9A84E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3B-ADB7-416A-8BF6-9DA37C9A84E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2018 Titan Space w/ 4K </a:t>
            </a:r>
            <a:r>
              <a:rPr lang="en-US" sz="1800" dirty="0" smtClean="0"/>
              <a:t>Video (there is none..)</a:t>
            </a:r>
            <a:endParaRPr lang="en-US" sz="1800" dirty="0"/>
          </a:p>
        </c:rich>
      </c:tx>
      <c:layout>
        <c:manualLayout>
          <c:xMode val="edge"/>
          <c:yMode val="edge"/>
          <c:x val="0.2177866111330678"/>
          <c:y val="8.7992125984251972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tx1"/>
                </a:solidFill>
              </a:ln>
              <a:effectLst/>
            </c:spPr>
            <c:extLst>
              <c:ext xmlns:c16="http://schemas.microsoft.com/office/drawing/2014/chart" uri="{C3380CC4-5D6E-409C-BE32-E72D297353CC}">
                <c16:uniqueId val="{00000001-B7E1-461D-8D07-FA2847BF1337}"/>
              </c:ext>
            </c:extLst>
          </c:dPt>
          <c:dPt>
            <c:idx val="1"/>
            <c:bubble3D val="0"/>
            <c:spPr>
              <a:solidFill>
                <a:schemeClr val="accent2"/>
              </a:solidFill>
              <a:ln w="19050">
                <a:solidFill>
                  <a:schemeClr val="tx1"/>
                </a:solidFill>
              </a:ln>
              <a:effectLst/>
            </c:spPr>
            <c:extLst>
              <c:ext xmlns:c16="http://schemas.microsoft.com/office/drawing/2014/chart" uri="{C3380CC4-5D6E-409C-BE32-E72D297353CC}">
                <c16:uniqueId val="{00000003-B7E1-461D-8D07-FA2847BF1337}"/>
              </c:ext>
            </c:extLst>
          </c:dPt>
          <c:dPt>
            <c:idx val="2"/>
            <c:bubble3D val="0"/>
            <c:spPr>
              <a:solidFill>
                <a:schemeClr val="accent3"/>
              </a:solidFill>
              <a:ln w="19050">
                <a:solidFill>
                  <a:schemeClr val="tx1"/>
                </a:solidFill>
              </a:ln>
              <a:effectLst/>
            </c:spPr>
            <c:extLst>
              <c:ext xmlns:c16="http://schemas.microsoft.com/office/drawing/2014/chart" uri="{C3380CC4-5D6E-409C-BE32-E72D297353CC}">
                <c16:uniqueId val="{00000005-B7E1-461D-8D07-FA2847BF1337}"/>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B7E1-461D-8D07-FA2847BF1337}"/>
              </c:ext>
            </c:extLst>
          </c:dPt>
          <c:dPt>
            <c:idx val="4"/>
            <c:bubble3D val="0"/>
            <c:spPr>
              <a:solidFill>
                <a:schemeClr val="accent5"/>
              </a:solidFill>
              <a:ln w="19050">
                <a:solidFill>
                  <a:schemeClr val="tx1"/>
                </a:solidFill>
              </a:ln>
              <a:effectLst/>
            </c:spPr>
            <c:extLst>
              <c:ext xmlns:c16="http://schemas.microsoft.com/office/drawing/2014/chart" uri="{C3380CC4-5D6E-409C-BE32-E72D297353CC}">
                <c16:uniqueId val="{00000009-B7E1-461D-8D07-FA2847BF1337}"/>
              </c:ext>
            </c:extLst>
          </c:dPt>
          <c:dPt>
            <c:idx val="5"/>
            <c:bubble3D val="0"/>
            <c:spPr>
              <a:solidFill>
                <a:schemeClr val="accent6"/>
              </a:solidFill>
              <a:ln w="19050">
                <a:solidFill>
                  <a:schemeClr val="tx1"/>
                </a:solidFill>
              </a:ln>
              <a:effectLst/>
            </c:spPr>
            <c:extLst>
              <c:ext xmlns:c16="http://schemas.microsoft.com/office/drawing/2014/chart" uri="{C3380CC4-5D6E-409C-BE32-E72D297353CC}">
                <c16:uniqueId val="{0000000B-B7E1-461D-8D07-FA2847BF1337}"/>
              </c:ext>
            </c:extLst>
          </c:dPt>
          <c:dPt>
            <c:idx val="6"/>
            <c:bubble3D val="0"/>
            <c:spPr>
              <a:noFill/>
              <a:ln w="19050">
                <a:solidFill>
                  <a:schemeClr val="tx1"/>
                </a:solidFill>
              </a:ln>
              <a:effectLst/>
            </c:spPr>
            <c:extLst>
              <c:ext xmlns:c16="http://schemas.microsoft.com/office/drawing/2014/chart" uri="{C3380CC4-5D6E-409C-BE32-E72D297353CC}">
                <c16:uniqueId val="{0000000D-B7E1-461D-8D07-FA2847BF1337}"/>
              </c:ext>
            </c:extLst>
          </c:dPt>
          <c:dLbls>
            <c:dLbl>
              <c:idx val="0"/>
              <c:layout>
                <c:manualLayout>
                  <c:x val="-3.8558505206035737E-2"/>
                  <c:y val="-1.808668447694038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B7E1-461D-8D07-FA2847BF1337}"/>
                </c:ext>
              </c:extLst>
            </c:dLbl>
            <c:dLbl>
              <c:idx val="1"/>
              <c:layout>
                <c:manualLayout>
                  <c:x val="-0.10162541318942961"/>
                  <c:y val="2.1001476377952755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B7E1-461D-8D07-FA2847BF1337}"/>
                </c:ext>
              </c:extLst>
            </c:dLbl>
            <c:dLbl>
              <c:idx val="2"/>
              <c:layout>
                <c:manualLayout>
                  <c:x val="1.2828512034614246E-2"/>
                  <c:y val="-1.0804801743532058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B7E1-461D-8D07-FA2847BF1337}"/>
                </c:ext>
              </c:extLst>
            </c:dLbl>
            <c:dLbl>
              <c:idx val="3"/>
              <c:layout>
                <c:manualLayout>
                  <c:x val="6.7324345393126636E-2"/>
                  <c:y val="-4.740227784026996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B7E1-461D-8D07-FA2847BF1337}"/>
                </c:ext>
              </c:extLst>
            </c:dLbl>
            <c:dLbl>
              <c:idx val="4"/>
              <c:layout>
                <c:manualLayout>
                  <c:x val="0.11733220127990525"/>
                  <c:y val="7.8657550618672668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B7E1-461D-8D07-FA2847BF1337}"/>
                </c:ext>
              </c:extLst>
            </c:dLbl>
            <c:dLbl>
              <c:idx val="5"/>
              <c:layout>
                <c:manualLayout>
                  <c:x val="6.5983557024673387E-2"/>
                  <c:y val="-1.102397356580427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B7E1-461D-8D07-FA2847BF1337}"/>
                </c:ext>
              </c:extLst>
            </c:dLbl>
            <c:dLbl>
              <c:idx val="6"/>
              <c:layout>
                <c:manualLayout>
                  <c:x val="-5.3973341350366508E-2"/>
                  <c:y val="1.363575646794150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B7E1-461D-8D07-FA2847BF133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('DataStorageAll+4K+Archive'!$B$2,'DataStorageAll+4K+Archive'!$C$2,'DataStorageAll+4K+Archive'!$D$2,'DataStorageAll+4K+Archive'!$E$2,'DataStorageAll+4K+Archive'!$F$2,'DataStorageAll+4K+Archive'!$G$2,'DataStorageAll+4K+Archive'!$J$2)</c:f>
              <c:strCache>
                <c:ptCount val="7"/>
                <c:pt idx="0">
                  <c:v>Cumulative VideoData Projected Main ROV Cameras HD</c:v>
                </c:pt>
                <c:pt idx="1">
                  <c:v>Cumulative VideoData Projected Main ROV Cameras 4K</c:v>
                </c:pt>
                <c:pt idx="2">
                  <c:v>Cumulative VideoData Projected All other Sources</c:v>
                </c:pt>
                <c:pt idx="3">
                  <c:v>Video Archive Conversion to File Data</c:v>
                </c:pt>
                <c:pt idx="4">
                  <c:v>Cumulative All Non-Video Data Projected</c:v>
                </c:pt>
                <c:pt idx="5">
                  <c:v>Netbackup Space 326 Slots at 12TB per slot Terabytes</c:v>
                </c:pt>
                <c:pt idx="6">
                  <c:v>System Unused Space Terabytes</c:v>
                </c:pt>
              </c:strCache>
            </c:strRef>
          </c:cat>
          <c:val>
            <c:numRef>
              <c:f>('DataStorageAll+4K+Archive'!$B$3,'DataStorageAll+4K+Archive'!$C$3,'DataStorageAll+4K+Archive'!$D$3,'DataStorageAll+4K+Archive'!$E$3,'DataStorageAll+4K+Archive'!$F$3,'DataStorageAll+4K+Archive'!$G$3,'DataStorageAll+4K+Archive'!$J$3)</c:f>
              <c:numCache>
                <c:formatCode>General</c:formatCode>
                <c:ptCount val="7"/>
                <c:pt idx="0">
                  <c:v>180</c:v>
                </c:pt>
                <c:pt idx="1">
                  <c:v>0</c:v>
                </c:pt>
                <c:pt idx="2">
                  <c:v>20</c:v>
                </c:pt>
                <c:pt idx="3">
                  <c:v>0</c:v>
                </c:pt>
                <c:pt idx="4">
                  <c:v>350</c:v>
                </c:pt>
                <c:pt idx="5" formatCode="0">
                  <c:v>3912</c:v>
                </c:pt>
                <c:pt idx="6" formatCode="0">
                  <c:v>11030</c:v>
                </c:pt>
              </c:numCache>
            </c:numRef>
          </c:val>
          <c:extLst>
            <c:ext xmlns:c16="http://schemas.microsoft.com/office/drawing/2014/chart" uri="{C3380CC4-5D6E-409C-BE32-E72D297353CC}">
              <c16:uniqueId val="{0000000E-B7E1-461D-8D07-FA2847BF1337}"/>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9328799177880549E-2"/>
          <c:y val="0.69474591506986483"/>
          <c:w val="0.8413424016442389"/>
          <c:h val="0.28869779102756665"/>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2029 Titan Space w/ 4K Video (with system expansion)</a:t>
            </a:r>
          </a:p>
        </c:rich>
      </c:tx>
      <c:layout>
        <c:manualLayout>
          <c:xMode val="edge"/>
          <c:yMode val="edge"/>
          <c:x val="0.18605608326736936"/>
          <c:y val="1.6178505391311573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spPr>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E043-4C3D-A9B8-CBE849355496}"/>
              </c:ext>
            </c:extLst>
          </c:dPt>
          <c:dPt>
            <c:idx val="1"/>
            <c:bubble3D val="0"/>
            <c:spPr>
              <a:solidFill>
                <a:schemeClr val="accent2"/>
              </a:solidFill>
              <a:ln w="19050">
                <a:solidFill>
                  <a:schemeClr val="tx1"/>
                </a:solidFill>
              </a:ln>
              <a:effectLst/>
            </c:spPr>
            <c:extLst>
              <c:ext xmlns:c16="http://schemas.microsoft.com/office/drawing/2014/chart" uri="{C3380CC4-5D6E-409C-BE32-E72D297353CC}">
                <c16:uniqueId val="{00000003-E043-4C3D-A9B8-CBE849355496}"/>
              </c:ext>
            </c:extLst>
          </c:dPt>
          <c:dPt>
            <c:idx val="2"/>
            <c:bubble3D val="0"/>
            <c:spPr>
              <a:solidFill>
                <a:schemeClr val="accent3"/>
              </a:solidFill>
              <a:ln w="19050">
                <a:solidFill>
                  <a:schemeClr val="tx1"/>
                </a:solidFill>
              </a:ln>
              <a:effectLst/>
            </c:spPr>
            <c:extLst>
              <c:ext xmlns:c16="http://schemas.microsoft.com/office/drawing/2014/chart" uri="{C3380CC4-5D6E-409C-BE32-E72D297353CC}">
                <c16:uniqueId val="{00000005-E043-4C3D-A9B8-CBE849355496}"/>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E043-4C3D-A9B8-CBE849355496}"/>
              </c:ext>
            </c:extLst>
          </c:dPt>
          <c:dPt>
            <c:idx val="4"/>
            <c:bubble3D val="0"/>
            <c:spPr>
              <a:solidFill>
                <a:schemeClr val="accent5"/>
              </a:solidFill>
              <a:ln w="19050">
                <a:solidFill>
                  <a:schemeClr val="tx1"/>
                </a:solidFill>
              </a:ln>
              <a:effectLst/>
            </c:spPr>
            <c:extLst>
              <c:ext xmlns:c16="http://schemas.microsoft.com/office/drawing/2014/chart" uri="{C3380CC4-5D6E-409C-BE32-E72D297353CC}">
                <c16:uniqueId val="{00000009-E043-4C3D-A9B8-CBE849355496}"/>
              </c:ext>
            </c:extLst>
          </c:dPt>
          <c:dPt>
            <c:idx val="5"/>
            <c:bubble3D val="0"/>
            <c:spPr>
              <a:solidFill>
                <a:schemeClr val="accent6"/>
              </a:solidFill>
              <a:ln w="19050">
                <a:solidFill>
                  <a:schemeClr val="tx1"/>
                </a:solidFill>
              </a:ln>
              <a:effectLst/>
            </c:spPr>
            <c:extLst>
              <c:ext xmlns:c16="http://schemas.microsoft.com/office/drawing/2014/chart" uri="{C3380CC4-5D6E-409C-BE32-E72D297353CC}">
                <c16:uniqueId val="{0000000B-E043-4C3D-A9B8-CBE849355496}"/>
              </c:ext>
            </c:extLst>
          </c:dPt>
          <c:dPt>
            <c:idx val="6"/>
            <c:bubble3D val="0"/>
            <c:spPr>
              <a:solidFill>
                <a:schemeClr val="bg1"/>
              </a:solidFill>
              <a:ln w="6350" cmpd="sng">
                <a:solidFill>
                  <a:schemeClr val="tx1"/>
                </a:solidFill>
              </a:ln>
              <a:effectLst/>
            </c:spPr>
            <c:extLst>
              <c:ext xmlns:c16="http://schemas.microsoft.com/office/drawing/2014/chart" uri="{C3380CC4-5D6E-409C-BE32-E72D297353CC}">
                <c16:uniqueId val="{0000000D-E043-4C3D-A9B8-CBE849355496}"/>
              </c:ext>
            </c:extLst>
          </c:dPt>
          <c:dLbls>
            <c:dLbl>
              <c:idx val="1"/>
              <c:layout>
                <c:manualLayout>
                  <c:x val="2.2060077181854015E-2"/>
                  <c:y val="4.1698820604926549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E043-4C3D-A9B8-CBE849355496}"/>
                </c:ext>
              </c:extLst>
            </c:dLbl>
            <c:dLbl>
              <c:idx val="3"/>
              <c:layout>
                <c:manualLayout>
                  <c:x val="-5.2475105338258797E-3"/>
                  <c:y val="1.5524205939999043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E043-4C3D-A9B8-CBE849355496}"/>
                </c:ext>
              </c:extLst>
            </c:dLbl>
            <c:dLbl>
              <c:idx val="4"/>
              <c:layout>
                <c:manualLayout>
                  <c:x val="1.9794273387537852E-3"/>
                  <c:y val="8.3105694832378389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E043-4C3D-A9B8-CBE849355496}"/>
                </c:ext>
              </c:extLst>
            </c:dLbl>
            <c:dLbl>
              <c:idx val="5"/>
              <c:layout>
                <c:manualLayout>
                  <c:x val="-3.0258281160722197E-2"/>
                  <c:y val="-7.0528098558365372E-4"/>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E043-4C3D-A9B8-CBE849355496}"/>
                </c:ext>
              </c:extLst>
            </c:dLbl>
            <c:dLbl>
              <c:idx val="6"/>
              <c:layout>
                <c:manualLayout>
                  <c:x val="-8.8512981016261871E-2"/>
                  <c:y val="3.0546024316229991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E043-4C3D-A9B8-CBE84935549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('DataStorageAll+4K+Archive'!$B$2,'DataStorageAll+4K+Archive'!$C$2,'DataStorageAll+4K+Archive'!$D$2,'DataStorageAll+4K+Archive'!$E$2,'DataStorageAll+4K+Archive'!$F$2,'DataStorageAll+4K+Archive'!$G$2,'DataStorageAll+4K+Archive'!$J$2)</c:f>
              <c:strCache>
                <c:ptCount val="7"/>
                <c:pt idx="0">
                  <c:v>Cumulative VideoData Projected Main ROV Cameras HD</c:v>
                </c:pt>
                <c:pt idx="1">
                  <c:v>Cumulative VideoData Projected Main ROV Cameras 4K</c:v>
                </c:pt>
                <c:pt idx="2">
                  <c:v>Cumulative VideoData Projected All other Sources</c:v>
                </c:pt>
                <c:pt idx="3">
                  <c:v>Video Archive Conversion to File Data</c:v>
                </c:pt>
                <c:pt idx="4">
                  <c:v>Cumulative All Non-Video Data Projected</c:v>
                </c:pt>
                <c:pt idx="5">
                  <c:v>Netbackup Space 326 Slots at 12TB per slot Terabytes</c:v>
                </c:pt>
                <c:pt idx="6">
                  <c:v>System Unused Space Terabytes</c:v>
                </c:pt>
              </c:strCache>
            </c:strRef>
          </c:cat>
          <c:val>
            <c:numRef>
              <c:f>('DataStorageAll+4K+Archive'!$B$14,'DataStorageAll+4K+Archive'!$C$14,'DataStorageAll+4K+Archive'!$D$14,'DataStorageAll+4K+Archive'!$E$14,'DataStorageAll+4K+Archive'!$F$14,'DataStorageAll+4K+Archive'!$G$14,'DataStorageAll+4K+Archive'!$J$14)</c:f>
              <c:numCache>
                <c:formatCode>0</c:formatCode>
                <c:ptCount val="7"/>
                <c:pt idx="0">
                  <c:v>653.40000000000009</c:v>
                </c:pt>
                <c:pt idx="1">
                  <c:v>13992.000000000004</c:v>
                </c:pt>
                <c:pt idx="2">
                  <c:v>259.58000000000004</c:v>
                </c:pt>
                <c:pt idx="3">
                  <c:v>2725.5105000000003</c:v>
                </c:pt>
                <c:pt idx="4">
                  <c:v>1780</c:v>
                </c:pt>
                <c:pt idx="5">
                  <c:v>3912</c:v>
                </c:pt>
                <c:pt idx="6">
                  <c:v>13649.509499999996</c:v>
                </c:pt>
              </c:numCache>
            </c:numRef>
          </c:val>
          <c:extLst>
            <c:ext xmlns:c16="http://schemas.microsoft.com/office/drawing/2014/chart" uri="{C3380CC4-5D6E-409C-BE32-E72D297353CC}">
              <c16:uniqueId val="{0000000E-E043-4C3D-A9B8-CBE84935549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9328799177880549E-2"/>
          <c:y val="0.64474996364240744"/>
          <c:w val="0.8413424016442389"/>
          <c:h val="0.33869382751958116"/>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Fixed and Tape Cost per Terabyte (Year 1 + n) after Titan</a:t>
            </a:r>
            <a:r>
              <a:rPr lang="en-US" baseline="0"/>
              <a:t> </a:t>
            </a:r>
            <a:r>
              <a:rPr lang="en-US"/>
              <a:t>expansion</a:t>
            </a:r>
          </a:p>
        </c:rich>
      </c:tx>
      <c:layout>
        <c:manualLayout>
          <c:xMode val="edge"/>
          <c:yMode val="edge"/>
          <c:x val="8.7593780739265867E-2"/>
          <c:y val="5.841735978020162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6"/>
          <c:order val="0"/>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555-43CF-8AD2-9CB5B4AD9F56}"/>
              </c:ext>
            </c:extLst>
          </c:dPt>
          <c:dLbls>
            <c:dLbl>
              <c:idx val="0"/>
              <c:layout>
                <c:manualLayout>
                  <c:x val="1.4938655923823476E-2"/>
                  <c:y val="-3.83635929806294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55-43CF-8AD2-9CB5B4AD9F56}"/>
                </c:ext>
              </c:extLst>
            </c:dLbl>
            <c:dLbl>
              <c:idx val="1"/>
              <c:layout>
                <c:manualLayout>
                  <c:x val="-3.7550306211723533E-2"/>
                  <c:y val="-1.0452864363029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55-43CF-8AD2-9CB5B4AD9F5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(StorageCostCalculations!$G$14,StorageCostCalculations!$H$14,StorageCostCalculations!$E$26)</c:f>
              <c:numCache>
                <c:formatCode>"$"#,##0.00</c:formatCode>
                <c:ptCount val="2"/>
                <c:pt idx="0">
                  <c:v>0.70191675491217898</c:v>
                </c:pt>
                <c:pt idx="1">
                  <c:v>0.63</c:v>
                </c:pt>
              </c:numCache>
            </c:numRef>
          </c:val>
          <c:extLst>
            <c:ext xmlns:c16="http://schemas.microsoft.com/office/drawing/2014/chart" uri="{C3380CC4-5D6E-409C-BE32-E72D297353CC}">
              <c16:uniqueId val="{00000004-5555-43CF-8AD2-9CB5B4AD9F56}"/>
            </c:ext>
          </c:extLst>
        </c:ser>
        <c:ser>
          <c:idx val="7"/>
          <c:order val="1"/>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6-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8-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09-5555-43CF-8AD2-9CB5B4AD9F56}"/>
            </c:ext>
          </c:extLst>
        </c:ser>
        <c:ser>
          <c:idx val="8"/>
          <c:order val="2"/>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B-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D-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0E-5555-43CF-8AD2-9CB5B4AD9F56}"/>
            </c:ext>
          </c:extLst>
        </c:ser>
        <c:ser>
          <c:idx val="9"/>
          <c:order val="3"/>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0-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2-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13-5555-43CF-8AD2-9CB5B4AD9F56}"/>
            </c:ext>
          </c:extLst>
        </c:ser>
        <c:ser>
          <c:idx val="10"/>
          <c:order val="4"/>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5-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7-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18-5555-43CF-8AD2-9CB5B4AD9F56}"/>
            </c:ext>
          </c:extLst>
        </c:ser>
        <c:ser>
          <c:idx val="11"/>
          <c:order val="5"/>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A-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C-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1D-5555-43CF-8AD2-9CB5B4AD9F56}"/>
            </c:ext>
          </c:extLst>
        </c:ser>
        <c:ser>
          <c:idx val="2"/>
          <c:order val="6"/>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F-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1-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22-5555-43CF-8AD2-9CB5B4AD9F56}"/>
            </c:ext>
          </c:extLst>
        </c:ser>
        <c:ser>
          <c:idx val="3"/>
          <c:order val="7"/>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4-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6-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27-5555-43CF-8AD2-9CB5B4AD9F56}"/>
            </c:ext>
          </c:extLst>
        </c:ser>
        <c:ser>
          <c:idx val="4"/>
          <c:order val="8"/>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9-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B-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2C-5555-43CF-8AD2-9CB5B4AD9F56}"/>
            </c:ext>
          </c:extLst>
        </c:ser>
        <c:ser>
          <c:idx val="5"/>
          <c:order val="9"/>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E-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0-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31-5555-43CF-8AD2-9CB5B4AD9F56}"/>
            </c:ext>
          </c:extLst>
        </c:ser>
        <c:ser>
          <c:idx val="1"/>
          <c:order val="10"/>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3-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5-5555-43CF-8AD2-9CB5B4AD9F56}"/>
              </c:ext>
            </c:extLst>
          </c:dPt>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36-5555-43CF-8AD2-9CB5B4AD9F56}"/>
            </c:ext>
          </c:extLst>
        </c:ser>
        <c:ser>
          <c:idx val="0"/>
          <c:order val="11"/>
          <c:tx>
            <c:v>Annual Fixed and Tape Cost per Terabyte (Year 1)</c:v>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8-5555-43CF-8AD2-9CB5B4AD9F5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A-5555-43CF-8AD2-9CB5B4AD9F56}"/>
              </c:ext>
            </c:extLst>
          </c:dPt>
          <c:dLbls>
            <c:dLbl>
              <c:idx val="0"/>
              <c:layout>
                <c:manualLayout>
                  <c:x val="-0.29195894117886428"/>
                  <c:y val="-0.5560663000802585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8-5555-43CF-8AD2-9CB5B4AD9F56}"/>
                </c:ext>
              </c:extLst>
            </c:dLbl>
            <c:dLbl>
              <c:idx val="1"/>
              <c:layout>
                <c:manualLayout>
                  <c:x val="6.4940944881889659E-2"/>
                  <c:y val="3.375542461165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A-5555-43CF-8AD2-9CB5B4AD9F5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(StorageCostCalculations!$G$2,StorageCostCalculations!$H$2,StorageCostCalculations!$E$25)</c:f>
              <c:strCache>
                <c:ptCount val="2"/>
                <c:pt idx="0">
                  <c:v>Annual Fixed Cost on and off-line per Terabyte Capacity</c:v>
                </c:pt>
                <c:pt idx="1">
                  <c:v>Annual Fixed Off-Site Backup cost per Terabyte</c:v>
                </c:pt>
              </c:strCache>
            </c:strRef>
          </c:cat>
          <c:val>
            <c:numRef>
              <c:f>(StorageCostCalculations!$G$7,StorageCostCalculations!$H$7,StorageCostCalculations!$E$26)</c:f>
              <c:numCache>
                <c:formatCode>"$"#,##0.00</c:formatCode>
                <c:ptCount val="2"/>
                <c:pt idx="0">
                  <c:v>12.235294117647058</c:v>
                </c:pt>
                <c:pt idx="1">
                  <c:v>0.63</c:v>
                </c:pt>
              </c:numCache>
            </c:numRef>
          </c:val>
          <c:extLst>
            <c:ext xmlns:c16="http://schemas.microsoft.com/office/drawing/2014/chart" uri="{C3380CC4-5D6E-409C-BE32-E72D297353CC}">
              <c16:uniqueId val="{0000003B-5555-43CF-8AD2-9CB5B4AD9F5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HD only  - 10 years</a:t>
            </a:r>
            <a:r>
              <a:rPr lang="en-US"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'DataStorageAll+4K+Archive'!$B$2</c:f>
              <c:strCache>
                <c:ptCount val="1"/>
                <c:pt idx="0">
                  <c:v>Stay with HD Cumulative VideoData Main ROV Cameras HD</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'DataStorageAll+4K+Archive'!$B$4:$B$16</c:f>
              <c:numCache>
                <c:formatCode>0</c:formatCode>
                <c:ptCount val="13"/>
                <c:pt idx="0" formatCode="General">
                  <c:v>180</c:v>
                </c:pt>
                <c:pt idx="1">
                  <c:v>506.70000000000005</c:v>
                </c:pt>
                <c:pt idx="2">
                  <c:v>833.40000000000009</c:v>
                </c:pt>
                <c:pt idx="3">
                  <c:v>1160.1000000000001</c:v>
                </c:pt>
                <c:pt idx="4">
                  <c:v>1486.8000000000002</c:v>
                </c:pt>
                <c:pt idx="5">
                  <c:v>1813.5000000000002</c:v>
                </c:pt>
                <c:pt idx="6">
                  <c:v>2140.2000000000003</c:v>
                </c:pt>
                <c:pt idx="7">
                  <c:v>2466.9000000000005</c:v>
                </c:pt>
                <c:pt idx="8">
                  <c:v>2793.6000000000004</c:v>
                </c:pt>
                <c:pt idx="9">
                  <c:v>3120.3</c:v>
                </c:pt>
                <c:pt idx="10">
                  <c:v>3447</c:v>
                </c:pt>
                <c:pt idx="11">
                  <c:v>3773.7</c:v>
                </c:pt>
                <c:pt idx="12">
                  <c:v>4100.3999999999996</c:v>
                </c:pt>
              </c:numCache>
            </c:numRef>
          </c:val>
          <c:extLst>
            <c:ext xmlns:c16="http://schemas.microsoft.com/office/drawing/2014/chart" uri="{C3380CC4-5D6E-409C-BE32-E72D297353CC}">
              <c16:uniqueId val="{00000000-5484-4AAC-9509-02EC3A4F2A38}"/>
            </c:ext>
          </c:extLst>
        </c:ser>
        <c:ser>
          <c:idx val="2"/>
          <c:order val="1"/>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1-5484-4AAC-9509-02EC3A4F2A38}"/>
            </c:ext>
          </c:extLst>
        </c:ser>
        <c:ser>
          <c:idx val="3"/>
          <c:order val="2"/>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2-5484-4AAC-9509-02EC3A4F2A38}"/>
            </c:ext>
          </c:extLst>
        </c:ser>
        <c:ser>
          <c:idx val="4"/>
          <c:order val="3"/>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3-5484-4AAC-9509-02EC3A4F2A38}"/>
            </c:ext>
          </c:extLst>
        </c:ser>
        <c:ser>
          <c:idx val="5"/>
          <c:order val="5"/>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1362.7552500000002</c:v>
                </c:pt>
                <c:pt idx="3" formatCode="0">
                  <c:v>2725.5105000000003</c:v>
                </c:pt>
                <c:pt idx="4" formatCode="0">
                  <c:v>2725.5105000000003</c:v>
                </c:pt>
                <c:pt idx="5" formatCode="0">
                  <c:v>2725.5105000000003</c:v>
                </c:pt>
                <c:pt idx="6" formatCode="0">
                  <c:v>2725.5105000000003</c:v>
                </c:pt>
                <c:pt idx="7" formatCode="0">
                  <c:v>2725.5105000000003</c:v>
                </c:pt>
                <c:pt idx="8" formatCode="0">
                  <c:v>2725.5105000000003</c:v>
                </c:pt>
                <c:pt idx="9" formatCode="0">
                  <c:v>2725.5105000000003</c:v>
                </c:pt>
                <c:pt idx="10" formatCode="0">
                  <c:v>2725.5105000000003</c:v>
                </c:pt>
                <c:pt idx="11" formatCode="0">
                  <c:v>2725.5105000000003</c:v>
                </c:pt>
                <c:pt idx="12" formatCode="0">
                  <c:v>2725.5105000000003</c:v>
                </c:pt>
              </c:numCache>
            </c:numRef>
          </c:val>
          <c:extLst>
            <c:ext xmlns:c16="http://schemas.microsoft.com/office/drawing/2014/chart" uri="{C3380CC4-5D6E-409C-BE32-E72D297353CC}">
              <c16:uniqueId val="{00000004-5484-4AAC-9509-02EC3A4F2A38}"/>
            </c:ext>
          </c:extLst>
        </c:ser>
        <c:dLbls>
          <c:showLegendKey val="0"/>
          <c:showVal val="0"/>
          <c:showCatName val="0"/>
          <c:showSerName val="0"/>
          <c:showPercent val="0"/>
          <c:showBubbleSize val="0"/>
        </c:dLbls>
        <c:axId val="527010752"/>
        <c:axId val="527009968"/>
      </c:areaChart>
      <c:areaChart>
        <c:grouping val="stacked"/>
        <c:varyColors val="0"/>
        <c:ser>
          <c:idx val="6"/>
          <c:order val="4"/>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15492</c:v>
                </c:pt>
                <c:pt idx="1">
                  <c:v>15492</c:v>
                </c:pt>
                <c:pt idx="2">
                  <c:v>15492</c:v>
                </c:pt>
                <c:pt idx="3">
                  <c:v>15492</c:v>
                </c:pt>
                <c:pt idx="4">
                  <c:v>15492</c:v>
                </c:pt>
                <c:pt idx="5">
                  <c:v>36972</c:v>
                </c:pt>
                <c:pt idx="6">
                  <c:v>36972</c:v>
                </c:pt>
                <c:pt idx="7">
                  <c:v>36972</c:v>
                </c:pt>
                <c:pt idx="8">
                  <c:v>36972</c:v>
                </c:pt>
                <c:pt idx="9">
                  <c:v>36972</c:v>
                </c:pt>
                <c:pt idx="10">
                  <c:v>36972</c:v>
                </c:pt>
                <c:pt idx="11">
                  <c:v>36972</c:v>
                </c:pt>
                <c:pt idx="12">
                  <c:v>36972</c:v>
                </c:pt>
              </c:numCache>
            </c:numRef>
          </c:val>
          <c:extLst>
            <c:ext xmlns:c16="http://schemas.microsoft.com/office/drawing/2014/chart" uri="{C3380CC4-5D6E-409C-BE32-E72D297353CC}">
              <c16:uniqueId val="{00000005-5484-4AAC-9509-02EC3A4F2A38}"/>
            </c:ext>
          </c:extLst>
        </c:ser>
        <c:dLbls>
          <c:showLegendKey val="0"/>
          <c:showVal val="0"/>
          <c:showCatName val="0"/>
          <c:showSerName val="0"/>
          <c:showPercent val="0"/>
          <c:showBubbleSize val="0"/>
        </c:dLbls>
        <c:axId val="527009184"/>
        <c:axId val="527011144"/>
      </c:areaChart>
      <c:catAx>
        <c:axId val="52701075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009968"/>
        <c:crosses val="autoZero"/>
        <c:auto val="1"/>
        <c:lblAlgn val="ctr"/>
        <c:lblOffset val="100"/>
        <c:noMultiLvlLbl val="0"/>
      </c:catAx>
      <c:valAx>
        <c:axId val="527009968"/>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010752"/>
        <c:crosses val="autoZero"/>
        <c:crossBetween val="midCat"/>
        <c:dispUnits>
          <c:builtInUnit val="thousands"/>
          <c:dispUnitsLbl>
            <c:layout>
              <c:manualLayout>
                <c:xMode val="edge"/>
                <c:yMode val="edge"/>
                <c:x val="1.5234613040828763E-2"/>
                <c:y val="6.4042553191489368E-2"/>
              </c:manualLayout>
            </c:layout>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valAx>
        <c:axId val="527011144"/>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009184"/>
        <c:crosses val="max"/>
        <c:crossBetween val="midCat"/>
        <c:dispUnits>
          <c:builtInUnit val="thousands"/>
          <c:dispUnitsLbl>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catAx>
        <c:axId val="527009184"/>
        <c:scaling>
          <c:orientation val="minMax"/>
        </c:scaling>
        <c:delete val="1"/>
        <c:axPos val="b"/>
        <c:numFmt formatCode="0" sourceLinked="1"/>
        <c:majorTickMark val="out"/>
        <c:minorTickMark val="none"/>
        <c:tickLblPos val="nextTo"/>
        <c:crossAx val="5270111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600" b="1" dirty="0"/>
              <a:t>Video Storage </a:t>
            </a:r>
            <a:r>
              <a:rPr lang="en-US" sz="1600" b="1" u="sng" dirty="0"/>
              <a:t>Annual</a:t>
            </a:r>
            <a:r>
              <a:rPr lang="en-US" sz="1600" b="1" dirty="0"/>
              <a:t> Cost Comparison after 10 Years (2030</a:t>
            </a:r>
            <a:r>
              <a:rPr lang="en-US" sz="1600" b="1" dirty="0" smtClean="0"/>
              <a:t>) in 2019 Dollars</a:t>
            </a:r>
            <a:endParaRPr lang="en-US" sz="1600" b="1" dirty="0"/>
          </a:p>
        </c:rich>
      </c:tx>
      <c:layout>
        <c:manualLayout>
          <c:xMode val="edge"/>
          <c:yMode val="edge"/>
          <c:x val="0.12648093995492743"/>
          <c:y val="6.2413321656636309E-3"/>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1385206339358224E-2"/>
          <c:y val="8.8179703187797262E-2"/>
          <c:w val="0.90268200107663255"/>
          <c:h val="0.73759015121060545"/>
        </c:manualLayout>
      </c:layout>
      <c:barChart>
        <c:barDir val="col"/>
        <c:grouping val="clustered"/>
        <c:varyColors val="0"/>
        <c:ser>
          <c:idx val="0"/>
          <c:order val="0"/>
          <c:tx>
            <c:strRef>
              <c:f>'DataStorageAll+4K+Archive'!$X$2:$AA$2</c:f>
              <c:strCache>
                <c:ptCount val="4"/>
                <c:pt idx="0">
                  <c:v>Model A Annual Cost of ALL Video Storage with All 4K</c:v>
                </c:pt>
                <c:pt idx="1">
                  <c:v>Model B Annual Cost of ALL Video Storage 4K Annotation Selects</c:v>
                </c:pt>
                <c:pt idx="2">
                  <c:v>Model C Annual Cost of ALL Video Storage 4K Real-Time Selects</c:v>
                </c:pt>
                <c:pt idx="3">
                  <c:v>Model D Annual Cost of ALL Video Storage 4K Annotation Selects + Mezzanine</c:v>
                </c:pt>
              </c:strCache>
            </c:strRef>
          </c:tx>
          <c:spPr>
            <a:solidFill>
              <a:schemeClr val="accent1"/>
            </a:solidFill>
            <a:ln>
              <a:noFill/>
            </a:ln>
            <a:effectLst/>
          </c:spPr>
          <c:invertIfNegative val="0"/>
          <c:cat>
            <c:strRef>
              <c:f>'DataStorageAll+4K+Archive'!$X$2:$AA$2</c:f>
              <c:strCache>
                <c:ptCount val="4"/>
                <c:pt idx="0">
                  <c:v>Model A Annual Cost of ALL Video Storage with All 4K</c:v>
                </c:pt>
                <c:pt idx="1">
                  <c:v>Model B Annual Cost of ALL Video Storage 4K Annotation Selects</c:v>
                </c:pt>
                <c:pt idx="2">
                  <c:v>Model C Annual Cost of ALL Video Storage 4K Real-Time Selects</c:v>
                </c:pt>
                <c:pt idx="3">
                  <c:v>Model D Annual Cost of ALL Video Storage 4K Annotation Selects + Mezzanine</c:v>
                </c:pt>
              </c:strCache>
            </c:strRef>
          </c:cat>
          <c:val>
            <c:numRef>
              <c:f>'DataStorageAll+4K+Archive'!$X$16:$AA$16</c:f>
              <c:numCache>
                <c:formatCode>"$"#,##0</c:formatCode>
                <c:ptCount val="4"/>
                <c:pt idx="0">
                  <c:v>169560.33672760118</c:v>
                </c:pt>
                <c:pt idx="1">
                  <c:v>137927.14807570507</c:v>
                </c:pt>
                <c:pt idx="2">
                  <c:v>116186.40007570502</c:v>
                </c:pt>
                <c:pt idx="3">
                  <c:v>90355.663650931732</c:v>
                </c:pt>
              </c:numCache>
            </c:numRef>
          </c:val>
          <c:extLst>
            <c:ext xmlns:c16="http://schemas.microsoft.com/office/drawing/2014/chart" uri="{C3380CC4-5D6E-409C-BE32-E72D297353CC}">
              <c16:uniqueId val="{00000000-6F20-4728-BAB8-2EB73EB0CCC5}"/>
            </c:ext>
          </c:extLst>
        </c:ser>
        <c:dLbls>
          <c:showLegendKey val="0"/>
          <c:showVal val="0"/>
          <c:showCatName val="0"/>
          <c:showSerName val="0"/>
          <c:showPercent val="0"/>
          <c:showBubbleSize val="0"/>
        </c:dLbls>
        <c:gapWidth val="219"/>
        <c:overlap val="-27"/>
        <c:axId val="527003696"/>
        <c:axId val="527007616"/>
      </c:barChart>
      <c:catAx>
        <c:axId val="52700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27007616"/>
        <c:crosses val="autoZero"/>
        <c:auto val="1"/>
        <c:lblAlgn val="ctr"/>
        <c:lblOffset val="100"/>
        <c:noMultiLvlLbl val="0"/>
      </c:catAx>
      <c:valAx>
        <c:axId val="52700761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527003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All Video Storage 10 Year</a:t>
            </a:r>
            <a:r>
              <a:rPr lang="en-US" sz="1600" b="1" baseline="0" dirty="0"/>
              <a:t> </a:t>
            </a:r>
            <a:r>
              <a:rPr lang="en-US" sz="1600" b="1" u="sng" baseline="0" dirty="0" smtClean="0"/>
              <a:t>Cumulative</a:t>
            </a:r>
            <a:r>
              <a:rPr lang="en-US" sz="1600" b="1" baseline="0" dirty="0" smtClean="0"/>
              <a:t> </a:t>
            </a:r>
            <a:r>
              <a:rPr lang="en-US" sz="1600" b="1" baseline="0" dirty="0"/>
              <a:t>Cost Comparison (2030)</a:t>
            </a:r>
            <a:r>
              <a:rPr lang="en-US" sz="1600" b="1" dirty="0"/>
              <a:t> </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'DataStorageAll+4K+Archive'!$X$2:$AA$2</c:f>
              <c:strCache>
                <c:ptCount val="4"/>
                <c:pt idx="0">
                  <c:v>Model A Annual Cost of ALL Video Storage with All 4K</c:v>
                </c:pt>
                <c:pt idx="1">
                  <c:v>Model B Annual Cost of ALL Video Storage 4K Annotation Selects</c:v>
                </c:pt>
                <c:pt idx="2">
                  <c:v>Model C Annual Cost of ALL Video Storage 4K Real-Time Selects</c:v>
                </c:pt>
                <c:pt idx="3">
                  <c:v>Model D Annual Cost of ALL Video Storage 4K Annotation Selects + Mezzanine</c:v>
                </c:pt>
              </c:strCache>
            </c:strRef>
          </c:cat>
          <c:val>
            <c:numRef>
              <c:f>'DataStorageAll+4K+Archive'!$X$17:$AA$17</c:f>
              <c:numCache>
                <c:formatCode>"$"#,##0</c:formatCode>
                <c:ptCount val="4"/>
                <c:pt idx="0">
                  <c:v>1659488.6948623781</c:v>
                </c:pt>
                <c:pt idx="1">
                  <c:v>1394563.5691818262</c:v>
                </c:pt>
                <c:pt idx="2">
                  <c:v>1174292.6611818261</c:v>
                </c:pt>
                <c:pt idx="3">
                  <c:v>943342.747335708</c:v>
                </c:pt>
              </c:numCache>
            </c:numRef>
          </c:val>
          <c:extLst>
            <c:ext xmlns:c16="http://schemas.microsoft.com/office/drawing/2014/chart" uri="{C3380CC4-5D6E-409C-BE32-E72D297353CC}">
              <c16:uniqueId val="{00000000-E64E-466B-BBC6-64037E94FE96}"/>
            </c:ext>
          </c:extLst>
        </c:ser>
        <c:dLbls>
          <c:showLegendKey val="0"/>
          <c:showVal val="0"/>
          <c:showCatName val="0"/>
          <c:showSerName val="0"/>
          <c:showPercent val="0"/>
          <c:showBubbleSize val="0"/>
        </c:dLbls>
        <c:gapWidth val="219"/>
        <c:overlap val="-27"/>
        <c:axId val="527000168"/>
        <c:axId val="527008400"/>
      </c:barChart>
      <c:catAx>
        <c:axId val="527000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27008400"/>
        <c:crosses val="autoZero"/>
        <c:auto val="1"/>
        <c:lblAlgn val="ctr"/>
        <c:lblOffset val="100"/>
        <c:noMultiLvlLbl val="0"/>
      </c:catAx>
      <c:valAx>
        <c:axId val="52700840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527000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Video Storage Annual Cost Comparison after 10 Years (2030)</a:t>
            </a:r>
          </a:p>
        </c:rich>
      </c:tx>
      <c:layout>
        <c:manualLayout>
          <c:xMode val="edge"/>
          <c:yMode val="edge"/>
          <c:x val="0.12170827868108695"/>
          <c:y val="3.2996385986385268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837431885482179"/>
          <c:y val="0.19636712221599048"/>
          <c:w val="0.85845152512322365"/>
          <c:h val="0.60732506555283139"/>
        </c:manualLayout>
      </c:layout>
      <c:barChart>
        <c:barDir val="col"/>
        <c:grouping val="clustered"/>
        <c:varyColors val="0"/>
        <c:ser>
          <c:idx val="0"/>
          <c:order val="0"/>
          <c:tx>
            <c:strRef>
              <c:f>'DataStorageAll+4K+Archive'!$X$2:$AA$2</c:f>
              <c:strCache>
                <c:ptCount val="4"/>
                <c:pt idx="0">
                  <c:v>Model A Annual Cost of ALL Video Storage with All 4K</c:v>
                </c:pt>
                <c:pt idx="1">
                  <c:v>Model B Annual Cost of ALL Video Storage 4K Annotation Selects</c:v>
                </c:pt>
                <c:pt idx="2">
                  <c:v>Model C Annual Cost of ALL Video Storage 4K Real-Time Selects</c:v>
                </c:pt>
                <c:pt idx="3">
                  <c:v>Model D Annual Cost of ALL Video Storage 4K Annotation Selects + Mezzanine</c:v>
                </c:pt>
              </c:strCache>
            </c:strRef>
          </c:tx>
          <c:spPr>
            <a:solidFill>
              <a:schemeClr val="accent1"/>
            </a:solidFill>
            <a:ln>
              <a:noFill/>
            </a:ln>
            <a:effectLst/>
          </c:spPr>
          <c:invertIfNegative val="0"/>
          <c:cat>
            <c:strRef>
              <c:f>'DataStorageAll+4K+Archive'!$X$2:$AA$2</c:f>
              <c:strCache>
                <c:ptCount val="4"/>
                <c:pt idx="0">
                  <c:v>Model A Annual Cost of ALL Video Storage with All 4K</c:v>
                </c:pt>
                <c:pt idx="1">
                  <c:v>Model B Annual Cost of ALL Video Storage 4K Annotation Selects</c:v>
                </c:pt>
                <c:pt idx="2">
                  <c:v>Model C Annual Cost of ALL Video Storage 4K Real-Time Selects</c:v>
                </c:pt>
                <c:pt idx="3">
                  <c:v>Model D Annual Cost of ALL Video Storage 4K Annotation Selects + Mezzanine</c:v>
                </c:pt>
              </c:strCache>
            </c:strRef>
          </c:cat>
          <c:val>
            <c:numRef>
              <c:f>'DataStorageAll+4K+Archive'!$X$16:$AA$16</c:f>
              <c:numCache>
                <c:formatCode>"$"#,##0</c:formatCode>
                <c:ptCount val="4"/>
                <c:pt idx="0">
                  <c:v>169560.33672760118</c:v>
                </c:pt>
                <c:pt idx="1">
                  <c:v>131995.92520347453</c:v>
                </c:pt>
                <c:pt idx="2">
                  <c:v>106178.78695347448</c:v>
                </c:pt>
                <c:pt idx="3">
                  <c:v>75504.787449056239</c:v>
                </c:pt>
              </c:numCache>
            </c:numRef>
          </c:val>
          <c:extLst>
            <c:ext xmlns:c16="http://schemas.microsoft.com/office/drawing/2014/chart" uri="{C3380CC4-5D6E-409C-BE32-E72D297353CC}">
              <c16:uniqueId val="{00000000-E507-44BA-BEC6-82D8D065037E}"/>
            </c:ext>
          </c:extLst>
        </c:ser>
        <c:dLbls>
          <c:showLegendKey val="0"/>
          <c:showVal val="0"/>
          <c:showCatName val="0"/>
          <c:showSerName val="0"/>
          <c:showPercent val="0"/>
          <c:showBubbleSize val="0"/>
        </c:dLbls>
        <c:gapWidth val="219"/>
        <c:overlap val="-27"/>
        <c:axId val="527011536"/>
        <c:axId val="527000560"/>
      </c:barChart>
      <c:catAx>
        <c:axId val="527011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527000560"/>
        <c:crosses val="autoZero"/>
        <c:auto val="1"/>
        <c:lblAlgn val="ctr"/>
        <c:lblOffset val="100"/>
        <c:noMultiLvlLbl val="0"/>
      </c:catAx>
      <c:valAx>
        <c:axId val="5270005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527011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0.28927</cdr:x>
      <cdr:y>0.12056</cdr:y>
    </cdr:from>
    <cdr:to>
      <cdr:x>0.69115</cdr:x>
      <cdr:y>0.70927</cdr:y>
    </cdr:to>
    <cdr:sp macro="" textlink="">
      <cdr:nvSpPr>
        <cdr:cNvPr id="5" name="Arc 4"/>
        <cdr:cNvSpPr/>
      </cdr:nvSpPr>
      <cdr:spPr>
        <a:xfrm xmlns:a="http://schemas.openxmlformats.org/drawingml/2006/main" rot="7984650">
          <a:off x="2499531" y="715392"/>
          <a:ext cx="3481089" cy="3476116"/>
        </a:xfrm>
        <a:prstGeom xmlns:a="http://schemas.openxmlformats.org/drawingml/2006/main" prst="arc">
          <a:avLst>
            <a:gd name="adj1" fmla="val 12942940"/>
            <a:gd name="adj2" fmla="val 4992841"/>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0.67893</cdr:x>
      <cdr:y>0.52806</cdr:y>
    </cdr:from>
    <cdr:to>
      <cdr:x>0.79953</cdr:x>
      <cdr:y>0.57847</cdr:y>
    </cdr:to>
    <cdr:cxnSp macro="">
      <cdr:nvCxnSpPr>
        <cdr:cNvPr id="7" name="Straight Arrow Connector 6"/>
        <cdr:cNvCxnSpPr/>
      </cdr:nvCxnSpPr>
      <cdr:spPr>
        <a:xfrm xmlns:a="http://schemas.openxmlformats.org/drawingml/2006/main" flipH="1" flipV="1">
          <a:off x="5872479" y="3122507"/>
          <a:ext cx="1043094" cy="298026"/>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0.81315</cdr:x>
      <cdr:y>0.56754</cdr:y>
    </cdr:from>
    <cdr:to>
      <cdr:x>0.98631</cdr:x>
      <cdr:y>0.68352</cdr:y>
    </cdr:to>
    <cdr:sp macro="" textlink="">
      <cdr:nvSpPr>
        <cdr:cNvPr id="8" name="TextBox 7"/>
        <cdr:cNvSpPr txBox="1"/>
      </cdr:nvSpPr>
      <cdr:spPr>
        <a:xfrm xmlns:a="http://schemas.openxmlformats.org/drawingml/2006/main">
          <a:off x="7033404" y="3355953"/>
          <a:ext cx="1497725" cy="68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t>Video library on-line and cold storage costs</a:t>
          </a:r>
          <a:endParaRPr lang="en-US" sz="1200" dirty="0"/>
        </a:p>
      </cdr:txBody>
    </cdr:sp>
  </cdr:relSizeAnchor>
  <cdr:relSizeAnchor xmlns:cdr="http://schemas.openxmlformats.org/drawingml/2006/chartDrawing">
    <cdr:from>
      <cdr:x>0.28924</cdr:x>
      <cdr:y>0.12614</cdr:y>
    </cdr:from>
    <cdr:to>
      <cdr:x>0.68728</cdr:x>
      <cdr:y>0.70854</cdr:y>
    </cdr:to>
    <cdr:sp macro="" textlink="">
      <cdr:nvSpPr>
        <cdr:cNvPr id="9" name="Arc 8"/>
        <cdr:cNvSpPr/>
      </cdr:nvSpPr>
      <cdr:spPr>
        <a:xfrm xmlns:a="http://schemas.openxmlformats.org/drawingml/2006/main" rot="17040252">
          <a:off x="2501321" y="746411"/>
          <a:ext cx="3443801" cy="3442798"/>
        </a:xfrm>
        <a:prstGeom xmlns:a="http://schemas.openxmlformats.org/drawingml/2006/main" prst="arc">
          <a:avLst>
            <a:gd name="adj1" fmla="val 17728483"/>
            <a:gd name="adj2" fmla="val 20417575"/>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0.23807</cdr:x>
      <cdr:y>0.15578</cdr:y>
    </cdr:from>
    <cdr:to>
      <cdr:x>0.35004</cdr:x>
      <cdr:y>0.18454</cdr:y>
    </cdr:to>
    <cdr:cxnSp macro="">
      <cdr:nvCxnSpPr>
        <cdr:cNvPr id="10" name="Straight Arrow Connector 9"/>
        <cdr:cNvCxnSpPr/>
      </cdr:nvCxnSpPr>
      <cdr:spPr>
        <a:xfrm xmlns:a="http://schemas.openxmlformats.org/drawingml/2006/main">
          <a:off x="2059157" y="921173"/>
          <a:ext cx="968522" cy="170041"/>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0.08301</cdr:x>
      <cdr:y>0.0786</cdr:y>
    </cdr:from>
    <cdr:to>
      <cdr:x>0.25617</cdr:x>
      <cdr:y>0.19458</cdr:y>
    </cdr:to>
    <cdr:sp macro="" textlink="">
      <cdr:nvSpPr>
        <cdr:cNvPr id="11" name="TextBox 2"/>
        <cdr:cNvSpPr txBox="1"/>
      </cdr:nvSpPr>
      <cdr:spPr>
        <a:xfrm xmlns:a="http://schemas.openxmlformats.org/drawingml/2006/main">
          <a:off x="717973" y="464747"/>
          <a:ext cx="1497755" cy="68580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smtClean="0"/>
            <a:t>Converted video archive on-line and cold storage costs</a:t>
          </a:r>
          <a:endParaRPr lang="en-US" sz="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0.27839</cdr:x>
      <cdr:y>0.11426</cdr:y>
    </cdr:from>
    <cdr:to>
      <cdr:x>0.69333</cdr:x>
      <cdr:y>0.70102</cdr:y>
    </cdr:to>
    <cdr:sp macro="" textlink="">
      <cdr:nvSpPr>
        <cdr:cNvPr id="5" name="Arc 4"/>
        <cdr:cNvSpPr/>
      </cdr:nvSpPr>
      <cdr:spPr>
        <a:xfrm xmlns:a="http://schemas.openxmlformats.org/drawingml/2006/main" rot="7984650">
          <a:off x="2467679" y="615922"/>
          <a:ext cx="3469589" cy="3588987"/>
        </a:xfrm>
        <a:prstGeom xmlns:a="http://schemas.openxmlformats.org/drawingml/2006/main" prst="arc">
          <a:avLst>
            <a:gd name="adj1" fmla="val 13931966"/>
            <a:gd name="adj2" fmla="val 2163185"/>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0.6711</cdr:x>
      <cdr:y>0.55835</cdr:y>
    </cdr:from>
    <cdr:to>
      <cdr:x>0.7917</cdr:x>
      <cdr:y>0.60876</cdr:y>
    </cdr:to>
    <cdr:cxnSp macro="">
      <cdr:nvCxnSpPr>
        <cdr:cNvPr id="7" name="Straight Arrow Connector 6"/>
        <cdr:cNvCxnSpPr/>
      </cdr:nvCxnSpPr>
      <cdr:spPr>
        <a:xfrm xmlns:a="http://schemas.openxmlformats.org/drawingml/2006/main" flipH="1" flipV="1">
          <a:off x="5804703" y="3301591"/>
          <a:ext cx="1043136" cy="298081"/>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0.80532</cdr:x>
      <cdr:y>0.56754</cdr:y>
    </cdr:from>
    <cdr:to>
      <cdr:x>0.97848</cdr:x>
      <cdr:y>0.68352</cdr:y>
    </cdr:to>
    <cdr:sp macro="" textlink="">
      <cdr:nvSpPr>
        <cdr:cNvPr id="8" name="TextBox 7"/>
        <cdr:cNvSpPr txBox="1"/>
      </cdr:nvSpPr>
      <cdr:spPr>
        <a:xfrm xmlns:a="http://schemas.openxmlformats.org/drawingml/2006/main">
          <a:off x="6965645" y="3355932"/>
          <a:ext cx="1497756" cy="6858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t>Video library on-line and cold storage costs</a:t>
          </a:r>
          <a:endParaRPr lang="en-US" sz="1200" dirty="0"/>
        </a:p>
      </cdr:txBody>
    </cdr:sp>
  </cdr:relSizeAnchor>
  <cdr:relSizeAnchor xmlns:cdr="http://schemas.openxmlformats.org/drawingml/2006/chartDrawing">
    <cdr:from>
      <cdr:x>0.28442</cdr:x>
      <cdr:y>0.1252</cdr:y>
    </cdr:from>
    <cdr:to>
      <cdr:x>0.68743</cdr:x>
      <cdr:y>0.70634</cdr:y>
    </cdr:to>
    <cdr:sp macro="" textlink="">
      <cdr:nvSpPr>
        <cdr:cNvPr id="9" name="Arc 8"/>
        <cdr:cNvSpPr/>
      </cdr:nvSpPr>
      <cdr:spPr>
        <a:xfrm xmlns:a="http://schemas.openxmlformats.org/drawingml/2006/main" rot="16801106">
          <a:off x="2484897" y="715561"/>
          <a:ext cx="3436313" cy="3485890"/>
        </a:xfrm>
        <a:prstGeom xmlns:a="http://schemas.openxmlformats.org/drawingml/2006/main" prst="arc">
          <a:avLst>
            <a:gd name="adj1" fmla="val 15201695"/>
            <a:gd name="adj2" fmla="val 20474509"/>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0.17776</cdr:x>
      <cdr:y>0.30813</cdr:y>
    </cdr:from>
    <cdr:to>
      <cdr:x>0.27878</cdr:x>
      <cdr:y>0.32188</cdr:y>
    </cdr:to>
    <cdr:cxnSp macro="">
      <cdr:nvCxnSpPr>
        <cdr:cNvPr id="10" name="Straight Arrow Connector 9"/>
        <cdr:cNvCxnSpPr/>
      </cdr:nvCxnSpPr>
      <cdr:spPr>
        <a:xfrm xmlns:a="http://schemas.openxmlformats.org/drawingml/2006/main">
          <a:off x="1537546" y="1822027"/>
          <a:ext cx="873760" cy="81280"/>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0.01958</cdr:x>
      <cdr:y>0.24698</cdr:y>
    </cdr:from>
    <cdr:to>
      <cdr:x>0.19274</cdr:x>
      <cdr:y>0.36296</cdr:y>
    </cdr:to>
    <cdr:sp macro="" textlink="">
      <cdr:nvSpPr>
        <cdr:cNvPr id="11" name="TextBox 2"/>
        <cdr:cNvSpPr txBox="1"/>
      </cdr:nvSpPr>
      <cdr:spPr>
        <a:xfrm xmlns:a="http://schemas.openxmlformats.org/drawingml/2006/main">
          <a:off x="169333" y="1460426"/>
          <a:ext cx="1497755" cy="68580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smtClean="0"/>
            <a:t>Converted video archive on-line and cold storage costs</a:t>
          </a:r>
          <a:endParaRPr lang="en-US" sz="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0.29982</cdr:x>
      <cdr:y>0.01246</cdr:y>
    </cdr:from>
    <cdr:to>
      <cdr:x>0.74548</cdr:x>
      <cdr:y>0.67995</cdr:y>
    </cdr:to>
    <cdr:sp macro="" textlink="">
      <cdr:nvSpPr>
        <cdr:cNvPr id="5" name="Arc 4"/>
        <cdr:cNvSpPr/>
      </cdr:nvSpPr>
      <cdr:spPr>
        <a:xfrm xmlns:a="http://schemas.openxmlformats.org/drawingml/2006/main" rot="7984650">
          <a:off x="2547215" y="119771"/>
          <a:ext cx="3946956" cy="3854720"/>
        </a:xfrm>
        <a:prstGeom xmlns:a="http://schemas.openxmlformats.org/drawingml/2006/main" prst="arc">
          <a:avLst>
            <a:gd name="adj1" fmla="val 13931966"/>
            <a:gd name="adj2" fmla="val 2305117"/>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0.70376</cdr:x>
      <cdr:y>0.55709</cdr:y>
    </cdr:from>
    <cdr:to>
      <cdr:x>0.82436</cdr:x>
      <cdr:y>0.6075</cdr:y>
    </cdr:to>
    <cdr:cxnSp macro="">
      <cdr:nvCxnSpPr>
        <cdr:cNvPr id="7" name="Straight Arrow Connector 6"/>
        <cdr:cNvCxnSpPr/>
      </cdr:nvCxnSpPr>
      <cdr:spPr>
        <a:xfrm xmlns:a="http://schemas.openxmlformats.org/drawingml/2006/main" flipH="1" flipV="1">
          <a:off x="6087208" y="3294157"/>
          <a:ext cx="1043136" cy="298080"/>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0.82684</cdr:x>
      <cdr:y>0.56051</cdr:y>
    </cdr:from>
    <cdr:to>
      <cdr:x>1</cdr:x>
      <cdr:y>0.67649</cdr:y>
    </cdr:to>
    <cdr:sp macro="" textlink="">
      <cdr:nvSpPr>
        <cdr:cNvPr id="8" name="TextBox 7"/>
        <cdr:cNvSpPr txBox="1"/>
      </cdr:nvSpPr>
      <cdr:spPr>
        <a:xfrm xmlns:a="http://schemas.openxmlformats.org/drawingml/2006/main">
          <a:off x="7151790" y="3314343"/>
          <a:ext cx="1497756" cy="6858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t>Video library on-line and cold storage costs</a:t>
          </a:r>
          <a:endParaRPr lang="en-US" sz="1200" dirty="0"/>
        </a:p>
      </cdr:txBody>
    </cdr:sp>
  </cdr:relSizeAnchor>
  <cdr:relSizeAnchor xmlns:cdr="http://schemas.openxmlformats.org/drawingml/2006/chartDrawing">
    <cdr:from>
      <cdr:x>0.29544</cdr:x>
      <cdr:y>0.02687</cdr:y>
    </cdr:from>
    <cdr:to>
      <cdr:x>0.7299</cdr:x>
      <cdr:y>0.66357</cdr:y>
    </cdr:to>
    <cdr:sp macro="" textlink="">
      <cdr:nvSpPr>
        <cdr:cNvPr id="9" name="Arc 8"/>
        <cdr:cNvSpPr/>
      </cdr:nvSpPr>
      <cdr:spPr>
        <a:xfrm xmlns:a="http://schemas.openxmlformats.org/drawingml/2006/main" rot="16801106">
          <a:off x="2551897" y="162383"/>
          <a:ext cx="3764881" cy="3757855"/>
        </a:xfrm>
        <a:prstGeom xmlns:a="http://schemas.openxmlformats.org/drawingml/2006/main" prst="arc">
          <a:avLst>
            <a:gd name="adj1" fmla="val 15201695"/>
            <a:gd name="adj2" fmla="val 20474509"/>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0.20354</cdr:x>
      <cdr:y>0.2067</cdr:y>
    </cdr:from>
    <cdr:to>
      <cdr:x>0.30456</cdr:x>
      <cdr:y>0.22045</cdr:y>
    </cdr:to>
    <cdr:cxnSp macro="">
      <cdr:nvCxnSpPr>
        <cdr:cNvPr id="10" name="Straight Arrow Connector 9"/>
        <cdr:cNvCxnSpPr/>
      </cdr:nvCxnSpPr>
      <cdr:spPr>
        <a:xfrm xmlns:a="http://schemas.openxmlformats.org/drawingml/2006/main">
          <a:off x="1760567" y="1222219"/>
          <a:ext cx="873777" cy="81305"/>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0.04569</cdr:x>
      <cdr:y>0.13216</cdr:y>
    </cdr:from>
    <cdr:to>
      <cdr:x>0.21885</cdr:x>
      <cdr:y>0.24814</cdr:y>
    </cdr:to>
    <cdr:sp macro="" textlink="">
      <cdr:nvSpPr>
        <cdr:cNvPr id="11" name="TextBox 2"/>
        <cdr:cNvSpPr txBox="1"/>
      </cdr:nvSpPr>
      <cdr:spPr>
        <a:xfrm xmlns:a="http://schemas.openxmlformats.org/drawingml/2006/main">
          <a:off x="395165" y="781471"/>
          <a:ext cx="1497755" cy="68580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smtClean="0"/>
            <a:t>Converted video archive on-line and cold storage costs</a:t>
          </a:r>
          <a:endParaRPr lang="en-US" sz="1200" dirty="0"/>
        </a:p>
      </cdr:txBody>
    </cdr:sp>
  </cdr:relSizeAnchor>
</c:userShapes>
</file>

<file path=ppt/drawings/drawing4.xml><?xml version="1.0" encoding="utf-8"?>
<c:userShapes xmlns:c="http://schemas.openxmlformats.org/drawingml/2006/chart">
  <cdr:relSizeAnchor xmlns:cdr="http://schemas.openxmlformats.org/drawingml/2006/chartDrawing">
    <cdr:from>
      <cdr:x>0.25801</cdr:x>
      <cdr:y>0.11237</cdr:y>
    </cdr:from>
    <cdr:to>
      <cdr:x>0.72909</cdr:x>
      <cdr:y>0.71032</cdr:y>
    </cdr:to>
    <cdr:sp macro="" textlink="">
      <cdr:nvSpPr>
        <cdr:cNvPr id="5" name="Arc 4"/>
        <cdr:cNvSpPr/>
      </cdr:nvSpPr>
      <cdr:spPr>
        <a:xfrm xmlns:a="http://schemas.openxmlformats.org/drawingml/2006/main" rot="7984650">
          <a:off x="1655447" y="600286"/>
          <a:ext cx="3094285" cy="3056740"/>
        </a:xfrm>
        <a:prstGeom xmlns:a="http://schemas.openxmlformats.org/drawingml/2006/main" prst="arc">
          <a:avLst>
            <a:gd name="adj1" fmla="val 13918041"/>
            <a:gd name="adj2" fmla="val 2299747"/>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0.68998</cdr:x>
      <cdr:y>0.59162</cdr:y>
    </cdr:from>
    <cdr:to>
      <cdr:x>0.75052</cdr:x>
      <cdr:y>0.62565</cdr:y>
    </cdr:to>
    <cdr:cxnSp macro="">
      <cdr:nvCxnSpPr>
        <cdr:cNvPr id="7" name="Straight Arrow Connector 6"/>
        <cdr:cNvCxnSpPr/>
      </cdr:nvCxnSpPr>
      <cdr:spPr>
        <a:xfrm xmlns:a="http://schemas.openxmlformats.org/drawingml/2006/main" flipH="1" flipV="1">
          <a:off x="4477171" y="3061547"/>
          <a:ext cx="392853" cy="176106"/>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0.74843</cdr:x>
      <cdr:y>0.57278</cdr:y>
    </cdr:from>
    <cdr:to>
      <cdr:x>0.92159</cdr:x>
      <cdr:y>0.76571</cdr:y>
    </cdr:to>
    <cdr:sp macro="" textlink="">
      <cdr:nvSpPr>
        <cdr:cNvPr id="8" name="TextBox 7"/>
        <cdr:cNvSpPr txBox="1"/>
      </cdr:nvSpPr>
      <cdr:spPr>
        <a:xfrm xmlns:a="http://schemas.openxmlformats.org/drawingml/2006/main">
          <a:off x="4856463" y="2964014"/>
          <a:ext cx="1123610" cy="9983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t>Video library on-line and cold storage costs</a:t>
          </a:r>
          <a:endParaRPr lang="en-US" sz="1200" dirty="0"/>
        </a:p>
      </cdr:txBody>
    </cdr:sp>
  </cdr:relSizeAnchor>
  <cdr:relSizeAnchor xmlns:cdr="http://schemas.openxmlformats.org/drawingml/2006/chartDrawing">
    <cdr:from>
      <cdr:x>0.25686</cdr:x>
      <cdr:y>0.12387</cdr:y>
    </cdr:from>
    <cdr:to>
      <cdr:x>0.68796</cdr:x>
      <cdr:y>0.69732</cdr:y>
    </cdr:to>
    <cdr:sp macro="" textlink="">
      <cdr:nvSpPr>
        <cdr:cNvPr id="9" name="Arc 8"/>
        <cdr:cNvSpPr/>
      </cdr:nvSpPr>
      <cdr:spPr>
        <a:xfrm xmlns:a="http://schemas.openxmlformats.org/drawingml/2006/main" rot="16801106">
          <a:off x="1581630" y="726100"/>
          <a:ext cx="2967481" cy="2797342"/>
        </a:xfrm>
        <a:prstGeom xmlns:a="http://schemas.openxmlformats.org/drawingml/2006/main" prst="arc">
          <a:avLst>
            <a:gd name="adj1" fmla="val 15192227"/>
            <a:gd name="adj2" fmla="val 20641243"/>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0.19311</cdr:x>
      <cdr:y>0.29843</cdr:y>
    </cdr:from>
    <cdr:to>
      <cdr:x>0.2611</cdr:x>
      <cdr:y>0.32157</cdr:y>
    </cdr:to>
    <cdr:cxnSp macro="">
      <cdr:nvCxnSpPr>
        <cdr:cNvPr id="10" name="Straight Arrow Connector 9"/>
        <cdr:cNvCxnSpPr/>
      </cdr:nvCxnSpPr>
      <cdr:spPr>
        <a:xfrm xmlns:a="http://schemas.openxmlformats.org/drawingml/2006/main">
          <a:off x="1253064" y="1544321"/>
          <a:ext cx="441200" cy="119747"/>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0.05741</cdr:x>
      <cdr:y>0.18468</cdr:y>
    </cdr:from>
    <cdr:to>
      <cdr:x>0.23057</cdr:x>
      <cdr:y>0.30066</cdr:y>
    </cdr:to>
    <cdr:sp macro="" textlink="">
      <cdr:nvSpPr>
        <cdr:cNvPr id="11" name="TextBox 2"/>
        <cdr:cNvSpPr txBox="1"/>
      </cdr:nvSpPr>
      <cdr:spPr>
        <a:xfrm xmlns:a="http://schemas.openxmlformats.org/drawingml/2006/main">
          <a:off x="372533" y="955676"/>
          <a:ext cx="1123609" cy="6001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smtClean="0"/>
            <a:t>Converted video archive on-line and cold storage costs</a:t>
          </a:r>
          <a:endParaRPr lang="en-US" sz="1200" dirty="0"/>
        </a:p>
      </cdr:txBody>
    </cdr:sp>
  </cdr:relSizeAnchor>
</c:userShapes>
</file>

<file path=ppt/drawings/drawing5.xml><?xml version="1.0" encoding="utf-8"?>
<c:userShapes xmlns:c="http://schemas.openxmlformats.org/drawingml/2006/chart">
  <cdr:relSizeAnchor xmlns:cdr="http://schemas.openxmlformats.org/drawingml/2006/chartDrawing">
    <cdr:from>
      <cdr:x>0.30057</cdr:x>
      <cdr:y>0.11997</cdr:y>
    </cdr:from>
    <cdr:to>
      <cdr:x>0.68073</cdr:x>
      <cdr:y>0.70699</cdr:y>
    </cdr:to>
    <cdr:sp macro="" textlink="">
      <cdr:nvSpPr>
        <cdr:cNvPr id="5" name="Arc 4"/>
        <cdr:cNvSpPr/>
      </cdr:nvSpPr>
      <cdr:spPr>
        <a:xfrm xmlns:a="http://schemas.openxmlformats.org/drawingml/2006/main" rot="9299727">
          <a:off x="2390097" y="620831"/>
          <a:ext cx="3022986" cy="3037704"/>
        </a:xfrm>
        <a:prstGeom xmlns:a="http://schemas.openxmlformats.org/drawingml/2006/main" prst="arc">
          <a:avLst>
            <a:gd name="adj1" fmla="val 11644356"/>
            <a:gd name="adj2" fmla="val 3711859"/>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0.2862</cdr:x>
      <cdr:y>0.57723</cdr:y>
    </cdr:from>
    <cdr:to>
      <cdr:x>0.32453</cdr:x>
      <cdr:y>0.62173</cdr:y>
    </cdr:to>
    <cdr:cxnSp macro="">
      <cdr:nvCxnSpPr>
        <cdr:cNvPr id="7" name="Straight Arrow Connector 6"/>
        <cdr:cNvCxnSpPr/>
      </cdr:nvCxnSpPr>
      <cdr:spPr>
        <a:xfrm xmlns:a="http://schemas.openxmlformats.org/drawingml/2006/main" flipV="1">
          <a:off x="2275841" y="2987042"/>
          <a:ext cx="304800" cy="230292"/>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0.11414</cdr:x>
      <cdr:y>0.57408</cdr:y>
    </cdr:from>
    <cdr:to>
      <cdr:x>0.30232</cdr:x>
      <cdr:y>0.71204</cdr:y>
    </cdr:to>
    <cdr:sp macro="" textlink="">
      <cdr:nvSpPr>
        <cdr:cNvPr id="8" name="TextBox 7"/>
        <cdr:cNvSpPr txBox="1"/>
      </cdr:nvSpPr>
      <cdr:spPr>
        <a:xfrm xmlns:a="http://schemas.openxmlformats.org/drawingml/2006/main">
          <a:off x="907627" y="2970786"/>
          <a:ext cx="1496419" cy="7139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t>Video library on-line and cold storage costs</a:t>
          </a:r>
          <a:endParaRPr lang="en-US" sz="1200" dirty="0"/>
        </a:p>
      </cdr:txBody>
    </cdr:sp>
  </cdr:relSizeAnchor>
  <cdr:relSizeAnchor xmlns:cdr="http://schemas.openxmlformats.org/drawingml/2006/chartDrawing">
    <cdr:from>
      <cdr:x>0.29864</cdr:x>
      <cdr:y>0.12239</cdr:y>
    </cdr:from>
    <cdr:to>
      <cdr:x>0.68736</cdr:x>
      <cdr:y>0.71318</cdr:y>
    </cdr:to>
    <cdr:sp macro="" textlink="">
      <cdr:nvSpPr>
        <cdr:cNvPr id="9" name="Arc 8"/>
        <cdr:cNvSpPr/>
      </cdr:nvSpPr>
      <cdr:spPr>
        <a:xfrm xmlns:a="http://schemas.openxmlformats.org/drawingml/2006/main" rot="17040252">
          <a:off x="2391680" y="616458"/>
          <a:ext cx="3057190" cy="3091013"/>
        </a:xfrm>
        <a:prstGeom xmlns:a="http://schemas.openxmlformats.org/drawingml/2006/main" prst="arc">
          <a:avLst>
            <a:gd name="adj1" fmla="val 17649213"/>
            <a:gd name="adj2" fmla="val 20393299"/>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0.2845</cdr:x>
      <cdr:y>0.15576</cdr:y>
    </cdr:from>
    <cdr:to>
      <cdr:x>0.34332</cdr:x>
      <cdr:y>0.19523</cdr:y>
    </cdr:to>
    <cdr:cxnSp macro="">
      <cdr:nvCxnSpPr>
        <cdr:cNvPr id="10" name="Straight Arrow Connector 9"/>
        <cdr:cNvCxnSpPr/>
      </cdr:nvCxnSpPr>
      <cdr:spPr>
        <a:xfrm xmlns:a="http://schemas.openxmlformats.org/drawingml/2006/main">
          <a:off x="2262295" y="806028"/>
          <a:ext cx="467748" cy="204268"/>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0.1187</cdr:x>
      <cdr:y>0.0687</cdr:y>
    </cdr:from>
    <cdr:to>
      <cdr:x>0.29186</cdr:x>
      <cdr:y>0.18468</cdr:y>
    </cdr:to>
    <cdr:sp macro="" textlink="">
      <cdr:nvSpPr>
        <cdr:cNvPr id="11" name="TextBox 2"/>
        <cdr:cNvSpPr txBox="1"/>
      </cdr:nvSpPr>
      <cdr:spPr>
        <a:xfrm xmlns:a="http://schemas.openxmlformats.org/drawingml/2006/main">
          <a:off x="943900" y="355499"/>
          <a:ext cx="1376950" cy="6001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smtClean="0"/>
            <a:t>Converted video archive on-line and cold storage costs</a:t>
          </a:r>
          <a:endParaRPr lang="en-US" sz="1200" dirty="0"/>
        </a:p>
      </cdr:txBody>
    </cdr:sp>
  </cdr:relSizeAnchor>
</c:userShapes>
</file>

<file path=ppt/drawings/drawing6.xml><?xml version="1.0" encoding="utf-8"?>
<c:userShapes xmlns:c="http://schemas.openxmlformats.org/drawingml/2006/chart">
  <cdr:relSizeAnchor xmlns:cdr="http://schemas.openxmlformats.org/drawingml/2006/chartDrawing">
    <cdr:from>
      <cdr:x>0.72634</cdr:x>
      <cdr:y>0.75839</cdr:y>
    </cdr:from>
    <cdr:to>
      <cdr:x>0.96674</cdr:x>
      <cdr:y>0.91141</cdr:y>
    </cdr:to>
    <cdr:sp macro="" textlink="">
      <cdr:nvSpPr>
        <cdr:cNvPr id="2" name="TextBox 1"/>
        <cdr:cNvSpPr txBox="1"/>
      </cdr:nvSpPr>
      <cdr:spPr>
        <a:xfrm xmlns:a="http://schemas.openxmlformats.org/drawingml/2006/main">
          <a:off x="4732792" y="3566563"/>
          <a:ext cx="1566407" cy="7196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Conversion Cost</a:t>
          </a:r>
        </a:p>
      </cdr:txBody>
    </cdr:sp>
  </cdr:relSizeAnchor>
  <cdr:relSizeAnchor xmlns:cdr="http://schemas.openxmlformats.org/drawingml/2006/chartDrawing">
    <cdr:from>
      <cdr:x>0.21062</cdr:x>
      <cdr:y>0.10676</cdr:y>
    </cdr:from>
    <cdr:to>
      <cdr:x>0.40909</cdr:x>
      <cdr:y>0.21011</cdr:y>
    </cdr:to>
    <cdr:sp macro="" textlink="">
      <cdr:nvSpPr>
        <cdr:cNvPr id="3" name="TextBox 2"/>
        <cdr:cNvSpPr txBox="1"/>
      </cdr:nvSpPr>
      <cdr:spPr>
        <a:xfrm xmlns:a="http://schemas.openxmlformats.org/drawingml/2006/main">
          <a:off x="1372411" y="514733"/>
          <a:ext cx="1293220" cy="4982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Tape Cost</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63199B-2918-4E3F-9F7F-EB8C270C0F75}" type="datetimeFigureOut">
              <a:rPr lang="en-US" smtClean="0"/>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2080946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63199B-2918-4E3F-9F7F-EB8C270C0F75}" type="datetimeFigureOut">
              <a:rPr lang="en-US" smtClean="0"/>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249300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63199B-2918-4E3F-9F7F-EB8C270C0F75}" type="datetimeFigureOut">
              <a:rPr lang="en-US" smtClean="0"/>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118584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63199B-2918-4E3F-9F7F-EB8C270C0F75}" type="datetimeFigureOut">
              <a:rPr lang="en-US" smtClean="0"/>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247252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63199B-2918-4E3F-9F7F-EB8C270C0F75}" type="datetimeFigureOut">
              <a:rPr lang="en-US" smtClean="0"/>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631743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63199B-2918-4E3F-9F7F-EB8C270C0F75}" type="datetimeFigureOut">
              <a:rPr lang="en-US" smtClean="0"/>
              <a:t>8/22/2019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55589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63199B-2918-4E3F-9F7F-EB8C270C0F75}" type="datetimeFigureOut">
              <a:rPr lang="en-US" smtClean="0"/>
              <a:t>8/22/2019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2250127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63199B-2918-4E3F-9F7F-EB8C270C0F75}" type="datetimeFigureOut">
              <a:rPr lang="en-US" smtClean="0"/>
              <a:t>8/22/2019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3842371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63199B-2918-4E3F-9F7F-EB8C270C0F75}" type="datetimeFigureOut">
              <a:rPr lang="en-US" smtClean="0"/>
              <a:t>8/22/2019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182827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63199B-2918-4E3F-9F7F-EB8C270C0F75}" type="datetimeFigureOut">
              <a:rPr lang="en-US" smtClean="0"/>
              <a:t>8/22/2019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884692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63199B-2918-4E3F-9F7F-EB8C270C0F75}" type="datetimeFigureOut">
              <a:rPr lang="en-US" smtClean="0"/>
              <a:t>8/22/2019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6B844-0C6D-458D-A1F5-99D92D30AA8E}" type="slidenum">
              <a:rPr lang="en-US" smtClean="0"/>
              <a:t>‹#›</a:t>
            </a:fld>
            <a:endParaRPr lang="en-US"/>
          </a:p>
        </p:txBody>
      </p:sp>
    </p:spTree>
    <p:extLst>
      <p:ext uri="{BB962C8B-B14F-4D97-AF65-F5344CB8AC3E}">
        <p14:creationId xmlns:p14="http://schemas.microsoft.com/office/powerpoint/2010/main" val="3845308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63199B-2918-4E3F-9F7F-EB8C270C0F75}" type="datetimeFigureOut">
              <a:rPr lang="en-US" smtClean="0"/>
              <a:t>8/22/2019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6B844-0C6D-458D-A1F5-99D92D30AA8E}" type="slidenum">
              <a:rPr lang="en-US" smtClean="0"/>
              <a:t>‹#›</a:t>
            </a:fld>
            <a:endParaRPr lang="en-US"/>
          </a:p>
        </p:txBody>
      </p:sp>
    </p:spTree>
    <p:extLst>
      <p:ext uri="{BB962C8B-B14F-4D97-AF65-F5344CB8AC3E}">
        <p14:creationId xmlns:p14="http://schemas.microsoft.com/office/powerpoint/2010/main" val="135633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2.xml"/><Relationship Id="rId4" Type="http://schemas.openxmlformats.org/officeDocument/2006/relationships/chart" Target="../charts/char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Video Strategic Plan Graphics</a:t>
            </a:r>
            <a:br>
              <a:rPr lang="en-US" dirty="0" smtClean="0"/>
            </a:br>
            <a:r>
              <a:rPr lang="en-US" dirty="0" smtClean="0"/>
              <a:t>…the 10 year Plan</a:t>
            </a:r>
            <a:endParaRPr lang="en-US" dirty="0"/>
          </a:p>
        </p:txBody>
      </p:sp>
      <p:sp>
        <p:nvSpPr>
          <p:cNvPr id="3" name="Subtitle 2"/>
          <p:cNvSpPr>
            <a:spLocks noGrp="1"/>
          </p:cNvSpPr>
          <p:nvPr>
            <p:ph type="subTitle" idx="1"/>
          </p:nvPr>
        </p:nvSpPr>
        <p:spPr/>
        <p:txBody>
          <a:bodyPr>
            <a:normAutofit/>
          </a:bodyPr>
          <a:lstStyle/>
          <a:p>
            <a:r>
              <a:rPr lang="en-US" sz="9600" dirty="0" smtClean="0">
                <a:solidFill>
                  <a:srgbClr val="FF0000"/>
                </a:solidFill>
              </a:rPr>
              <a:t>DRAFT</a:t>
            </a:r>
            <a:endParaRPr lang="en-US" sz="9600" dirty="0">
              <a:solidFill>
                <a:srgbClr val="FF0000"/>
              </a:solidFill>
            </a:endParaRPr>
          </a:p>
        </p:txBody>
      </p:sp>
    </p:spTree>
    <p:extLst>
      <p:ext uri="{BB962C8B-B14F-4D97-AF65-F5344CB8AC3E}">
        <p14:creationId xmlns:p14="http://schemas.microsoft.com/office/powerpoint/2010/main" val="1628643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4766"/>
            <a:ext cx="10515600" cy="738461"/>
          </a:xfrm>
        </p:spPr>
        <p:txBody>
          <a:bodyPr>
            <a:normAutofit/>
          </a:bodyPr>
          <a:lstStyle/>
          <a:p>
            <a:pPr algn="ctr"/>
            <a:r>
              <a:rPr lang="en-US" sz="3600" dirty="0"/>
              <a:t>Titan Network Store Annual Costs</a:t>
            </a:r>
          </a:p>
        </p:txBody>
      </p:sp>
      <p:graphicFrame>
        <p:nvGraphicFramePr>
          <p:cNvPr id="4" name="Chart 3"/>
          <p:cNvGraphicFramePr>
            <a:graphicFrameLocks/>
          </p:cNvGraphicFramePr>
          <p:nvPr>
            <p:extLst>
              <p:ext uri="{D42A27DB-BD31-4B8C-83A1-F6EECF244321}">
                <p14:modId xmlns:p14="http://schemas.microsoft.com/office/powerpoint/2010/main" val="306880000"/>
              </p:ext>
            </p:extLst>
          </p:nvPr>
        </p:nvGraphicFramePr>
        <p:xfrm>
          <a:off x="567559" y="1825624"/>
          <a:ext cx="5528441" cy="42440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458642552"/>
              </p:ext>
            </p:extLst>
          </p:nvPr>
        </p:nvGraphicFramePr>
        <p:xfrm>
          <a:off x="5782658" y="1754680"/>
          <a:ext cx="5749817" cy="416958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953814" y="1086260"/>
            <a:ext cx="10815145" cy="646331"/>
          </a:xfrm>
          <a:prstGeom prst="rect">
            <a:avLst/>
          </a:prstGeom>
          <a:noFill/>
        </p:spPr>
        <p:txBody>
          <a:bodyPr wrap="square" rtlCol="0">
            <a:spAutoFit/>
          </a:bodyPr>
          <a:lstStyle/>
          <a:p>
            <a:r>
              <a:rPr lang="en-US" dirty="0" smtClean="0"/>
              <a:t>The storage tape cost is the majority of the initial expense. After the first year the annual storage costs are fixes costs + backup.</a:t>
            </a:r>
            <a:endParaRPr lang="en-US" dirty="0"/>
          </a:p>
        </p:txBody>
      </p:sp>
    </p:spTree>
    <p:extLst>
      <p:ext uri="{BB962C8B-B14F-4D97-AF65-F5344CB8AC3E}">
        <p14:creationId xmlns:p14="http://schemas.microsoft.com/office/powerpoint/2010/main" val="2427257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6"/>
            <a:ext cx="10515600" cy="888234"/>
          </a:xfrm>
        </p:spPr>
        <p:txBody>
          <a:bodyPr>
            <a:normAutofit/>
          </a:bodyPr>
          <a:lstStyle/>
          <a:p>
            <a:pPr algn="ctr"/>
            <a:r>
              <a:rPr lang="en-US" sz="3600" dirty="0" smtClean="0"/>
              <a:t>Titan Network Store Annual Costs</a:t>
            </a:r>
            <a:endParaRPr lang="en-US" sz="3600" dirty="0"/>
          </a:p>
        </p:txBody>
      </p:sp>
      <p:sp>
        <p:nvSpPr>
          <p:cNvPr id="9" name="TextBox 8"/>
          <p:cNvSpPr txBox="1"/>
          <p:nvPr/>
        </p:nvSpPr>
        <p:spPr>
          <a:xfrm>
            <a:off x="305749" y="1232283"/>
            <a:ext cx="5606320" cy="400110"/>
          </a:xfrm>
          <a:prstGeom prst="rect">
            <a:avLst/>
          </a:prstGeom>
          <a:noFill/>
        </p:spPr>
        <p:txBody>
          <a:bodyPr wrap="square" rtlCol="0">
            <a:spAutoFit/>
          </a:bodyPr>
          <a:lstStyle/>
          <a:p>
            <a:r>
              <a:rPr lang="en-US" sz="2000" dirty="0" smtClean="0"/>
              <a:t>First 15.5 Petabytes = $ 12.87 per Terabyte annually</a:t>
            </a:r>
            <a:endParaRPr lang="en-US" sz="2000" dirty="0"/>
          </a:p>
        </p:txBody>
      </p:sp>
      <p:sp>
        <p:nvSpPr>
          <p:cNvPr id="10" name="TextBox 9"/>
          <p:cNvSpPr txBox="1"/>
          <p:nvPr/>
        </p:nvSpPr>
        <p:spPr>
          <a:xfrm>
            <a:off x="6279931" y="1232283"/>
            <a:ext cx="5606320" cy="400110"/>
          </a:xfrm>
          <a:prstGeom prst="rect">
            <a:avLst/>
          </a:prstGeom>
          <a:noFill/>
        </p:spPr>
        <p:txBody>
          <a:bodyPr wrap="square" rtlCol="0">
            <a:spAutoFit/>
          </a:bodyPr>
          <a:lstStyle/>
          <a:p>
            <a:r>
              <a:rPr lang="en-US" sz="2000" dirty="0" smtClean="0"/>
              <a:t>Next 21.5 Petabytes = </a:t>
            </a:r>
            <a:r>
              <a:rPr lang="en-US" sz="2000" i="1" dirty="0" smtClean="0">
                <a:solidFill>
                  <a:srgbClr val="FF0000"/>
                </a:solidFill>
              </a:rPr>
              <a:t>$ 1.33 per Terabyte annually!</a:t>
            </a:r>
            <a:endParaRPr lang="en-US" sz="2000" i="1" dirty="0">
              <a:solidFill>
                <a:srgbClr val="FF0000"/>
              </a:solidFill>
            </a:endParaRPr>
          </a:p>
        </p:txBody>
      </p:sp>
      <p:graphicFrame>
        <p:nvGraphicFramePr>
          <p:cNvPr id="11" name="Chart 10"/>
          <p:cNvGraphicFramePr>
            <a:graphicFrameLocks/>
          </p:cNvGraphicFramePr>
          <p:nvPr>
            <p:extLst>
              <p:ext uri="{D42A27DB-BD31-4B8C-83A1-F6EECF244321}">
                <p14:modId xmlns:p14="http://schemas.microsoft.com/office/powerpoint/2010/main" val="3072424438"/>
              </p:ext>
            </p:extLst>
          </p:nvPr>
        </p:nvGraphicFramePr>
        <p:xfrm>
          <a:off x="441433" y="1690139"/>
          <a:ext cx="5376699" cy="44806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extLst>
              <p:ext uri="{D42A27DB-BD31-4B8C-83A1-F6EECF244321}">
                <p14:modId xmlns:p14="http://schemas.microsoft.com/office/powerpoint/2010/main" val="4199709002"/>
              </p:ext>
            </p:extLst>
          </p:nvPr>
        </p:nvGraphicFramePr>
        <p:xfrm>
          <a:off x="5459466" y="1537138"/>
          <a:ext cx="5894334" cy="46981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6445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File Based Video - File Storage Costs</a:t>
            </a:r>
            <a:endParaRPr lang="en-US" sz="4000" dirty="0"/>
          </a:p>
        </p:txBody>
      </p:sp>
      <p:sp>
        <p:nvSpPr>
          <p:cNvPr id="3" name="Content Placeholder 2"/>
          <p:cNvSpPr>
            <a:spLocks noGrp="1"/>
          </p:cNvSpPr>
          <p:nvPr>
            <p:ph idx="1"/>
          </p:nvPr>
        </p:nvSpPr>
        <p:spPr>
          <a:xfrm>
            <a:off x="838200" y="1631731"/>
            <a:ext cx="10515600" cy="4545232"/>
          </a:xfrm>
        </p:spPr>
        <p:txBody>
          <a:bodyPr>
            <a:normAutofit/>
          </a:bodyPr>
          <a:lstStyle/>
          <a:p>
            <a:r>
              <a:rPr lang="en-US" sz="2400" dirty="0" smtClean="0"/>
              <a:t>During the last two years MBARI had transitioned to file based video data storage.</a:t>
            </a:r>
          </a:p>
          <a:p>
            <a:pPr lvl="1"/>
            <a:r>
              <a:rPr lang="en-US" sz="2000" dirty="0" smtClean="0"/>
              <a:t>Old system – proprietary tape drives and tape stock ($135 per hour of HD).</a:t>
            </a:r>
          </a:p>
          <a:p>
            <a:pPr lvl="1"/>
            <a:r>
              <a:rPr lang="en-US" sz="2000" dirty="0" smtClean="0"/>
              <a:t>New system – industry standard tape and servers (~$8.52 per hour of HD*).</a:t>
            </a:r>
          </a:p>
          <a:p>
            <a:pPr lvl="2"/>
            <a:r>
              <a:rPr lang="en-US" sz="1800" dirty="0" smtClean="0"/>
              <a:t>Lower cost.</a:t>
            </a:r>
          </a:p>
          <a:p>
            <a:pPr lvl="2"/>
            <a:r>
              <a:rPr lang="en-US" sz="1800" dirty="0" smtClean="0"/>
              <a:t>Allows network transport and viewing of video data.</a:t>
            </a:r>
          </a:p>
          <a:p>
            <a:pPr lvl="2"/>
            <a:endParaRPr lang="en-US" sz="1800" dirty="0" smtClean="0"/>
          </a:p>
          <a:p>
            <a:r>
              <a:rPr lang="en-US" sz="2400" dirty="0" smtClean="0"/>
              <a:t>MBARI Titan network share system can easily support storing and serving current and future growth of HD video streams.</a:t>
            </a:r>
          </a:p>
          <a:p>
            <a:pPr lvl="1"/>
            <a:r>
              <a:rPr lang="en-US" sz="2000" dirty="0" smtClean="0"/>
              <a:t>Including upgrade to 1920x1080 60p. </a:t>
            </a:r>
            <a:r>
              <a:rPr lang="en-US" sz="2000" dirty="0" smtClean="0">
                <a:solidFill>
                  <a:srgbClr val="FF0000"/>
                </a:solidFill>
              </a:rPr>
              <a:t>(upgrade from current 1080 60i = 2X more data)</a:t>
            </a:r>
            <a:endParaRPr lang="en-US" sz="2000" dirty="0" smtClean="0"/>
          </a:p>
          <a:p>
            <a:pPr lvl="1"/>
            <a:r>
              <a:rPr lang="en-US" sz="2000" dirty="0" smtClean="0"/>
              <a:t>Master level = Apple ProRes 422 HQ level codec.</a:t>
            </a:r>
          </a:p>
          <a:p>
            <a:pPr lvl="1"/>
            <a:r>
              <a:rPr lang="en-US" sz="2000" dirty="0" smtClean="0"/>
              <a:t>Mezzanine level = H.264 Codec (~10:1).</a:t>
            </a:r>
          </a:p>
          <a:p>
            <a:endParaRPr lang="en-US" sz="2400" dirty="0"/>
          </a:p>
        </p:txBody>
      </p:sp>
      <p:sp>
        <p:nvSpPr>
          <p:cNvPr id="4" name="TextBox 3"/>
          <p:cNvSpPr txBox="1"/>
          <p:nvPr/>
        </p:nvSpPr>
        <p:spPr>
          <a:xfrm>
            <a:off x="1781502" y="5992297"/>
            <a:ext cx="8741981" cy="369332"/>
          </a:xfrm>
          <a:prstGeom prst="rect">
            <a:avLst/>
          </a:prstGeom>
          <a:noFill/>
        </p:spPr>
        <p:txBody>
          <a:bodyPr wrap="square" rtlCol="0">
            <a:spAutoFit/>
          </a:bodyPr>
          <a:lstStyle/>
          <a:p>
            <a:r>
              <a:rPr lang="en-US" dirty="0" smtClean="0"/>
              <a:t>* Includes tape, backup and fixed costs. 2</a:t>
            </a:r>
            <a:r>
              <a:rPr lang="en-US" baseline="30000" dirty="0" smtClean="0"/>
              <a:t>nd</a:t>
            </a:r>
            <a:r>
              <a:rPr lang="en-US" dirty="0" smtClean="0"/>
              <a:t> + year reduced to $2.77 per hour annually.</a:t>
            </a:r>
            <a:endParaRPr lang="en-US" dirty="0"/>
          </a:p>
        </p:txBody>
      </p:sp>
    </p:spTree>
    <p:extLst>
      <p:ext uri="{BB962C8B-B14F-4D97-AF65-F5344CB8AC3E}">
        <p14:creationId xmlns:p14="http://schemas.microsoft.com/office/powerpoint/2010/main" val="430848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51" y="365126"/>
            <a:ext cx="11650717" cy="938606"/>
          </a:xfrm>
        </p:spPr>
        <p:txBody>
          <a:bodyPr>
            <a:normAutofit fontScale="90000"/>
          </a:bodyPr>
          <a:lstStyle/>
          <a:p>
            <a:pPr algn="ctr"/>
            <a:r>
              <a:rPr lang="en-US" dirty="0" smtClean="0"/>
              <a:t>Current HD System – Keep all HD Video at Master Level</a:t>
            </a:r>
            <a:endParaRPr lang="en-US" dirty="0"/>
          </a:p>
        </p:txBody>
      </p:sp>
      <p:sp>
        <p:nvSpPr>
          <p:cNvPr id="4" name="Rectangle 3"/>
          <p:cNvSpPr/>
          <p:nvPr/>
        </p:nvSpPr>
        <p:spPr>
          <a:xfrm>
            <a:off x="1280947" y="333333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886809" y="336880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05050" y="4050664"/>
            <a:ext cx="1411014" cy="369332"/>
          </a:xfrm>
          <a:prstGeom prst="rect">
            <a:avLst/>
          </a:prstGeom>
          <a:noFill/>
        </p:spPr>
        <p:txBody>
          <a:bodyPr wrap="square" rtlCol="0">
            <a:spAutoFit/>
          </a:bodyPr>
          <a:lstStyle/>
          <a:p>
            <a:r>
              <a:rPr lang="en-US" dirty="0" smtClean="0"/>
              <a:t>HD Camera</a:t>
            </a:r>
            <a:endParaRPr lang="en-US" dirty="0"/>
          </a:p>
        </p:txBody>
      </p:sp>
      <p:grpSp>
        <p:nvGrpSpPr>
          <p:cNvPr id="17" name="Group 16"/>
          <p:cNvGrpSpPr/>
          <p:nvPr/>
        </p:nvGrpSpPr>
        <p:grpSpPr>
          <a:xfrm>
            <a:off x="2918836" y="2273609"/>
            <a:ext cx="2022492"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88835" y="3177323"/>
              <a:ext cx="983836" cy="981529"/>
            </a:xfrm>
            <a:prstGeom prst="rect">
              <a:avLst/>
            </a:prstGeom>
            <a:noFill/>
          </p:spPr>
          <p:txBody>
            <a:bodyPr wrap="square" rtlCol="0">
              <a:spAutoFit/>
            </a:bodyPr>
            <a:lstStyle/>
            <a:p>
              <a:pPr algn="ctr"/>
              <a:r>
                <a:rPr lang="en-US" dirty="0" smtClean="0"/>
                <a:t>Master and Mezzanine Level File Capture &amp; write LTO tape (MBARI M3 System)</a:t>
              </a:r>
              <a:endParaRPr lang="en-US" dirty="0"/>
            </a:p>
          </p:txBody>
        </p:sp>
      </p:grpSp>
      <p:sp>
        <p:nvSpPr>
          <p:cNvPr id="9" name="Right Arrow 8"/>
          <p:cNvSpPr/>
          <p:nvPr/>
        </p:nvSpPr>
        <p:spPr>
          <a:xfrm>
            <a:off x="2293757" y="349743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7481264" y="432580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smtClean="0"/>
              <a:t>Shipboard</a:t>
            </a:r>
            <a:endParaRPr lang="en-US" sz="2400" dirty="0"/>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smtClean="0"/>
              <a:t>On-shore</a:t>
            </a:r>
            <a:endParaRPr lang="en-US" sz="2400" dirty="0"/>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7079244"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689048"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298852" y="4433640"/>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908656"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518460"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121413" y="443272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a:off x="7481264" y="2308589"/>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79244"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689048"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298852" y="241642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908656"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518460"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121413" y="241551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p:nvPr/>
        </p:nvGrpSpPr>
        <p:grpSpPr>
          <a:xfrm>
            <a:off x="8134259" y="1597789"/>
            <a:ext cx="1344256" cy="1649544"/>
            <a:chOff x="8320006" y="1606035"/>
            <a:chExt cx="1344256" cy="1649544"/>
          </a:xfrm>
        </p:grpSpPr>
        <p:sp>
          <p:nvSpPr>
            <p:cNvPr id="73" name="Rectangle 72"/>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p:cNvGrpSpPr/>
          <p:nvPr/>
        </p:nvGrpSpPr>
        <p:grpSpPr>
          <a:xfrm>
            <a:off x="8134259" y="3656367"/>
            <a:ext cx="1344256" cy="1649544"/>
            <a:chOff x="8320006" y="1606035"/>
            <a:chExt cx="1344256" cy="1649544"/>
          </a:xfrm>
        </p:grpSpPr>
        <p:sp>
          <p:nvSpPr>
            <p:cNvPr id="94" name="Rectangle 93"/>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p:cNvGrpSpPr/>
          <p:nvPr/>
        </p:nvGrpSpPr>
        <p:grpSpPr>
          <a:xfrm>
            <a:off x="9652761" y="1619032"/>
            <a:ext cx="1804327" cy="1526404"/>
            <a:chOff x="10021620" y="1465422"/>
            <a:chExt cx="1804327" cy="1526404"/>
          </a:xfrm>
        </p:grpSpPr>
        <p:sp>
          <p:nvSpPr>
            <p:cNvPr id="36" name="TextBox 35"/>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HD Video Files</a:t>
              </a:r>
              <a:endParaRPr lang="en-US" dirty="0"/>
            </a:p>
          </p:txBody>
        </p:sp>
        <p:sp>
          <p:nvSpPr>
            <p:cNvPr id="114" name="TextBox 113"/>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16" name="Group 115"/>
          <p:cNvGrpSpPr/>
          <p:nvPr/>
        </p:nvGrpSpPr>
        <p:grpSpPr>
          <a:xfrm>
            <a:off x="9679442" y="3685773"/>
            <a:ext cx="1998363" cy="1526404"/>
            <a:chOff x="10021620" y="1465422"/>
            <a:chExt cx="1804327" cy="1526404"/>
          </a:xfrm>
        </p:grpSpPr>
        <p:sp>
          <p:nvSpPr>
            <p:cNvPr id="117" name="TextBox 116"/>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HD Video Files</a:t>
              </a:r>
              <a:endParaRPr lang="en-US" dirty="0"/>
            </a:p>
          </p:txBody>
        </p:sp>
        <p:sp>
          <p:nvSpPr>
            <p:cNvPr id="118" name="TextBox 117"/>
            <p:cNvSpPr txBox="1"/>
            <p:nvPr/>
          </p:nvSpPr>
          <p:spPr>
            <a:xfrm>
              <a:off x="10021620" y="1465422"/>
              <a:ext cx="1804327" cy="923330"/>
            </a:xfrm>
            <a:prstGeom prst="rect">
              <a:avLst/>
            </a:prstGeom>
            <a:noFill/>
          </p:spPr>
          <p:txBody>
            <a:bodyPr wrap="square" rtlCol="0">
              <a:spAutoFit/>
            </a:bodyPr>
            <a:lstStyle/>
            <a:p>
              <a:r>
                <a:rPr lang="en-US" b="1" dirty="0"/>
                <a:t>On site Titan Disk and Tape store</a:t>
              </a:r>
            </a:p>
          </p:txBody>
        </p:sp>
      </p:grpSp>
      <p:sp>
        <p:nvSpPr>
          <p:cNvPr id="119" name="TextBox 118"/>
          <p:cNvSpPr txBox="1"/>
          <p:nvPr/>
        </p:nvSpPr>
        <p:spPr>
          <a:xfrm>
            <a:off x="5640602" y="2031252"/>
            <a:ext cx="1666416" cy="369332"/>
          </a:xfrm>
          <a:prstGeom prst="rect">
            <a:avLst/>
          </a:prstGeom>
          <a:noFill/>
        </p:spPr>
        <p:txBody>
          <a:bodyPr wrap="square" rtlCol="0">
            <a:spAutoFit/>
          </a:bodyPr>
          <a:lstStyle/>
          <a:p>
            <a:r>
              <a:rPr lang="en-US" dirty="0" smtClean="0"/>
              <a:t>198 GB + /hour</a:t>
            </a:r>
            <a:endParaRPr lang="en-US" dirty="0"/>
          </a:p>
        </p:txBody>
      </p:sp>
      <p:sp>
        <p:nvSpPr>
          <p:cNvPr id="121" name="TextBox 120"/>
          <p:cNvSpPr txBox="1"/>
          <p:nvPr/>
        </p:nvSpPr>
        <p:spPr>
          <a:xfrm>
            <a:off x="5605511" y="4085420"/>
            <a:ext cx="1666416" cy="369332"/>
          </a:xfrm>
          <a:prstGeom prst="rect">
            <a:avLst/>
          </a:prstGeom>
          <a:noFill/>
        </p:spPr>
        <p:txBody>
          <a:bodyPr wrap="square" rtlCol="0">
            <a:spAutoFit/>
          </a:bodyPr>
          <a:lstStyle/>
          <a:p>
            <a:r>
              <a:rPr lang="en-US" dirty="0" smtClean="0"/>
              <a:t>198 GB + /hour</a:t>
            </a:r>
            <a:endParaRPr lang="en-US" dirty="0"/>
          </a:p>
        </p:txBody>
      </p:sp>
      <p:sp>
        <p:nvSpPr>
          <p:cNvPr id="3" name="TextBox 2"/>
          <p:cNvSpPr txBox="1"/>
          <p:nvPr/>
        </p:nvSpPr>
        <p:spPr>
          <a:xfrm>
            <a:off x="780920" y="4543007"/>
            <a:ext cx="1635144" cy="461665"/>
          </a:xfrm>
          <a:prstGeom prst="rect">
            <a:avLst/>
          </a:prstGeom>
          <a:noFill/>
        </p:spPr>
        <p:txBody>
          <a:bodyPr wrap="square" rtlCol="0">
            <a:spAutoFit/>
          </a:bodyPr>
          <a:lstStyle/>
          <a:p>
            <a:r>
              <a:rPr lang="en-US" sz="2400" dirty="0" smtClean="0"/>
              <a:t>X 2 ROV’s !</a:t>
            </a:r>
            <a:endParaRPr lang="en-US" sz="2400" dirty="0"/>
          </a:p>
        </p:txBody>
      </p:sp>
      <p:grpSp>
        <p:nvGrpSpPr>
          <p:cNvPr id="113" name="Group 112"/>
          <p:cNvGrpSpPr/>
          <p:nvPr/>
        </p:nvGrpSpPr>
        <p:grpSpPr>
          <a:xfrm>
            <a:off x="129300" y="1598703"/>
            <a:ext cx="2062633" cy="646331"/>
            <a:chOff x="129300" y="1598703"/>
            <a:chExt cx="2062633" cy="646331"/>
          </a:xfrm>
        </p:grpSpPr>
        <p:sp>
          <p:nvSpPr>
            <p:cNvPr id="120" name="TextBox 119"/>
            <p:cNvSpPr txBox="1"/>
            <p:nvPr/>
          </p:nvSpPr>
          <p:spPr>
            <a:xfrm>
              <a:off x="129300" y="1598703"/>
              <a:ext cx="2062633" cy="646331"/>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p:txBody>
        </p:sp>
        <p:sp>
          <p:nvSpPr>
            <p:cNvPr id="122" name="Rectangle 121"/>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08102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069"/>
            <a:ext cx="10515600" cy="859221"/>
          </a:xfrm>
        </p:spPr>
        <p:txBody>
          <a:bodyPr>
            <a:normAutofit/>
          </a:bodyPr>
          <a:lstStyle/>
          <a:p>
            <a:pPr algn="ctr"/>
            <a:r>
              <a:rPr lang="en-US" sz="2800" dirty="0"/>
              <a:t>All Data + </a:t>
            </a:r>
            <a:r>
              <a:rPr lang="en-US" sz="2800" dirty="0" smtClean="0"/>
              <a:t>HD </a:t>
            </a:r>
            <a:r>
              <a:rPr lang="en-US" sz="2800" dirty="0"/>
              <a:t>ROV </a:t>
            </a:r>
            <a:r>
              <a:rPr lang="en-US" sz="2800" dirty="0" smtClean="0"/>
              <a:t>Cameras (1080 60p) </a:t>
            </a:r>
            <a:r>
              <a:rPr lang="en-US" sz="2800" dirty="0"/>
              <a:t>+ Converting Archive to Files</a:t>
            </a:r>
          </a:p>
        </p:txBody>
      </p:sp>
      <p:sp>
        <p:nvSpPr>
          <p:cNvPr id="5" name="Left Brace 4"/>
          <p:cNvSpPr/>
          <p:nvPr/>
        </p:nvSpPr>
        <p:spPr>
          <a:xfrm>
            <a:off x="1475509" y="3751118"/>
            <a:ext cx="259773" cy="168814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454727" y="1593130"/>
            <a:ext cx="280555" cy="201944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76645" y="1947886"/>
            <a:ext cx="1278082" cy="1384995"/>
          </a:xfrm>
          <a:prstGeom prst="rect">
            <a:avLst/>
          </a:prstGeom>
          <a:noFill/>
        </p:spPr>
        <p:txBody>
          <a:bodyPr wrap="square" rtlCol="0">
            <a:spAutoFit/>
          </a:bodyPr>
          <a:lstStyle/>
          <a:p>
            <a:r>
              <a:rPr lang="en-US" sz="1200" dirty="0" smtClean="0"/>
              <a:t>Expansion Space:</a:t>
            </a:r>
          </a:p>
          <a:p>
            <a:r>
              <a:rPr lang="en-US" sz="1200" dirty="0" smtClean="0"/>
              <a:t>Annual Fixed Cost on and off-line = $0.70 per Terabyte Capacity ($16k per year + tape)</a:t>
            </a:r>
            <a:endParaRPr lang="en-US" sz="1200" dirty="0"/>
          </a:p>
        </p:txBody>
      </p:sp>
      <p:sp>
        <p:nvSpPr>
          <p:cNvPr id="8" name="TextBox 7"/>
          <p:cNvSpPr txBox="1"/>
          <p:nvPr/>
        </p:nvSpPr>
        <p:spPr>
          <a:xfrm>
            <a:off x="197427" y="4064167"/>
            <a:ext cx="1278082" cy="1569660"/>
          </a:xfrm>
          <a:prstGeom prst="rect">
            <a:avLst/>
          </a:prstGeom>
          <a:noFill/>
        </p:spPr>
        <p:txBody>
          <a:bodyPr wrap="square" rtlCol="0">
            <a:spAutoFit/>
          </a:bodyPr>
          <a:lstStyle/>
          <a:p>
            <a:r>
              <a:rPr lang="en-US" sz="1200" dirty="0" smtClean="0"/>
              <a:t>Current Space:</a:t>
            </a:r>
          </a:p>
          <a:p>
            <a:r>
              <a:rPr lang="en-US" sz="1200" dirty="0" smtClean="0"/>
              <a:t>Annual Fixed Cost on and off-line = $12.24 per Terabyte Capacity ($188k </a:t>
            </a:r>
            <a:r>
              <a:rPr lang="en-US" sz="1200" dirty="0"/>
              <a:t>per </a:t>
            </a:r>
            <a:r>
              <a:rPr lang="en-US" sz="1200" dirty="0" smtClean="0"/>
              <a:t>year + tape)</a:t>
            </a:r>
            <a:endParaRPr lang="en-US" sz="1200" dirty="0"/>
          </a:p>
          <a:p>
            <a:endParaRPr lang="en-US" sz="1200" dirty="0"/>
          </a:p>
        </p:txBody>
      </p:sp>
      <p:graphicFrame>
        <p:nvGraphicFramePr>
          <p:cNvPr id="9" name="Chart 8"/>
          <p:cNvGraphicFramePr>
            <a:graphicFrameLocks/>
          </p:cNvGraphicFramePr>
          <p:nvPr>
            <p:extLst>
              <p:ext uri="{D42A27DB-BD31-4B8C-83A1-F6EECF244321}">
                <p14:modId xmlns:p14="http://schemas.microsoft.com/office/powerpoint/2010/main" val="2222668319"/>
              </p:ext>
            </p:extLst>
          </p:nvPr>
        </p:nvGraphicFramePr>
        <p:xfrm>
          <a:off x="1875965" y="990118"/>
          <a:ext cx="9025890" cy="53822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86264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2696478" y="1562559"/>
            <a:ext cx="5397536" cy="5213059"/>
          </a:xfrm>
          <a:prstGeom prst="rect">
            <a:avLst/>
          </a:prstGeom>
        </p:spPr>
      </p:pic>
      <p:sp>
        <p:nvSpPr>
          <p:cNvPr id="2" name="Title 1"/>
          <p:cNvSpPr>
            <a:spLocks noGrp="1"/>
          </p:cNvSpPr>
          <p:nvPr>
            <p:ph type="title"/>
          </p:nvPr>
        </p:nvSpPr>
        <p:spPr>
          <a:xfrm>
            <a:off x="463769" y="155469"/>
            <a:ext cx="10515600" cy="628345"/>
          </a:xfrm>
        </p:spPr>
        <p:txBody>
          <a:bodyPr>
            <a:normAutofit/>
          </a:bodyPr>
          <a:lstStyle/>
          <a:p>
            <a:r>
              <a:rPr lang="en-US" sz="3200" dirty="0" smtClean="0"/>
              <a:t>Video Storage Relative Storage Volumes – Keep HD</a:t>
            </a:r>
            <a:endParaRPr lang="en-US" sz="3200" dirty="0"/>
          </a:p>
        </p:txBody>
      </p:sp>
      <p:sp>
        <p:nvSpPr>
          <p:cNvPr id="3" name="TextBox 2"/>
          <p:cNvSpPr txBox="1"/>
          <p:nvPr/>
        </p:nvSpPr>
        <p:spPr>
          <a:xfrm>
            <a:off x="463769" y="687800"/>
            <a:ext cx="11264462" cy="830997"/>
          </a:xfrm>
          <a:prstGeom prst="rect">
            <a:avLst/>
          </a:prstGeom>
          <a:noFill/>
        </p:spPr>
        <p:txBody>
          <a:bodyPr wrap="square" rtlCol="0">
            <a:spAutoFit/>
          </a:bodyPr>
          <a:lstStyle/>
          <a:p>
            <a:r>
              <a:rPr lang="en-US" sz="1600" dirty="0" smtClean="0"/>
              <a:t>The video streams from MBARI’s ROV’s generate about 1500 hours of video per year. This volume completely dominates the video streams at MBARI from all other sources because each ROV’s dives 150+ days per year for 7+ hours a day. The volume and cost of non-ROV video streams is very low. For example if we store all ROV HD video, in 10 years the Titan data store is projected to look like this:</a:t>
            </a:r>
            <a:endParaRPr lang="en-US" sz="1600" dirty="0"/>
          </a:p>
        </p:txBody>
      </p:sp>
      <p:sp>
        <p:nvSpPr>
          <p:cNvPr id="12" name="Right Arrow 11"/>
          <p:cNvSpPr/>
          <p:nvPr/>
        </p:nvSpPr>
        <p:spPr>
          <a:xfrm rot="11168253">
            <a:off x="7731406" y="4207409"/>
            <a:ext cx="725214" cy="156077"/>
          </a:xfrm>
          <a:prstGeom prst="rightArrow">
            <a:avLst/>
          </a:prstGeom>
          <a:solidFill>
            <a:srgbClr val="FF0000"/>
          </a:solid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8544912" y="3962281"/>
            <a:ext cx="3011214" cy="646331"/>
          </a:xfrm>
          <a:prstGeom prst="rect">
            <a:avLst/>
          </a:prstGeom>
          <a:noFill/>
        </p:spPr>
        <p:txBody>
          <a:bodyPr wrap="square" rtlCol="0">
            <a:spAutoFit/>
          </a:bodyPr>
          <a:lstStyle/>
          <a:p>
            <a:r>
              <a:rPr lang="en-US" dirty="0" smtClean="0"/>
              <a:t>All non-ROV Video (i2MAP</a:t>
            </a:r>
            <a:r>
              <a:rPr lang="en-US" dirty="0"/>
              <a:t>, </a:t>
            </a:r>
            <a:r>
              <a:rPr lang="en-US" dirty="0" err="1"/>
              <a:t>EyeRIS</a:t>
            </a:r>
            <a:r>
              <a:rPr lang="en-US" dirty="0"/>
              <a:t>, </a:t>
            </a:r>
            <a:r>
              <a:rPr lang="en-US" dirty="0" smtClean="0"/>
              <a:t>Benthic Imaging, etc.)</a:t>
            </a:r>
            <a:endParaRPr lang="en-US" dirty="0"/>
          </a:p>
        </p:txBody>
      </p:sp>
      <p:sp>
        <p:nvSpPr>
          <p:cNvPr id="14" name="Right Arrow 13"/>
          <p:cNvSpPr/>
          <p:nvPr/>
        </p:nvSpPr>
        <p:spPr>
          <a:xfrm rot="9493104">
            <a:off x="7301050" y="2620685"/>
            <a:ext cx="725214" cy="156077"/>
          </a:xfrm>
          <a:prstGeom prst="rightArrow">
            <a:avLst/>
          </a:prstGeom>
          <a:solidFill>
            <a:srgbClr val="FF0000"/>
          </a:solid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8032532" y="2388133"/>
            <a:ext cx="3011214" cy="369332"/>
          </a:xfrm>
          <a:prstGeom prst="rect">
            <a:avLst/>
          </a:prstGeom>
          <a:noFill/>
        </p:spPr>
        <p:txBody>
          <a:bodyPr wrap="square" rtlCol="0">
            <a:spAutoFit/>
          </a:bodyPr>
          <a:lstStyle/>
          <a:p>
            <a:r>
              <a:rPr lang="en-US" dirty="0" smtClean="0"/>
              <a:t>ROV Video</a:t>
            </a:r>
            <a:endParaRPr lang="en-US" dirty="0"/>
          </a:p>
        </p:txBody>
      </p:sp>
    </p:spTree>
    <p:extLst>
      <p:ext uri="{BB962C8B-B14F-4D97-AF65-F5344CB8AC3E}">
        <p14:creationId xmlns:p14="http://schemas.microsoft.com/office/powerpoint/2010/main" val="10949060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What Happens if we Upgrade to 4K Main Cameras?</a:t>
            </a:r>
            <a:endParaRPr lang="en-US" sz="3600" dirty="0"/>
          </a:p>
        </p:txBody>
      </p:sp>
      <p:sp>
        <p:nvSpPr>
          <p:cNvPr id="3" name="Content Placeholder 2"/>
          <p:cNvSpPr>
            <a:spLocks noGrp="1"/>
          </p:cNvSpPr>
          <p:nvPr>
            <p:ph idx="1"/>
          </p:nvPr>
        </p:nvSpPr>
        <p:spPr>
          <a:xfrm>
            <a:off x="838200" y="1690688"/>
            <a:ext cx="10515600" cy="4351338"/>
          </a:xfrm>
        </p:spPr>
        <p:txBody>
          <a:bodyPr>
            <a:normAutofit fontScale="92500" lnSpcReduction="10000"/>
          </a:bodyPr>
          <a:lstStyle/>
          <a:p>
            <a:r>
              <a:rPr lang="en-US" sz="2400" dirty="0" smtClean="0"/>
              <a:t>4K video at 60 frames per second (4096 x 2160 60p) is a “</a:t>
            </a:r>
            <a:r>
              <a:rPr lang="en-US" sz="2400" dirty="0" err="1" smtClean="0"/>
              <a:t>huuuge</a:t>
            </a:r>
            <a:r>
              <a:rPr lang="en-US" sz="2400" dirty="0" smtClean="0"/>
              <a:t>” amount of data.</a:t>
            </a:r>
          </a:p>
          <a:p>
            <a:pPr lvl="1"/>
            <a:r>
              <a:rPr lang="en-US" sz="2000" dirty="0" smtClean="0"/>
              <a:t>Master level Apple ProRes Codec 422 HQ is about 848 Gigabytes per hour.</a:t>
            </a:r>
          </a:p>
          <a:p>
            <a:pPr lvl="1"/>
            <a:r>
              <a:rPr lang="en-US" sz="2000" dirty="0" smtClean="0"/>
              <a:t>Mezzanine level H.264 or H.265 Codec is around 10:1 or 85 Gigabytes/hr.</a:t>
            </a:r>
          </a:p>
          <a:p>
            <a:pPr lvl="1"/>
            <a:endParaRPr lang="en-US" sz="2000" dirty="0" smtClean="0"/>
          </a:p>
          <a:p>
            <a:r>
              <a:rPr lang="en-US" sz="2400" dirty="0" smtClean="0"/>
              <a:t>The MBARI Titan network share system has the capacity to support 4K video acquisition on MBARI’s main vehicles for at least 10 years.</a:t>
            </a:r>
          </a:p>
          <a:p>
            <a:endParaRPr lang="en-US" sz="2400" dirty="0" smtClean="0"/>
          </a:p>
          <a:p>
            <a:r>
              <a:rPr lang="en-US" sz="2400" dirty="0" smtClean="0"/>
              <a:t>Over a period of time the video data would grow to be by far the largest data share at MBARI.</a:t>
            </a:r>
          </a:p>
          <a:p>
            <a:endParaRPr lang="en-US" sz="2400" dirty="0" smtClean="0"/>
          </a:p>
          <a:p>
            <a:r>
              <a:rPr lang="en-US" sz="2400" dirty="0" smtClean="0"/>
              <a:t>Are there ways to reduce the 4K total video data volume while preserving </a:t>
            </a:r>
            <a:r>
              <a:rPr lang="en-US" sz="2400" dirty="0"/>
              <a:t>the value of video data </a:t>
            </a:r>
            <a:r>
              <a:rPr lang="en-US" sz="2400" dirty="0" smtClean="0"/>
              <a:t>thereby </a:t>
            </a:r>
            <a:r>
              <a:rPr lang="en-US" sz="2400" dirty="0"/>
              <a:t>lowering the resource and capital </a:t>
            </a:r>
            <a:r>
              <a:rPr lang="en-US" sz="2400" dirty="0" smtClean="0"/>
              <a:t>cost?</a:t>
            </a:r>
          </a:p>
          <a:p>
            <a:pPr lvl="1"/>
            <a:endParaRPr lang="en-US" sz="2000" dirty="0" smtClean="0"/>
          </a:p>
          <a:p>
            <a:pPr lvl="1"/>
            <a:endParaRPr lang="en-US" sz="2000" dirty="0"/>
          </a:p>
        </p:txBody>
      </p:sp>
    </p:spTree>
    <p:extLst>
      <p:ext uri="{BB962C8B-B14F-4D97-AF65-F5344CB8AC3E}">
        <p14:creationId xmlns:p14="http://schemas.microsoft.com/office/powerpoint/2010/main" val="3017609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Cost Models for Handling 4K Video Data from the MBARI ROV’s</a:t>
            </a:r>
            <a:endParaRPr lang="en-US" sz="3600" dirty="0"/>
          </a:p>
        </p:txBody>
      </p:sp>
      <p:sp>
        <p:nvSpPr>
          <p:cNvPr id="3" name="Content Placeholder 2"/>
          <p:cNvSpPr>
            <a:spLocks noGrp="1"/>
          </p:cNvSpPr>
          <p:nvPr>
            <p:ph idx="1"/>
          </p:nvPr>
        </p:nvSpPr>
        <p:spPr>
          <a:xfrm>
            <a:off x="838200" y="3410059"/>
            <a:ext cx="10515600" cy="2699078"/>
          </a:xfrm>
        </p:spPr>
        <p:txBody>
          <a:bodyPr>
            <a:normAutofit/>
          </a:bodyPr>
          <a:lstStyle/>
          <a:p>
            <a:r>
              <a:rPr lang="en-US" sz="2400" dirty="0" smtClean="0"/>
              <a:t>Model A – Keep all 4K video data at the Master (and Mezzanine) level.</a:t>
            </a:r>
          </a:p>
          <a:p>
            <a:endParaRPr lang="en-US" sz="2400" dirty="0" smtClean="0"/>
          </a:p>
          <a:p>
            <a:r>
              <a:rPr lang="en-US" sz="2400" dirty="0" smtClean="0"/>
              <a:t>Model </a:t>
            </a:r>
            <a:r>
              <a:rPr lang="en-US" sz="2400" dirty="0"/>
              <a:t>B – During annotation flag 15 minute clips for keeping in 4K, otherwise transcode to LT level.</a:t>
            </a:r>
          </a:p>
          <a:p>
            <a:pPr lvl="1"/>
            <a:r>
              <a:rPr lang="en-US" sz="2000" dirty="0"/>
              <a:t>Requires extra labor and computing time ($).</a:t>
            </a:r>
          </a:p>
          <a:p>
            <a:pPr lvl="1"/>
            <a:r>
              <a:rPr lang="en-US" sz="2000" dirty="0"/>
              <a:t>LT Clips can still be edited.</a:t>
            </a:r>
          </a:p>
          <a:p>
            <a:pPr lvl="1"/>
            <a:r>
              <a:rPr lang="en-US" sz="2000" dirty="0"/>
              <a:t>All off-site backups are still 4K and could still be retrieved if necessary</a:t>
            </a:r>
            <a:r>
              <a:rPr lang="en-US" sz="2000" dirty="0" smtClean="0"/>
              <a:t>.</a:t>
            </a:r>
            <a:endParaRPr lang="en-US" sz="2400" dirty="0" smtClean="0"/>
          </a:p>
          <a:p>
            <a:endParaRPr lang="en-US" sz="2400" dirty="0" smtClean="0"/>
          </a:p>
        </p:txBody>
      </p:sp>
      <p:sp>
        <p:nvSpPr>
          <p:cNvPr id="4" name="TextBox 3"/>
          <p:cNvSpPr txBox="1"/>
          <p:nvPr/>
        </p:nvSpPr>
        <p:spPr>
          <a:xfrm>
            <a:off x="838200" y="1796495"/>
            <a:ext cx="10287000" cy="1200329"/>
          </a:xfrm>
          <a:prstGeom prst="rect">
            <a:avLst/>
          </a:prstGeom>
          <a:noFill/>
        </p:spPr>
        <p:txBody>
          <a:bodyPr wrap="square" rtlCol="0">
            <a:spAutoFit/>
          </a:bodyPr>
          <a:lstStyle/>
          <a:p>
            <a:r>
              <a:rPr lang="en-US" sz="2400" dirty="0" smtClean="0"/>
              <a:t>To examine possible strategies for reducing the cumulative data storage requirements for 4K video four different technical approaches and their respective cost models were examined: </a:t>
            </a:r>
            <a:endParaRPr lang="en-US" sz="2400" dirty="0"/>
          </a:p>
        </p:txBody>
      </p:sp>
    </p:spTree>
    <p:extLst>
      <p:ext uri="{BB962C8B-B14F-4D97-AF65-F5344CB8AC3E}">
        <p14:creationId xmlns:p14="http://schemas.microsoft.com/office/powerpoint/2010/main" val="25516930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Four Different Cost Models for Handling 4K Video Data from the MBARI ROV’s, continued..</a:t>
            </a:r>
            <a:endParaRPr lang="en-US" sz="3200" dirty="0"/>
          </a:p>
        </p:txBody>
      </p:sp>
      <p:sp>
        <p:nvSpPr>
          <p:cNvPr id="3" name="Content Placeholder 2"/>
          <p:cNvSpPr>
            <a:spLocks noGrp="1"/>
          </p:cNvSpPr>
          <p:nvPr>
            <p:ph idx="1"/>
          </p:nvPr>
        </p:nvSpPr>
        <p:spPr/>
        <p:txBody>
          <a:bodyPr>
            <a:normAutofit/>
          </a:bodyPr>
          <a:lstStyle/>
          <a:p>
            <a:r>
              <a:rPr lang="en-US" sz="2400" dirty="0" smtClean="0"/>
              <a:t>Model C </a:t>
            </a:r>
            <a:r>
              <a:rPr lang="en-US" sz="2400" dirty="0"/>
              <a:t>– While recording on the ships, select recording (Codec) format.</a:t>
            </a:r>
          </a:p>
          <a:p>
            <a:pPr lvl="1"/>
            <a:r>
              <a:rPr lang="en-US" sz="2000" dirty="0"/>
              <a:t>Master = Apple ProRes HQ (848 GB per hour) + Mezzanine.</a:t>
            </a:r>
          </a:p>
          <a:p>
            <a:pPr lvl="1"/>
            <a:r>
              <a:rPr lang="en-US" sz="2000" dirty="0"/>
              <a:t>LT level = Apple ProRes LT (394 GB per hour) + Mezzanine.</a:t>
            </a:r>
          </a:p>
          <a:p>
            <a:pPr lvl="1"/>
            <a:r>
              <a:rPr lang="en-US" sz="2000" dirty="0"/>
              <a:t>Once selection is made backups and on-line video will only be in the selected mode</a:t>
            </a:r>
            <a:r>
              <a:rPr lang="en-US" sz="2000" dirty="0" smtClean="0"/>
              <a:t>.</a:t>
            </a:r>
          </a:p>
          <a:p>
            <a:pPr lvl="1"/>
            <a:endParaRPr lang="en-US" sz="2000" dirty="0" smtClean="0"/>
          </a:p>
          <a:p>
            <a:r>
              <a:rPr lang="en-US" sz="2400" dirty="0" smtClean="0"/>
              <a:t>Model D - </a:t>
            </a:r>
            <a:r>
              <a:rPr lang="en-US" sz="2400" dirty="0"/>
              <a:t>During annotation flag 15 minute clips for keeping in 4K, otherwise </a:t>
            </a:r>
            <a:r>
              <a:rPr lang="en-US" sz="2400" dirty="0" smtClean="0"/>
              <a:t>discard 4K and only retain Mezzanine level.</a:t>
            </a:r>
          </a:p>
          <a:p>
            <a:pPr lvl="1"/>
            <a:r>
              <a:rPr lang="en-US" sz="2000" dirty="0" smtClean="0"/>
              <a:t>Cost model assumes LTO tape can be re-used.</a:t>
            </a:r>
          </a:p>
          <a:p>
            <a:pPr lvl="1"/>
            <a:r>
              <a:rPr lang="en-US" sz="2000" dirty="0" smtClean="0"/>
              <a:t>Mezzanine level difficult to edit (inter-frame encoding).</a:t>
            </a:r>
          </a:p>
          <a:p>
            <a:pPr lvl="1"/>
            <a:r>
              <a:rPr lang="en-US" sz="2000" dirty="0"/>
              <a:t>All off-site backups are still 4K and could still be retrieved if necessary</a:t>
            </a:r>
            <a:r>
              <a:rPr lang="en-US" sz="2000" dirty="0" smtClean="0"/>
              <a:t>.</a:t>
            </a:r>
          </a:p>
          <a:p>
            <a:pPr lvl="1"/>
            <a:endParaRPr lang="en-US" sz="2000" dirty="0"/>
          </a:p>
        </p:txBody>
      </p:sp>
    </p:spTree>
    <p:extLst>
      <p:ext uri="{BB962C8B-B14F-4D97-AF65-F5344CB8AC3E}">
        <p14:creationId xmlns:p14="http://schemas.microsoft.com/office/powerpoint/2010/main" val="13193984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8606"/>
          </a:xfrm>
        </p:spPr>
        <p:txBody>
          <a:bodyPr>
            <a:normAutofit fontScale="90000"/>
          </a:bodyPr>
          <a:lstStyle/>
          <a:p>
            <a:pPr algn="ctr"/>
            <a:r>
              <a:rPr lang="en-US" dirty="0" smtClean="0"/>
              <a:t>Cost Model A – Keep all 4K Video at Master Level</a:t>
            </a:r>
            <a:endParaRPr lang="en-US" dirty="0"/>
          </a:p>
        </p:txBody>
      </p:sp>
      <p:sp>
        <p:nvSpPr>
          <p:cNvPr id="4" name="Rectangle 3"/>
          <p:cNvSpPr/>
          <p:nvPr/>
        </p:nvSpPr>
        <p:spPr>
          <a:xfrm>
            <a:off x="1280947" y="333333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886809" y="336880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05050" y="4050664"/>
            <a:ext cx="1411014" cy="369332"/>
          </a:xfrm>
          <a:prstGeom prst="rect">
            <a:avLst/>
          </a:prstGeom>
          <a:noFill/>
        </p:spPr>
        <p:txBody>
          <a:bodyPr wrap="square" rtlCol="0">
            <a:spAutoFit/>
          </a:bodyPr>
          <a:lstStyle/>
          <a:p>
            <a:r>
              <a:rPr lang="en-US" dirty="0" smtClean="0"/>
              <a:t>4K Camera</a:t>
            </a:r>
            <a:endParaRPr lang="en-US" dirty="0"/>
          </a:p>
        </p:txBody>
      </p:sp>
      <p:grpSp>
        <p:nvGrpSpPr>
          <p:cNvPr id="17" name="Group 16"/>
          <p:cNvGrpSpPr/>
          <p:nvPr/>
        </p:nvGrpSpPr>
        <p:grpSpPr>
          <a:xfrm>
            <a:off x="2918836" y="2273609"/>
            <a:ext cx="2022492"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88835" y="3177323"/>
              <a:ext cx="983836" cy="981529"/>
            </a:xfrm>
            <a:prstGeom prst="rect">
              <a:avLst/>
            </a:prstGeom>
            <a:noFill/>
          </p:spPr>
          <p:txBody>
            <a:bodyPr wrap="square" rtlCol="0">
              <a:spAutoFit/>
            </a:bodyPr>
            <a:lstStyle/>
            <a:p>
              <a:pPr algn="ctr"/>
              <a:r>
                <a:rPr lang="en-US" dirty="0" smtClean="0"/>
                <a:t>Master and Mezzanine Level File Capture &amp; write LTO tape (MBARI M3 System)</a:t>
              </a:r>
              <a:endParaRPr lang="en-US" dirty="0"/>
            </a:p>
          </p:txBody>
        </p:sp>
      </p:grpSp>
      <p:sp>
        <p:nvSpPr>
          <p:cNvPr id="9" name="Right Arrow 8"/>
          <p:cNvSpPr/>
          <p:nvPr/>
        </p:nvSpPr>
        <p:spPr>
          <a:xfrm>
            <a:off x="2293757" y="349743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7481264" y="432580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smtClean="0"/>
              <a:t>Shipboard</a:t>
            </a:r>
            <a:endParaRPr lang="en-US" sz="2400" dirty="0"/>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smtClean="0"/>
              <a:t>On-shore</a:t>
            </a:r>
            <a:endParaRPr lang="en-US" sz="2400" dirty="0"/>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7079244"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689048"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298852" y="4433640"/>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908656"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518460"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121413" y="443272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a:off x="7481264" y="2308589"/>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79244"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689048"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298852" y="241642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908656"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518460"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121413" y="241551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p:nvPr/>
        </p:nvGrpSpPr>
        <p:grpSpPr>
          <a:xfrm>
            <a:off x="8134259" y="1597789"/>
            <a:ext cx="1344256" cy="1649544"/>
            <a:chOff x="8320006" y="1606035"/>
            <a:chExt cx="1344256" cy="1649544"/>
          </a:xfrm>
        </p:grpSpPr>
        <p:sp>
          <p:nvSpPr>
            <p:cNvPr id="73" name="Rectangle 72"/>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p:cNvGrpSpPr/>
          <p:nvPr/>
        </p:nvGrpSpPr>
        <p:grpSpPr>
          <a:xfrm>
            <a:off x="8134259" y="3656367"/>
            <a:ext cx="1344256" cy="1649544"/>
            <a:chOff x="8320006" y="1606035"/>
            <a:chExt cx="1344256" cy="1649544"/>
          </a:xfrm>
        </p:grpSpPr>
        <p:sp>
          <p:nvSpPr>
            <p:cNvPr id="94" name="Rectangle 93"/>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p:cNvGrpSpPr/>
          <p:nvPr/>
        </p:nvGrpSpPr>
        <p:grpSpPr>
          <a:xfrm>
            <a:off x="9652761" y="1619032"/>
            <a:ext cx="1804327" cy="1526404"/>
            <a:chOff x="10021620" y="1465422"/>
            <a:chExt cx="1804327" cy="1526404"/>
          </a:xfrm>
        </p:grpSpPr>
        <p:sp>
          <p:nvSpPr>
            <p:cNvPr id="36" name="TextBox 35"/>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4K Video Files</a:t>
              </a:r>
              <a:endParaRPr lang="en-US" dirty="0"/>
            </a:p>
          </p:txBody>
        </p:sp>
        <p:sp>
          <p:nvSpPr>
            <p:cNvPr id="114" name="TextBox 113"/>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16" name="Group 115"/>
          <p:cNvGrpSpPr/>
          <p:nvPr/>
        </p:nvGrpSpPr>
        <p:grpSpPr>
          <a:xfrm>
            <a:off x="9679442" y="3685773"/>
            <a:ext cx="1998363" cy="1526404"/>
            <a:chOff x="10021620" y="1465422"/>
            <a:chExt cx="1804327" cy="1526404"/>
          </a:xfrm>
        </p:grpSpPr>
        <p:sp>
          <p:nvSpPr>
            <p:cNvPr id="117" name="TextBox 116"/>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4K Video Files</a:t>
              </a:r>
              <a:endParaRPr lang="en-US" dirty="0"/>
            </a:p>
          </p:txBody>
        </p:sp>
        <p:sp>
          <p:nvSpPr>
            <p:cNvPr id="118" name="TextBox 117"/>
            <p:cNvSpPr txBox="1"/>
            <p:nvPr/>
          </p:nvSpPr>
          <p:spPr>
            <a:xfrm>
              <a:off x="10021620" y="1465422"/>
              <a:ext cx="1804327" cy="923330"/>
            </a:xfrm>
            <a:prstGeom prst="rect">
              <a:avLst/>
            </a:prstGeom>
            <a:noFill/>
          </p:spPr>
          <p:txBody>
            <a:bodyPr wrap="square" rtlCol="0">
              <a:spAutoFit/>
            </a:bodyPr>
            <a:lstStyle/>
            <a:p>
              <a:r>
                <a:rPr lang="en-US" b="1" dirty="0"/>
                <a:t>On site Titan Disk and Tape store</a:t>
              </a:r>
            </a:p>
          </p:txBody>
        </p:sp>
      </p:grpSp>
      <p:sp>
        <p:nvSpPr>
          <p:cNvPr id="119" name="TextBox 118"/>
          <p:cNvSpPr txBox="1"/>
          <p:nvPr/>
        </p:nvSpPr>
        <p:spPr>
          <a:xfrm>
            <a:off x="5640602" y="2031252"/>
            <a:ext cx="1666416" cy="369332"/>
          </a:xfrm>
          <a:prstGeom prst="rect">
            <a:avLst/>
          </a:prstGeom>
          <a:noFill/>
        </p:spPr>
        <p:txBody>
          <a:bodyPr wrap="square" rtlCol="0">
            <a:spAutoFit/>
          </a:bodyPr>
          <a:lstStyle/>
          <a:p>
            <a:r>
              <a:rPr lang="en-US" dirty="0" smtClean="0"/>
              <a:t>848 GB + /hour</a:t>
            </a:r>
            <a:endParaRPr lang="en-US" dirty="0"/>
          </a:p>
        </p:txBody>
      </p:sp>
      <p:sp>
        <p:nvSpPr>
          <p:cNvPr id="121" name="TextBox 120"/>
          <p:cNvSpPr txBox="1"/>
          <p:nvPr/>
        </p:nvSpPr>
        <p:spPr>
          <a:xfrm>
            <a:off x="5605511" y="4085420"/>
            <a:ext cx="1666416" cy="369332"/>
          </a:xfrm>
          <a:prstGeom prst="rect">
            <a:avLst/>
          </a:prstGeom>
          <a:noFill/>
        </p:spPr>
        <p:txBody>
          <a:bodyPr wrap="square" rtlCol="0">
            <a:spAutoFit/>
          </a:bodyPr>
          <a:lstStyle/>
          <a:p>
            <a:r>
              <a:rPr lang="en-US" dirty="0" smtClean="0"/>
              <a:t>848 GB + /hour</a:t>
            </a:r>
            <a:endParaRPr lang="en-US" dirty="0"/>
          </a:p>
        </p:txBody>
      </p:sp>
      <p:sp>
        <p:nvSpPr>
          <p:cNvPr id="122" name="TextBox 121"/>
          <p:cNvSpPr txBox="1"/>
          <p:nvPr/>
        </p:nvSpPr>
        <p:spPr>
          <a:xfrm>
            <a:off x="780920" y="4543007"/>
            <a:ext cx="1635144" cy="461665"/>
          </a:xfrm>
          <a:prstGeom prst="rect">
            <a:avLst/>
          </a:prstGeom>
          <a:noFill/>
        </p:spPr>
        <p:txBody>
          <a:bodyPr wrap="square" rtlCol="0">
            <a:spAutoFit/>
          </a:bodyPr>
          <a:lstStyle/>
          <a:p>
            <a:r>
              <a:rPr lang="en-US" sz="2400" dirty="0" smtClean="0"/>
              <a:t>X 2 ROV’s !</a:t>
            </a:r>
            <a:endParaRPr lang="en-US" sz="2400" dirty="0"/>
          </a:p>
        </p:txBody>
      </p:sp>
      <p:grpSp>
        <p:nvGrpSpPr>
          <p:cNvPr id="113" name="Group 112"/>
          <p:cNvGrpSpPr/>
          <p:nvPr/>
        </p:nvGrpSpPr>
        <p:grpSpPr>
          <a:xfrm>
            <a:off x="567175" y="1619031"/>
            <a:ext cx="2062633" cy="646331"/>
            <a:chOff x="129300" y="1598703"/>
            <a:chExt cx="2062633" cy="646331"/>
          </a:xfrm>
        </p:grpSpPr>
        <p:sp>
          <p:nvSpPr>
            <p:cNvPr id="120" name="TextBox 119"/>
            <p:cNvSpPr txBox="1"/>
            <p:nvPr/>
          </p:nvSpPr>
          <p:spPr>
            <a:xfrm>
              <a:off x="129300" y="1598703"/>
              <a:ext cx="2062633" cy="646331"/>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p:txBody>
        </p:sp>
        <p:sp>
          <p:nvSpPr>
            <p:cNvPr id="123" name="Rectangle 122"/>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57713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Four Chapters of the Strategic Plan</a:t>
            </a:r>
            <a:endParaRPr lang="en-US" dirty="0"/>
          </a:p>
        </p:txBody>
      </p:sp>
      <p:sp>
        <p:nvSpPr>
          <p:cNvPr id="3" name="Content Placeholder 2"/>
          <p:cNvSpPr>
            <a:spLocks noGrp="1"/>
          </p:cNvSpPr>
          <p:nvPr>
            <p:ph idx="1"/>
          </p:nvPr>
        </p:nvSpPr>
        <p:spPr>
          <a:xfrm>
            <a:off x="838200" y="2228427"/>
            <a:ext cx="10515600" cy="3948536"/>
          </a:xfrm>
        </p:spPr>
        <p:txBody>
          <a:bodyPr/>
          <a:lstStyle/>
          <a:p>
            <a:r>
              <a:rPr lang="en-US" dirty="0" smtClean="0"/>
              <a:t>The video data store.</a:t>
            </a:r>
          </a:p>
          <a:p>
            <a:r>
              <a:rPr lang="en-US" dirty="0" smtClean="0"/>
              <a:t>The conversion of the existing video library.</a:t>
            </a:r>
          </a:p>
          <a:p>
            <a:r>
              <a:rPr lang="en-US" dirty="0" smtClean="0"/>
              <a:t>The removal of the annotation processing backlog.</a:t>
            </a:r>
          </a:p>
          <a:p>
            <a:pPr lvl="1"/>
            <a:r>
              <a:rPr lang="en-US" dirty="0" smtClean="0"/>
              <a:t>What sources to routinely annotate?</a:t>
            </a:r>
          </a:p>
          <a:p>
            <a:r>
              <a:rPr lang="en-US" dirty="0" smtClean="0"/>
              <a:t>The conversion of the main ROV cameras to 4k resolution.</a:t>
            </a:r>
          </a:p>
        </p:txBody>
      </p:sp>
    </p:spTree>
    <p:extLst>
      <p:ext uri="{BB962C8B-B14F-4D97-AF65-F5344CB8AC3E}">
        <p14:creationId xmlns:p14="http://schemas.microsoft.com/office/powerpoint/2010/main" val="3995515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082" y="435684"/>
            <a:ext cx="11653883" cy="938606"/>
          </a:xfrm>
        </p:spPr>
        <p:txBody>
          <a:bodyPr>
            <a:normAutofit fontScale="90000"/>
          </a:bodyPr>
          <a:lstStyle/>
          <a:p>
            <a:pPr algn="ctr"/>
            <a:r>
              <a:rPr lang="en-US" dirty="0" smtClean="0"/>
              <a:t>Cost Model B – Annotation Selects 4K Video at Master Level, All Else Transcode to ProRes 422 LT</a:t>
            </a:r>
            <a:endParaRPr lang="en-US" dirty="0"/>
          </a:p>
        </p:txBody>
      </p:sp>
      <p:sp>
        <p:nvSpPr>
          <p:cNvPr id="4" name="Rectangle 3"/>
          <p:cNvSpPr/>
          <p:nvPr/>
        </p:nvSpPr>
        <p:spPr>
          <a:xfrm>
            <a:off x="798701" y="335047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404563" y="338594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2804" y="4067804"/>
            <a:ext cx="1411014" cy="369332"/>
          </a:xfrm>
          <a:prstGeom prst="rect">
            <a:avLst/>
          </a:prstGeom>
          <a:noFill/>
        </p:spPr>
        <p:txBody>
          <a:bodyPr wrap="square" rtlCol="0">
            <a:spAutoFit/>
          </a:bodyPr>
          <a:lstStyle/>
          <a:p>
            <a:r>
              <a:rPr lang="en-US" dirty="0" smtClean="0"/>
              <a:t>4K Camera</a:t>
            </a:r>
            <a:endParaRPr lang="en-US" dirty="0"/>
          </a:p>
        </p:txBody>
      </p:sp>
      <p:grpSp>
        <p:nvGrpSpPr>
          <p:cNvPr id="17" name="Group 16"/>
          <p:cNvGrpSpPr/>
          <p:nvPr/>
        </p:nvGrpSpPr>
        <p:grpSpPr>
          <a:xfrm>
            <a:off x="2436590" y="2290749"/>
            <a:ext cx="1751064"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TextBox 7"/>
            <p:cNvSpPr txBox="1"/>
            <p:nvPr/>
          </p:nvSpPr>
          <p:spPr>
            <a:xfrm>
              <a:off x="4093689" y="3289373"/>
              <a:ext cx="983836" cy="774892"/>
            </a:xfrm>
            <a:prstGeom prst="rect">
              <a:avLst/>
            </a:prstGeom>
            <a:noFill/>
          </p:spPr>
          <p:txBody>
            <a:bodyPr wrap="square" rtlCol="0">
              <a:spAutoFit/>
            </a:bodyPr>
            <a:lstStyle/>
            <a:p>
              <a:pPr algn="ctr"/>
              <a:r>
                <a:rPr lang="en-US" sz="1400" dirty="0" smtClean="0"/>
                <a:t>Master and Mezzanine Level File Capture &amp; write LTO tape (MBARI M3 System)</a:t>
              </a:r>
              <a:endParaRPr lang="en-US" sz="1400" dirty="0"/>
            </a:p>
          </p:txBody>
        </p:sp>
      </p:grpSp>
      <p:sp>
        <p:nvSpPr>
          <p:cNvPr id="9" name="Right Arrow 8"/>
          <p:cNvSpPr/>
          <p:nvPr/>
        </p:nvSpPr>
        <p:spPr>
          <a:xfrm>
            <a:off x="1811511" y="351457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smtClean="0"/>
              <a:t>Shipboard</a:t>
            </a:r>
            <a:endParaRPr lang="en-US" sz="2400" dirty="0"/>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smtClean="0"/>
              <a:t>On-shore</a:t>
            </a:r>
            <a:endParaRPr lang="en-US" sz="2400" dirty="0"/>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9961905" y="3718602"/>
            <a:ext cx="2160461" cy="1535848"/>
            <a:chOff x="9679442" y="3676329"/>
            <a:chExt cx="2160461" cy="1535848"/>
          </a:xfrm>
        </p:grpSpPr>
        <p:sp>
          <p:nvSpPr>
            <p:cNvPr id="117" name="TextBox 116"/>
            <p:cNvSpPr txBox="1"/>
            <p:nvPr/>
          </p:nvSpPr>
          <p:spPr>
            <a:xfrm>
              <a:off x="9704720" y="4288847"/>
              <a:ext cx="2135183" cy="923330"/>
            </a:xfrm>
            <a:prstGeom prst="rect">
              <a:avLst/>
            </a:prstGeom>
            <a:noFill/>
          </p:spPr>
          <p:txBody>
            <a:bodyPr wrap="square" rtlCol="0">
              <a:spAutoFit/>
            </a:bodyPr>
            <a:lstStyle/>
            <a:p>
              <a:r>
                <a:rPr lang="en-US" dirty="0"/>
                <a:t>Some Master Else LT and Mezzanine Level 4K Video Files</a:t>
              </a:r>
            </a:p>
          </p:txBody>
        </p:sp>
        <p:sp>
          <p:nvSpPr>
            <p:cNvPr id="118" name="TextBox 117"/>
            <p:cNvSpPr txBox="1"/>
            <p:nvPr/>
          </p:nvSpPr>
          <p:spPr>
            <a:xfrm>
              <a:off x="9679442" y="3676329"/>
              <a:ext cx="1998363" cy="646331"/>
            </a:xfrm>
            <a:prstGeom prst="rect">
              <a:avLst/>
            </a:prstGeom>
            <a:noFill/>
          </p:spPr>
          <p:txBody>
            <a:bodyPr wrap="square" rtlCol="0">
              <a:spAutoFit/>
            </a:bodyPr>
            <a:lstStyle/>
            <a:p>
              <a:r>
                <a:rPr lang="en-US" b="1" dirty="0" smtClean="0"/>
                <a:t>Onsite Titan Disk and Tape store</a:t>
              </a:r>
              <a:endParaRPr lang="en-US" b="1" dirty="0"/>
            </a:p>
          </p:txBody>
        </p:sp>
      </p:grpSp>
      <p:sp>
        <p:nvSpPr>
          <p:cNvPr id="93" name="Right Arrow 92"/>
          <p:cNvSpPr/>
          <p:nvPr/>
        </p:nvSpPr>
        <p:spPr>
          <a:xfrm>
            <a:off x="5116687" y="438461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4714667" y="449245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4324471" y="449245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ight Arrow 99"/>
          <p:cNvSpPr/>
          <p:nvPr/>
        </p:nvSpPr>
        <p:spPr>
          <a:xfrm>
            <a:off x="6689295" y="2325935"/>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6287275"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5897079"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5506883" y="2433771"/>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5116687"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726491"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4329444" y="243285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p:cNvGrpSpPr/>
          <p:nvPr/>
        </p:nvGrpSpPr>
        <p:grpSpPr>
          <a:xfrm>
            <a:off x="7342290" y="1615135"/>
            <a:ext cx="1344256" cy="1649544"/>
            <a:chOff x="8320006" y="1606035"/>
            <a:chExt cx="1344256" cy="1649544"/>
          </a:xfrm>
        </p:grpSpPr>
        <p:sp>
          <p:nvSpPr>
            <p:cNvPr id="108" name="Rectangle 107"/>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8" name="Group 157"/>
          <p:cNvGrpSpPr/>
          <p:nvPr/>
        </p:nvGrpSpPr>
        <p:grpSpPr>
          <a:xfrm>
            <a:off x="5769682" y="3715177"/>
            <a:ext cx="1344256" cy="1649544"/>
            <a:chOff x="8320006" y="1606035"/>
            <a:chExt cx="1344256" cy="1649544"/>
          </a:xfrm>
        </p:grpSpPr>
        <p:sp>
          <p:nvSpPr>
            <p:cNvPr id="159" name="Rectangle 158"/>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a:off x="8860792" y="1636378"/>
            <a:ext cx="1804327" cy="1526404"/>
            <a:chOff x="10021620" y="1465422"/>
            <a:chExt cx="1804327" cy="1526404"/>
          </a:xfrm>
        </p:grpSpPr>
        <p:sp>
          <p:nvSpPr>
            <p:cNvPr id="179" name="TextBox 178"/>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4K Video Files</a:t>
              </a:r>
              <a:endParaRPr lang="en-US" dirty="0"/>
            </a:p>
          </p:txBody>
        </p:sp>
        <p:sp>
          <p:nvSpPr>
            <p:cNvPr id="180" name="TextBox 179"/>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81" name="Group 180"/>
          <p:cNvGrpSpPr/>
          <p:nvPr/>
        </p:nvGrpSpPr>
        <p:grpSpPr>
          <a:xfrm>
            <a:off x="8590627" y="3715177"/>
            <a:ext cx="1344256" cy="1649544"/>
            <a:chOff x="8320006" y="1606035"/>
            <a:chExt cx="1344256" cy="1649544"/>
          </a:xfrm>
        </p:grpSpPr>
        <p:sp>
          <p:nvSpPr>
            <p:cNvPr id="182" name="Rectangle 181"/>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p:cNvSpPr/>
            <p:nvPr/>
          </p:nvSpPr>
          <p:spPr>
            <a:xfrm rot="2080289">
              <a:off x="8837599"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p:cNvSpPr/>
            <p:nvPr/>
          </p:nvSpPr>
          <p:spPr>
            <a:xfrm rot="2080289">
              <a:off x="8447403"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p:cNvSpPr/>
            <p:nvPr/>
          </p:nvSpPr>
          <p:spPr>
            <a:xfrm rot="2080289">
              <a:off x="8837599"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p:cNvSpPr/>
            <p:nvPr/>
          </p:nvSpPr>
          <p:spPr>
            <a:xfrm rot="2080289">
              <a:off x="8447403"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p:cNvSpPr/>
            <p:nvPr/>
          </p:nvSpPr>
          <p:spPr>
            <a:xfrm rot="2080289">
              <a:off x="8837599"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p:cNvSpPr/>
            <p:nvPr/>
          </p:nvSpPr>
          <p:spPr>
            <a:xfrm rot="2080289">
              <a:off x="8447403"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197"/>
            <p:cNvSpPr/>
            <p:nvPr/>
          </p:nvSpPr>
          <p:spPr>
            <a:xfrm rot="2080289">
              <a:off x="8837599"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198"/>
            <p:cNvSpPr/>
            <p:nvPr/>
          </p:nvSpPr>
          <p:spPr>
            <a:xfrm rot="2080289">
              <a:off x="8447403"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1" name="Right Arrow 200"/>
          <p:cNvSpPr/>
          <p:nvPr/>
        </p:nvSpPr>
        <p:spPr>
          <a:xfrm>
            <a:off x="7994168" y="4391786"/>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201"/>
          <p:cNvSpPr/>
          <p:nvPr/>
        </p:nvSpPr>
        <p:spPr>
          <a:xfrm>
            <a:off x="7592148" y="449962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p:cNvSpPr/>
          <p:nvPr/>
        </p:nvSpPr>
        <p:spPr>
          <a:xfrm>
            <a:off x="7201952" y="4499622"/>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extBox 203"/>
          <p:cNvSpPr txBox="1"/>
          <p:nvPr/>
        </p:nvSpPr>
        <p:spPr>
          <a:xfrm>
            <a:off x="5652714" y="3328152"/>
            <a:ext cx="1725135" cy="369332"/>
          </a:xfrm>
          <a:prstGeom prst="rect">
            <a:avLst/>
          </a:prstGeom>
          <a:noFill/>
        </p:spPr>
        <p:txBody>
          <a:bodyPr wrap="square" rtlCol="0">
            <a:spAutoFit/>
          </a:bodyPr>
          <a:lstStyle/>
          <a:p>
            <a:r>
              <a:rPr lang="en-US" b="1" dirty="0" smtClean="0"/>
              <a:t>Temp File Store</a:t>
            </a:r>
            <a:endParaRPr lang="en-US" b="1" dirty="0"/>
          </a:p>
        </p:txBody>
      </p:sp>
      <p:sp>
        <p:nvSpPr>
          <p:cNvPr id="205" name="TextBox 204"/>
          <p:cNvSpPr txBox="1"/>
          <p:nvPr/>
        </p:nvSpPr>
        <p:spPr>
          <a:xfrm>
            <a:off x="4726491" y="1990735"/>
            <a:ext cx="1666416" cy="369332"/>
          </a:xfrm>
          <a:prstGeom prst="rect">
            <a:avLst/>
          </a:prstGeom>
          <a:noFill/>
        </p:spPr>
        <p:txBody>
          <a:bodyPr wrap="square" rtlCol="0">
            <a:spAutoFit/>
          </a:bodyPr>
          <a:lstStyle/>
          <a:p>
            <a:r>
              <a:rPr lang="en-US" dirty="0" smtClean="0"/>
              <a:t>848 GB + /hour</a:t>
            </a:r>
            <a:endParaRPr lang="en-US" dirty="0"/>
          </a:p>
        </p:txBody>
      </p:sp>
      <p:sp>
        <p:nvSpPr>
          <p:cNvPr id="206" name="TextBox 205"/>
          <p:cNvSpPr txBox="1"/>
          <p:nvPr/>
        </p:nvSpPr>
        <p:spPr>
          <a:xfrm>
            <a:off x="7354893" y="3753483"/>
            <a:ext cx="1092574" cy="646331"/>
          </a:xfrm>
          <a:prstGeom prst="rect">
            <a:avLst/>
          </a:prstGeom>
          <a:noFill/>
        </p:spPr>
        <p:txBody>
          <a:bodyPr wrap="square" rtlCol="0">
            <a:spAutoFit/>
          </a:bodyPr>
          <a:lstStyle/>
          <a:p>
            <a:r>
              <a:rPr lang="en-US" dirty="0" smtClean="0"/>
              <a:t>485 GB + /hour ? *</a:t>
            </a:r>
            <a:endParaRPr lang="en-US" dirty="0"/>
          </a:p>
        </p:txBody>
      </p:sp>
      <p:sp>
        <p:nvSpPr>
          <p:cNvPr id="207" name="TextBox 206"/>
          <p:cNvSpPr txBox="1"/>
          <p:nvPr/>
        </p:nvSpPr>
        <p:spPr>
          <a:xfrm>
            <a:off x="7079244" y="6314090"/>
            <a:ext cx="3523066" cy="369332"/>
          </a:xfrm>
          <a:prstGeom prst="rect">
            <a:avLst/>
          </a:prstGeom>
          <a:noFill/>
        </p:spPr>
        <p:txBody>
          <a:bodyPr wrap="square" rtlCol="0">
            <a:spAutoFit/>
          </a:bodyPr>
          <a:lstStyle/>
          <a:p>
            <a:r>
              <a:rPr lang="en-US" dirty="0" smtClean="0"/>
              <a:t>* At 20% 4K HQ and 80% 4K LT</a:t>
            </a:r>
            <a:endParaRPr lang="en-US" dirty="0"/>
          </a:p>
        </p:txBody>
      </p:sp>
      <p:sp>
        <p:nvSpPr>
          <p:cNvPr id="208" name="TextBox 207"/>
          <p:cNvSpPr txBox="1"/>
          <p:nvPr/>
        </p:nvSpPr>
        <p:spPr>
          <a:xfrm>
            <a:off x="410739" y="4492450"/>
            <a:ext cx="1635144" cy="461665"/>
          </a:xfrm>
          <a:prstGeom prst="rect">
            <a:avLst/>
          </a:prstGeom>
          <a:noFill/>
        </p:spPr>
        <p:txBody>
          <a:bodyPr wrap="square" rtlCol="0">
            <a:spAutoFit/>
          </a:bodyPr>
          <a:lstStyle/>
          <a:p>
            <a:r>
              <a:rPr lang="en-US" sz="2400" dirty="0" smtClean="0"/>
              <a:t>X 2 ROV’s !</a:t>
            </a:r>
            <a:endParaRPr lang="en-US" sz="2400" dirty="0"/>
          </a:p>
        </p:txBody>
      </p:sp>
      <p:grpSp>
        <p:nvGrpSpPr>
          <p:cNvPr id="11" name="Group 10"/>
          <p:cNvGrpSpPr/>
          <p:nvPr/>
        </p:nvGrpSpPr>
        <p:grpSpPr>
          <a:xfrm>
            <a:off x="129300" y="1598703"/>
            <a:ext cx="2062633" cy="830997"/>
            <a:chOff x="129300" y="1598703"/>
            <a:chExt cx="2062633" cy="830997"/>
          </a:xfrm>
        </p:grpSpPr>
        <p:sp>
          <p:nvSpPr>
            <p:cNvPr id="10" name="TextBox 9"/>
            <p:cNvSpPr txBox="1"/>
            <p:nvPr/>
          </p:nvSpPr>
          <p:spPr>
            <a:xfrm>
              <a:off x="129300" y="1598703"/>
              <a:ext cx="2062633" cy="830997"/>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a:p>
              <a:r>
                <a:rPr lang="en-US" sz="1200" dirty="0" smtClean="0"/>
                <a:t>ProRes LT</a:t>
              </a:r>
              <a:endParaRPr lang="en-US" sz="1200" dirty="0"/>
            </a:p>
          </p:txBody>
        </p:sp>
        <p:sp>
          <p:nvSpPr>
            <p:cNvPr id="113" name="Rectangle 112"/>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1014785" y="2236050"/>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951663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8606"/>
          </a:xfrm>
        </p:spPr>
        <p:txBody>
          <a:bodyPr>
            <a:normAutofit fontScale="90000"/>
          </a:bodyPr>
          <a:lstStyle/>
          <a:p>
            <a:pPr algn="ctr"/>
            <a:r>
              <a:rPr lang="en-US" dirty="0" smtClean="0"/>
              <a:t>Cost Model B – Annotation Selects 4K Video at Master Level, All Else Transcode to ProRes 422 LT</a:t>
            </a:r>
            <a:endParaRPr lang="en-US" dirty="0"/>
          </a:p>
        </p:txBody>
      </p:sp>
      <p:grpSp>
        <p:nvGrpSpPr>
          <p:cNvPr id="3" name="Group 2"/>
          <p:cNvGrpSpPr/>
          <p:nvPr/>
        </p:nvGrpSpPr>
        <p:grpSpPr>
          <a:xfrm>
            <a:off x="9654479" y="3019567"/>
            <a:ext cx="2160461" cy="1535848"/>
            <a:chOff x="9679442" y="3676329"/>
            <a:chExt cx="2160461" cy="1535848"/>
          </a:xfrm>
        </p:grpSpPr>
        <p:sp>
          <p:nvSpPr>
            <p:cNvPr id="117" name="TextBox 116"/>
            <p:cNvSpPr txBox="1"/>
            <p:nvPr/>
          </p:nvSpPr>
          <p:spPr>
            <a:xfrm>
              <a:off x="9704720" y="4288847"/>
              <a:ext cx="2135183" cy="923330"/>
            </a:xfrm>
            <a:prstGeom prst="rect">
              <a:avLst/>
            </a:prstGeom>
            <a:noFill/>
          </p:spPr>
          <p:txBody>
            <a:bodyPr wrap="square" rtlCol="0">
              <a:spAutoFit/>
            </a:bodyPr>
            <a:lstStyle/>
            <a:p>
              <a:r>
                <a:rPr lang="en-US" dirty="0"/>
                <a:t>Some Master Else LT and Mezzanine Level 4K Video Files</a:t>
              </a:r>
            </a:p>
          </p:txBody>
        </p:sp>
        <p:sp>
          <p:nvSpPr>
            <p:cNvPr id="118" name="TextBox 117"/>
            <p:cNvSpPr txBox="1"/>
            <p:nvPr/>
          </p:nvSpPr>
          <p:spPr>
            <a:xfrm>
              <a:off x="9679442" y="3676329"/>
              <a:ext cx="1998363" cy="646331"/>
            </a:xfrm>
            <a:prstGeom prst="rect">
              <a:avLst/>
            </a:prstGeom>
            <a:noFill/>
          </p:spPr>
          <p:txBody>
            <a:bodyPr wrap="square" rtlCol="0">
              <a:spAutoFit/>
            </a:bodyPr>
            <a:lstStyle/>
            <a:p>
              <a:r>
                <a:rPr lang="en-US" b="1" dirty="0" smtClean="0"/>
                <a:t>Onsite Titan Disk and Tape store</a:t>
              </a:r>
              <a:endParaRPr lang="en-US" b="1" dirty="0"/>
            </a:p>
          </p:txBody>
        </p:sp>
      </p:grpSp>
      <p:grpSp>
        <p:nvGrpSpPr>
          <p:cNvPr id="158" name="Group 157"/>
          <p:cNvGrpSpPr/>
          <p:nvPr/>
        </p:nvGrpSpPr>
        <p:grpSpPr>
          <a:xfrm>
            <a:off x="838200" y="3017770"/>
            <a:ext cx="1344256" cy="1649544"/>
            <a:chOff x="8320006" y="1606035"/>
            <a:chExt cx="1344256" cy="1649544"/>
          </a:xfrm>
        </p:grpSpPr>
        <p:sp>
          <p:nvSpPr>
            <p:cNvPr id="159" name="Rectangle 158"/>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1" name="Group 180"/>
          <p:cNvGrpSpPr/>
          <p:nvPr/>
        </p:nvGrpSpPr>
        <p:grpSpPr>
          <a:xfrm>
            <a:off x="8283201" y="3016142"/>
            <a:ext cx="1344256" cy="1649544"/>
            <a:chOff x="8320006" y="1606035"/>
            <a:chExt cx="1344256" cy="1649544"/>
          </a:xfrm>
        </p:grpSpPr>
        <p:sp>
          <p:nvSpPr>
            <p:cNvPr id="182" name="Rectangle 181"/>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p:cNvSpPr/>
            <p:nvPr/>
          </p:nvSpPr>
          <p:spPr>
            <a:xfrm rot="2080289">
              <a:off x="8837599"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p:cNvSpPr/>
            <p:nvPr/>
          </p:nvSpPr>
          <p:spPr>
            <a:xfrm rot="2080289">
              <a:off x="8447403"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p:cNvSpPr/>
            <p:nvPr/>
          </p:nvSpPr>
          <p:spPr>
            <a:xfrm rot="2080289">
              <a:off x="8837599"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p:cNvSpPr/>
            <p:nvPr/>
          </p:nvSpPr>
          <p:spPr>
            <a:xfrm rot="2080289">
              <a:off x="8447403"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p:cNvSpPr/>
            <p:nvPr/>
          </p:nvSpPr>
          <p:spPr>
            <a:xfrm rot="2080289">
              <a:off x="8837599"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p:cNvSpPr/>
            <p:nvPr/>
          </p:nvSpPr>
          <p:spPr>
            <a:xfrm rot="2080289">
              <a:off x="8447403"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197"/>
            <p:cNvSpPr/>
            <p:nvPr/>
          </p:nvSpPr>
          <p:spPr>
            <a:xfrm rot="2080289">
              <a:off x="8837599"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198"/>
            <p:cNvSpPr/>
            <p:nvPr/>
          </p:nvSpPr>
          <p:spPr>
            <a:xfrm rot="2080289">
              <a:off x="8447403"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4" name="TextBox 203"/>
          <p:cNvSpPr txBox="1"/>
          <p:nvPr/>
        </p:nvSpPr>
        <p:spPr>
          <a:xfrm>
            <a:off x="721232" y="2630745"/>
            <a:ext cx="1725135" cy="369332"/>
          </a:xfrm>
          <a:prstGeom prst="rect">
            <a:avLst/>
          </a:prstGeom>
          <a:noFill/>
        </p:spPr>
        <p:txBody>
          <a:bodyPr wrap="square" rtlCol="0">
            <a:spAutoFit/>
          </a:bodyPr>
          <a:lstStyle/>
          <a:p>
            <a:r>
              <a:rPr lang="en-US" b="1" dirty="0" smtClean="0"/>
              <a:t>Temp File Store</a:t>
            </a:r>
            <a:endParaRPr lang="en-US" b="1" dirty="0"/>
          </a:p>
        </p:txBody>
      </p:sp>
      <p:sp>
        <p:nvSpPr>
          <p:cNvPr id="97" name="Right Arrow 96"/>
          <p:cNvSpPr/>
          <p:nvPr/>
        </p:nvSpPr>
        <p:spPr>
          <a:xfrm>
            <a:off x="7598921" y="3727022"/>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196901" y="383485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6806705" y="383485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ight Arrow 140"/>
          <p:cNvSpPr/>
          <p:nvPr/>
        </p:nvSpPr>
        <p:spPr>
          <a:xfrm>
            <a:off x="3155899" y="3720893"/>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p:cNvSpPr/>
          <p:nvPr/>
        </p:nvSpPr>
        <p:spPr>
          <a:xfrm>
            <a:off x="2753879" y="382872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p:cNvSpPr/>
          <p:nvPr/>
        </p:nvSpPr>
        <p:spPr>
          <a:xfrm>
            <a:off x="2363683" y="3828729"/>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783789" y="1954925"/>
            <a:ext cx="2864811" cy="398079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154812" y="2825251"/>
            <a:ext cx="2356020" cy="2031325"/>
          </a:xfrm>
          <a:prstGeom prst="rect">
            <a:avLst/>
          </a:prstGeom>
          <a:noFill/>
        </p:spPr>
        <p:txBody>
          <a:bodyPr wrap="square" rtlCol="0">
            <a:spAutoFit/>
          </a:bodyPr>
          <a:lstStyle/>
          <a:p>
            <a:r>
              <a:rPr lang="en-US" dirty="0" smtClean="0"/>
              <a:t>Make 4K selects in 15 minute clip blocks during annotation.</a:t>
            </a:r>
          </a:p>
          <a:p>
            <a:endParaRPr lang="en-US" dirty="0"/>
          </a:p>
          <a:p>
            <a:r>
              <a:rPr lang="en-US" dirty="0" smtClean="0"/>
              <a:t>Transcode all else to ProRes 422 LT and recycle tape stock</a:t>
            </a:r>
            <a:endParaRPr lang="en-US" dirty="0"/>
          </a:p>
        </p:txBody>
      </p:sp>
      <p:sp>
        <p:nvSpPr>
          <p:cNvPr id="12" name="TextBox 11"/>
          <p:cNvSpPr txBox="1"/>
          <p:nvPr/>
        </p:nvSpPr>
        <p:spPr>
          <a:xfrm>
            <a:off x="7206123" y="5167933"/>
            <a:ext cx="4857787" cy="1477328"/>
          </a:xfrm>
          <a:prstGeom prst="rect">
            <a:avLst/>
          </a:prstGeom>
          <a:noFill/>
        </p:spPr>
        <p:txBody>
          <a:bodyPr wrap="square" rtlCol="0">
            <a:spAutoFit/>
          </a:bodyPr>
          <a:lstStyle/>
          <a:p>
            <a:r>
              <a:rPr lang="en-US" dirty="0" smtClean="0"/>
              <a:t>Q: Feasible to recycle (reformat) tapes? YES</a:t>
            </a:r>
          </a:p>
          <a:p>
            <a:r>
              <a:rPr lang="en-US" dirty="0" smtClean="0"/>
              <a:t>Q: What are the appropriate tools and processing for transcoding? YES Labor?</a:t>
            </a:r>
          </a:p>
          <a:p>
            <a:r>
              <a:rPr lang="en-US" dirty="0" smtClean="0"/>
              <a:t>Q: How to re-use tape? Model assumes re-use. FLAG AS BLANK AND RE-WRITE</a:t>
            </a:r>
            <a:endParaRPr lang="en-US" dirty="0"/>
          </a:p>
        </p:txBody>
      </p:sp>
      <p:grpSp>
        <p:nvGrpSpPr>
          <p:cNvPr id="57" name="Group 56"/>
          <p:cNvGrpSpPr/>
          <p:nvPr/>
        </p:nvGrpSpPr>
        <p:grpSpPr>
          <a:xfrm>
            <a:off x="129300" y="1598703"/>
            <a:ext cx="2062633" cy="830997"/>
            <a:chOff x="129300" y="1598703"/>
            <a:chExt cx="2062633" cy="830997"/>
          </a:xfrm>
        </p:grpSpPr>
        <p:sp>
          <p:nvSpPr>
            <p:cNvPr id="58" name="TextBox 57"/>
            <p:cNvSpPr txBox="1"/>
            <p:nvPr/>
          </p:nvSpPr>
          <p:spPr>
            <a:xfrm>
              <a:off x="129300" y="1598703"/>
              <a:ext cx="2062633" cy="830997"/>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a:p>
              <a:r>
                <a:rPr lang="en-US" sz="1200" dirty="0" smtClean="0"/>
                <a:t>ProRes LT</a:t>
              </a:r>
              <a:endParaRPr lang="en-US" sz="1200" dirty="0"/>
            </a:p>
          </p:txBody>
        </p:sp>
        <p:sp>
          <p:nvSpPr>
            <p:cNvPr id="59" name="Rectangle 58"/>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1014785" y="2236050"/>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urved Down Arrow 3"/>
          <p:cNvSpPr/>
          <p:nvPr/>
        </p:nvSpPr>
        <p:spPr>
          <a:xfrm rot="5400000">
            <a:off x="4762170" y="4865224"/>
            <a:ext cx="908047" cy="89075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681877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8606"/>
          </a:xfrm>
        </p:spPr>
        <p:txBody>
          <a:bodyPr>
            <a:normAutofit fontScale="90000"/>
          </a:bodyPr>
          <a:lstStyle/>
          <a:p>
            <a:pPr algn="ctr"/>
            <a:r>
              <a:rPr lang="en-US" dirty="0" smtClean="0"/>
              <a:t>Cost Model C – Real-time Selects 4K Video at Master Level, All Else ProRes 422 LT</a:t>
            </a:r>
            <a:endParaRPr lang="en-US" dirty="0"/>
          </a:p>
        </p:txBody>
      </p:sp>
      <p:sp>
        <p:nvSpPr>
          <p:cNvPr id="4" name="Rectangle 3"/>
          <p:cNvSpPr/>
          <p:nvPr/>
        </p:nvSpPr>
        <p:spPr>
          <a:xfrm>
            <a:off x="1280947" y="333333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886809" y="336880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05050" y="4050664"/>
            <a:ext cx="1411014" cy="369332"/>
          </a:xfrm>
          <a:prstGeom prst="rect">
            <a:avLst/>
          </a:prstGeom>
          <a:noFill/>
        </p:spPr>
        <p:txBody>
          <a:bodyPr wrap="square" rtlCol="0">
            <a:spAutoFit/>
          </a:bodyPr>
          <a:lstStyle/>
          <a:p>
            <a:r>
              <a:rPr lang="en-US" dirty="0" smtClean="0"/>
              <a:t>4K Camera</a:t>
            </a:r>
            <a:endParaRPr lang="en-US" dirty="0"/>
          </a:p>
        </p:txBody>
      </p:sp>
      <p:grpSp>
        <p:nvGrpSpPr>
          <p:cNvPr id="17" name="Group 16"/>
          <p:cNvGrpSpPr/>
          <p:nvPr/>
        </p:nvGrpSpPr>
        <p:grpSpPr>
          <a:xfrm>
            <a:off x="2918836" y="2273609"/>
            <a:ext cx="2022492"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88835" y="3177323"/>
              <a:ext cx="983836" cy="1136508"/>
            </a:xfrm>
            <a:prstGeom prst="rect">
              <a:avLst/>
            </a:prstGeom>
            <a:noFill/>
          </p:spPr>
          <p:txBody>
            <a:bodyPr wrap="square" rtlCol="0">
              <a:spAutoFit/>
            </a:bodyPr>
            <a:lstStyle/>
            <a:p>
              <a:pPr algn="ctr"/>
              <a:r>
                <a:rPr lang="en-US" dirty="0" smtClean="0"/>
                <a:t>Master OR 422LT and Mezzanine Level File Capture &amp; write LTO tape (MBARI M3 System)</a:t>
              </a:r>
              <a:endParaRPr lang="en-US" dirty="0"/>
            </a:p>
          </p:txBody>
        </p:sp>
      </p:grpSp>
      <p:sp>
        <p:nvSpPr>
          <p:cNvPr id="9" name="Right Arrow 8"/>
          <p:cNvSpPr/>
          <p:nvPr/>
        </p:nvSpPr>
        <p:spPr>
          <a:xfrm>
            <a:off x="2293757" y="349743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smtClean="0"/>
              <a:t>Shipboard</a:t>
            </a:r>
            <a:endParaRPr lang="en-US" sz="2400" dirty="0"/>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smtClean="0"/>
              <a:t>On-shore</a:t>
            </a:r>
            <a:endParaRPr lang="en-US" sz="2400" dirty="0"/>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Right Arrow 46"/>
          <p:cNvSpPr/>
          <p:nvPr/>
        </p:nvSpPr>
        <p:spPr>
          <a:xfrm>
            <a:off x="7481264" y="2308589"/>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79244"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689048" y="2416425"/>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298852" y="241642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908656"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518460" y="2416425"/>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121413" y="2415512"/>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p:nvPr/>
        </p:nvGrpSpPr>
        <p:grpSpPr>
          <a:xfrm>
            <a:off x="8134259" y="1597789"/>
            <a:ext cx="1344256" cy="1649544"/>
            <a:chOff x="8320006" y="1606035"/>
            <a:chExt cx="1344256" cy="1649544"/>
          </a:xfrm>
        </p:grpSpPr>
        <p:sp>
          <p:nvSpPr>
            <p:cNvPr id="73" name="Rectangle 72"/>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rot="2080289">
              <a:off x="8837599"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rot="2080289">
              <a:off x="8447403"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rot="2080289">
              <a:off x="8837599"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rot="2080289">
              <a:off x="8447403"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rot="2080289">
              <a:off x="8837599"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rot="2080289">
              <a:off x="8447403"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rot="2080289">
              <a:off x="8837599"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rot="2080289">
              <a:off x="8447403"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p:cNvGrpSpPr/>
          <p:nvPr/>
        </p:nvGrpSpPr>
        <p:grpSpPr>
          <a:xfrm>
            <a:off x="9652761" y="1619032"/>
            <a:ext cx="2187142" cy="1803403"/>
            <a:chOff x="10021620" y="1465422"/>
            <a:chExt cx="1804327" cy="1803403"/>
          </a:xfrm>
        </p:grpSpPr>
        <p:sp>
          <p:nvSpPr>
            <p:cNvPr id="36" name="TextBox 35"/>
            <p:cNvSpPr txBox="1"/>
            <p:nvPr/>
          </p:nvSpPr>
          <p:spPr>
            <a:xfrm>
              <a:off x="10044444" y="2068496"/>
              <a:ext cx="1781503" cy="1200329"/>
            </a:xfrm>
            <a:prstGeom prst="rect">
              <a:avLst/>
            </a:prstGeom>
            <a:noFill/>
          </p:spPr>
          <p:txBody>
            <a:bodyPr wrap="square" rtlCol="0">
              <a:spAutoFit/>
            </a:bodyPr>
            <a:lstStyle/>
            <a:p>
              <a:r>
                <a:rPr lang="en-US" dirty="0" smtClean="0"/>
                <a:t>Some Master Else LT and </a:t>
              </a:r>
              <a:r>
                <a:rPr lang="en-US" dirty="0"/>
                <a:t>Mezzanine </a:t>
              </a:r>
              <a:r>
                <a:rPr lang="en-US" dirty="0" smtClean="0"/>
                <a:t>Level 4K Video Files</a:t>
              </a:r>
              <a:endParaRPr lang="en-US" dirty="0"/>
            </a:p>
          </p:txBody>
        </p:sp>
        <p:sp>
          <p:nvSpPr>
            <p:cNvPr id="114" name="TextBox 113"/>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3" name="Group 2"/>
          <p:cNvGrpSpPr/>
          <p:nvPr/>
        </p:nvGrpSpPr>
        <p:grpSpPr>
          <a:xfrm>
            <a:off x="9679442" y="3676329"/>
            <a:ext cx="2160461" cy="1535848"/>
            <a:chOff x="9679442" y="3676329"/>
            <a:chExt cx="2160461" cy="1535848"/>
          </a:xfrm>
        </p:grpSpPr>
        <p:sp>
          <p:nvSpPr>
            <p:cNvPr id="117" name="TextBox 116"/>
            <p:cNvSpPr txBox="1"/>
            <p:nvPr/>
          </p:nvSpPr>
          <p:spPr>
            <a:xfrm>
              <a:off x="9704720" y="4288847"/>
              <a:ext cx="2135183" cy="923330"/>
            </a:xfrm>
            <a:prstGeom prst="rect">
              <a:avLst/>
            </a:prstGeom>
            <a:noFill/>
          </p:spPr>
          <p:txBody>
            <a:bodyPr wrap="square" rtlCol="0">
              <a:spAutoFit/>
            </a:bodyPr>
            <a:lstStyle/>
            <a:p>
              <a:r>
                <a:rPr lang="en-US" dirty="0"/>
                <a:t>Some Master Else LT and Mezzanine Level 4K Video Files</a:t>
              </a:r>
            </a:p>
          </p:txBody>
        </p:sp>
        <p:sp>
          <p:nvSpPr>
            <p:cNvPr id="118" name="TextBox 117"/>
            <p:cNvSpPr txBox="1"/>
            <p:nvPr/>
          </p:nvSpPr>
          <p:spPr>
            <a:xfrm>
              <a:off x="9679442" y="3676329"/>
              <a:ext cx="1998363" cy="923330"/>
            </a:xfrm>
            <a:prstGeom prst="rect">
              <a:avLst/>
            </a:prstGeom>
            <a:noFill/>
          </p:spPr>
          <p:txBody>
            <a:bodyPr wrap="square" rtlCol="0">
              <a:spAutoFit/>
            </a:bodyPr>
            <a:lstStyle/>
            <a:p>
              <a:r>
                <a:rPr lang="en-US" b="1" dirty="0" smtClean="0"/>
                <a:t>On site Titan Disk and Tape store</a:t>
              </a:r>
              <a:endParaRPr lang="en-US" b="1" dirty="0"/>
            </a:p>
          </p:txBody>
        </p:sp>
      </p:grpSp>
      <p:sp>
        <p:nvSpPr>
          <p:cNvPr id="113" name="Right Arrow 112"/>
          <p:cNvSpPr/>
          <p:nvPr/>
        </p:nvSpPr>
        <p:spPr>
          <a:xfrm>
            <a:off x="7483887" y="436074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7081867" y="446858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p:cNvSpPr/>
          <p:nvPr/>
        </p:nvSpPr>
        <p:spPr>
          <a:xfrm>
            <a:off x="6691671" y="4468580"/>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p:cNvSpPr/>
          <p:nvPr/>
        </p:nvSpPr>
        <p:spPr>
          <a:xfrm>
            <a:off x="6301475" y="4468580"/>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p:cNvSpPr/>
          <p:nvPr/>
        </p:nvSpPr>
        <p:spPr>
          <a:xfrm>
            <a:off x="5911279" y="446858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p:cNvSpPr/>
          <p:nvPr/>
        </p:nvSpPr>
        <p:spPr>
          <a:xfrm>
            <a:off x="5521083" y="4468580"/>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5124036" y="446766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5" name="Group 124"/>
          <p:cNvGrpSpPr/>
          <p:nvPr/>
        </p:nvGrpSpPr>
        <p:grpSpPr>
          <a:xfrm>
            <a:off x="8138552" y="3608934"/>
            <a:ext cx="1344256" cy="1649544"/>
            <a:chOff x="8320006" y="1606035"/>
            <a:chExt cx="1344256" cy="1649544"/>
          </a:xfrm>
        </p:grpSpPr>
        <p:sp>
          <p:nvSpPr>
            <p:cNvPr id="126" name="Rectangle 125"/>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p:cNvSpPr/>
            <p:nvPr/>
          </p:nvSpPr>
          <p:spPr>
            <a:xfrm rot="2080289">
              <a:off x="8837599"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p:cNvSpPr/>
            <p:nvPr/>
          </p:nvSpPr>
          <p:spPr>
            <a:xfrm rot="2080289">
              <a:off x="8447403" y="2464843"/>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p:cNvSpPr/>
            <p:nvPr/>
          </p:nvSpPr>
          <p:spPr>
            <a:xfrm rot="2080289">
              <a:off x="8837599"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p:cNvSpPr/>
            <p:nvPr/>
          </p:nvSpPr>
          <p:spPr>
            <a:xfrm rot="2080289">
              <a:off x="8447403" y="2679656"/>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p:cNvSpPr/>
            <p:nvPr/>
          </p:nvSpPr>
          <p:spPr>
            <a:xfrm rot="2080289">
              <a:off x="8837599"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p:cNvSpPr/>
            <p:nvPr/>
          </p:nvSpPr>
          <p:spPr>
            <a:xfrm rot="2080289">
              <a:off x="8447403" y="2882408"/>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135"/>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p:cNvSpPr/>
            <p:nvPr/>
          </p:nvSpPr>
          <p:spPr>
            <a:xfrm rot="2080289">
              <a:off x="8837599"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p:cNvSpPr/>
            <p:nvPr/>
          </p:nvSpPr>
          <p:spPr>
            <a:xfrm rot="2080289">
              <a:off x="8447403" y="2261247"/>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TextBox 144"/>
          <p:cNvSpPr txBox="1"/>
          <p:nvPr/>
        </p:nvSpPr>
        <p:spPr>
          <a:xfrm>
            <a:off x="5412828" y="1985517"/>
            <a:ext cx="2307021" cy="369332"/>
          </a:xfrm>
          <a:prstGeom prst="rect">
            <a:avLst/>
          </a:prstGeom>
          <a:noFill/>
        </p:spPr>
        <p:txBody>
          <a:bodyPr wrap="square" rtlCol="0">
            <a:spAutoFit/>
          </a:bodyPr>
          <a:lstStyle/>
          <a:p>
            <a:r>
              <a:rPr lang="en-US" dirty="0" smtClean="0"/>
              <a:t>~ 485 GB + /hour ? *</a:t>
            </a:r>
            <a:endParaRPr lang="en-US" dirty="0"/>
          </a:p>
        </p:txBody>
      </p:sp>
      <p:sp>
        <p:nvSpPr>
          <p:cNvPr id="146" name="TextBox 145"/>
          <p:cNvSpPr txBox="1"/>
          <p:nvPr/>
        </p:nvSpPr>
        <p:spPr>
          <a:xfrm>
            <a:off x="5320639" y="4024047"/>
            <a:ext cx="2307021" cy="369332"/>
          </a:xfrm>
          <a:prstGeom prst="rect">
            <a:avLst/>
          </a:prstGeom>
          <a:noFill/>
        </p:spPr>
        <p:txBody>
          <a:bodyPr wrap="square" rtlCol="0">
            <a:spAutoFit/>
          </a:bodyPr>
          <a:lstStyle/>
          <a:p>
            <a:r>
              <a:rPr lang="en-US" dirty="0" smtClean="0"/>
              <a:t>~ 485 GB + /hour ? *</a:t>
            </a:r>
            <a:endParaRPr lang="en-US" dirty="0"/>
          </a:p>
        </p:txBody>
      </p:sp>
      <p:sp>
        <p:nvSpPr>
          <p:cNvPr id="10" name="TextBox 9"/>
          <p:cNvSpPr txBox="1"/>
          <p:nvPr/>
        </p:nvSpPr>
        <p:spPr>
          <a:xfrm>
            <a:off x="7079244" y="6314090"/>
            <a:ext cx="3523066" cy="369332"/>
          </a:xfrm>
          <a:prstGeom prst="rect">
            <a:avLst/>
          </a:prstGeom>
          <a:noFill/>
        </p:spPr>
        <p:txBody>
          <a:bodyPr wrap="square" rtlCol="0">
            <a:spAutoFit/>
          </a:bodyPr>
          <a:lstStyle/>
          <a:p>
            <a:r>
              <a:rPr lang="en-US" dirty="0" smtClean="0"/>
              <a:t>* At 20% 4K HQ and 80% 4K LT</a:t>
            </a:r>
            <a:endParaRPr lang="en-US" dirty="0"/>
          </a:p>
        </p:txBody>
      </p:sp>
      <p:sp>
        <p:nvSpPr>
          <p:cNvPr id="147" name="TextBox 146"/>
          <p:cNvSpPr txBox="1"/>
          <p:nvPr/>
        </p:nvSpPr>
        <p:spPr>
          <a:xfrm>
            <a:off x="780920" y="4543007"/>
            <a:ext cx="1635144" cy="461665"/>
          </a:xfrm>
          <a:prstGeom prst="rect">
            <a:avLst/>
          </a:prstGeom>
          <a:noFill/>
        </p:spPr>
        <p:txBody>
          <a:bodyPr wrap="square" rtlCol="0">
            <a:spAutoFit/>
          </a:bodyPr>
          <a:lstStyle/>
          <a:p>
            <a:r>
              <a:rPr lang="en-US" sz="2400" dirty="0" smtClean="0"/>
              <a:t>X 2 ROV’s !</a:t>
            </a:r>
            <a:endParaRPr lang="en-US" sz="2400" dirty="0"/>
          </a:p>
        </p:txBody>
      </p:sp>
      <p:grpSp>
        <p:nvGrpSpPr>
          <p:cNvPr id="93" name="Group 92"/>
          <p:cNvGrpSpPr/>
          <p:nvPr/>
        </p:nvGrpSpPr>
        <p:grpSpPr>
          <a:xfrm>
            <a:off x="129300" y="1598703"/>
            <a:ext cx="2062633" cy="830997"/>
            <a:chOff x="129300" y="1598703"/>
            <a:chExt cx="2062633" cy="830997"/>
          </a:xfrm>
        </p:grpSpPr>
        <p:sp>
          <p:nvSpPr>
            <p:cNvPr id="94" name="TextBox 93"/>
            <p:cNvSpPr txBox="1"/>
            <p:nvPr/>
          </p:nvSpPr>
          <p:spPr>
            <a:xfrm>
              <a:off x="129300" y="1598703"/>
              <a:ext cx="2062633" cy="830997"/>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a:p>
              <a:r>
                <a:rPr lang="en-US" sz="1200" dirty="0" smtClean="0"/>
                <a:t>ProRes LT</a:t>
              </a:r>
              <a:endParaRPr lang="en-US" sz="1200" dirty="0"/>
            </a:p>
          </p:txBody>
        </p:sp>
        <p:sp>
          <p:nvSpPr>
            <p:cNvPr id="95" name="Rectangle 94"/>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1014785" y="2236050"/>
              <a:ext cx="291662" cy="9682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968239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082" y="435684"/>
            <a:ext cx="11653883" cy="938606"/>
          </a:xfrm>
        </p:spPr>
        <p:txBody>
          <a:bodyPr>
            <a:normAutofit fontScale="90000"/>
          </a:bodyPr>
          <a:lstStyle/>
          <a:p>
            <a:pPr algn="ctr"/>
            <a:r>
              <a:rPr lang="en-US" dirty="0" smtClean="0"/>
              <a:t>Cost Model D – Annotation Selects 4K Video at Master Level, All Else Mezzanine (H.265?) Only</a:t>
            </a:r>
            <a:endParaRPr lang="en-US" dirty="0"/>
          </a:p>
        </p:txBody>
      </p:sp>
      <p:sp>
        <p:nvSpPr>
          <p:cNvPr id="4" name="Rectangle 3"/>
          <p:cNvSpPr/>
          <p:nvPr/>
        </p:nvSpPr>
        <p:spPr>
          <a:xfrm>
            <a:off x="798701" y="335047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404563" y="338594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2804" y="4067804"/>
            <a:ext cx="1411014" cy="369332"/>
          </a:xfrm>
          <a:prstGeom prst="rect">
            <a:avLst/>
          </a:prstGeom>
          <a:noFill/>
        </p:spPr>
        <p:txBody>
          <a:bodyPr wrap="square" rtlCol="0">
            <a:spAutoFit/>
          </a:bodyPr>
          <a:lstStyle/>
          <a:p>
            <a:r>
              <a:rPr lang="en-US" dirty="0" smtClean="0"/>
              <a:t>4K Camera</a:t>
            </a:r>
            <a:endParaRPr lang="en-US" dirty="0"/>
          </a:p>
        </p:txBody>
      </p:sp>
      <p:grpSp>
        <p:nvGrpSpPr>
          <p:cNvPr id="17" name="Group 16"/>
          <p:cNvGrpSpPr/>
          <p:nvPr/>
        </p:nvGrpSpPr>
        <p:grpSpPr>
          <a:xfrm>
            <a:off x="2436590" y="2290749"/>
            <a:ext cx="1751064"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TextBox 7"/>
            <p:cNvSpPr txBox="1"/>
            <p:nvPr/>
          </p:nvSpPr>
          <p:spPr>
            <a:xfrm>
              <a:off x="4093689" y="3289373"/>
              <a:ext cx="983836" cy="774892"/>
            </a:xfrm>
            <a:prstGeom prst="rect">
              <a:avLst/>
            </a:prstGeom>
            <a:noFill/>
          </p:spPr>
          <p:txBody>
            <a:bodyPr wrap="square" rtlCol="0">
              <a:spAutoFit/>
            </a:bodyPr>
            <a:lstStyle/>
            <a:p>
              <a:pPr algn="ctr"/>
              <a:r>
                <a:rPr lang="en-US" sz="1400" dirty="0" smtClean="0"/>
                <a:t>Master and Mezzanine Level File Capture &amp; write LTO tape (MBARI M3 System)</a:t>
              </a:r>
              <a:endParaRPr lang="en-US" sz="1400" dirty="0"/>
            </a:p>
          </p:txBody>
        </p:sp>
      </p:grpSp>
      <p:sp>
        <p:nvSpPr>
          <p:cNvPr id="9" name="Right Arrow 8"/>
          <p:cNvSpPr/>
          <p:nvPr/>
        </p:nvSpPr>
        <p:spPr>
          <a:xfrm>
            <a:off x="1811511" y="351457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smtClean="0"/>
              <a:t>Shipboard</a:t>
            </a:r>
            <a:endParaRPr lang="en-US" sz="2400" dirty="0"/>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smtClean="0"/>
              <a:t>On-shore</a:t>
            </a:r>
            <a:endParaRPr lang="en-US" sz="2400" dirty="0"/>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9961905" y="3718602"/>
            <a:ext cx="2160461" cy="1535848"/>
            <a:chOff x="9679442" y="3676329"/>
            <a:chExt cx="2160461" cy="1535848"/>
          </a:xfrm>
        </p:grpSpPr>
        <p:sp>
          <p:nvSpPr>
            <p:cNvPr id="117" name="TextBox 116"/>
            <p:cNvSpPr txBox="1"/>
            <p:nvPr/>
          </p:nvSpPr>
          <p:spPr>
            <a:xfrm>
              <a:off x="9704720" y="4288847"/>
              <a:ext cx="2135183" cy="923330"/>
            </a:xfrm>
            <a:prstGeom prst="rect">
              <a:avLst/>
            </a:prstGeom>
            <a:noFill/>
          </p:spPr>
          <p:txBody>
            <a:bodyPr wrap="square" rtlCol="0">
              <a:spAutoFit/>
            </a:bodyPr>
            <a:lstStyle/>
            <a:p>
              <a:r>
                <a:rPr lang="en-US" dirty="0"/>
                <a:t>Some Master </a:t>
              </a:r>
              <a:r>
                <a:rPr lang="en-US" dirty="0" smtClean="0"/>
                <a:t>Else Mezzanine </a:t>
              </a:r>
              <a:r>
                <a:rPr lang="en-US" dirty="0"/>
                <a:t>Level 4K Video Files</a:t>
              </a:r>
            </a:p>
          </p:txBody>
        </p:sp>
        <p:sp>
          <p:nvSpPr>
            <p:cNvPr id="118" name="TextBox 117"/>
            <p:cNvSpPr txBox="1"/>
            <p:nvPr/>
          </p:nvSpPr>
          <p:spPr>
            <a:xfrm>
              <a:off x="9679442" y="3676329"/>
              <a:ext cx="1998363" cy="646331"/>
            </a:xfrm>
            <a:prstGeom prst="rect">
              <a:avLst/>
            </a:prstGeom>
            <a:noFill/>
          </p:spPr>
          <p:txBody>
            <a:bodyPr wrap="square" rtlCol="0">
              <a:spAutoFit/>
            </a:bodyPr>
            <a:lstStyle/>
            <a:p>
              <a:r>
                <a:rPr lang="en-US" b="1" dirty="0" smtClean="0"/>
                <a:t>Onsite Titan Disk and Tape store</a:t>
              </a:r>
              <a:endParaRPr lang="en-US" b="1" dirty="0"/>
            </a:p>
          </p:txBody>
        </p:sp>
      </p:grpSp>
      <p:sp>
        <p:nvSpPr>
          <p:cNvPr id="93" name="Right Arrow 92"/>
          <p:cNvSpPr/>
          <p:nvPr/>
        </p:nvSpPr>
        <p:spPr>
          <a:xfrm>
            <a:off x="5116687" y="438461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4714667" y="449245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4324471" y="449245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ight Arrow 99"/>
          <p:cNvSpPr/>
          <p:nvPr/>
        </p:nvSpPr>
        <p:spPr>
          <a:xfrm>
            <a:off x="6689295" y="2325935"/>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6287275"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5897079"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5506883" y="2433771"/>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5116687"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726491"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4329444" y="243285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p:cNvGrpSpPr/>
          <p:nvPr/>
        </p:nvGrpSpPr>
        <p:grpSpPr>
          <a:xfrm>
            <a:off x="7342290" y="1615135"/>
            <a:ext cx="1344256" cy="1649544"/>
            <a:chOff x="8320006" y="1606035"/>
            <a:chExt cx="1344256" cy="1649544"/>
          </a:xfrm>
        </p:grpSpPr>
        <p:sp>
          <p:nvSpPr>
            <p:cNvPr id="108" name="Rectangle 107"/>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8" name="Group 157"/>
          <p:cNvGrpSpPr/>
          <p:nvPr/>
        </p:nvGrpSpPr>
        <p:grpSpPr>
          <a:xfrm>
            <a:off x="5769682" y="3715177"/>
            <a:ext cx="1344256" cy="1649544"/>
            <a:chOff x="8320006" y="1606035"/>
            <a:chExt cx="1344256" cy="1649544"/>
          </a:xfrm>
        </p:grpSpPr>
        <p:sp>
          <p:nvSpPr>
            <p:cNvPr id="159" name="Rectangle 158"/>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a:off x="8860792" y="1636378"/>
            <a:ext cx="1804327" cy="1526404"/>
            <a:chOff x="10021620" y="1465422"/>
            <a:chExt cx="1804327" cy="1526404"/>
          </a:xfrm>
        </p:grpSpPr>
        <p:sp>
          <p:nvSpPr>
            <p:cNvPr id="179" name="TextBox 178"/>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4K Video Files</a:t>
              </a:r>
              <a:endParaRPr lang="en-US" dirty="0"/>
            </a:p>
          </p:txBody>
        </p:sp>
        <p:sp>
          <p:nvSpPr>
            <p:cNvPr id="180" name="TextBox 179"/>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81" name="Group 180"/>
          <p:cNvGrpSpPr/>
          <p:nvPr/>
        </p:nvGrpSpPr>
        <p:grpSpPr>
          <a:xfrm>
            <a:off x="8590627" y="3715177"/>
            <a:ext cx="1344256" cy="1649544"/>
            <a:chOff x="8320006" y="1606035"/>
            <a:chExt cx="1344256" cy="1649544"/>
          </a:xfrm>
        </p:grpSpPr>
        <p:sp>
          <p:nvSpPr>
            <p:cNvPr id="182" name="Rectangle 181"/>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1" name="Right Arrow 200"/>
          <p:cNvSpPr/>
          <p:nvPr/>
        </p:nvSpPr>
        <p:spPr>
          <a:xfrm>
            <a:off x="7994168" y="4391786"/>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201"/>
          <p:cNvSpPr/>
          <p:nvPr/>
        </p:nvSpPr>
        <p:spPr>
          <a:xfrm>
            <a:off x="7592148" y="449962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p:cNvSpPr/>
          <p:nvPr/>
        </p:nvSpPr>
        <p:spPr>
          <a:xfrm>
            <a:off x="7201952" y="449962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extBox 203"/>
          <p:cNvSpPr txBox="1"/>
          <p:nvPr/>
        </p:nvSpPr>
        <p:spPr>
          <a:xfrm>
            <a:off x="5652714" y="3328152"/>
            <a:ext cx="1725135" cy="369332"/>
          </a:xfrm>
          <a:prstGeom prst="rect">
            <a:avLst/>
          </a:prstGeom>
          <a:noFill/>
        </p:spPr>
        <p:txBody>
          <a:bodyPr wrap="square" rtlCol="0">
            <a:spAutoFit/>
          </a:bodyPr>
          <a:lstStyle/>
          <a:p>
            <a:r>
              <a:rPr lang="en-US" b="1" dirty="0" smtClean="0"/>
              <a:t>Temp File Store</a:t>
            </a:r>
            <a:endParaRPr lang="en-US" b="1" dirty="0"/>
          </a:p>
        </p:txBody>
      </p:sp>
      <p:sp>
        <p:nvSpPr>
          <p:cNvPr id="205" name="TextBox 204"/>
          <p:cNvSpPr txBox="1"/>
          <p:nvPr/>
        </p:nvSpPr>
        <p:spPr>
          <a:xfrm>
            <a:off x="4726491" y="1990735"/>
            <a:ext cx="1666416" cy="369332"/>
          </a:xfrm>
          <a:prstGeom prst="rect">
            <a:avLst/>
          </a:prstGeom>
          <a:noFill/>
        </p:spPr>
        <p:txBody>
          <a:bodyPr wrap="square" rtlCol="0">
            <a:spAutoFit/>
          </a:bodyPr>
          <a:lstStyle/>
          <a:p>
            <a:r>
              <a:rPr lang="en-US" dirty="0" smtClean="0"/>
              <a:t>848 GB + /hour</a:t>
            </a:r>
            <a:endParaRPr lang="en-US" dirty="0"/>
          </a:p>
        </p:txBody>
      </p:sp>
      <p:sp>
        <p:nvSpPr>
          <p:cNvPr id="113" name="TextBox 112"/>
          <p:cNvSpPr txBox="1"/>
          <p:nvPr/>
        </p:nvSpPr>
        <p:spPr>
          <a:xfrm>
            <a:off x="410739" y="4422861"/>
            <a:ext cx="1635144" cy="461665"/>
          </a:xfrm>
          <a:prstGeom prst="rect">
            <a:avLst/>
          </a:prstGeom>
          <a:noFill/>
        </p:spPr>
        <p:txBody>
          <a:bodyPr wrap="square" rtlCol="0">
            <a:spAutoFit/>
          </a:bodyPr>
          <a:lstStyle/>
          <a:p>
            <a:r>
              <a:rPr lang="en-US" sz="2400" dirty="0" smtClean="0"/>
              <a:t>X 2 ROV’s !</a:t>
            </a:r>
            <a:endParaRPr lang="en-US" sz="2400" dirty="0"/>
          </a:p>
        </p:txBody>
      </p:sp>
      <p:grpSp>
        <p:nvGrpSpPr>
          <p:cNvPr id="91" name="Group 90"/>
          <p:cNvGrpSpPr/>
          <p:nvPr/>
        </p:nvGrpSpPr>
        <p:grpSpPr>
          <a:xfrm>
            <a:off x="129300" y="1598703"/>
            <a:ext cx="2062633" cy="646331"/>
            <a:chOff x="129300" y="1598703"/>
            <a:chExt cx="2062633" cy="646331"/>
          </a:xfrm>
        </p:grpSpPr>
        <p:sp>
          <p:nvSpPr>
            <p:cNvPr id="92" name="TextBox 91"/>
            <p:cNvSpPr txBox="1"/>
            <p:nvPr/>
          </p:nvSpPr>
          <p:spPr>
            <a:xfrm>
              <a:off x="129300" y="1598703"/>
              <a:ext cx="2062633" cy="646331"/>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p:txBody>
        </p:sp>
        <p:sp>
          <p:nvSpPr>
            <p:cNvPr id="96" name="Rectangle 95"/>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127347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8606"/>
          </a:xfrm>
        </p:spPr>
        <p:txBody>
          <a:bodyPr>
            <a:normAutofit fontScale="90000"/>
          </a:bodyPr>
          <a:lstStyle/>
          <a:p>
            <a:pPr algn="ctr"/>
            <a:r>
              <a:rPr lang="en-US" dirty="0" smtClean="0"/>
              <a:t>Cost Model D – Annotation Selects 4K Video at Master Level, </a:t>
            </a:r>
            <a:r>
              <a:rPr lang="en-US" dirty="0"/>
              <a:t>All Else Mezzanine (</a:t>
            </a:r>
            <a:r>
              <a:rPr lang="en-US" dirty="0" smtClean="0"/>
              <a:t>H.265?) </a:t>
            </a:r>
            <a:r>
              <a:rPr lang="en-US" dirty="0"/>
              <a:t>Only</a:t>
            </a:r>
          </a:p>
        </p:txBody>
      </p:sp>
      <p:grpSp>
        <p:nvGrpSpPr>
          <p:cNvPr id="3" name="Group 2"/>
          <p:cNvGrpSpPr/>
          <p:nvPr/>
        </p:nvGrpSpPr>
        <p:grpSpPr>
          <a:xfrm>
            <a:off x="9654479" y="3019567"/>
            <a:ext cx="2160461" cy="1535848"/>
            <a:chOff x="9679442" y="3676329"/>
            <a:chExt cx="2160461" cy="1535848"/>
          </a:xfrm>
        </p:grpSpPr>
        <p:sp>
          <p:nvSpPr>
            <p:cNvPr id="117" name="TextBox 116"/>
            <p:cNvSpPr txBox="1"/>
            <p:nvPr/>
          </p:nvSpPr>
          <p:spPr>
            <a:xfrm>
              <a:off x="9704720" y="4288847"/>
              <a:ext cx="2135183" cy="923330"/>
            </a:xfrm>
            <a:prstGeom prst="rect">
              <a:avLst/>
            </a:prstGeom>
            <a:noFill/>
          </p:spPr>
          <p:txBody>
            <a:bodyPr wrap="square" rtlCol="0">
              <a:spAutoFit/>
            </a:bodyPr>
            <a:lstStyle/>
            <a:p>
              <a:r>
                <a:rPr lang="en-US" dirty="0"/>
                <a:t>Some Master Else </a:t>
              </a:r>
              <a:r>
                <a:rPr lang="en-US" dirty="0" smtClean="0"/>
                <a:t>Mezzanine </a:t>
              </a:r>
              <a:r>
                <a:rPr lang="en-US" dirty="0"/>
                <a:t>Level 4K Video Files</a:t>
              </a:r>
            </a:p>
          </p:txBody>
        </p:sp>
        <p:sp>
          <p:nvSpPr>
            <p:cNvPr id="118" name="TextBox 117"/>
            <p:cNvSpPr txBox="1"/>
            <p:nvPr/>
          </p:nvSpPr>
          <p:spPr>
            <a:xfrm>
              <a:off x="9679442" y="3676329"/>
              <a:ext cx="1998363" cy="646331"/>
            </a:xfrm>
            <a:prstGeom prst="rect">
              <a:avLst/>
            </a:prstGeom>
            <a:noFill/>
          </p:spPr>
          <p:txBody>
            <a:bodyPr wrap="square" rtlCol="0">
              <a:spAutoFit/>
            </a:bodyPr>
            <a:lstStyle/>
            <a:p>
              <a:r>
                <a:rPr lang="en-US" b="1" dirty="0" smtClean="0"/>
                <a:t>Onsite Titan Disk and Tape store</a:t>
              </a:r>
              <a:endParaRPr lang="en-US" b="1" dirty="0"/>
            </a:p>
          </p:txBody>
        </p:sp>
      </p:grpSp>
      <p:grpSp>
        <p:nvGrpSpPr>
          <p:cNvPr id="158" name="Group 157"/>
          <p:cNvGrpSpPr/>
          <p:nvPr/>
        </p:nvGrpSpPr>
        <p:grpSpPr>
          <a:xfrm>
            <a:off x="838200" y="3017770"/>
            <a:ext cx="1344256" cy="1649544"/>
            <a:chOff x="8320006" y="1606035"/>
            <a:chExt cx="1344256" cy="1649544"/>
          </a:xfrm>
        </p:grpSpPr>
        <p:sp>
          <p:nvSpPr>
            <p:cNvPr id="159" name="Rectangle 158"/>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1" name="Group 180"/>
          <p:cNvGrpSpPr/>
          <p:nvPr/>
        </p:nvGrpSpPr>
        <p:grpSpPr>
          <a:xfrm>
            <a:off x="8283201" y="3016142"/>
            <a:ext cx="1344256" cy="1649544"/>
            <a:chOff x="8320006" y="1606035"/>
            <a:chExt cx="1344256" cy="1649544"/>
          </a:xfrm>
        </p:grpSpPr>
        <p:sp>
          <p:nvSpPr>
            <p:cNvPr id="182" name="Rectangle 181"/>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4" name="TextBox 203"/>
          <p:cNvSpPr txBox="1"/>
          <p:nvPr/>
        </p:nvSpPr>
        <p:spPr>
          <a:xfrm>
            <a:off x="721232" y="2630745"/>
            <a:ext cx="1725135" cy="369332"/>
          </a:xfrm>
          <a:prstGeom prst="rect">
            <a:avLst/>
          </a:prstGeom>
          <a:noFill/>
        </p:spPr>
        <p:txBody>
          <a:bodyPr wrap="square" rtlCol="0">
            <a:spAutoFit/>
          </a:bodyPr>
          <a:lstStyle/>
          <a:p>
            <a:r>
              <a:rPr lang="en-US" b="1" dirty="0" smtClean="0"/>
              <a:t>Temp File Store</a:t>
            </a:r>
            <a:endParaRPr lang="en-US" b="1" dirty="0"/>
          </a:p>
        </p:txBody>
      </p:sp>
      <p:sp>
        <p:nvSpPr>
          <p:cNvPr id="97" name="Right Arrow 96"/>
          <p:cNvSpPr/>
          <p:nvPr/>
        </p:nvSpPr>
        <p:spPr>
          <a:xfrm>
            <a:off x="7598921" y="3727022"/>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196901" y="383485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6806705" y="383485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ight Arrow 140"/>
          <p:cNvSpPr/>
          <p:nvPr/>
        </p:nvSpPr>
        <p:spPr>
          <a:xfrm>
            <a:off x="3155899" y="3720893"/>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p:cNvSpPr/>
          <p:nvPr/>
        </p:nvSpPr>
        <p:spPr>
          <a:xfrm>
            <a:off x="2753879" y="382872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p:cNvSpPr/>
          <p:nvPr/>
        </p:nvSpPr>
        <p:spPr>
          <a:xfrm>
            <a:off x="2363683" y="3828729"/>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783789" y="1954925"/>
            <a:ext cx="2864811" cy="398079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138664" y="2558777"/>
            <a:ext cx="2356020" cy="2308324"/>
          </a:xfrm>
          <a:prstGeom prst="rect">
            <a:avLst/>
          </a:prstGeom>
          <a:noFill/>
        </p:spPr>
        <p:txBody>
          <a:bodyPr wrap="square" rtlCol="0">
            <a:spAutoFit/>
          </a:bodyPr>
          <a:lstStyle/>
          <a:p>
            <a:r>
              <a:rPr lang="en-US" dirty="0" smtClean="0"/>
              <a:t>Flag 4K selects in 15 minute clip blocks during annotation.</a:t>
            </a:r>
          </a:p>
          <a:p>
            <a:endParaRPr lang="en-US" dirty="0"/>
          </a:p>
          <a:p>
            <a:r>
              <a:rPr lang="en-US" dirty="0" smtClean="0"/>
              <a:t>Delete all else 4K keeping Mezzanine level only and recycle tape stock</a:t>
            </a:r>
            <a:endParaRPr lang="en-US" dirty="0"/>
          </a:p>
        </p:txBody>
      </p:sp>
      <p:sp>
        <p:nvSpPr>
          <p:cNvPr id="12" name="TextBox 11"/>
          <p:cNvSpPr txBox="1"/>
          <p:nvPr/>
        </p:nvSpPr>
        <p:spPr>
          <a:xfrm>
            <a:off x="7242247" y="5381733"/>
            <a:ext cx="4857787" cy="923330"/>
          </a:xfrm>
          <a:prstGeom prst="rect">
            <a:avLst/>
          </a:prstGeom>
          <a:noFill/>
        </p:spPr>
        <p:txBody>
          <a:bodyPr wrap="square" rtlCol="0">
            <a:spAutoFit/>
          </a:bodyPr>
          <a:lstStyle/>
          <a:p>
            <a:r>
              <a:rPr lang="en-US" dirty="0" smtClean="0"/>
              <a:t>Q: Feasible to recycle (reformat) tapes? YES</a:t>
            </a:r>
          </a:p>
          <a:p>
            <a:r>
              <a:rPr lang="en-US" dirty="0" smtClean="0"/>
              <a:t>Q: How to re-use tape? Model assumes re-use</a:t>
            </a:r>
            <a:r>
              <a:rPr lang="en-US" dirty="0"/>
              <a:t>. FLAG AS BLANK AND </a:t>
            </a:r>
            <a:r>
              <a:rPr lang="en-US" dirty="0" smtClean="0"/>
              <a:t>RE-WRITE. </a:t>
            </a:r>
            <a:endParaRPr lang="en-US" dirty="0"/>
          </a:p>
        </p:txBody>
      </p:sp>
      <p:grpSp>
        <p:nvGrpSpPr>
          <p:cNvPr id="48" name="Group 47"/>
          <p:cNvGrpSpPr/>
          <p:nvPr/>
        </p:nvGrpSpPr>
        <p:grpSpPr>
          <a:xfrm>
            <a:off x="129300" y="1598703"/>
            <a:ext cx="2062633" cy="646331"/>
            <a:chOff x="129300" y="1598703"/>
            <a:chExt cx="2062633" cy="646331"/>
          </a:xfrm>
        </p:grpSpPr>
        <p:sp>
          <p:nvSpPr>
            <p:cNvPr id="49" name="TextBox 48"/>
            <p:cNvSpPr txBox="1"/>
            <p:nvPr/>
          </p:nvSpPr>
          <p:spPr>
            <a:xfrm>
              <a:off x="129300" y="1598703"/>
              <a:ext cx="2062633" cy="646331"/>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p:txBody>
        </p:sp>
        <p:sp>
          <p:nvSpPr>
            <p:cNvPr id="50" name="Rectangle 49"/>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Curved Down Arrow 51"/>
          <p:cNvSpPr/>
          <p:nvPr/>
        </p:nvSpPr>
        <p:spPr>
          <a:xfrm rot="5400000">
            <a:off x="4900670" y="5003725"/>
            <a:ext cx="631047" cy="89075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48975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a:graphicFrameLocks/>
          </p:cNvGraphicFramePr>
          <p:nvPr>
            <p:extLst>
              <p:ext uri="{D42A27DB-BD31-4B8C-83A1-F6EECF244321}">
                <p14:modId xmlns:p14="http://schemas.microsoft.com/office/powerpoint/2010/main" val="1028162746"/>
              </p:ext>
            </p:extLst>
          </p:nvPr>
        </p:nvGraphicFramePr>
        <p:xfrm>
          <a:off x="1705186" y="753534"/>
          <a:ext cx="8768080" cy="6104466"/>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
          <p:cNvGrpSpPr/>
          <p:nvPr/>
        </p:nvGrpSpPr>
        <p:grpSpPr>
          <a:xfrm>
            <a:off x="2420007" y="2919610"/>
            <a:ext cx="9044974" cy="343852"/>
            <a:chOff x="7032889" y="286041"/>
            <a:chExt cx="3601948" cy="349016"/>
          </a:xfrm>
        </p:grpSpPr>
        <p:cxnSp>
          <p:nvCxnSpPr>
            <p:cNvPr id="6" name="Straight Connector 5"/>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9195745" y="286041"/>
              <a:ext cx="1439092" cy="312399"/>
            </a:xfrm>
            <a:prstGeom prst="rect">
              <a:avLst/>
            </a:prstGeom>
            <a:noFill/>
          </p:spPr>
          <p:txBody>
            <a:bodyPr wrap="square" rtlCol="0">
              <a:spAutoFit/>
            </a:bodyPr>
            <a:lstStyle/>
            <a:p>
              <a:pPr lvl="0"/>
              <a:r>
                <a:rPr lang="en-US" sz="1400" kern="0" dirty="0" smtClean="0">
                  <a:solidFill>
                    <a:sysClr val="windowText" lastClr="000000"/>
                  </a:solidFill>
                </a:rPr>
                <a:t>Pre-2018 </a:t>
              </a:r>
              <a:r>
                <a:rPr lang="en-US" sz="1400" kern="0" dirty="0">
                  <a:solidFill>
                    <a:sysClr val="windowText" lastClr="000000"/>
                  </a:solidFill>
                </a:rPr>
                <a:t>D5 Tape Annual Cost</a:t>
              </a:r>
            </a:p>
          </p:txBody>
        </p:sp>
      </p:grpSp>
      <p:sp>
        <p:nvSpPr>
          <p:cNvPr id="9" name="Right Brace 8"/>
          <p:cNvSpPr/>
          <p:nvPr/>
        </p:nvSpPr>
        <p:spPr>
          <a:xfrm>
            <a:off x="10052876" y="1576039"/>
            <a:ext cx="420390" cy="1907570"/>
          </a:xfrm>
          <a:prstGeom prst="righ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4004441" y="287198"/>
            <a:ext cx="3405352" cy="461665"/>
          </a:xfrm>
          <a:prstGeom prst="rect">
            <a:avLst/>
          </a:prstGeom>
          <a:noFill/>
        </p:spPr>
        <p:txBody>
          <a:bodyPr wrap="square" rtlCol="0">
            <a:spAutoFit/>
          </a:bodyPr>
          <a:lstStyle/>
          <a:p>
            <a:r>
              <a:rPr lang="en-US" sz="2400" dirty="0" smtClean="0"/>
              <a:t>20% Master Level Kept</a:t>
            </a:r>
            <a:endParaRPr lang="en-US" sz="2400" dirty="0"/>
          </a:p>
        </p:txBody>
      </p:sp>
      <p:sp>
        <p:nvSpPr>
          <p:cNvPr id="11" name="TextBox 10"/>
          <p:cNvSpPr txBox="1"/>
          <p:nvPr/>
        </p:nvSpPr>
        <p:spPr>
          <a:xfrm>
            <a:off x="10505321" y="1729283"/>
            <a:ext cx="1686679" cy="1754326"/>
          </a:xfrm>
          <a:prstGeom prst="rect">
            <a:avLst/>
          </a:prstGeom>
          <a:noFill/>
        </p:spPr>
        <p:txBody>
          <a:bodyPr wrap="square" rtlCol="0">
            <a:spAutoFit/>
          </a:bodyPr>
          <a:lstStyle/>
          <a:p>
            <a:r>
              <a:rPr lang="en-US" b="1" i="1" dirty="0"/>
              <a:t>c</a:t>
            </a:r>
            <a:r>
              <a:rPr lang="en-US" b="1" i="1" dirty="0" smtClean="0"/>
              <a:t>umulative</a:t>
            </a:r>
            <a:r>
              <a:rPr lang="en-US" dirty="0" smtClean="0"/>
              <a:t> storage cost difference is $716,000 after 10 years in 2019 dollars</a:t>
            </a:r>
            <a:endParaRPr lang="en-US" dirty="0"/>
          </a:p>
        </p:txBody>
      </p:sp>
    </p:spTree>
    <p:extLst>
      <p:ext uri="{BB962C8B-B14F-4D97-AF65-F5344CB8AC3E}">
        <p14:creationId xmlns:p14="http://schemas.microsoft.com/office/powerpoint/2010/main" val="20866419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788869" y="2061921"/>
            <a:ext cx="1403131" cy="369332"/>
          </a:xfrm>
          <a:prstGeom prst="rect">
            <a:avLst/>
          </a:prstGeom>
          <a:noFill/>
        </p:spPr>
        <p:txBody>
          <a:bodyPr wrap="square" rtlCol="0">
            <a:spAutoFit/>
          </a:bodyPr>
          <a:lstStyle/>
          <a:p>
            <a:r>
              <a:rPr lang="en-US" dirty="0" smtClean="0"/>
              <a:t>$716,000</a:t>
            </a:r>
            <a:endParaRPr lang="en-US" dirty="0"/>
          </a:p>
        </p:txBody>
      </p:sp>
      <p:sp>
        <p:nvSpPr>
          <p:cNvPr id="7" name="Right Brace 6"/>
          <p:cNvSpPr/>
          <p:nvPr/>
        </p:nvSpPr>
        <p:spPr>
          <a:xfrm>
            <a:off x="10176639" y="1584960"/>
            <a:ext cx="421237" cy="1571507"/>
          </a:xfrm>
          <a:prstGeom prst="righ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4004441" y="287198"/>
            <a:ext cx="3405352" cy="461665"/>
          </a:xfrm>
          <a:prstGeom prst="rect">
            <a:avLst/>
          </a:prstGeom>
          <a:noFill/>
        </p:spPr>
        <p:txBody>
          <a:bodyPr wrap="square" rtlCol="0">
            <a:spAutoFit/>
          </a:bodyPr>
          <a:lstStyle/>
          <a:p>
            <a:r>
              <a:rPr lang="en-US" sz="2400" dirty="0" smtClean="0"/>
              <a:t>20% Master Level Kept</a:t>
            </a:r>
            <a:endParaRPr lang="en-US" sz="2400" dirty="0"/>
          </a:p>
        </p:txBody>
      </p:sp>
      <p:graphicFrame>
        <p:nvGraphicFramePr>
          <p:cNvPr id="9" name="Chart 8"/>
          <p:cNvGraphicFramePr>
            <a:graphicFrameLocks/>
          </p:cNvGraphicFramePr>
          <p:nvPr>
            <p:extLst>
              <p:ext uri="{D42A27DB-BD31-4B8C-83A1-F6EECF244321}">
                <p14:modId xmlns:p14="http://schemas.microsoft.com/office/powerpoint/2010/main" val="2375647570"/>
              </p:ext>
            </p:extLst>
          </p:nvPr>
        </p:nvGraphicFramePr>
        <p:xfrm>
          <a:off x="1639498" y="748863"/>
          <a:ext cx="8747760" cy="5638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9044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3265796922"/>
              </p:ext>
            </p:extLst>
          </p:nvPr>
        </p:nvGraphicFramePr>
        <p:xfrm>
          <a:off x="5913119" y="1656023"/>
          <a:ext cx="6028267" cy="42774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a:graphicFrameLocks/>
          </p:cNvGraphicFramePr>
          <p:nvPr>
            <p:extLst>
              <p:ext uri="{D42A27DB-BD31-4B8C-83A1-F6EECF244321}">
                <p14:modId xmlns:p14="http://schemas.microsoft.com/office/powerpoint/2010/main" val="3979941250"/>
              </p:ext>
            </p:extLst>
          </p:nvPr>
        </p:nvGraphicFramePr>
        <p:xfrm>
          <a:off x="237067" y="1724046"/>
          <a:ext cx="5730181" cy="418084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38200" y="365126"/>
            <a:ext cx="10515600" cy="580806"/>
          </a:xfrm>
        </p:spPr>
        <p:txBody>
          <a:bodyPr>
            <a:normAutofit/>
          </a:bodyPr>
          <a:lstStyle/>
          <a:p>
            <a:r>
              <a:rPr lang="en-US" sz="2800" dirty="0" smtClean="0"/>
              <a:t>Change % kept at Master Level?</a:t>
            </a:r>
            <a:endParaRPr lang="en-US" sz="2800" dirty="0"/>
          </a:p>
        </p:txBody>
      </p:sp>
      <p:sp>
        <p:nvSpPr>
          <p:cNvPr id="6" name="TextBox 5"/>
          <p:cNvSpPr txBox="1"/>
          <p:nvPr/>
        </p:nvSpPr>
        <p:spPr>
          <a:xfrm>
            <a:off x="1647496" y="1335605"/>
            <a:ext cx="3405352" cy="461665"/>
          </a:xfrm>
          <a:prstGeom prst="rect">
            <a:avLst/>
          </a:prstGeom>
          <a:noFill/>
        </p:spPr>
        <p:txBody>
          <a:bodyPr wrap="square" rtlCol="0">
            <a:spAutoFit/>
          </a:bodyPr>
          <a:lstStyle/>
          <a:p>
            <a:r>
              <a:rPr lang="en-US" sz="2400" dirty="0" smtClean="0"/>
              <a:t>20% Master Level Kept</a:t>
            </a:r>
            <a:endParaRPr lang="en-US" sz="2400" dirty="0"/>
          </a:p>
        </p:txBody>
      </p:sp>
      <p:sp>
        <p:nvSpPr>
          <p:cNvPr id="7" name="TextBox 6"/>
          <p:cNvSpPr txBox="1"/>
          <p:nvPr/>
        </p:nvSpPr>
        <p:spPr>
          <a:xfrm>
            <a:off x="7286296" y="1335604"/>
            <a:ext cx="3405352" cy="461665"/>
          </a:xfrm>
          <a:prstGeom prst="rect">
            <a:avLst/>
          </a:prstGeom>
          <a:noFill/>
        </p:spPr>
        <p:txBody>
          <a:bodyPr wrap="square" rtlCol="0">
            <a:spAutoFit/>
          </a:bodyPr>
          <a:lstStyle/>
          <a:p>
            <a:r>
              <a:rPr lang="en-US" sz="2400" dirty="0" smtClean="0"/>
              <a:t>5% Master Level Kept</a:t>
            </a:r>
            <a:endParaRPr lang="en-US" sz="2400" dirty="0"/>
          </a:p>
        </p:txBody>
      </p:sp>
      <p:sp>
        <p:nvSpPr>
          <p:cNvPr id="8" name="TextBox 7"/>
          <p:cNvSpPr txBox="1"/>
          <p:nvPr/>
        </p:nvSpPr>
        <p:spPr>
          <a:xfrm>
            <a:off x="2924503" y="5919952"/>
            <a:ext cx="7890642" cy="646331"/>
          </a:xfrm>
          <a:prstGeom prst="rect">
            <a:avLst/>
          </a:prstGeom>
          <a:noFill/>
        </p:spPr>
        <p:txBody>
          <a:bodyPr wrap="square" rtlCol="0">
            <a:spAutoFit/>
          </a:bodyPr>
          <a:lstStyle/>
          <a:p>
            <a:r>
              <a:rPr lang="en-US" dirty="0" smtClean="0"/>
              <a:t>Not very sensitive to % Master kept. Why? LT is still 50% of HQ data, converted archive, other video, backup costs remain constant.</a:t>
            </a:r>
            <a:endParaRPr lang="en-US" dirty="0"/>
          </a:p>
        </p:txBody>
      </p:sp>
      <p:cxnSp>
        <p:nvCxnSpPr>
          <p:cNvPr id="12" name="Straight Connector 11"/>
          <p:cNvCxnSpPr/>
          <p:nvPr/>
        </p:nvCxnSpPr>
        <p:spPr>
          <a:xfrm>
            <a:off x="2640227" y="3067413"/>
            <a:ext cx="6314090" cy="78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06114" y="3394615"/>
            <a:ext cx="6377153" cy="486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52848" y="3770426"/>
            <a:ext cx="6377153" cy="486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5959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2"/>
          <a:stretch>
            <a:fillRect/>
          </a:stretch>
        </p:blipFill>
        <p:spPr>
          <a:xfrm>
            <a:off x="409903" y="1494814"/>
            <a:ext cx="11372193" cy="5173322"/>
          </a:xfrm>
          <a:prstGeom prst="rect">
            <a:avLst/>
          </a:prstGeom>
        </p:spPr>
      </p:pic>
    </p:spTree>
    <p:extLst>
      <p:ext uri="{BB962C8B-B14F-4D97-AF65-F5344CB8AC3E}">
        <p14:creationId xmlns:p14="http://schemas.microsoft.com/office/powerpoint/2010/main" val="33698389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587" y="26166"/>
            <a:ext cx="10708405" cy="833055"/>
          </a:xfrm>
        </p:spPr>
        <p:txBody>
          <a:bodyPr>
            <a:normAutofit/>
          </a:bodyPr>
          <a:lstStyle/>
          <a:p>
            <a:r>
              <a:rPr lang="en-US" sz="3200" dirty="0" smtClean="0"/>
              <a:t>Model A Storage Volumes with All </a:t>
            </a:r>
            <a:r>
              <a:rPr lang="en-US" sz="3200" dirty="0" smtClean="0"/>
              <a:t>Data + 4K ROV </a:t>
            </a:r>
            <a:r>
              <a:rPr lang="en-US" sz="3200" dirty="0" smtClean="0"/>
              <a:t>Cameras</a:t>
            </a:r>
            <a:endParaRPr lang="en-US" sz="3200" dirty="0"/>
          </a:p>
        </p:txBody>
      </p:sp>
      <p:sp>
        <p:nvSpPr>
          <p:cNvPr id="5" name="Left Brace 4"/>
          <p:cNvSpPr/>
          <p:nvPr/>
        </p:nvSpPr>
        <p:spPr>
          <a:xfrm>
            <a:off x="1475509" y="3751118"/>
            <a:ext cx="259773" cy="157762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454727" y="1298864"/>
            <a:ext cx="280555" cy="23137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76645" y="1947886"/>
            <a:ext cx="1278082" cy="1384995"/>
          </a:xfrm>
          <a:prstGeom prst="rect">
            <a:avLst/>
          </a:prstGeom>
          <a:noFill/>
        </p:spPr>
        <p:txBody>
          <a:bodyPr wrap="square" rtlCol="0">
            <a:spAutoFit/>
          </a:bodyPr>
          <a:lstStyle/>
          <a:p>
            <a:r>
              <a:rPr lang="en-US" sz="1200" dirty="0" smtClean="0"/>
              <a:t>Expansion Space:</a:t>
            </a:r>
          </a:p>
          <a:p>
            <a:r>
              <a:rPr lang="en-US" sz="1200" dirty="0" smtClean="0"/>
              <a:t>Annual Fixed Cost on and off-line = $0.70 per Terabyte Capacity ($16k per year + tape)</a:t>
            </a:r>
            <a:endParaRPr lang="en-US" sz="1200" dirty="0"/>
          </a:p>
        </p:txBody>
      </p:sp>
      <p:sp>
        <p:nvSpPr>
          <p:cNvPr id="8" name="TextBox 7"/>
          <p:cNvSpPr txBox="1"/>
          <p:nvPr/>
        </p:nvSpPr>
        <p:spPr>
          <a:xfrm>
            <a:off x="197427" y="4064167"/>
            <a:ext cx="1278082" cy="1569660"/>
          </a:xfrm>
          <a:prstGeom prst="rect">
            <a:avLst/>
          </a:prstGeom>
          <a:noFill/>
        </p:spPr>
        <p:txBody>
          <a:bodyPr wrap="square" rtlCol="0">
            <a:spAutoFit/>
          </a:bodyPr>
          <a:lstStyle/>
          <a:p>
            <a:r>
              <a:rPr lang="en-US" sz="1200" dirty="0" smtClean="0"/>
              <a:t>Current Space:</a:t>
            </a:r>
          </a:p>
          <a:p>
            <a:r>
              <a:rPr lang="en-US" sz="1200" dirty="0" smtClean="0"/>
              <a:t>Annual Fixed Cost on and off-line = $12.08 per Terabyte Capacity ($188k </a:t>
            </a:r>
            <a:r>
              <a:rPr lang="en-US" sz="1200" dirty="0"/>
              <a:t>per </a:t>
            </a:r>
            <a:r>
              <a:rPr lang="en-US" sz="1200" dirty="0" smtClean="0"/>
              <a:t>year + tape)</a:t>
            </a:r>
            <a:endParaRPr lang="en-US" sz="1200" dirty="0"/>
          </a:p>
          <a:p>
            <a:endParaRPr lang="en-US" sz="1200" dirty="0"/>
          </a:p>
        </p:txBody>
      </p:sp>
      <p:graphicFrame>
        <p:nvGraphicFramePr>
          <p:cNvPr id="9" name="Chart 8"/>
          <p:cNvGraphicFramePr>
            <a:graphicFrameLocks/>
          </p:cNvGraphicFramePr>
          <p:nvPr>
            <p:extLst>
              <p:ext uri="{D42A27DB-BD31-4B8C-83A1-F6EECF244321}">
                <p14:modId xmlns:p14="http://schemas.microsoft.com/office/powerpoint/2010/main" val="1269183422"/>
              </p:ext>
            </p:extLst>
          </p:nvPr>
        </p:nvGraphicFramePr>
        <p:xfrm>
          <a:off x="1882986" y="948267"/>
          <a:ext cx="9409853" cy="57099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05784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 Assumptions</a:t>
            </a:r>
            <a:endParaRPr lang="en-US" dirty="0"/>
          </a:p>
        </p:txBody>
      </p:sp>
      <p:sp>
        <p:nvSpPr>
          <p:cNvPr id="3" name="Content Placeholder 2"/>
          <p:cNvSpPr>
            <a:spLocks noGrp="1"/>
          </p:cNvSpPr>
          <p:nvPr>
            <p:ph idx="1"/>
          </p:nvPr>
        </p:nvSpPr>
        <p:spPr>
          <a:xfrm>
            <a:off x="917028" y="1849273"/>
            <a:ext cx="10515600" cy="4351338"/>
          </a:xfrm>
        </p:spPr>
        <p:txBody>
          <a:bodyPr>
            <a:normAutofit fontScale="92500" lnSpcReduction="20000"/>
          </a:bodyPr>
          <a:lstStyle/>
          <a:p>
            <a:r>
              <a:rPr lang="en-US" sz="2400" dirty="0" smtClean="0"/>
              <a:t>All figures are in 2019 dollars.</a:t>
            </a:r>
          </a:p>
          <a:p>
            <a:r>
              <a:rPr lang="en-US" sz="2400" dirty="0" smtClean="0"/>
              <a:t>All Titan computer installation and maintenance costs are included as fixed costs.</a:t>
            </a:r>
          </a:p>
          <a:p>
            <a:r>
              <a:rPr lang="en-US" sz="2400" dirty="0" smtClean="0"/>
              <a:t>NOT included:</a:t>
            </a:r>
          </a:p>
          <a:p>
            <a:pPr lvl="1"/>
            <a:r>
              <a:rPr lang="en-US" sz="2000" dirty="0" smtClean="0"/>
              <a:t>Human resources</a:t>
            </a:r>
          </a:p>
          <a:p>
            <a:pPr lvl="1"/>
            <a:r>
              <a:rPr lang="en-US" sz="2000" dirty="0" smtClean="0"/>
              <a:t>Electricity</a:t>
            </a:r>
          </a:p>
          <a:p>
            <a:pPr lvl="1"/>
            <a:r>
              <a:rPr lang="en-US" sz="2000" dirty="0" smtClean="0"/>
              <a:t>Building costs</a:t>
            </a:r>
          </a:p>
          <a:p>
            <a:r>
              <a:rPr lang="en-US" sz="2400" dirty="0" smtClean="0"/>
              <a:t>Computer hardware purchase amortization = 5 years.</a:t>
            </a:r>
          </a:p>
          <a:p>
            <a:r>
              <a:rPr lang="en-US" sz="2400" dirty="0" smtClean="0"/>
              <a:t>Computer robotic tape system amortization = 10 years (expansion space 5 years).</a:t>
            </a:r>
          </a:p>
          <a:p>
            <a:r>
              <a:rPr lang="en-US" sz="2400" dirty="0" smtClean="0"/>
              <a:t>Robotic tape expansion will not require additional building space.</a:t>
            </a:r>
          </a:p>
          <a:p>
            <a:r>
              <a:rPr lang="en-US" sz="2400" dirty="0" smtClean="0"/>
              <a:t>Data storage will include current usage + proposed requests for additional storage space.</a:t>
            </a:r>
          </a:p>
          <a:p>
            <a:r>
              <a:rPr lang="en-US" sz="2400" dirty="0" smtClean="0"/>
              <a:t>Total ROV main camera footage is 1500 hours per year (easily changed variable).</a:t>
            </a:r>
          </a:p>
          <a:p>
            <a:r>
              <a:rPr lang="en-US" sz="2400" dirty="0" smtClean="0"/>
              <a:t>LTO-8 tape costs will stay the same as current (should go down).</a:t>
            </a:r>
          </a:p>
        </p:txBody>
      </p:sp>
      <p:sp>
        <p:nvSpPr>
          <p:cNvPr id="4" name="Right Brace 3"/>
          <p:cNvSpPr/>
          <p:nvPr/>
        </p:nvSpPr>
        <p:spPr>
          <a:xfrm>
            <a:off x="3673366" y="2916620"/>
            <a:ext cx="141889" cy="733097"/>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3980794" y="3098502"/>
            <a:ext cx="3831020" cy="369332"/>
          </a:xfrm>
          <a:prstGeom prst="rect">
            <a:avLst/>
          </a:prstGeom>
          <a:noFill/>
        </p:spPr>
        <p:txBody>
          <a:bodyPr wrap="square" rtlCol="0">
            <a:spAutoFit/>
          </a:bodyPr>
          <a:lstStyle/>
          <a:p>
            <a:r>
              <a:rPr lang="en-US" i="1" dirty="0" smtClean="0">
                <a:solidFill>
                  <a:schemeClr val="accent1">
                    <a:lumMod val="75000"/>
                  </a:schemeClr>
                </a:solidFill>
              </a:rPr>
              <a:t>Do not scale with storage volume!</a:t>
            </a:r>
            <a:endParaRPr lang="en-US" i="1" dirty="0">
              <a:solidFill>
                <a:schemeClr val="accent1">
                  <a:lumMod val="75000"/>
                </a:schemeClr>
              </a:solidFill>
            </a:endParaRPr>
          </a:p>
        </p:txBody>
      </p:sp>
    </p:spTree>
    <p:extLst>
      <p:ext uri="{BB962C8B-B14F-4D97-AF65-F5344CB8AC3E}">
        <p14:creationId xmlns:p14="http://schemas.microsoft.com/office/powerpoint/2010/main" val="12376671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p:cNvGraphicFramePr>
            <a:graphicFrameLocks/>
          </p:cNvGraphicFramePr>
          <p:nvPr>
            <p:extLst>
              <p:ext uri="{D42A27DB-BD31-4B8C-83A1-F6EECF244321}">
                <p14:modId xmlns:p14="http://schemas.microsoft.com/office/powerpoint/2010/main" val="2928140428"/>
              </p:ext>
            </p:extLst>
          </p:nvPr>
        </p:nvGraphicFramePr>
        <p:xfrm>
          <a:off x="501228" y="900566"/>
          <a:ext cx="5742818" cy="51209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a:graphicFrameLocks/>
          </p:cNvGraphicFramePr>
          <p:nvPr>
            <p:extLst>
              <p:ext uri="{D42A27DB-BD31-4B8C-83A1-F6EECF244321}">
                <p14:modId xmlns:p14="http://schemas.microsoft.com/office/powerpoint/2010/main" val="1424533860"/>
              </p:ext>
            </p:extLst>
          </p:nvPr>
        </p:nvGraphicFramePr>
        <p:xfrm>
          <a:off x="6068859" y="900566"/>
          <a:ext cx="5980901" cy="536782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75907" y="376994"/>
            <a:ext cx="10515600" cy="523572"/>
          </a:xfrm>
        </p:spPr>
        <p:txBody>
          <a:bodyPr>
            <a:noAutofit/>
          </a:bodyPr>
          <a:lstStyle/>
          <a:p>
            <a:r>
              <a:rPr lang="en-US" sz="2800" dirty="0" smtClean="0"/>
              <a:t>Video </a:t>
            </a:r>
            <a:r>
              <a:rPr lang="en-US" sz="2800" dirty="0" smtClean="0"/>
              <a:t>Only Storage </a:t>
            </a:r>
            <a:r>
              <a:rPr lang="en-US" sz="2800" dirty="0" smtClean="0"/>
              <a:t>Cost Comparison – Model A, keep all 4K vs staying with HD</a:t>
            </a:r>
            <a:endParaRPr lang="en-US" sz="2800" dirty="0"/>
          </a:p>
        </p:txBody>
      </p:sp>
      <p:grpSp>
        <p:nvGrpSpPr>
          <p:cNvPr id="5" name="Group 4"/>
          <p:cNvGrpSpPr/>
          <p:nvPr/>
        </p:nvGrpSpPr>
        <p:grpSpPr>
          <a:xfrm>
            <a:off x="1435164" y="2762363"/>
            <a:ext cx="2238703" cy="332278"/>
            <a:chOff x="7032889" y="302779"/>
            <a:chExt cx="2238703" cy="332278"/>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221011" y="302779"/>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grpSp>
      <p:grpSp>
        <p:nvGrpSpPr>
          <p:cNvPr id="13" name="Group 12"/>
          <p:cNvGrpSpPr/>
          <p:nvPr/>
        </p:nvGrpSpPr>
        <p:grpSpPr>
          <a:xfrm>
            <a:off x="6908199" y="2037291"/>
            <a:ext cx="2238703" cy="1057349"/>
            <a:chOff x="6685654" y="2771617"/>
            <a:chExt cx="2238703" cy="1057349"/>
          </a:xfrm>
        </p:grpSpPr>
        <p:cxnSp>
          <p:nvCxnSpPr>
            <p:cNvPr id="8" name="Straight Connector 7"/>
            <p:cNvCxnSpPr/>
            <p:nvPr/>
          </p:nvCxnSpPr>
          <p:spPr>
            <a:xfrm flipV="1">
              <a:off x="6685654" y="3828965"/>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774096" y="2771617"/>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cxnSp>
          <p:nvCxnSpPr>
            <p:cNvPr id="12" name="Straight Arrow Connector 11"/>
            <p:cNvCxnSpPr/>
            <p:nvPr/>
          </p:nvCxnSpPr>
          <p:spPr>
            <a:xfrm flipH="1">
              <a:off x="7032891" y="3025520"/>
              <a:ext cx="116569" cy="7424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extBox 2"/>
          <p:cNvSpPr txBox="1"/>
          <p:nvPr/>
        </p:nvSpPr>
        <p:spPr>
          <a:xfrm>
            <a:off x="2649474" y="1527027"/>
            <a:ext cx="2160965" cy="338554"/>
          </a:xfrm>
          <a:prstGeom prst="rect">
            <a:avLst/>
          </a:prstGeom>
          <a:noFill/>
        </p:spPr>
        <p:txBody>
          <a:bodyPr wrap="square" rtlCol="0">
            <a:spAutoFit/>
          </a:bodyPr>
          <a:lstStyle/>
          <a:p>
            <a:r>
              <a:rPr lang="en-US" sz="1600" dirty="0" smtClean="0"/>
              <a:t>1080 60p video</a:t>
            </a:r>
            <a:endParaRPr lang="en-US" sz="1600" dirty="0"/>
          </a:p>
        </p:txBody>
      </p:sp>
      <p:sp>
        <p:nvSpPr>
          <p:cNvPr id="15" name="TextBox 14"/>
          <p:cNvSpPr txBox="1"/>
          <p:nvPr/>
        </p:nvSpPr>
        <p:spPr>
          <a:xfrm>
            <a:off x="8580901" y="1527027"/>
            <a:ext cx="2160965" cy="338554"/>
          </a:xfrm>
          <a:prstGeom prst="rect">
            <a:avLst/>
          </a:prstGeom>
          <a:noFill/>
        </p:spPr>
        <p:txBody>
          <a:bodyPr wrap="square" rtlCol="0">
            <a:spAutoFit/>
          </a:bodyPr>
          <a:lstStyle/>
          <a:p>
            <a:r>
              <a:rPr lang="en-US" sz="1600" dirty="0" smtClean="0"/>
              <a:t>4028 60p video</a:t>
            </a:r>
            <a:endParaRPr lang="en-US" sz="1600" dirty="0"/>
          </a:p>
        </p:txBody>
      </p:sp>
    </p:spTree>
    <p:extLst>
      <p:ext uri="{BB962C8B-B14F-4D97-AF65-F5344CB8AC3E}">
        <p14:creationId xmlns:p14="http://schemas.microsoft.com/office/powerpoint/2010/main" val="24830728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586" y="365126"/>
            <a:ext cx="10250213" cy="725382"/>
          </a:xfrm>
        </p:spPr>
        <p:txBody>
          <a:bodyPr>
            <a:noAutofit/>
          </a:bodyPr>
          <a:lstStyle/>
          <a:p>
            <a:r>
              <a:rPr lang="en-US" sz="2400" dirty="0" smtClean="0"/>
              <a:t>Model B </a:t>
            </a:r>
            <a:r>
              <a:rPr lang="en-US" sz="2400" dirty="0" smtClean="0"/>
              <a:t>Storage </a:t>
            </a:r>
            <a:r>
              <a:rPr lang="en-US" sz="2400" dirty="0" smtClean="0"/>
              <a:t>Volumes </a:t>
            </a:r>
            <a:r>
              <a:rPr lang="en-US" sz="2400" dirty="0"/>
              <a:t>with 20% 4K </a:t>
            </a:r>
            <a:r>
              <a:rPr lang="en-US" sz="2400" dirty="0" smtClean="0"/>
              <a:t>Annotation Selects, Transcode 80</a:t>
            </a:r>
            <a:r>
              <a:rPr lang="en-US" sz="2400" dirty="0"/>
              <a:t>% </a:t>
            </a:r>
            <a:r>
              <a:rPr lang="en-US" sz="2400" dirty="0" smtClean="0"/>
              <a:t>to LT + Mezzanine </a:t>
            </a:r>
            <a:endParaRPr lang="en-US" sz="2400" dirty="0"/>
          </a:p>
        </p:txBody>
      </p:sp>
      <p:sp>
        <p:nvSpPr>
          <p:cNvPr id="5" name="Left Brace 4"/>
          <p:cNvSpPr/>
          <p:nvPr/>
        </p:nvSpPr>
        <p:spPr>
          <a:xfrm>
            <a:off x="1915776" y="3838904"/>
            <a:ext cx="259773" cy="16320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894994" y="1821794"/>
            <a:ext cx="280555" cy="193301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616912" y="2090126"/>
            <a:ext cx="1278082" cy="1384995"/>
          </a:xfrm>
          <a:prstGeom prst="rect">
            <a:avLst/>
          </a:prstGeom>
          <a:noFill/>
        </p:spPr>
        <p:txBody>
          <a:bodyPr wrap="square" rtlCol="0">
            <a:spAutoFit/>
          </a:bodyPr>
          <a:lstStyle/>
          <a:p>
            <a:r>
              <a:rPr lang="en-US" sz="1200" dirty="0" smtClean="0"/>
              <a:t>Expansion Space:</a:t>
            </a:r>
          </a:p>
          <a:p>
            <a:r>
              <a:rPr lang="en-US" sz="1200" dirty="0" smtClean="0"/>
              <a:t>Annual Fixed Cost on and off-line = $0.70 per Terabyte Capacity ($16k per year + tape)</a:t>
            </a:r>
            <a:endParaRPr lang="en-US" sz="1200" dirty="0"/>
          </a:p>
        </p:txBody>
      </p:sp>
      <p:sp>
        <p:nvSpPr>
          <p:cNvPr id="8" name="TextBox 7"/>
          <p:cNvSpPr txBox="1"/>
          <p:nvPr/>
        </p:nvSpPr>
        <p:spPr>
          <a:xfrm>
            <a:off x="637694" y="4206407"/>
            <a:ext cx="1278082" cy="1569660"/>
          </a:xfrm>
          <a:prstGeom prst="rect">
            <a:avLst/>
          </a:prstGeom>
          <a:noFill/>
        </p:spPr>
        <p:txBody>
          <a:bodyPr wrap="square" rtlCol="0">
            <a:spAutoFit/>
          </a:bodyPr>
          <a:lstStyle/>
          <a:p>
            <a:r>
              <a:rPr lang="en-US" sz="1200" dirty="0" smtClean="0"/>
              <a:t>Current Space:</a:t>
            </a:r>
          </a:p>
          <a:p>
            <a:r>
              <a:rPr lang="en-US" sz="1200" dirty="0" smtClean="0"/>
              <a:t>Annual Fixed Cost on and off-line = $12.08 per Terabyte Capacity ($188k </a:t>
            </a:r>
            <a:r>
              <a:rPr lang="en-US" sz="1200" dirty="0"/>
              <a:t>per </a:t>
            </a:r>
            <a:r>
              <a:rPr lang="en-US" sz="1200" dirty="0" smtClean="0"/>
              <a:t>year + tape)</a:t>
            </a:r>
            <a:endParaRPr lang="en-US" sz="1200" dirty="0"/>
          </a:p>
          <a:p>
            <a:endParaRPr lang="en-US" sz="1200" dirty="0"/>
          </a:p>
        </p:txBody>
      </p:sp>
      <p:graphicFrame>
        <p:nvGraphicFramePr>
          <p:cNvPr id="9" name="Chart 8"/>
          <p:cNvGraphicFramePr>
            <a:graphicFrameLocks/>
          </p:cNvGraphicFramePr>
          <p:nvPr>
            <p:extLst>
              <p:ext uri="{D42A27DB-BD31-4B8C-83A1-F6EECF244321}">
                <p14:modId xmlns:p14="http://schemas.microsoft.com/office/powerpoint/2010/main" val="3603405252"/>
              </p:ext>
            </p:extLst>
          </p:nvPr>
        </p:nvGraphicFramePr>
        <p:xfrm>
          <a:off x="2254469" y="1229710"/>
          <a:ext cx="9522372" cy="54249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355287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2921796080"/>
              </p:ext>
            </p:extLst>
          </p:nvPr>
        </p:nvGraphicFramePr>
        <p:xfrm>
          <a:off x="5587226" y="907248"/>
          <a:ext cx="6604774" cy="53678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a:graphicFrameLocks/>
          </p:cNvGraphicFramePr>
          <p:nvPr>
            <p:extLst>
              <p:ext uri="{D42A27DB-BD31-4B8C-83A1-F6EECF244321}">
                <p14:modId xmlns:p14="http://schemas.microsoft.com/office/powerpoint/2010/main" val="135172641"/>
              </p:ext>
            </p:extLst>
          </p:nvPr>
        </p:nvGraphicFramePr>
        <p:xfrm>
          <a:off x="209926" y="907248"/>
          <a:ext cx="5980901" cy="536782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75907" y="229602"/>
            <a:ext cx="10515600" cy="523572"/>
          </a:xfrm>
        </p:spPr>
        <p:txBody>
          <a:bodyPr>
            <a:noAutofit/>
          </a:bodyPr>
          <a:lstStyle/>
          <a:p>
            <a:r>
              <a:rPr lang="en-US" sz="2800" dirty="0" smtClean="0"/>
              <a:t>Model B - Video Only Storage Costs with 20% 4K Selects 80% LT + Mezzanine</a:t>
            </a:r>
            <a:endParaRPr lang="en-US" sz="2800" dirty="0"/>
          </a:p>
        </p:txBody>
      </p:sp>
      <p:grpSp>
        <p:nvGrpSpPr>
          <p:cNvPr id="5" name="Group 4"/>
          <p:cNvGrpSpPr/>
          <p:nvPr/>
        </p:nvGrpSpPr>
        <p:grpSpPr>
          <a:xfrm>
            <a:off x="1065025" y="1956899"/>
            <a:ext cx="2238703" cy="1144505"/>
            <a:chOff x="7032889" y="-509448"/>
            <a:chExt cx="2238703" cy="1144505"/>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47402" y="-509448"/>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grpSp>
      <p:grpSp>
        <p:nvGrpSpPr>
          <p:cNvPr id="13" name="Group 12"/>
          <p:cNvGrpSpPr/>
          <p:nvPr/>
        </p:nvGrpSpPr>
        <p:grpSpPr>
          <a:xfrm>
            <a:off x="6431079" y="1956899"/>
            <a:ext cx="2238703" cy="1129319"/>
            <a:chOff x="6685654" y="2699647"/>
            <a:chExt cx="2238703" cy="1129319"/>
          </a:xfrm>
        </p:grpSpPr>
        <p:cxnSp>
          <p:nvCxnSpPr>
            <p:cNvPr id="8" name="Straight Connector 7"/>
            <p:cNvCxnSpPr/>
            <p:nvPr/>
          </p:nvCxnSpPr>
          <p:spPr>
            <a:xfrm flipV="1">
              <a:off x="6685654" y="3828965"/>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840638" y="2699647"/>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cxnSp>
          <p:nvCxnSpPr>
            <p:cNvPr id="12" name="Straight Arrow Connector 11"/>
            <p:cNvCxnSpPr/>
            <p:nvPr/>
          </p:nvCxnSpPr>
          <p:spPr>
            <a:xfrm flipH="1">
              <a:off x="7032891" y="2961257"/>
              <a:ext cx="171124" cy="8067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a:xfrm flipH="1">
            <a:off x="1367947" y="2332802"/>
            <a:ext cx="122186" cy="7288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9075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73872"/>
            <a:ext cx="10515600" cy="1325563"/>
          </a:xfrm>
        </p:spPr>
        <p:txBody>
          <a:bodyPr/>
          <a:lstStyle/>
          <a:p>
            <a:r>
              <a:rPr lang="en-US" dirty="0" smtClean="0"/>
              <a:t>Model B</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374841293"/>
              </p:ext>
            </p:extLst>
          </p:nvPr>
        </p:nvGraphicFramePr>
        <p:xfrm>
          <a:off x="0" y="1083733"/>
          <a:ext cx="6673425" cy="54389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2368126569"/>
              </p:ext>
            </p:extLst>
          </p:nvPr>
        </p:nvGraphicFramePr>
        <p:xfrm>
          <a:off x="5506720" y="887308"/>
          <a:ext cx="6555740" cy="57624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73736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1554831342"/>
              </p:ext>
            </p:extLst>
          </p:nvPr>
        </p:nvGraphicFramePr>
        <p:xfrm>
          <a:off x="5986513" y="887306"/>
          <a:ext cx="6083081" cy="53945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a:graphicFrameLocks/>
          </p:cNvGraphicFramePr>
          <p:nvPr>
            <p:extLst>
              <p:ext uri="{D42A27DB-BD31-4B8C-83A1-F6EECF244321}">
                <p14:modId xmlns:p14="http://schemas.microsoft.com/office/powerpoint/2010/main" val="3006855985"/>
              </p:ext>
            </p:extLst>
          </p:nvPr>
        </p:nvGraphicFramePr>
        <p:xfrm>
          <a:off x="201869" y="887306"/>
          <a:ext cx="6103619" cy="5394537"/>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75907" y="229602"/>
            <a:ext cx="10515600" cy="523572"/>
          </a:xfrm>
        </p:spPr>
        <p:txBody>
          <a:bodyPr>
            <a:noAutofit/>
          </a:bodyPr>
          <a:lstStyle/>
          <a:p>
            <a:r>
              <a:rPr lang="en-US" sz="2800" dirty="0" smtClean="0"/>
              <a:t>Model C - Video Only Storage Costs with 20% 4K Selects 80% LT + Mezzanine CHECK GRAPH DATA</a:t>
            </a:r>
            <a:endParaRPr lang="en-US" sz="2800" dirty="0"/>
          </a:p>
        </p:txBody>
      </p:sp>
      <p:grpSp>
        <p:nvGrpSpPr>
          <p:cNvPr id="5" name="Group 4"/>
          <p:cNvGrpSpPr/>
          <p:nvPr/>
        </p:nvGrpSpPr>
        <p:grpSpPr>
          <a:xfrm>
            <a:off x="1065025" y="2071192"/>
            <a:ext cx="2238703" cy="1144505"/>
            <a:chOff x="7032889" y="-509448"/>
            <a:chExt cx="2238703" cy="1144505"/>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47402" y="-509448"/>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grpSp>
      <p:grpSp>
        <p:nvGrpSpPr>
          <p:cNvPr id="13" name="Group 12"/>
          <p:cNvGrpSpPr/>
          <p:nvPr/>
        </p:nvGrpSpPr>
        <p:grpSpPr>
          <a:xfrm>
            <a:off x="6953331" y="1627068"/>
            <a:ext cx="2238703" cy="1588628"/>
            <a:chOff x="6685654" y="2240338"/>
            <a:chExt cx="2238703" cy="1588628"/>
          </a:xfrm>
        </p:grpSpPr>
        <p:cxnSp>
          <p:nvCxnSpPr>
            <p:cNvPr id="8" name="Straight Connector 7"/>
            <p:cNvCxnSpPr/>
            <p:nvPr/>
          </p:nvCxnSpPr>
          <p:spPr>
            <a:xfrm flipV="1">
              <a:off x="6685654" y="3828965"/>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774096" y="2240338"/>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cxnSp>
          <p:nvCxnSpPr>
            <p:cNvPr id="12" name="Straight Arrow Connector 11"/>
            <p:cNvCxnSpPr/>
            <p:nvPr/>
          </p:nvCxnSpPr>
          <p:spPr>
            <a:xfrm flipH="1">
              <a:off x="7032890" y="2501948"/>
              <a:ext cx="166531" cy="12660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a:xfrm flipH="1">
            <a:off x="1367947" y="2332802"/>
            <a:ext cx="122186" cy="7288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83758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268" y="365126"/>
            <a:ext cx="10405532" cy="725382"/>
          </a:xfrm>
        </p:spPr>
        <p:txBody>
          <a:bodyPr>
            <a:noAutofit/>
          </a:bodyPr>
          <a:lstStyle/>
          <a:p>
            <a:r>
              <a:rPr lang="en-US" sz="2400" dirty="0" smtClean="0"/>
              <a:t>Model D </a:t>
            </a:r>
            <a:r>
              <a:rPr lang="en-US" sz="2400" dirty="0" smtClean="0"/>
              <a:t>Storage Volume Projection </a:t>
            </a:r>
            <a:r>
              <a:rPr lang="en-US" sz="2400" dirty="0"/>
              <a:t>with 20% 4K </a:t>
            </a:r>
            <a:r>
              <a:rPr lang="en-US" sz="2400" dirty="0" smtClean="0"/>
              <a:t>Annotation Selects</a:t>
            </a:r>
            <a:r>
              <a:rPr lang="en-US" sz="2400" dirty="0"/>
              <a:t> </a:t>
            </a:r>
            <a:r>
              <a:rPr lang="en-US" sz="2400" dirty="0" smtClean="0"/>
              <a:t>+ Mezzanine </a:t>
            </a:r>
            <a:endParaRPr lang="en-US" sz="2400" dirty="0"/>
          </a:p>
        </p:txBody>
      </p:sp>
      <p:sp>
        <p:nvSpPr>
          <p:cNvPr id="5" name="Left Brace 4"/>
          <p:cNvSpPr/>
          <p:nvPr/>
        </p:nvSpPr>
        <p:spPr>
          <a:xfrm>
            <a:off x="1915776" y="3838904"/>
            <a:ext cx="259773" cy="16320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894994" y="1821794"/>
            <a:ext cx="280555" cy="193301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616912" y="2090126"/>
            <a:ext cx="1278082" cy="1384995"/>
          </a:xfrm>
          <a:prstGeom prst="rect">
            <a:avLst/>
          </a:prstGeom>
          <a:noFill/>
        </p:spPr>
        <p:txBody>
          <a:bodyPr wrap="square" rtlCol="0">
            <a:spAutoFit/>
          </a:bodyPr>
          <a:lstStyle/>
          <a:p>
            <a:r>
              <a:rPr lang="en-US" sz="1200" dirty="0" smtClean="0"/>
              <a:t>Expansion Space:</a:t>
            </a:r>
          </a:p>
          <a:p>
            <a:r>
              <a:rPr lang="en-US" sz="1200" dirty="0" smtClean="0"/>
              <a:t>Annual Fixed Cost on and off-line = $0.70 per Terabyte Capacity ($16k per year + tape)</a:t>
            </a:r>
            <a:endParaRPr lang="en-US" sz="1200" dirty="0"/>
          </a:p>
        </p:txBody>
      </p:sp>
      <p:sp>
        <p:nvSpPr>
          <p:cNvPr id="8" name="TextBox 7"/>
          <p:cNvSpPr txBox="1"/>
          <p:nvPr/>
        </p:nvSpPr>
        <p:spPr>
          <a:xfrm>
            <a:off x="637694" y="4206407"/>
            <a:ext cx="1278082" cy="1569660"/>
          </a:xfrm>
          <a:prstGeom prst="rect">
            <a:avLst/>
          </a:prstGeom>
          <a:noFill/>
        </p:spPr>
        <p:txBody>
          <a:bodyPr wrap="square" rtlCol="0">
            <a:spAutoFit/>
          </a:bodyPr>
          <a:lstStyle/>
          <a:p>
            <a:r>
              <a:rPr lang="en-US" sz="1200" dirty="0" smtClean="0"/>
              <a:t>Current Space:</a:t>
            </a:r>
          </a:p>
          <a:p>
            <a:r>
              <a:rPr lang="en-US" sz="1200" dirty="0" smtClean="0"/>
              <a:t>Annual Fixed Cost on and off-line = $12.08 per Terabyte Capacity ($188k </a:t>
            </a:r>
            <a:r>
              <a:rPr lang="en-US" sz="1200" dirty="0"/>
              <a:t>per </a:t>
            </a:r>
            <a:r>
              <a:rPr lang="en-US" sz="1200" dirty="0" smtClean="0"/>
              <a:t>year + tape)</a:t>
            </a:r>
            <a:endParaRPr lang="en-US" sz="1200" dirty="0"/>
          </a:p>
          <a:p>
            <a:endParaRPr lang="en-US" sz="1200" dirty="0"/>
          </a:p>
        </p:txBody>
      </p:sp>
      <p:graphicFrame>
        <p:nvGraphicFramePr>
          <p:cNvPr id="10" name="Chart 9"/>
          <p:cNvGraphicFramePr>
            <a:graphicFrameLocks/>
          </p:cNvGraphicFramePr>
          <p:nvPr>
            <p:extLst>
              <p:ext uri="{D42A27DB-BD31-4B8C-83A1-F6EECF244321}">
                <p14:modId xmlns:p14="http://schemas.microsoft.com/office/powerpoint/2010/main" val="3309343966"/>
              </p:ext>
            </p:extLst>
          </p:nvPr>
        </p:nvGraphicFramePr>
        <p:xfrm>
          <a:off x="2112203" y="1090508"/>
          <a:ext cx="9377064" cy="56523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000078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p:cNvGraphicFramePr>
            <a:graphicFrameLocks/>
          </p:cNvGraphicFramePr>
          <p:nvPr>
            <p:extLst>
              <p:ext uri="{D42A27DB-BD31-4B8C-83A1-F6EECF244321}">
                <p14:modId xmlns:p14="http://schemas.microsoft.com/office/powerpoint/2010/main" val="1094661599"/>
              </p:ext>
            </p:extLst>
          </p:nvPr>
        </p:nvGraphicFramePr>
        <p:xfrm>
          <a:off x="6089227" y="927948"/>
          <a:ext cx="5892800" cy="49445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extLst>
              <p:ext uri="{D42A27DB-BD31-4B8C-83A1-F6EECF244321}">
                <p14:modId xmlns:p14="http://schemas.microsoft.com/office/powerpoint/2010/main" val="3127846660"/>
              </p:ext>
            </p:extLst>
          </p:nvPr>
        </p:nvGraphicFramePr>
        <p:xfrm>
          <a:off x="202086" y="880533"/>
          <a:ext cx="6083081" cy="539453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75907" y="229602"/>
            <a:ext cx="10515600" cy="523572"/>
          </a:xfrm>
        </p:spPr>
        <p:txBody>
          <a:bodyPr>
            <a:noAutofit/>
          </a:bodyPr>
          <a:lstStyle/>
          <a:p>
            <a:r>
              <a:rPr lang="en-US" sz="2800" dirty="0" smtClean="0"/>
              <a:t>Model D - Video Only Storage Costs with 20% 4K Selects 80% Mezzanine</a:t>
            </a:r>
            <a:endParaRPr lang="en-US" sz="2800" dirty="0"/>
          </a:p>
        </p:txBody>
      </p:sp>
      <p:grpSp>
        <p:nvGrpSpPr>
          <p:cNvPr id="5" name="Group 4"/>
          <p:cNvGrpSpPr/>
          <p:nvPr/>
        </p:nvGrpSpPr>
        <p:grpSpPr>
          <a:xfrm>
            <a:off x="1065025" y="2071192"/>
            <a:ext cx="2238703" cy="1144505"/>
            <a:chOff x="7032889" y="-509448"/>
            <a:chExt cx="2238703" cy="1144505"/>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47402" y="-509448"/>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grpSp>
      <p:grpSp>
        <p:nvGrpSpPr>
          <p:cNvPr id="13" name="Group 12"/>
          <p:cNvGrpSpPr/>
          <p:nvPr/>
        </p:nvGrpSpPr>
        <p:grpSpPr>
          <a:xfrm>
            <a:off x="6545018" y="1627068"/>
            <a:ext cx="2238703" cy="1575036"/>
            <a:chOff x="6672107" y="2240338"/>
            <a:chExt cx="2238703" cy="1575036"/>
          </a:xfrm>
        </p:grpSpPr>
        <p:cxnSp>
          <p:nvCxnSpPr>
            <p:cNvPr id="8" name="Straight Connector 7"/>
            <p:cNvCxnSpPr/>
            <p:nvPr/>
          </p:nvCxnSpPr>
          <p:spPr>
            <a:xfrm flipV="1">
              <a:off x="6672107" y="3815373"/>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774096" y="2240338"/>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cxnSp>
          <p:nvCxnSpPr>
            <p:cNvPr id="12" name="Straight Arrow Connector 11"/>
            <p:cNvCxnSpPr/>
            <p:nvPr/>
          </p:nvCxnSpPr>
          <p:spPr>
            <a:xfrm flipH="1">
              <a:off x="7032890" y="2501948"/>
              <a:ext cx="166531" cy="12660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a:xfrm flipH="1">
            <a:off x="1367947" y="2332802"/>
            <a:ext cx="122186" cy="7288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13614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2120977185"/>
              </p:ext>
            </p:extLst>
          </p:nvPr>
        </p:nvGraphicFramePr>
        <p:xfrm>
          <a:off x="402590" y="927948"/>
          <a:ext cx="6005830" cy="53482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a:graphicFrameLocks/>
          </p:cNvGraphicFramePr>
          <p:nvPr>
            <p:extLst>
              <p:ext uri="{D42A27DB-BD31-4B8C-83A1-F6EECF244321}">
                <p14:modId xmlns:p14="http://schemas.microsoft.com/office/powerpoint/2010/main" val="725960339"/>
              </p:ext>
            </p:extLst>
          </p:nvPr>
        </p:nvGraphicFramePr>
        <p:xfrm>
          <a:off x="6309359" y="990600"/>
          <a:ext cx="5623559" cy="535421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75907" y="229602"/>
            <a:ext cx="10515600" cy="523572"/>
          </a:xfrm>
        </p:spPr>
        <p:txBody>
          <a:bodyPr>
            <a:noAutofit/>
          </a:bodyPr>
          <a:lstStyle/>
          <a:p>
            <a:pPr algn="ctr"/>
            <a:r>
              <a:rPr lang="en-US" sz="2400" dirty="0" smtClean="0"/>
              <a:t>Model D - Video Only Storage Costs with 20% 4K Selects 80% Mezzanine vs. Model A – Keep All 4K Video</a:t>
            </a:r>
            <a:endParaRPr lang="en-US" sz="2400" dirty="0"/>
          </a:p>
        </p:txBody>
      </p:sp>
      <p:grpSp>
        <p:nvGrpSpPr>
          <p:cNvPr id="5" name="Group 4"/>
          <p:cNvGrpSpPr/>
          <p:nvPr/>
        </p:nvGrpSpPr>
        <p:grpSpPr>
          <a:xfrm>
            <a:off x="1258877" y="2005437"/>
            <a:ext cx="2238703" cy="1067468"/>
            <a:chOff x="7032889" y="-432411"/>
            <a:chExt cx="2238703" cy="1067468"/>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41959" y="-432411"/>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grpSp>
      <p:grpSp>
        <p:nvGrpSpPr>
          <p:cNvPr id="13" name="Group 12"/>
          <p:cNvGrpSpPr/>
          <p:nvPr/>
        </p:nvGrpSpPr>
        <p:grpSpPr>
          <a:xfrm>
            <a:off x="6889613" y="2351019"/>
            <a:ext cx="2238703" cy="769301"/>
            <a:chOff x="6672107" y="3046073"/>
            <a:chExt cx="2238703" cy="769301"/>
          </a:xfrm>
        </p:grpSpPr>
        <p:cxnSp>
          <p:nvCxnSpPr>
            <p:cNvPr id="8" name="Straight Connector 7"/>
            <p:cNvCxnSpPr/>
            <p:nvPr/>
          </p:nvCxnSpPr>
          <p:spPr>
            <a:xfrm flipV="1">
              <a:off x="6672107" y="3815373"/>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74900" y="3046073"/>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cxnSp>
          <p:nvCxnSpPr>
            <p:cNvPr id="12" name="Straight Arrow Connector 11"/>
            <p:cNvCxnSpPr/>
            <p:nvPr/>
          </p:nvCxnSpPr>
          <p:spPr>
            <a:xfrm flipH="1">
              <a:off x="7032891" y="3299398"/>
              <a:ext cx="146506" cy="4685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a:xfrm flipH="1">
            <a:off x="1367947" y="2267047"/>
            <a:ext cx="163673" cy="7945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0336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452574950"/>
              </p:ext>
            </p:extLst>
          </p:nvPr>
        </p:nvGraphicFramePr>
        <p:xfrm>
          <a:off x="1234068" y="59473"/>
          <a:ext cx="8437755" cy="6566171"/>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p:cNvCxnSpPr/>
          <p:nvPr/>
        </p:nvCxnSpPr>
        <p:spPr>
          <a:xfrm flipV="1">
            <a:off x="2106253" y="2637919"/>
            <a:ext cx="2590429"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196378" y="1753877"/>
            <a:ext cx="2231759" cy="284777"/>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cxnSp>
        <p:nvCxnSpPr>
          <p:cNvPr id="7" name="Straight Arrow Connector 6"/>
          <p:cNvCxnSpPr/>
          <p:nvPr/>
        </p:nvCxnSpPr>
        <p:spPr>
          <a:xfrm flipH="1">
            <a:off x="2648776" y="2038654"/>
            <a:ext cx="169524" cy="5100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702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43668" y="0"/>
            <a:ext cx="7991708" cy="6858000"/>
            <a:chOff x="3366323" y="972433"/>
            <a:chExt cx="5623559" cy="5354218"/>
          </a:xfrm>
        </p:grpSpPr>
        <p:graphicFrame>
          <p:nvGraphicFramePr>
            <p:cNvPr id="16" name="Chart 15"/>
            <p:cNvGraphicFramePr>
              <a:graphicFrameLocks/>
            </p:cNvGraphicFramePr>
            <p:nvPr>
              <p:extLst>
                <p:ext uri="{D42A27DB-BD31-4B8C-83A1-F6EECF244321}">
                  <p14:modId xmlns:p14="http://schemas.microsoft.com/office/powerpoint/2010/main" val="2658531441"/>
                </p:ext>
              </p:extLst>
            </p:nvPr>
          </p:nvGraphicFramePr>
          <p:xfrm>
            <a:off x="3366323" y="972433"/>
            <a:ext cx="5623559" cy="5354218"/>
          </p:xfrm>
          <a:graphic>
            <a:graphicData uri="http://schemas.openxmlformats.org/drawingml/2006/chart">
              <c:chart xmlns:c="http://schemas.openxmlformats.org/drawingml/2006/chart" xmlns:r="http://schemas.openxmlformats.org/officeDocument/2006/relationships" r:id="rId2"/>
            </a:graphicData>
          </a:graphic>
        </p:graphicFrame>
        <p:grpSp>
          <p:nvGrpSpPr>
            <p:cNvPr id="13" name="Group 12"/>
            <p:cNvGrpSpPr/>
            <p:nvPr/>
          </p:nvGrpSpPr>
          <p:grpSpPr>
            <a:xfrm>
              <a:off x="4094384" y="2437484"/>
              <a:ext cx="2238703" cy="760974"/>
              <a:chOff x="3876878" y="3132538"/>
              <a:chExt cx="2238703" cy="760974"/>
            </a:xfrm>
          </p:grpSpPr>
          <p:cxnSp>
            <p:nvCxnSpPr>
              <p:cNvPr id="8" name="Straight Connector 7"/>
              <p:cNvCxnSpPr/>
              <p:nvPr/>
            </p:nvCxnSpPr>
            <p:spPr>
              <a:xfrm flipV="1">
                <a:off x="3876878" y="3893511"/>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031864" y="3132538"/>
                <a:ext cx="1928733" cy="261610"/>
              </a:xfrm>
              <a:prstGeom prst="rect">
                <a:avLst/>
              </a:prstGeom>
              <a:noFill/>
            </p:spPr>
            <p:txBody>
              <a:bodyPr wrap="none" rtlCol="0">
                <a:spAutoFit/>
              </a:bodyPr>
              <a:lstStyle/>
              <a:p>
                <a:pPr lvl="0"/>
                <a:r>
                  <a:rPr lang="en-US" sz="1100" kern="0" dirty="0" smtClean="0">
                    <a:solidFill>
                      <a:sysClr val="windowText" lastClr="000000"/>
                    </a:solidFill>
                  </a:rPr>
                  <a:t>Pre-2018 </a:t>
                </a:r>
                <a:r>
                  <a:rPr lang="en-US" sz="1100" kern="0" dirty="0">
                    <a:solidFill>
                      <a:sysClr val="windowText" lastClr="000000"/>
                    </a:solidFill>
                  </a:rPr>
                  <a:t>D5 Tape Annual Cost</a:t>
                </a:r>
              </a:p>
            </p:txBody>
          </p:sp>
          <p:cxnSp>
            <p:nvCxnSpPr>
              <p:cNvPr id="12" name="Straight Arrow Connector 11"/>
              <p:cNvCxnSpPr/>
              <p:nvPr/>
            </p:nvCxnSpPr>
            <p:spPr>
              <a:xfrm flipH="1">
                <a:off x="4160335" y="3348607"/>
                <a:ext cx="146506" cy="4685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53777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18945" y="623247"/>
            <a:ext cx="11896077" cy="5584265"/>
          </a:xfrm>
          <a:prstGeom prst="rect">
            <a:avLst/>
          </a:prstGeom>
        </p:spPr>
      </p:pic>
    </p:spTree>
    <p:extLst>
      <p:ext uri="{BB962C8B-B14F-4D97-AF65-F5344CB8AC3E}">
        <p14:creationId xmlns:p14="http://schemas.microsoft.com/office/powerpoint/2010/main" val="25446583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909622524"/>
              </p:ext>
            </p:extLst>
          </p:nvPr>
        </p:nvGraphicFramePr>
        <p:xfrm>
          <a:off x="1896533" y="836507"/>
          <a:ext cx="8649546" cy="591312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p:cNvSpPr>
          <p:nvPr/>
        </p:nvSpPr>
        <p:spPr>
          <a:xfrm>
            <a:off x="1749884" y="241815"/>
            <a:ext cx="11516711" cy="5235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Model A – 2030 </a:t>
            </a:r>
            <a:r>
              <a:rPr lang="en-US" sz="2800" u="sng" dirty="0" smtClean="0"/>
              <a:t>Video Only</a:t>
            </a:r>
            <a:r>
              <a:rPr lang="en-US" sz="2800" dirty="0" smtClean="0"/>
              <a:t> Storage Costs with keep all 4K</a:t>
            </a:r>
            <a:endParaRPr lang="en-US" sz="2800" dirty="0"/>
          </a:p>
        </p:txBody>
      </p:sp>
      <p:sp>
        <p:nvSpPr>
          <p:cNvPr id="6" name="TextBox 5"/>
          <p:cNvSpPr txBox="1"/>
          <p:nvPr/>
        </p:nvSpPr>
        <p:spPr>
          <a:xfrm>
            <a:off x="7410026" y="1774613"/>
            <a:ext cx="1530774" cy="276999"/>
          </a:xfrm>
          <a:prstGeom prst="rect">
            <a:avLst/>
          </a:prstGeom>
          <a:noFill/>
        </p:spPr>
        <p:txBody>
          <a:bodyPr wrap="square" rtlCol="0">
            <a:spAutoFit/>
          </a:bodyPr>
          <a:lstStyle/>
          <a:p>
            <a:r>
              <a:rPr lang="en-US" sz="1200" dirty="0" smtClean="0"/>
              <a:t>New video tape cost</a:t>
            </a:r>
            <a:endParaRPr lang="en-US" sz="1200" dirty="0"/>
          </a:p>
        </p:txBody>
      </p:sp>
    </p:spTree>
    <p:extLst>
      <p:ext uri="{BB962C8B-B14F-4D97-AF65-F5344CB8AC3E}">
        <p14:creationId xmlns:p14="http://schemas.microsoft.com/office/powerpoint/2010/main" val="15680087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121609333"/>
              </p:ext>
            </p:extLst>
          </p:nvPr>
        </p:nvGraphicFramePr>
        <p:xfrm>
          <a:off x="1937174" y="853440"/>
          <a:ext cx="8649546" cy="59131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4096569886"/>
              </p:ext>
            </p:extLst>
          </p:nvPr>
        </p:nvGraphicFramePr>
        <p:xfrm>
          <a:off x="2682241" y="853440"/>
          <a:ext cx="7118772" cy="5913119"/>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p:cNvSpPr txBox="1">
            <a:spLocks/>
          </p:cNvSpPr>
          <p:nvPr/>
        </p:nvSpPr>
        <p:spPr>
          <a:xfrm>
            <a:off x="503591" y="329868"/>
            <a:ext cx="11516711" cy="5235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Model D – 2030 </a:t>
            </a:r>
            <a:r>
              <a:rPr lang="en-US" sz="2800" u="sng" dirty="0" smtClean="0"/>
              <a:t>Video Only</a:t>
            </a:r>
            <a:r>
              <a:rPr lang="en-US" sz="2800" dirty="0" smtClean="0"/>
              <a:t> Storage Costs with 20% 4K Selects 80% Mezzanine</a:t>
            </a:r>
            <a:endParaRPr lang="en-US" sz="2800" dirty="0"/>
          </a:p>
        </p:txBody>
      </p:sp>
      <p:sp>
        <p:nvSpPr>
          <p:cNvPr id="6" name="TextBox 5"/>
          <p:cNvSpPr txBox="1"/>
          <p:nvPr/>
        </p:nvSpPr>
        <p:spPr>
          <a:xfrm>
            <a:off x="7640319" y="1977813"/>
            <a:ext cx="1530774" cy="276999"/>
          </a:xfrm>
          <a:prstGeom prst="rect">
            <a:avLst/>
          </a:prstGeom>
          <a:noFill/>
        </p:spPr>
        <p:txBody>
          <a:bodyPr wrap="square" rtlCol="0">
            <a:spAutoFit/>
          </a:bodyPr>
          <a:lstStyle/>
          <a:p>
            <a:r>
              <a:rPr lang="en-US" sz="1200" dirty="0" smtClean="0"/>
              <a:t>New video tape cost</a:t>
            </a:r>
            <a:endParaRPr lang="en-US" sz="1200" dirty="0"/>
          </a:p>
        </p:txBody>
      </p:sp>
    </p:spTree>
    <p:extLst>
      <p:ext uri="{BB962C8B-B14F-4D97-AF65-F5344CB8AC3E}">
        <p14:creationId xmlns:p14="http://schemas.microsoft.com/office/powerpoint/2010/main" val="2363947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2927871555"/>
              </p:ext>
            </p:extLst>
          </p:nvPr>
        </p:nvGraphicFramePr>
        <p:xfrm>
          <a:off x="2682240" y="208156"/>
          <a:ext cx="7658657" cy="65584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extLst>
              <p:ext uri="{D42A27DB-BD31-4B8C-83A1-F6EECF244321}">
                <p14:modId xmlns:p14="http://schemas.microsoft.com/office/powerpoint/2010/main" val="3461943121"/>
              </p:ext>
            </p:extLst>
          </p:nvPr>
        </p:nvGraphicFramePr>
        <p:xfrm>
          <a:off x="1937174" y="853440"/>
          <a:ext cx="8649546" cy="591312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8041763" y="1464857"/>
            <a:ext cx="1530774" cy="461665"/>
          </a:xfrm>
          <a:prstGeom prst="rect">
            <a:avLst/>
          </a:prstGeom>
          <a:noFill/>
        </p:spPr>
        <p:txBody>
          <a:bodyPr wrap="square" rtlCol="0">
            <a:spAutoFit/>
          </a:bodyPr>
          <a:lstStyle/>
          <a:p>
            <a:r>
              <a:rPr lang="en-US" sz="1200" dirty="0" smtClean="0"/>
              <a:t>New video </a:t>
            </a:r>
            <a:r>
              <a:rPr lang="en-US" sz="1200" dirty="0" smtClean="0"/>
              <a:t>storage LTO tape </a:t>
            </a:r>
            <a:r>
              <a:rPr lang="en-US" sz="1200" dirty="0" smtClean="0"/>
              <a:t>cost</a:t>
            </a:r>
            <a:endParaRPr lang="en-US" sz="1200" dirty="0"/>
          </a:p>
        </p:txBody>
      </p:sp>
    </p:spTree>
    <p:extLst>
      <p:ext uri="{BB962C8B-B14F-4D97-AF65-F5344CB8AC3E}">
        <p14:creationId xmlns:p14="http://schemas.microsoft.com/office/powerpoint/2010/main" val="36077245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4001017539"/>
              </p:ext>
            </p:extLst>
          </p:nvPr>
        </p:nvGraphicFramePr>
        <p:xfrm>
          <a:off x="5703149" y="1124374"/>
          <a:ext cx="6488851" cy="51748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a:graphicFrameLocks/>
          </p:cNvGraphicFramePr>
          <p:nvPr>
            <p:extLst>
              <p:ext uri="{D42A27DB-BD31-4B8C-83A1-F6EECF244321}">
                <p14:modId xmlns:p14="http://schemas.microsoft.com/office/powerpoint/2010/main" val="1718452477"/>
              </p:ext>
            </p:extLst>
          </p:nvPr>
        </p:nvGraphicFramePr>
        <p:xfrm>
          <a:off x="5540587" y="1124374"/>
          <a:ext cx="6861387" cy="520192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806026" y="195792"/>
            <a:ext cx="10818707" cy="955675"/>
          </a:xfrm>
        </p:spPr>
        <p:txBody>
          <a:bodyPr>
            <a:noAutofit/>
          </a:bodyPr>
          <a:lstStyle/>
          <a:p>
            <a:pPr algn="ctr"/>
            <a:r>
              <a:rPr lang="en-US" sz="2800" dirty="0" smtClean="0"/>
              <a:t>2030 Storage </a:t>
            </a:r>
            <a:r>
              <a:rPr lang="en-US" sz="2800" dirty="0"/>
              <a:t>Costs </a:t>
            </a:r>
            <a:r>
              <a:rPr lang="en-US" sz="2800" b="1" dirty="0"/>
              <a:t>Model </a:t>
            </a:r>
            <a:r>
              <a:rPr lang="en-US" sz="2800" b="1" dirty="0" smtClean="0"/>
              <a:t>A</a:t>
            </a:r>
            <a:r>
              <a:rPr lang="en-US" sz="2800" dirty="0" smtClean="0"/>
              <a:t>, keep </a:t>
            </a:r>
            <a:r>
              <a:rPr lang="en-US" sz="2800" dirty="0"/>
              <a:t>all </a:t>
            </a:r>
            <a:r>
              <a:rPr lang="en-US" sz="2800" dirty="0" smtClean="0"/>
              <a:t>4K </a:t>
            </a:r>
            <a:r>
              <a:rPr lang="en-US" sz="2800" b="1" dirty="0" smtClean="0"/>
              <a:t>vs</a:t>
            </a:r>
            <a:r>
              <a:rPr lang="en-US" sz="2800" dirty="0" smtClean="0"/>
              <a:t> </a:t>
            </a:r>
            <a:r>
              <a:rPr lang="en-US" sz="2800" b="1" dirty="0" smtClean="0"/>
              <a:t>Model D</a:t>
            </a:r>
            <a:r>
              <a:rPr lang="en-US" sz="2800" dirty="0" smtClean="0"/>
              <a:t>, 4K selects</a:t>
            </a:r>
            <a:r>
              <a:rPr lang="en-US" sz="2800" dirty="0"/>
              <a:t/>
            </a:r>
            <a:br>
              <a:rPr lang="en-US" sz="2800" dirty="0"/>
            </a:br>
            <a:endParaRPr lang="en-US" sz="2800" dirty="0"/>
          </a:p>
        </p:txBody>
      </p:sp>
      <p:graphicFrame>
        <p:nvGraphicFramePr>
          <p:cNvPr id="11" name="Chart 10"/>
          <p:cNvGraphicFramePr>
            <a:graphicFrameLocks/>
          </p:cNvGraphicFramePr>
          <p:nvPr>
            <p:extLst>
              <p:ext uri="{D42A27DB-BD31-4B8C-83A1-F6EECF244321}">
                <p14:modId xmlns:p14="http://schemas.microsoft.com/office/powerpoint/2010/main" val="3788778753"/>
              </p:ext>
            </p:extLst>
          </p:nvPr>
        </p:nvGraphicFramePr>
        <p:xfrm>
          <a:off x="-480907" y="1151467"/>
          <a:ext cx="7951893" cy="517482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510403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5538"/>
            <a:ext cx="10515600" cy="551439"/>
          </a:xfrm>
        </p:spPr>
        <p:txBody>
          <a:bodyPr>
            <a:normAutofit/>
          </a:bodyPr>
          <a:lstStyle/>
          <a:p>
            <a:r>
              <a:rPr lang="en-US" sz="3200" dirty="0" smtClean="0"/>
              <a:t>Calculations – Video File Accumulation</a:t>
            </a:r>
            <a:endParaRPr lang="en-US" sz="3200" dirty="0"/>
          </a:p>
        </p:txBody>
      </p:sp>
      <p:sp>
        <p:nvSpPr>
          <p:cNvPr id="5" name="TextBox 4"/>
          <p:cNvSpPr txBox="1"/>
          <p:nvPr/>
        </p:nvSpPr>
        <p:spPr>
          <a:xfrm>
            <a:off x="1315429" y="1741402"/>
            <a:ext cx="6227379" cy="369332"/>
          </a:xfrm>
          <a:prstGeom prst="rect">
            <a:avLst/>
          </a:prstGeom>
          <a:noFill/>
        </p:spPr>
        <p:txBody>
          <a:bodyPr wrap="square" rtlCol="0">
            <a:spAutoFit/>
          </a:bodyPr>
          <a:lstStyle/>
          <a:p>
            <a:r>
              <a:rPr lang="en-US" dirty="0"/>
              <a:t>Calculate video </a:t>
            </a:r>
            <a:r>
              <a:rPr lang="en-US" dirty="0" smtClean="0"/>
              <a:t>storage accumulation </a:t>
            </a:r>
            <a:r>
              <a:rPr lang="en-US" dirty="0"/>
              <a:t>model A</a:t>
            </a:r>
            <a:r>
              <a:rPr lang="en-US" dirty="0" smtClean="0"/>
              <a:t>: =</a:t>
            </a:r>
            <a:r>
              <a:rPr lang="en-US" dirty="0"/>
              <a:t>C5+$E$21 </a:t>
            </a:r>
          </a:p>
        </p:txBody>
      </p:sp>
      <p:cxnSp>
        <p:nvCxnSpPr>
          <p:cNvPr id="7" name="Straight Arrow Connector 6"/>
          <p:cNvCxnSpPr/>
          <p:nvPr/>
        </p:nvCxnSpPr>
        <p:spPr>
          <a:xfrm>
            <a:off x="5609227" y="1488981"/>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175675" y="834766"/>
            <a:ext cx="1040524" cy="646331"/>
          </a:xfrm>
          <a:prstGeom prst="rect">
            <a:avLst/>
          </a:prstGeom>
          <a:noFill/>
        </p:spPr>
        <p:txBody>
          <a:bodyPr wrap="square" rtlCol="0">
            <a:spAutoFit/>
          </a:bodyPr>
          <a:lstStyle/>
          <a:p>
            <a:r>
              <a:rPr lang="en-US" sz="1200" dirty="0"/>
              <a:t>p</a:t>
            </a:r>
            <a:r>
              <a:rPr lang="en-US" sz="1200" dirty="0" smtClean="0"/>
              <a:t>revious years accumulation</a:t>
            </a:r>
            <a:endParaRPr lang="en-US" sz="1200" dirty="0"/>
          </a:p>
        </p:txBody>
      </p:sp>
      <p:cxnSp>
        <p:nvCxnSpPr>
          <p:cNvPr id="10" name="Elbow Connector 9"/>
          <p:cNvCxnSpPr/>
          <p:nvPr/>
        </p:nvCxnSpPr>
        <p:spPr>
          <a:xfrm rot="5400000">
            <a:off x="6096276" y="1362828"/>
            <a:ext cx="452680" cy="3468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149195" y="716977"/>
            <a:ext cx="1040524" cy="646331"/>
          </a:xfrm>
          <a:prstGeom prst="rect">
            <a:avLst/>
          </a:prstGeom>
          <a:noFill/>
        </p:spPr>
        <p:txBody>
          <a:bodyPr wrap="square" rtlCol="0">
            <a:spAutoFit/>
          </a:bodyPr>
          <a:lstStyle/>
          <a:p>
            <a:r>
              <a:rPr lang="en-US" sz="1200" dirty="0"/>
              <a:t>n</a:t>
            </a:r>
            <a:r>
              <a:rPr lang="en-US" sz="1200" dirty="0" smtClean="0"/>
              <a:t>ew HQ + Mezzanine accumulation</a:t>
            </a:r>
            <a:endParaRPr lang="en-US" sz="1200" dirty="0"/>
          </a:p>
        </p:txBody>
      </p:sp>
      <p:grpSp>
        <p:nvGrpSpPr>
          <p:cNvPr id="28" name="Group 27"/>
          <p:cNvGrpSpPr/>
          <p:nvPr/>
        </p:nvGrpSpPr>
        <p:grpSpPr>
          <a:xfrm>
            <a:off x="5175675" y="2261261"/>
            <a:ext cx="1040524" cy="932522"/>
            <a:chOff x="4260631" y="1713269"/>
            <a:chExt cx="1040524" cy="932522"/>
          </a:xfrm>
        </p:grpSpPr>
        <p:cxnSp>
          <p:nvCxnSpPr>
            <p:cNvPr id="18" name="Straight Arrow Connector 17"/>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260631" y="1713269"/>
              <a:ext cx="1040524" cy="646331"/>
            </a:xfrm>
            <a:prstGeom prst="rect">
              <a:avLst/>
            </a:prstGeom>
            <a:noFill/>
          </p:spPr>
          <p:txBody>
            <a:bodyPr wrap="square" rtlCol="0">
              <a:spAutoFit/>
            </a:bodyPr>
            <a:lstStyle/>
            <a:p>
              <a:r>
                <a:rPr lang="en-US" sz="1200" dirty="0"/>
                <a:t>p</a:t>
              </a:r>
              <a:r>
                <a:rPr lang="en-US" sz="1200" dirty="0" smtClean="0"/>
                <a:t>revious years accumulation</a:t>
              </a:r>
              <a:endParaRPr lang="en-US" sz="1200" dirty="0"/>
            </a:p>
          </p:txBody>
        </p:sp>
      </p:grpSp>
      <p:sp>
        <p:nvSpPr>
          <p:cNvPr id="22" name="TextBox 21"/>
          <p:cNvSpPr txBox="1"/>
          <p:nvPr/>
        </p:nvSpPr>
        <p:spPr>
          <a:xfrm>
            <a:off x="717331" y="4632177"/>
            <a:ext cx="9039861" cy="369332"/>
          </a:xfrm>
          <a:prstGeom prst="rect">
            <a:avLst/>
          </a:prstGeom>
          <a:noFill/>
        </p:spPr>
        <p:txBody>
          <a:bodyPr wrap="square" rtlCol="0">
            <a:spAutoFit/>
          </a:bodyPr>
          <a:lstStyle/>
          <a:p>
            <a:r>
              <a:rPr lang="en-US" dirty="0"/>
              <a:t>Calculate video </a:t>
            </a:r>
            <a:r>
              <a:rPr lang="en-US" dirty="0" smtClean="0"/>
              <a:t>storage accumulation </a:t>
            </a:r>
            <a:r>
              <a:rPr lang="en-US" dirty="0"/>
              <a:t>model </a:t>
            </a:r>
            <a:r>
              <a:rPr lang="en-US" dirty="0" smtClean="0"/>
              <a:t>C:  </a:t>
            </a:r>
            <a:r>
              <a:rPr lang="en-US" dirty="0"/>
              <a:t>=(E5+($D$30*$F$22)+((100%-$D$30)*$F$21))</a:t>
            </a:r>
          </a:p>
        </p:txBody>
      </p:sp>
      <p:grpSp>
        <p:nvGrpSpPr>
          <p:cNvPr id="36" name="Group 35"/>
          <p:cNvGrpSpPr/>
          <p:nvPr/>
        </p:nvGrpSpPr>
        <p:grpSpPr>
          <a:xfrm>
            <a:off x="6014690" y="2397767"/>
            <a:ext cx="1228548" cy="725207"/>
            <a:chOff x="5167147" y="1920584"/>
            <a:chExt cx="1228548" cy="725207"/>
          </a:xfrm>
        </p:grpSpPr>
        <p:grpSp>
          <p:nvGrpSpPr>
            <p:cNvPr id="29" name="Group 28"/>
            <p:cNvGrpSpPr/>
            <p:nvPr/>
          </p:nvGrpSpPr>
          <p:grpSpPr>
            <a:xfrm>
              <a:off x="5355171" y="1920584"/>
              <a:ext cx="1040524" cy="711971"/>
              <a:chOff x="4325815" y="2013614"/>
              <a:chExt cx="1040524" cy="632177"/>
            </a:xfrm>
          </p:grpSpPr>
          <p:cxnSp>
            <p:nvCxnSpPr>
              <p:cNvPr id="30" name="Straight Arrow Connector 29"/>
              <p:cNvCxnSpPr/>
              <p:nvPr/>
            </p:nvCxnSpPr>
            <p:spPr>
              <a:xfrm>
                <a:off x="4691555" y="2426059"/>
                <a:ext cx="2628" cy="219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325815" y="2013614"/>
                <a:ext cx="1040524" cy="409924"/>
              </a:xfrm>
              <a:prstGeom prst="rect">
                <a:avLst/>
              </a:prstGeom>
              <a:noFill/>
            </p:spPr>
            <p:txBody>
              <a:bodyPr wrap="square" rtlCol="0">
                <a:spAutoFit/>
              </a:bodyPr>
              <a:lstStyle/>
              <a:p>
                <a:r>
                  <a:rPr lang="en-US" sz="1200" dirty="0" smtClean="0"/>
                  <a:t>% in 4k HQ + Mezzanine</a:t>
                </a:r>
                <a:endParaRPr lang="en-US" sz="1200" dirty="0"/>
              </a:p>
            </p:txBody>
          </p:sp>
        </p:grpSp>
        <p:cxnSp>
          <p:nvCxnSpPr>
            <p:cNvPr id="35" name="Straight Connector 34"/>
            <p:cNvCxnSpPr/>
            <p:nvPr/>
          </p:nvCxnSpPr>
          <p:spPr>
            <a:xfrm>
              <a:off x="5167147" y="2645791"/>
              <a:ext cx="112329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447221" y="2397767"/>
            <a:ext cx="2048530" cy="687894"/>
            <a:chOff x="4601560" y="1952588"/>
            <a:chExt cx="2048530" cy="687894"/>
          </a:xfrm>
        </p:grpSpPr>
        <p:grpSp>
          <p:nvGrpSpPr>
            <p:cNvPr id="38" name="Group 37"/>
            <p:cNvGrpSpPr/>
            <p:nvPr/>
          </p:nvGrpSpPr>
          <p:grpSpPr>
            <a:xfrm>
              <a:off x="5311597" y="1952588"/>
              <a:ext cx="1040524" cy="679970"/>
              <a:chOff x="4282241" y="2042029"/>
              <a:chExt cx="1040524" cy="603762"/>
            </a:xfrm>
          </p:grpSpPr>
          <p:cxnSp>
            <p:nvCxnSpPr>
              <p:cNvPr id="40" name="Straight Arrow Connector 39"/>
              <p:cNvCxnSpPr/>
              <p:nvPr/>
            </p:nvCxnSpPr>
            <p:spPr>
              <a:xfrm>
                <a:off x="4691555" y="2426059"/>
                <a:ext cx="2628" cy="219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282241" y="2042029"/>
                <a:ext cx="1040524" cy="409924"/>
              </a:xfrm>
              <a:prstGeom prst="rect">
                <a:avLst/>
              </a:prstGeom>
              <a:noFill/>
            </p:spPr>
            <p:txBody>
              <a:bodyPr wrap="square" rtlCol="0">
                <a:spAutoFit/>
              </a:bodyPr>
              <a:lstStyle/>
              <a:p>
                <a:r>
                  <a:rPr lang="en-US" sz="1200" dirty="0" smtClean="0"/>
                  <a:t>% in 4k LT + Mezzanine</a:t>
                </a:r>
                <a:endParaRPr lang="en-US" sz="1200" dirty="0"/>
              </a:p>
            </p:txBody>
          </p:sp>
        </p:grpSp>
        <p:cxnSp>
          <p:nvCxnSpPr>
            <p:cNvPr id="39" name="Straight Connector 38"/>
            <p:cNvCxnSpPr/>
            <p:nvPr/>
          </p:nvCxnSpPr>
          <p:spPr>
            <a:xfrm>
              <a:off x="4601560" y="2640482"/>
              <a:ext cx="204853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98" name="TextBox 97"/>
          <p:cNvSpPr txBox="1"/>
          <p:nvPr/>
        </p:nvSpPr>
        <p:spPr>
          <a:xfrm>
            <a:off x="5229194" y="3108516"/>
            <a:ext cx="4890608" cy="369332"/>
          </a:xfrm>
          <a:prstGeom prst="rect">
            <a:avLst/>
          </a:prstGeom>
          <a:noFill/>
        </p:spPr>
        <p:txBody>
          <a:bodyPr wrap="square" rtlCol="0">
            <a:spAutoFit/>
          </a:bodyPr>
          <a:lstStyle/>
          <a:p>
            <a:r>
              <a:rPr lang="en-US" dirty="0"/>
              <a:t>=(D5+($D$30*$F$22)+((100%-$D$30)*$F$21))</a:t>
            </a:r>
          </a:p>
        </p:txBody>
      </p:sp>
      <p:sp>
        <p:nvSpPr>
          <p:cNvPr id="99" name="TextBox 98"/>
          <p:cNvSpPr txBox="1"/>
          <p:nvPr/>
        </p:nvSpPr>
        <p:spPr>
          <a:xfrm>
            <a:off x="780394" y="3116813"/>
            <a:ext cx="4533552" cy="369332"/>
          </a:xfrm>
          <a:prstGeom prst="rect">
            <a:avLst/>
          </a:prstGeom>
          <a:noFill/>
        </p:spPr>
        <p:txBody>
          <a:bodyPr wrap="square" rtlCol="0">
            <a:spAutoFit/>
          </a:bodyPr>
          <a:lstStyle/>
          <a:p>
            <a:r>
              <a:rPr lang="es-ES" dirty="0" err="1"/>
              <a:t>Calculate</a:t>
            </a:r>
            <a:r>
              <a:rPr lang="es-ES" dirty="0"/>
              <a:t> video </a:t>
            </a:r>
            <a:r>
              <a:rPr lang="es-ES" dirty="0" err="1" smtClean="0"/>
              <a:t>storage</a:t>
            </a:r>
            <a:r>
              <a:rPr lang="es-ES" dirty="0" smtClean="0"/>
              <a:t> </a:t>
            </a:r>
            <a:r>
              <a:rPr lang="es-ES" dirty="0" err="1"/>
              <a:t>accumulation</a:t>
            </a:r>
            <a:r>
              <a:rPr lang="es-ES" dirty="0"/>
              <a:t> </a:t>
            </a:r>
            <a:r>
              <a:rPr lang="es-ES" dirty="0" err="1"/>
              <a:t>model</a:t>
            </a:r>
            <a:r>
              <a:rPr lang="es-ES" dirty="0"/>
              <a:t> </a:t>
            </a:r>
            <a:r>
              <a:rPr lang="es-ES" dirty="0" smtClean="0"/>
              <a:t>B: </a:t>
            </a:r>
            <a:endParaRPr lang="en-US" dirty="0"/>
          </a:p>
        </p:txBody>
      </p:sp>
      <p:grpSp>
        <p:nvGrpSpPr>
          <p:cNvPr id="100" name="Group 99"/>
          <p:cNvGrpSpPr/>
          <p:nvPr/>
        </p:nvGrpSpPr>
        <p:grpSpPr>
          <a:xfrm>
            <a:off x="5125081" y="3725026"/>
            <a:ext cx="1040524" cy="932522"/>
            <a:chOff x="4260631" y="1713269"/>
            <a:chExt cx="1040524" cy="932522"/>
          </a:xfrm>
        </p:grpSpPr>
        <p:cxnSp>
          <p:nvCxnSpPr>
            <p:cNvPr id="101" name="Straight Arrow Connector 100"/>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4260631" y="1713269"/>
              <a:ext cx="1040524" cy="646331"/>
            </a:xfrm>
            <a:prstGeom prst="rect">
              <a:avLst/>
            </a:prstGeom>
            <a:noFill/>
          </p:spPr>
          <p:txBody>
            <a:bodyPr wrap="square" rtlCol="0">
              <a:spAutoFit/>
            </a:bodyPr>
            <a:lstStyle/>
            <a:p>
              <a:r>
                <a:rPr lang="en-US" sz="1200" dirty="0"/>
                <a:t>p</a:t>
              </a:r>
              <a:r>
                <a:rPr lang="en-US" sz="1200" dirty="0" smtClean="0"/>
                <a:t>revious years accumulation</a:t>
              </a:r>
              <a:endParaRPr lang="en-US" sz="1200" dirty="0"/>
            </a:p>
          </p:txBody>
        </p:sp>
      </p:grpSp>
      <p:grpSp>
        <p:nvGrpSpPr>
          <p:cNvPr id="103" name="Group 102"/>
          <p:cNvGrpSpPr/>
          <p:nvPr/>
        </p:nvGrpSpPr>
        <p:grpSpPr>
          <a:xfrm>
            <a:off x="5964096" y="3861532"/>
            <a:ext cx="1228548" cy="725207"/>
            <a:chOff x="5167147" y="1920584"/>
            <a:chExt cx="1228548" cy="725207"/>
          </a:xfrm>
        </p:grpSpPr>
        <p:grpSp>
          <p:nvGrpSpPr>
            <p:cNvPr id="104" name="Group 103"/>
            <p:cNvGrpSpPr/>
            <p:nvPr/>
          </p:nvGrpSpPr>
          <p:grpSpPr>
            <a:xfrm>
              <a:off x="5355171" y="1920584"/>
              <a:ext cx="1040524" cy="711971"/>
              <a:chOff x="4325815" y="2013614"/>
              <a:chExt cx="1040524" cy="632177"/>
            </a:xfrm>
          </p:grpSpPr>
          <p:cxnSp>
            <p:nvCxnSpPr>
              <p:cNvPr id="106" name="Straight Arrow Connector 105"/>
              <p:cNvCxnSpPr/>
              <p:nvPr/>
            </p:nvCxnSpPr>
            <p:spPr>
              <a:xfrm>
                <a:off x="4691555" y="2426059"/>
                <a:ext cx="2628" cy="219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4325815" y="2013614"/>
                <a:ext cx="1040524" cy="409924"/>
              </a:xfrm>
              <a:prstGeom prst="rect">
                <a:avLst/>
              </a:prstGeom>
              <a:noFill/>
            </p:spPr>
            <p:txBody>
              <a:bodyPr wrap="square" rtlCol="0">
                <a:spAutoFit/>
              </a:bodyPr>
              <a:lstStyle/>
              <a:p>
                <a:r>
                  <a:rPr lang="en-US" sz="1200" dirty="0" smtClean="0"/>
                  <a:t>% in 4k HQ + Mezzanine</a:t>
                </a:r>
                <a:endParaRPr lang="en-US" sz="1200" dirty="0"/>
              </a:p>
            </p:txBody>
          </p:sp>
        </p:grpSp>
        <p:cxnSp>
          <p:nvCxnSpPr>
            <p:cNvPr id="105" name="Straight Connector 104"/>
            <p:cNvCxnSpPr/>
            <p:nvPr/>
          </p:nvCxnSpPr>
          <p:spPr>
            <a:xfrm>
              <a:off x="5167147" y="2645791"/>
              <a:ext cx="112329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8" name="Group 107"/>
          <p:cNvGrpSpPr/>
          <p:nvPr/>
        </p:nvGrpSpPr>
        <p:grpSpPr>
          <a:xfrm>
            <a:off x="7396627" y="3861532"/>
            <a:ext cx="2048530" cy="687894"/>
            <a:chOff x="4601560" y="1952588"/>
            <a:chExt cx="2048530" cy="687894"/>
          </a:xfrm>
        </p:grpSpPr>
        <p:grpSp>
          <p:nvGrpSpPr>
            <p:cNvPr id="109" name="Group 108"/>
            <p:cNvGrpSpPr/>
            <p:nvPr/>
          </p:nvGrpSpPr>
          <p:grpSpPr>
            <a:xfrm>
              <a:off x="5311597" y="1952588"/>
              <a:ext cx="1040524" cy="679970"/>
              <a:chOff x="4282241" y="2042029"/>
              <a:chExt cx="1040524" cy="603762"/>
            </a:xfrm>
          </p:grpSpPr>
          <p:cxnSp>
            <p:nvCxnSpPr>
              <p:cNvPr id="111" name="Straight Arrow Connector 110"/>
              <p:cNvCxnSpPr/>
              <p:nvPr/>
            </p:nvCxnSpPr>
            <p:spPr>
              <a:xfrm>
                <a:off x="4691555" y="2426059"/>
                <a:ext cx="2628" cy="219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4282241" y="2042029"/>
                <a:ext cx="1040524" cy="409924"/>
              </a:xfrm>
              <a:prstGeom prst="rect">
                <a:avLst/>
              </a:prstGeom>
              <a:noFill/>
            </p:spPr>
            <p:txBody>
              <a:bodyPr wrap="square" rtlCol="0">
                <a:spAutoFit/>
              </a:bodyPr>
              <a:lstStyle/>
              <a:p>
                <a:r>
                  <a:rPr lang="en-US" sz="1200" dirty="0" smtClean="0"/>
                  <a:t>% in 4k LT + Mezzanine</a:t>
                </a:r>
                <a:endParaRPr lang="en-US" sz="1200" dirty="0"/>
              </a:p>
            </p:txBody>
          </p:sp>
        </p:grpSp>
        <p:cxnSp>
          <p:nvCxnSpPr>
            <p:cNvPr id="110" name="Straight Connector 109"/>
            <p:cNvCxnSpPr/>
            <p:nvPr/>
          </p:nvCxnSpPr>
          <p:spPr>
            <a:xfrm>
              <a:off x="4601560" y="2640482"/>
              <a:ext cx="204853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13" name="TextBox 112"/>
          <p:cNvSpPr txBox="1"/>
          <p:nvPr/>
        </p:nvSpPr>
        <p:spPr>
          <a:xfrm>
            <a:off x="780394" y="6043496"/>
            <a:ext cx="10129343" cy="369332"/>
          </a:xfrm>
          <a:prstGeom prst="rect">
            <a:avLst/>
          </a:prstGeom>
          <a:noFill/>
        </p:spPr>
        <p:txBody>
          <a:bodyPr wrap="square" rtlCol="0">
            <a:spAutoFit/>
          </a:bodyPr>
          <a:lstStyle/>
          <a:p>
            <a:r>
              <a:rPr lang="en-US" dirty="0"/>
              <a:t>Calculate video </a:t>
            </a:r>
            <a:r>
              <a:rPr lang="en-US" dirty="0" smtClean="0"/>
              <a:t>storage accumulation </a:t>
            </a:r>
            <a:r>
              <a:rPr lang="en-US" dirty="0"/>
              <a:t>model </a:t>
            </a:r>
            <a:r>
              <a:rPr lang="en-US" dirty="0" smtClean="0"/>
              <a:t>D</a:t>
            </a:r>
            <a:r>
              <a:rPr lang="en-US" dirty="0"/>
              <a:t>:  =(F5+($D$30*$F$22)+((100%-$D$30)*($D$22*$D$27)))</a:t>
            </a:r>
          </a:p>
        </p:txBody>
      </p:sp>
      <p:grpSp>
        <p:nvGrpSpPr>
          <p:cNvPr id="114" name="Group 113"/>
          <p:cNvGrpSpPr/>
          <p:nvPr/>
        </p:nvGrpSpPr>
        <p:grpSpPr>
          <a:xfrm>
            <a:off x="5147066" y="5136345"/>
            <a:ext cx="1040524" cy="932522"/>
            <a:chOff x="4260631" y="1713269"/>
            <a:chExt cx="1040524" cy="932522"/>
          </a:xfrm>
        </p:grpSpPr>
        <p:cxnSp>
          <p:nvCxnSpPr>
            <p:cNvPr id="115" name="Straight Arrow Connector 11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4260631" y="1713269"/>
              <a:ext cx="1040524" cy="646331"/>
            </a:xfrm>
            <a:prstGeom prst="rect">
              <a:avLst/>
            </a:prstGeom>
            <a:noFill/>
          </p:spPr>
          <p:txBody>
            <a:bodyPr wrap="square" rtlCol="0">
              <a:spAutoFit/>
            </a:bodyPr>
            <a:lstStyle/>
            <a:p>
              <a:r>
                <a:rPr lang="en-US" sz="1200" dirty="0"/>
                <a:t>p</a:t>
              </a:r>
              <a:r>
                <a:rPr lang="en-US" sz="1200" dirty="0" smtClean="0"/>
                <a:t>revious years accumulation</a:t>
              </a:r>
              <a:endParaRPr lang="en-US" sz="1200" dirty="0"/>
            </a:p>
          </p:txBody>
        </p:sp>
      </p:grpSp>
      <p:grpSp>
        <p:nvGrpSpPr>
          <p:cNvPr id="117" name="Group 116"/>
          <p:cNvGrpSpPr/>
          <p:nvPr/>
        </p:nvGrpSpPr>
        <p:grpSpPr>
          <a:xfrm>
            <a:off x="5986081" y="5272851"/>
            <a:ext cx="1228548" cy="725207"/>
            <a:chOff x="5167147" y="1920584"/>
            <a:chExt cx="1228548" cy="725207"/>
          </a:xfrm>
        </p:grpSpPr>
        <p:grpSp>
          <p:nvGrpSpPr>
            <p:cNvPr id="118" name="Group 117"/>
            <p:cNvGrpSpPr/>
            <p:nvPr/>
          </p:nvGrpSpPr>
          <p:grpSpPr>
            <a:xfrm>
              <a:off x="5355171" y="1920584"/>
              <a:ext cx="1040524" cy="711971"/>
              <a:chOff x="4325815" y="2013614"/>
              <a:chExt cx="1040524" cy="632177"/>
            </a:xfrm>
          </p:grpSpPr>
          <p:cxnSp>
            <p:nvCxnSpPr>
              <p:cNvPr id="120" name="Straight Arrow Connector 119"/>
              <p:cNvCxnSpPr/>
              <p:nvPr/>
            </p:nvCxnSpPr>
            <p:spPr>
              <a:xfrm>
                <a:off x="4691555" y="2426059"/>
                <a:ext cx="2628" cy="219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4325815" y="2013614"/>
                <a:ext cx="1040524" cy="409924"/>
              </a:xfrm>
              <a:prstGeom prst="rect">
                <a:avLst/>
              </a:prstGeom>
              <a:noFill/>
            </p:spPr>
            <p:txBody>
              <a:bodyPr wrap="square" rtlCol="0">
                <a:spAutoFit/>
              </a:bodyPr>
              <a:lstStyle/>
              <a:p>
                <a:r>
                  <a:rPr lang="en-US" sz="1200" dirty="0" smtClean="0"/>
                  <a:t>% in 4k HQ + Mezzanine</a:t>
                </a:r>
                <a:endParaRPr lang="en-US" sz="1200" dirty="0"/>
              </a:p>
            </p:txBody>
          </p:sp>
        </p:grpSp>
        <p:cxnSp>
          <p:nvCxnSpPr>
            <p:cNvPr id="119" name="Straight Connector 118"/>
            <p:cNvCxnSpPr/>
            <p:nvPr/>
          </p:nvCxnSpPr>
          <p:spPr>
            <a:xfrm>
              <a:off x="5167147" y="2645791"/>
              <a:ext cx="112329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2" name="Group 121"/>
          <p:cNvGrpSpPr/>
          <p:nvPr/>
        </p:nvGrpSpPr>
        <p:grpSpPr>
          <a:xfrm>
            <a:off x="7653254" y="5311867"/>
            <a:ext cx="2633745" cy="756999"/>
            <a:chOff x="4601560" y="1952588"/>
            <a:chExt cx="2048530" cy="687894"/>
          </a:xfrm>
        </p:grpSpPr>
        <p:grpSp>
          <p:nvGrpSpPr>
            <p:cNvPr id="123" name="Group 122"/>
            <p:cNvGrpSpPr/>
            <p:nvPr/>
          </p:nvGrpSpPr>
          <p:grpSpPr>
            <a:xfrm>
              <a:off x="5227648" y="1952588"/>
              <a:ext cx="962602" cy="679970"/>
              <a:chOff x="4198292" y="2042029"/>
              <a:chExt cx="962602" cy="603762"/>
            </a:xfrm>
          </p:grpSpPr>
          <p:cxnSp>
            <p:nvCxnSpPr>
              <p:cNvPr id="125" name="Straight Arrow Connector 124"/>
              <p:cNvCxnSpPr/>
              <p:nvPr/>
            </p:nvCxnSpPr>
            <p:spPr>
              <a:xfrm>
                <a:off x="4691555" y="2426059"/>
                <a:ext cx="2628" cy="219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4198292" y="2042029"/>
                <a:ext cx="962602" cy="372502"/>
              </a:xfrm>
              <a:prstGeom prst="rect">
                <a:avLst/>
              </a:prstGeom>
              <a:noFill/>
            </p:spPr>
            <p:txBody>
              <a:bodyPr wrap="square" rtlCol="0">
                <a:spAutoFit/>
              </a:bodyPr>
              <a:lstStyle/>
              <a:p>
                <a:pPr algn="ctr"/>
                <a:r>
                  <a:rPr lang="en-US" sz="1200" dirty="0" smtClean="0"/>
                  <a:t>% in Mezzanine Only</a:t>
                </a:r>
                <a:endParaRPr lang="en-US" sz="1200" dirty="0"/>
              </a:p>
            </p:txBody>
          </p:sp>
        </p:grpSp>
        <p:cxnSp>
          <p:nvCxnSpPr>
            <p:cNvPr id="124" name="Straight Connector 123"/>
            <p:cNvCxnSpPr/>
            <p:nvPr/>
          </p:nvCxnSpPr>
          <p:spPr>
            <a:xfrm>
              <a:off x="4601560" y="2640482"/>
              <a:ext cx="2048530"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19499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367" y="348634"/>
            <a:ext cx="10515600" cy="620220"/>
          </a:xfrm>
        </p:spPr>
        <p:txBody>
          <a:bodyPr>
            <a:normAutofit/>
          </a:bodyPr>
          <a:lstStyle/>
          <a:p>
            <a:r>
              <a:rPr lang="en-US" sz="3200" dirty="0" smtClean="0"/>
              <a:t>Calculations – Annual Storage Cost HD and Model A</a:t>
            </a:r>
            <a:endParaRPr lang="en-US" sz="3200" dirty="0"/>
          </a:p>
        </p:txBody>
      </p:sp>
      <p:grpSp>
        <p:nvGrpSpPr>
          <p:cNvPr id="44" name="Group 43"/>
          <p:cNvGrpSpPr/>
          <p:nvPr/>
        </p:nvGrpSpPr>
        <p:grpSpPr>
          <a:xfrm>
            <a:off x="5651938" y="2831372"/>
            <a:ext cx="1056584" cy="706813"/>
            <a:chOff x="4194642" y="1938978"/>
            <a:chExt cx="1099288" cy="706813"/>
          </a:xfrm>
        </p:grpSpPr>
        <p:cxnSp>
          <p:nvCxnSpPr>
            <p:cNvPr id="45" name="Straight Arrow Connector 4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4194642" y="1938978"/>
              <a:ext cx="1099288" cy="461665"/>
            </a:xfrm>
            <a:prstGeom prst="rect">
              <a:avLst/>
            </a:prstGeom>
            <a:noFill/>
          </p:spPr>
          <p:txBody>
            <a:bodyPr wrap="square" rtlCol="0">
              <a:spAutoFit/>
            </a:bodyPr>
            <a:lstStyle/>
            <a:p>
              <a:r>
                <a:rPr lang="en-US" sz="1200" dirty="0"/>
                <a:t>n</a:t>
              </a:r>
              <a:r>
                <a:rPr lang="en-US" sz="1200" dirty="0" smtClean="0"/>
                <a:t>ew accumulation</a:t>
              </a:r>
              <a:endParaRPr lang="en-US" sz="1200" dirty="0"/>
            </a:p>
          </p:txBody>
        </p:sp>
      </p:grpSp>
      <p:sp>
        <p:nvSpPr>
          <p:cNvPr id="47" name="TextBox 46"/>
          <p:cNvSpPr txBox="1"/>
          <p:nvPr/>
        </p:nvSpPr>
        <p:spPr>
          <a:xfrm>
            <a:off x="1729081" y="3523307"/>
            <a:ext cx="8233170" cy="369332"/>
          </a:xfrm>
          <a:prstGeom prst="rect">
            <a:avLst/>
          </a:prstGeom>
          <a:noFill/>
        </p:spPr>
        <p:txBody>
          <a:bodyPr wrap="square" rtlCol="0">
            <a:spAutoFit/>
          </a:bodyPr>
          <a:lstStyle/>
          <a:p>
            <a:r>
              <a:rPr lang="en-US" dirty="0"/>
              <a:t>Calculate video </a:t>
            </a:r>
            <a:r>
              <a:rPr lang="en-US" dirty="0" smtClean="0"/>
              <a:t>annual cost 4K model A: </a:t>
            </a:r>
            <a:r>
              <a:rPr lang="nn-NO" dirty="0"/>
              <a:t>=((C5-C4)*$L$21)+(C5*($K$23+$K$24))</a:t>
            </a:r>
            <a:endParaRPr lang="en-US" dirty="0"/>
          </a:p>
        </p:txBody>
      </p:sp>
      <p:grpSp>
        <p:nvGrpSpPr>
          <p:cNvPr id="58" name="Group 57"/>
          <p:cNvGrpSpPr/>
          <p:nvPr/>
        </p:nvGrpSpPr>
        <p:grpSpPr>
          <a:xfrm>
            <a:off x="6760449" y="2671730"/>
            <a:ext cx="1000103" cy="897143"/>
            <a:chOff x="4495157" y="1748648"/>
            <a:chExt cx="1040524" cy="897143"/>
          </a:xfrm>
        </p:grpSpPr>
        <p:cxnSp>
          <p:nvCxnSpPr>
            <p:cNvPr id="59" name="Straight Arrow Connector 58"/>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4495157" y="1748648"/>
              <a:ext cx="1040524" cy="646331"/>
            </a:xfrm>
            <a:prstGeom prst="rect">
              <a:avLst/>
            </a:prstGeom>
            <a:noFill/>
          </p:spPr>
          <p:txBody>
            <a:bodyPr wrap="square" rtlCol="0">
              <a:spAutoFit/>
            </a:bodyPr>
            <a:lstStyle/>
            <a:p>
              <a:r>
                <a:rPr lang="en-US" sz="1200" dirty="0" smtClean="0"/>
                <a:t>Tape + backup tape cost</a:t>
              </a:r>
              <a:endParaRPr lang="en-US" sz="1200" dirty="0"/>
            </a:p>
          </p:txBody>
        </p:sp>
      </p:grpSp>
      <p:cxnSp>
        <p:nvCxnSpPr>
          <p:cNvPr id="62" name="Elbow Connector 61"/>
          <p:cNvCxnSpPr/>
          <p:nvPr/>
        </p:nvCxnSpPr>
        <p:spPr>
          <a:xfrm rot="5400000">
            <a:off x="7573418" y="3142289"/>
            <a:ext cx="428971" cy="4241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575806" y="2706961"/>
            <a:ext cx="1041344" cy="461665"/>
          </a:xfrm>
          <a:prstGeom prst="rect">
            <a:avLst/>
          </a:prstGeom>
          <a:noFill/>
        </p:spPr>
        <p:txBody>
          <a:bodyPr wrap="square" rtlCol="0">
            <a:spAutoFit/>
          </a:bodyPr>
          <a:lstStyle/>
          <a:p>
            <a:r>
              <a:rPr lang="en-US" sz="1200" dirty="0" smtClean="0"/>
              <a:t>total accumulation</a:t>
            </a:r>
            <a:endParaRPr lang="en-US" sz="1200" dirty="0"/>
          </a:p>
        </p:txBody>
      </p:sp>
      <p:cxnSp>
        <p:nvCxnSpPr>
          <p:cNvPr id="65" name="Elbow Connector 64"/>
          <p:cNvCxnSpPr/>
          <p:nvPr/>
        </p:nvCxnSpPr>
        <p:spPr>
          <a:xfrm rot="5400000">
            <a:off x="8182279" y="2957830"/>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8431022" y="2485370"/>
            <a:ext cx="649523" cy="461665"/>
          </a:xfrm>
          <a:prstGeom prst="rect">
            <a:avLst/>
          </a:prstGeom>
          <a:noFill/>
        </p:spPr>
        <p:txBody>
          <a:bodyPr wrap="square" rtlCol="0">
            <a:spAutoFit/>
          </a:bodyPr>
          <a:lstStyle/>
          <a:p>
            <a:r>
              <a:rPr lang="en-US" sz="1200" dirty="0" smtClean="0"/>
              <a:t>fixed cost TB</a:t>
            </a:r>
            <a:endParaRPr lang="en-US" sz="1200" dirty="0"/>
          </a:p>
        </p:txBody>
      </p:sp>
      <p:cxnSp>
        <p:nvCxnSpPr>
          <p:cNvPr id="82" name="Elbow Connector 81"/>
          <p:cNvCxnSpPr/>
          <p:nvPr/>
        </p:nvCxnSpPr>
        <p:spPr>
          <a:xfrm rot="5400000">
            <a:off x="8873155" y="2941175"/>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9182675" y="2478873"/>
            <a:ext cx="729892" cy="461665"/>
          </a:xfrm>
          <a:prstGeom prst="rect">
            <a:avLst/>
          </a:prstGeom>
          <a:noFill/>
        </p:spPr>
        <p:txBody>
          <a:bodyPr wrap="square" rtlCol="0">
            <a:spAutoFit/>
          </a:bodyPr>
          <a:lstStyle/>
          <a:p>
            <a:r>
              <a:rPr lang="en-US" sz="1200" dirty="0" smtClean="0"/>
              <a:t>backup cost TB</a:t>
            </a:r>
            <a:endParaRPr lang="en-US" sz="1200" dirty="0"/>
          </a:p>
        </p:txBody>
      </p:sp>
      <p:grpSp>
        <p:nvGrpSpPr>
          <p:cNvPr id="42" name="Group 41"/>
          <p:cNvGrpSpPr/>
          <p:nvPr/>
        </p:nvGrpSpPr>
        <p:grpSpPr>
          <a:xfrm>
            <a:off x="4778236" y="4677610"/>
            <a:ext cx="1042518" cy="706813"/>
            <a:chOff x="4209277" y="1938978"/>
            <a:chExt cx="1084653" cy="706813"/>
          </a:xfrm>
        </p:grpSpPr>
        <p:cxnSp>
          <p:nvCxnSpPr>
            <p:cNvPr id="43" name="Straight Arrow Connector 42"/>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209277" y="1938978"/>
              <a:ext cx="1084653" cy="461665"/>
            </a:xfrm>
            <a:prstGeom prst="rect">
              <a:avLst/>
            </a:prstGeom>
            <a:noFill/>
          </p:spPr>
          <p:txBody>
            <a:bodyPr wrap="square" rtlCol="0">
              <a:spAutoFit/>
            </a:bodyPr>
            <a:lstStyle/>
            <a:p>
              <a:r>
                <a:rPr lang="en-US" sz="1200" dirty="0"/>
                <a:t>n</a:t>
              </a:r>
              <a:r>
                <a:rPr lang="en-US" sz="1200" dirty="0" smtClean="0"/>
                <a:t>ew accumulation</a:t>
              </a:r>
              <a:endParaRPr lang="en-US" sz="1200" dirty="0"/>
            </a:p>
          </p:txBody>
        </p:sp>
      </p:grpSp>
      <p:sp>
        <p:nvSpPr>
          <p:cNvPr id="49" name="TextBox 48"/>
          <p:cNvSpPr txBox="1"/>
          <p:nvPr/>
        </p:nvSpPr>
        <p:spPr>
          <a:xfrm>
            <a:off x="648022" y="5376585"/>
            <a:ext cx="11247061" cy="369332"/>
          </a:xfrm>
          <a:prstGeom prst="rect">
            <a:avLst/>
          </a:prstGeom>
          <a:noFill/>
        </p:spPr>
        <p:txBody>
          <a:bodyPr wrap="square" rtlCol="0">
            <a:spAutoFit/>
          </a:bodyPr>
          <a:lstStyle/>
          <a:p>
            <a:r>
              <a:rPr lang="en-US" dirty="0"/>
              <a:t>Calculate video </a:t>
            </a:r>
            <a:r>
              <a:rPr lang="en-US" dirty="0" smtClean="0"/>
              <a:t>annual cost 4K model A: </a:t>
            </a:r>
            <a:r>
              <a:rPr lang="nn-NO" dirty="0"/>
              <a:t>=((C11-C10)*$L$21)+($C$10*($K$23+$K$24))+((C11-$C$10)*($K$26+$K$27))</a:t>
            </a:r>
            <a:endParaRPr lang="en-US" dirty="0"/>
          </a:p>
        </p:txBody>
      </p:sp>
      <p:grpSp>
        <p:nvGrpSpPr>
          <p:cNvPr id="50" name="Group 49"/>
          <p:cNvGrpSpPr/>
          <p:nvPr/>
        </p:nvGrpSpPr>
        <p:grpSpPr>
          <a:xfrm>
            <a:off x="5929649" y="4486308"/>
            <a:ext cx="1000103" cy="897143"/>
            <a:chOff x="4495157" y="1748648"/>
            <a:chExt cx="1040524" cy="897143"/>
          </a:xfrm>
        </p:grpSpPr>
        <p:cxnSp>
          <p:nvCxnSpPr>
            <p:cNvPr id="51" name="Straight Arrow Connector 50"/>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495157" y="1748648"/>
              <a:ext cx="1040524" cy="646331"/>
            </a:xfrm>
            <a:prstGeom prst="rect">
              <a:avLst/>
            </a:prstGeom>
            <a:noFill/>
          </p:spPr>
          <p:txBody>
            <a:bodyPr wrap="square" rtlCol="0">
              <a:spAutoFit/>
            </a:bodyPr>
            <a:lstStyle/>
            <a:p>
              <a:r>
                <a:rPr lang="en-US" sz="1200" dirty="0" smtClean="0"/>
                <a:t>Tape + backup tape cost</a:t>
              </a:r>
              <a:endParaRPr lang="en-US" sz="1200" dirty="0"/>
            </a:p>
          </p:txBody>
        </p:sp>
      </p:grpSp>
      <p:grpSp>
        <p:nvGrpSpPr>
          <p:cNvPr id="4" name="Group 3"/>
          <p:cNvGrpSpPr/>
          <p:nvPr/>
        </p:nvGrpSpPr>
        <p:grpSpPr>
          <a:xfrm>
            <a:off x="6918234" y="4514477"/>
            <a:ext cx="1039745" cy="861912"/>
            <a:chOff x="7575803" y="3749368"/>
            <a:chExt cx="1081768" cy="861912"/>
          </a:xfrm>
        </p:grpSpPr>
        <p:cxnSp>
          <p:nvCxnSpPr>
            <p:cNvPr id="53" name="Elbow Connector 52"/>
            <p:cNvCxnSpPr/>
            <p:nvPr/>
          </p:nvCxnSpPr>
          <p:spPr>
            <a:xfrm rot="5400000">
              <a:off x="7573416" y="4184696"/>
              <a:ext cx="428971" cy="4241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7575804" y="3749368"/>
              <a:ext cx="1081767" cy="461665"/>
            </a:xfrm>
            <a:prstGeom prst="rect">
              <a:avLst/>
            </a:prstGeom>
            <a:noFill/>
          </p:spPr>
          <p:txBody>
            <a:bodyPr wrap="square" rtlCol="0">
              <a:spAutoFit/>
            </a:bodyPr>
            <a:lstStyle/>
            <a:p>
              <a:r>
                <a:rPr lang="en-US" sz="1200" dirty="0" smtClean="0"/>
                <a:t>total &lt; 15 TB accumulation</a:t>
              </a:r>
              <a:endParaRPr lang="en-US" sz="1200" dirty="0"/>
            </a:p>
          </p:txBody>
        </p:sp>
      </p:grpSp>
      <p:sp>
        <p:nvSpPr>
          <p:cNvPr id="56" name="TextBox 55"/>
          <p:cNvSpPr txBox="1"/>
          <p:nvPr/>
        </p:nvSpPr>
        <p:spPr>
          <a:xfrm>
            <a:off x="7942552" y="4226623"/>
            <a:ext cx="649523" cy="646331"/>
          </a:xfrm>
          <a:prstGeom prst="rect">
            <a:avLst/>
          </a:prstGeom>
          <a:noFill/>
        </p:spPr>
        <p:txBody>
          <a:bodyPr wrap="square" rtlCol="0">
            <a:spAutoFit/>
          </a:bodyPr>
          <a:lstStyle/>
          <a:p>
            <a:r>
              <a:rPr lang="en-US" sz="1200" dirty="0" smtClean="0"/>
              <a:t>fixed cost &lt; 15 TB</a:t>
            </a:r>
            <a:endParaRPr lang="en-US" sz="1200" dirty="0"/>
          </a:p>
        </p:txBody>
      </p:sp>
      <p:cxnSp>
        <p:nvCxnSpPr>
          <p:cNvPr id="57" name="Elbow Connector 56"/>
          <p:cNvCxnSpPr/>
          <p:nvPr/>
        </p:nvCxnSpPr>
        <p:spPr>
          <a:xfrm rot="5400000">
            <a:off x="8305910" y="5008920"/>
            <a:ext cx="536244" cy="25478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416104" y="4420622"/>
            <a:ext cx="729892" cy="461665"/>
          </a:xfrm>
          <a:prstGeom prst="rect">
            <a:avLst/>
          </a:prstGeom>
          <a:noFill/>
        </p:spPr>
        <p:txBody>
          <a:bodyPr wrap="square" rtlCol="0">
            <a:spAutoFit/>
          </a:bodyPr>
          <a:lstStyle/>
          <a:p>
            <a:r>
              <a:rPr lang="en-US" sz="1200" dirty="0" smtClean="0"/>
              <a:t>backup cost TB</a:t>
            </a:r>
            <a:endParaRPr lang="en-US" sz="1200" dirty="0"/>
          </a:p>
        </p:txBody>
      </p:sp>
      <p:sp>
        <p:nvSpPr>
          <p:cNvPr id="3" name="TextBox 2"/>
          <p:cNvSpPr txBox="1"/>
          <p:nvPr/>
        </p:nvSpPr>
        <p:spPr>
          <a:xfrm>
            <a:off x="2400187" y="3268382"/>
            <a:ext cx="1932017" cy="369332"/>
          </a:xfrm>
          <a:prstGeom prst="rect">
            <a:avLst/>
          </a:prstGeom>
          <a:noFill/>
        </p:spPr>
        <p:txBody>
          <a:bodyPr wrap="square" rtlCol="0">
            <a:spAutoFit/>
          </a:bodyPr>
          <a:lstStyle/>
          <a:p>
            <a:r>
              <a:rPr lang="en-US" dirty="0" smtClean="0"/>
              <a:t>First 15 Petabytes</a:t>
            </a:r>
            <a:endParaRPr lang="en-US" dirty="0"/>
          </a:p>
        </p:txBody>
      </p:sp>
      <p:sp>
        <p:nvSpPr>
          <p:cNvPr id="63" name="TextBox 62"/>
          <p:cNvSpPr txBox="1"/>
          <p:nvPr/>
        </p:nvSpPr>
        <p:spPr>
          <a:xfrm>
            <a:off x="1524616" y="5012701"/>
            <a:ext cx="2922018" cy="369332"/>
          </a:xfrm>
          <a:prstGeom prst="rect">
            <a:avLst/>
          </a:prstGeom>
          <a:noFill/>
        </p:spPr>
        <p:txBody>
          <a:bodyPr wrap="square" rtlCol="0">
            <a:spAutoFit/>
          </a:bodyPr>
          <a:lstStyle/>
          <a:p>
            <a:r>
              <a:rPr lang="en-US" dirty="0" smtClean="0"/>
              <a:t>Expansion after 15 Petabytes</a:t>
            </a:r>
            <a:endParaRPr lang="en-US" dirty="0"/>
          </a:p>
        </p:txBody>
      </p:sp>
      <p:cxnSp>
        <p:nvCxnSpPr>
          <p:cNvPr id="66" name="Elbow Connector 65"/>
          <p:cNvCxnSpPr/>
          <p:nvPr/>
        </p:nvCxnSpPr>
        <p:spPr>
          <a:xfrm rot="5400000">
            <a:off x="7672700" y="4891300"/>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7" name="Group 66"/>
          <p:cNvGrpSpPr/>
          <p:nvPr/>
        </p:nvGrpSpPr>
        <p:grpSpPr>
          <a:xfrm>
            <a:off x="9420373" y="4438311"/>
            <a:ext cx="1083757" cy="861912"/>
            <a:chOff x="7530011" y="3749368"/>
            <a:chExt cx="1127559" cy="861912"/>
          </a:xfrm>
        </p:grpSpPr>
        <p:cxnSp>
          <p:nvCxnSpPr>
            <p:cNvPr id="68" name="Elbow Connector 67"/>
            <p:cNvCxnSpPr/>
            <p:nvPr/>
          </p:nvCxnSpPr>
          <p:spPr>
            <a:xfrm rot="5400000">
              <a:off x="7573416" y="4184696"/>
              <a:ext cx="428971" cy="4241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7530011" y="3749368"/>
              <a:ext cx="1127559" cy="461665"/>
            </a:xfrm>
            <a:prstGeom prst="rect">
              <a:avLst/>
            </a:prstGeom>
            <a:noFill/>
          </p:spPr>
          <p:txBody>
            <a:bodyPr wrap="square" rtlCol="0">
              <a:spAutoFit/>
            </a:bodyPr>
            <a:lstStyle/>
            <a:p>
              <a:r>
                <a:rPr lang="en-US" sz="1200" dirty="0" smtClean="0"/>
                <a:t>total &gt; 15 TB accumulation</a:t>
              </a:r>
              <a:endParaRPr lang="en-US" sz="1200" dirty="0"/>
            </a:p>
          </p:txBody>
        </p:sp>
      </p:grpSp>
      <p:grpSp>
        <p:nvGrpSpPr>
          <p:cNvPr id="24" name="Group 23"/>
          <p:cNvGrpSpPr/>
          <p:nvPr/>
        </p:nvGrpSpPr>
        <p:grpSpPr>
          <a:xfrm>
            <a:off x="11207516" y="4346742"/>
            <a:ext cx="729892" cy="983815"/>
            <a:chOff x="10962257" y="4344456"/>
            <a:chExt cx="729892" cy="983815"/>
          </a:xfrm>
        </p:grpSpPr>
        <p:cxnSp>
          <p:nvCxnSpPr>
            <p:cNvPr id="71" name="Elbow Connector 70"/>
            <p:cNvCxnSpPr/>
            <p:nvPr/>
          </p:nvCxnSpPr>
          <p:spPr>
            <a:xfrm rot="5400000">
              <a:off x="10852063" y="4932754"/>
              <a:ext cx="536244" cy="25478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10962257" y="4344456"/>
              <a:ext cx="729892" cy="461665"/>
            </a:xfrm>
            <a:prstGeom prst="rect">
              <a:avLst/>
            </a:prstGeom>
            <a:noFill/>
          </p:spPr>
          <p:txBody>
            <a:bodyPr wrap="square" rtlCol="0">
              <a:spAutoFit/>
            </a:bodyPr>
            <a:lstStyle/>
            <a:p>
              <a:r>
                <a:rPr lang="en-US" sz="1200" dirty="0" smtClean="0"/>
                <a:t>backup cost TB</a:t>
              </a:r>
              <a:endParaRPr lang="en-US" sz="1200" dirty="0"/>
            </a:p>
          </p:txBody>
        </p:sp>
      </p:grpSp>
      <p:grpSp>
        <p:nvGrpSpPr>
          <p:cNvPr id="25" name="Group 24"/>
          <p:cNvGrpSpPr/>
          <p:nvPr/>
        </p:nvGrpSpPr>
        <p:grpSpPr>
          <a:xfrm>
            <a:off x="10504132" y="4240226"/>
            <a:ext cx="691719" cy="1160034"/>
            <a:chOff x="10256495" y="4202319"/>
            <a:chExt cx="691719" cy="1160034"/>
          </a:xfrm>
        </p:grpSpPr>
        <p:sp>
          <p:nvSpPr>
            <p:cNvPr id="70" name="TextBox 69"/>
            <p:cNvSpPr txBox="1"/>
            <p:nvPr/>
          </p:nvSpPr>
          <p:spPr>
            <a:xfrm>
              <a:off x="10298691" y="4202319"/>
              <a:ext cx="649523" cy="646331"/>
            </a:xfrm>
            <a:prstGeom prst="rect">
              <a:avLst/>
            </a:prstGeom>
            <a:noFill/>
          </p:spPr>
          <p:txBody>
            <a:bodyPr wrap="square" rtlCol="0">
              <a:spAutoFit/>
            </a:bodyPr>
            <a:lstStyle/>
            <a:p>
              <a:r>
                <a:rPr lang="en-US" sz="1200" dirty="0" smtClean="0"/>
                <a:t>fixed cost &gt; 15 TB</a:t>
              </a:r>
              <a:endParaRPr lang="en-US" sz="1200" dirty="0"/>
            </a:p>
          </p:txBody>
        </p:sp>
        <p:cxnSp>
          <p:nvCxnSpPr>
            <p:cNvPr id="73" name="Elbow Connector 72"/>
            <p:cNvCxnSpPr/>
            <p:nvPr/>
          </p:nvCxnSpPr>
          <p:spPr>
            <a:xfrm rot="5400000">
              <a:off x="10150072" y="4914367"/>
              <a:ext cx="554409" cy="34156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74" name="Group 73"/>
          <p:cNvGrpSpPr/>
          <p:nvPr/>
        </p:nvGrpSpPr>
        <p:grpSpPr>
          <a:xfrm>
            <a:off x="5489248" y="1323962"/>
            <a:ext cx="1034728" cy="706813"/>
            <a:chOff x="4217382" y="1938978"/>
            <a:chExt cx="1076548" cy="706813"/>
          </a:xfrm>
        </p:grpSpPr>
        <p:cxnSp>
          <p:nvCxnSpPr>
            <p:cNvPr id="75" name="Straight Arrow Connector 7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4217382" y="1938978"/>
              <a:ext cx="1076548" cy="461665"/>
            </a:xfrm>
            <a:prstGeom prst="rect">
              <a:avLst/>
            </a:prstGeom>
            <a:noFill/>
          </p:spPr>
          <p:txBody>
            <a:bodyPr wrap="square" rtlCol="0">
              <a:spAutoFit/>
            </a:bodyPr>
            <a:lstStyle/>
            <a:p>
              <a:r>
                <a:rPr lang="en-US" sz="1200" dirty="0"/>
                <a:t>n</a:t>
              </a:r>
              <a:r>
                <a:rPr lang="en-US" sz="1200" dirty="0" smtClean="0"/>
                <a:t>ew accumulation</a:t>
              </a:r>
              <a:endParaRPr lang="en-US" sz="1200" dirty="0"/>
            </a:p>
          </p:txBody>
        </p:sp>
      </p:grpSp>
      <p:sp>
        <p:nvSpPr>
          <p:cNvPr id="77" name="TextBox 76"/>
          <p:cNvSpPr txBox="1"/>
          <p:nvPr/>
        </p:nvSpPr>
        <p:spPr>
          <a:xfrm>
            <a:off x="1914892" y="1969765"/>
            <a:ext cx="8233170" cy="369332"/>
          </a:xfrm>
          <a:prstGeom prst="rect">
            <a:avLst/>
          </a:prstGeom>
          <a:noFill/>
        </p:spPr>
        <p:txBody>
          <a:bodyPr wrap="square" rtlCol="0">
            <a:spAutoFit/>
          </a:bodyPr>
          <a:lstStyle/>
          <a:p>
            <a:r>
              <a:rPr lang="en-US" dirty="0"/>
              <a:t>Calculate video </a:t>
            </a:r>
            <a:r>
              <a:rPr lang="en-US" dirty="0" smtClean="0"/>
              <a:t>annual cost HD only: </a:t>
            </a:r>
            <a:r>
              <a:rPr lang="pl-PL" dirty="0"/>
              <a:t>=((B4-B3)*$K$21)+(B4*($J$23+$J$24))</a:t>
            </a:r>
            <a:endParaRPr lang="en-US" dirty="0"/>
          </a:p>
        </p:txBody>
      </p:sp>
      <p:grpSp>
        <p:nvGrpSpPr>
          <p:cNvPr id="78" name="Group 77"/>
          <p:cNvGrpSpPr/>
          <p:nvPr/>
        </p:nvGrpSpPr>
        <p:grpSpPr>
          <a:xfrm>
            <a:off x="6575900" y="1164320"/>
            <a:ext cx="1000103" cy="897143"/>
            <a:chOff x="4495157" y="1748648"/>
            <a:chExt cx="1040524" cy="897143"/>
          </a:xfrm>
        </p:grpSpPr>
        <p:cxnSp>
          <p:nvCxnSpPr>
            <p:cNvPr id="79" name="Straight Arrow Connector 78"/>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4495157" y="1748648"/>
              <a:ext cx="1040524" cy="646331"/>
            </a:xfrm>
            <a:prstGeom prst="rect">
              <a:avLst/>
            </a:prstGeom>
            <a:noFill/>
          </p:spPr>
          <p:txBody>
            <a:bodyPr wrap="square" rtlCol="0">
              <a:spAutoFit/>
            </a:bodyPr>
            <a:lstStyle/>
            <a:p>
              <a:r>
                <a:rPr lang="en-US" sz="1200" dirty="0" smtClean="0"/>
                <a:t>Tape + backup tape cost</a:t>
              </a:r>
              <a:endParaRPr lang="en-US" sz="1200" dirty="0"/>
            </a:p>
          </p:txBody>
        </p:sp>
      </p:grpSp>
      <p:cxnSp>
        <p:nvCxnSpPr>
          <p:cNvPr id="84" name="Elbow Connector 83"/>
          <p:cNvCxnSpPr/>
          <p:nvPr/>
        </p:nvCxnSpPr>
        <p:spPr>
          <a:xfrm rot="5400000">
            <a:off x="7388869" y="1634879"/>
            <a:ext cx="428971" cy="4241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7432497" y="1199551"/>
            <a:ext cx="1053426" cy="461665"/>
          </a:xfrm>
          <a:prstGeom prst="rect">
            <a:avLst/>
          </a:prstGeom>
          <a:noFill/>
        </p:spPr>
        <p:txBody>
          <a:bodyPr wrap="square" rtlCol="0">
            <a:spAutoFit/>
          </a:bodyPr>
          <a:lstStyle/>
          <a:p>
            <a:r>
              <a:rPr lang="en-US" sz="1200" dirty="0" smtClean="0"/>
              <a:t>total accumulation</a:t>
            </a:r>
            <a:endParaRPr lang="en-US" sz="1200" dirty="0"/>
          </a:p>
        </p:txBody>
      </p:sp>
      <p:cxnSp>
        <p:nvCxnSpPr>
          <p:cNvPr id="86" name="Elbow Connector 85"/>
          <p:cNvCxnSpPr/>
          <p:nvPr/>
        </p:nvCxnSpPr>
        <p:spPr>
          <a:xfrm rot="5400000">
            <a:off x="7997730" y="1450420"/>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8246473" y="977960"/>
            <a:ext cx="649523" cy="461665"/>
          </a:xfrm>
          <a:prstGeom prst="rect">
            <a:avLst/>
          </a:prstGeom>
          <a:noFill/>
        </p:spPr>
        <p:txBody>
          <a:bodyPr wrap="square" rtlCol="0">
            <a:spAutoFit/>
          </a:bodyPr>
          <a:lstStyle/>
          <a:p>
            <a:r>
              <a:rPr lang="en-US" sz="1200" dirty="0" smtClean="0"/>
              <a:t>fixed cost TB</a:t>
            </a:r>
            <a:endParaRPr lang="en-US" sz="1200" dirty="0"/>
          </a:p>
        </p:txBody>
      </p:sp>
      <p:cxnSp>
        <p:nvCxnSpPr>
          <p:cNvPr id="88" name="Elbow Connector 87"/>
          <p:cNvCxnSpPr/>
          <p:nvPr/>
        </p:nvCxnSpPr>
        <p:spPr>
          <a:xfrm rot="5400000">
            <a:off x="8688606" y="1433765"/>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8998126" y="971463"/>
            <a:ext cx="729892" cy="461665"/>
          </a:xfrm>
          <a:prstGeom prst="rect">
            <a:avLst/>
          </a:prstGeom>
          <a:noFill/>
        </p:spPr>
        <p:txBody>
          <a:bodyPr wrap="square" rtlCol="0">
            <a:spAutoFit/>
          </a:bodyPr>
          <a:lstStyle/>
          <a:p>
            <a:r>
              <a:rPr lang="en-US" sz="1200" dirty="0" smtClean="0"/>
              <a:t>backup cost TB</a:t>
            </a:r>
            <a:endParaRPr lang="en-US" sz="1200" dirty="0"/>
          </a:p>
        </p:txBody>
      </p:sp>
    </p:spTree>
    <p:extLst>
      <p:ext uri="{BB962C8B-B14F-4D97-AF65-F5344CB8AC3E}">
        <p14:creationId xmlns:p14="http://schemas.microsoft.com/office/powerpoint/2010/main" val="37832689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367" y="348634"/>
            <a:ext cx="10515600" cy="620220"/>
          </a:xfrm>
        </p:spPr>
        <p:txBody>
          <a:bodyPr>
            <a:normAutofit/>
          </a:bodyPr>
          <a:lstStyle/>
          <a:p>
            <a:r>
              <a:rPr lang="en-US" sz="3200" dirty="0" smtClean="0"/>
              <a:t>Calculations – Annual Storage Cost Model B</a:t>
            </a:r>
            <a:endParaRPr lang="en-US" sz="2000" dirty="0"/>
          </a:p>
        </p:txBody>
      </p:sp>
      <p:sp>
        <p:nvSpPr>
          <p:cNvPr id="63" name="TextBox 62"/>
          <p:cNvSpPr txBox="1"/>
          <p:nvPr/>
        </p:nvSpPr>
        <p:spPr>
          <a:xfrm>
            <a:off x="494937" y="3563110"/>
            <a:ext cx="3040117" cy="369332"/>
          </a:xfrm>
          <a:prstGeom prst="rect">
            <a:avLst/>
          </a:prstGeom>
          <a:noFill/>
        </p:spPr>
        <p:txBody>
          <a:bodyPr wrap="square" rtlCol="0">
            <a:spAutoFit/>
          </a:bodyPr>
          <a:lstStyle/>
          <a:p>
            <a:r>
              <a:rPr lang="en-US" dirty="0" smtClean="0"/>
              <a:t>Expansion after 15 Petabytes</a:t>
            </a:r>
            <a:endParaRPr lang="en-US" dirty="0"/>
          </a:p>
        </p:txBody>
      </p:sp>
      <p:sp>
        <p:nvSpPr>
          <p:cNvPr id="5" name="TextBox 4"/>
          <p:cNvSpPr txBox="1"/>
          <p:nvPr/>
        </p:nvSpPr>
        <p:spPr>
          <a:xfrm>
            <a:off x="404823" y="5157092"/>
            <a:ext cx="11618524" cy="307777"/>
          </a:xfrm>
          <a:prstGeom prst="rect">
            <a:avLst/>
          </a:prstGeom>
          <a:noFill/>
        </p:spPr>
        <p:txBody>
          <a:bodyPr wrap="square" rtlCol="0">
            <a:spAutoFit/>
          </a:bodyPr>
          <a:lstStyle/>
          <a:p>
            <a:r>
              <a:rPr lang="en-US" sz="1400" dirty="0"/>
              <a:t>=((C11-C10)*$K$21)+((D11-D10)*$K$21)+(C11*$K$24)+($D$10*$K$23)+((D11-$D$10)*$K$26)+((C11-C10)*((100%-$D$30)*</a:t>
            </a:r>
            <a:r>
              <a:rPr lang="en-US" sz="1400" dirty="0" err="1"/>
              <a:t>ConvertingVideoArchive</a:t>
            </a:r>
            <a:r>
              <a:rPr lang="en-US" sz="1400" dirty="0"/>
              <a:t>!$B$21))</a:t>
            </a:r>
          </a:p>
        </p:txBody>
      </p:sp>
      <p:grpSp>
        <p:nvGrpSpPr>
          <p:cNvPr id="106" name="Group 105"/>
          <p:cNvGrpSpPr/>
          <p:nvPr/>
        </p:nvGrpSpPr>
        <p:grpSpPr>
          <a:xfrm>
            <a:off x="468815" y="4317396"/>
            <a:ext cx="1040524" cy="895134"/>
            <a:chOff x="4173921" y="1750657"/>
            <a:chExt cx="1040524" cy="895134"/>
          </a:xfrm>
        </p:grpSpPr>
        <p:cxnSp>
          <p:nvCxnSpPr>
            <p:cNvPr id="107" name="Straight Arrow Connector 106"/>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4173921" y="1750657"/>
              <a:ext cx="1040524" cy="646331"/>
            </a:xfrm>
            <a:prstGeom prst="rect">
              <a:avLst/>
            </a:prstGeom>
            <a:noFill/>
          </p:spPr>
          <p:txBody>
            <a:bodyPr wrap="square" rtlCol="0">
              <a:spAutoFit/>
            </a:bodyPr>
            <a:lstStyle/>
            <a:p>
              <a:r>
                <a:rPr lang="en-US" sz="1200" dirty="0" smtClean="0"/>
                <a:t>New HQ backup accumulation</a:t>
              </a:r>
              <a:endParaRPr lang="en-US" sz="1200" dirty="0"/>
            </a:p>
          </p:txBody>
        </p:sp>
      </p:grpSp>
      <p:grpSp>
        <p:nvGrpSpPr>
          <p:cNvPr id="109" name="Group 108"/>
          <p:cNvGrpSpPr/>
          <p:nvPr/>
        </p:nvGrpSpPr>
        <p:grpSpPr>
          <a:xfrm>
            <a:off x="1408406" y="4502062"/>
            <a:ext cx="769316" cy="695252"/>
            <a:chOff x="4340422" y="1950539"/>
            <a:chExt cx="769316" cy="695252"/>
          </a:xfrm>
        </p:grpSpPr>
        <p:cxnSp>
          <p:nvCxnSpPr>
            <p:cNvPr id="110" name="Straight Arrow Connector 109"/>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4340422" y="1950539"/>
              <a:ext cx="769316" cy="461665"/>
            </a:xfrm>
            <a:prstGeom prst="rect">
              <a:avLst/>
            </a:prstGeom>
            <a:noFill/>
          </p:spPr>
          <p:txBody>
            <a:bodyPr wrap="square" rtlCol="0">
              <a:spAutoFit/>
            </a:bodyPr>
            <a:lstStyle/>
            <a:p>
              <a:r>
                <a:rPr lang="en-US" sz="1200" dirty="0" smtClean="0"/>
                <a:t>Backup tape cost</a:t>
              </a:r>
              <a:endParaRPr lang="en-US" sz="1200" dirty="0"/>
            </a:p>
          </p:txBody>
        </p:sp>
      </p:grpSp>
      <p:grpSp>
        <p:nvGrpSpPr>
          <p:cNvPr id="112" name="Group 111"/>
          <p:cNvGrpSpPr/>
          <p:nvPr/>
        </p:nvGrpSpPr>
        <p:grpSpPr>
          <a:xfrm>
            <a:off x="2014996" y="4317396"/>
            <a:ext cx="1040524" cy="895134"/>
            <a:chOff x="4173921" y="1750657"/>
            <a:chExt cx="1040524" cy="895134"/>
          </a:xfrm>
        </p:grpSpPr>
        <p:cxnSp>
          <p:nvCxnSpPr>
            <p:cNvPr id="113" name="Straight Arrow Connector 112"/>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4173921" y="1750657"/>
              <a:ext cx="1040524" cy="646331"/>
            </a:xfrm>
            <a:prstGeom prst="rect">
              <a:avLst/>
            </a:prstGeom>
            <a:noFill/>
          </p:spPr>
          <p:txBody>
            <a:bodyPr wrap="square" rtlCol="0">
              <a:spAutoFit/>
            </a:bodyPr>
            <a:lstStyle/>
            <a:p>
              <a:r>
                <a:rPr lang="en-US" sz="1200" dirty="0" smtClean="0"/>
                <a:t>New HQ online accumulation</a:t>
              </a:r>
              <a:endParaRPr lang="en-US" sz="1200" dirty="0"/>
            </a:p>
          </p:txBody>
        </p:sp>
      </p:grpSp>
      <p:grpSp>
        <p:nvGrpSpPr>
          <p:cNvPr id="115" name="Group 114"/>
          <p:cNvGrpSpPr/>
          <p:nvPr/>
        </p:nvGrpSpPr>
        <p:grpSpPr>
          <a:xfrm>
            <a:off x="3017593" y="4498685"/>
            <a:ext cx="734686" cy="698629"/>
            <a:chOff x="4469425" y="1947162"/>
            <a:chExt cx="734686" cy="698629"/>
          </a:xfrm>
        </p:grpSpPr>
        <p:cxnSp>
          <p:nvCxnSpPr>
            <p:cNvPr id="116" name="Straight Arrow Connector 115"/>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4469425" y="1947162"/>
              <a:ext cx="734686" cy="461665"/>
            </a:xfrm>
            <a:prstGeom prst="rect">
              <a:avLst/>
            </a:prstGeom>
            <a:noFill/>
          </p:spPr>
          <p:txBody>
            <a:bodyPr wrap="square" rtlCol="0">
              <a:spAutoFit/>
            </a:bodyPr>
            <a:lstStyle/>
            <a:p>
              <a:r>
                <a:rPr lang="en-US" sz="1200" dirty="0" smtClean="0"/>
                <a:t>tape cost</a:t>
              </a:r>
              <a:endParaRPr lang="en-US" sz="1200" dirty="0"/>
            </a:p>
          </p:txBody>
        </p:sp>
      </p:grpSp>
      <p:grpSp>
        <p:nvGrpSpPr>
          <p:cNvPr id="118" name="Group 117"/>
          <p:cNvGrpSpPr/>
          <p:nvPr/>
        </p:nvGrpSpPr>
        <p:grpSpPr>
          <a:xfrm>
            <a:off x="3527520" y="4498686"/>
            <a:ext cx="1040524" cy="709526"/>
            <a:chOff x="4176285" y="1936265"/>
            <a:chExt cx="1040524" cy="709526"/>
          </a:xfrm>
        </p:grpSpPr>
        <p:cxnSp>
          <p:nvCxnSpPr>
            <p:cNvPr id="119" name="Straight Arrow Connector 118"/>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4176285" y="1936265"/>
              <a:ext cx="1040524" cy="461665"/>
            </a:xfrm>
            <a:prstGeom prst="rect">
              <a:avLst/>
            </a:prstGeom>
            <a:noFill/>
          </p:spPr>
          <p:txBody>
            <a:bodyPr wrap="square" rtlCol="0">
              <a:spAutoFit/>
            </a:bodyPr>
            <a:lstStyle/>
            <a:p>
              <a:r>
                <a:rPr lang="en-US" sz="1200" dirty="0" smtClean="0"/>
                <a:t>Annual backup cost</a:t>
              </a:r>
              <a:endParaRPr lang="en-US" sz="1200" dirty="0"/>
            </a:p>
          </p:txBody>
        </p:sp>
      </p:grpSp>
      <p:grpSp>
        <p:nvGrpSpPr>
          <p:cNvPr id="121" name="Group 120"/>
          <p:cNvGrpSpPr/>
          <p:nvPr/>
        </p:nvGrpSpPr>
        <p:grpSpPr>
          <a:xfrm>
            <a:off x="4643141" y="3957498"/>
            <a:ext cx="1090778" cy="1254904"/>
            <a:chOff x="4317048" y="1390887"/>
            <a:chExt cx="1090778" cy="1254904"/>
          </a:xfrm>
        </p:grpSpPr>
        <p:cxnSp>
          <p:nvCxnSpPr>
            <p:cNvPr id="122" name="Straight Arrow Connector 121"/>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4317048" y="1390887"/>
              <a:ext cx="1090778" cy="1015663"/>
            </a:xfrm>
            <a:prstGeom prst="rect">
              <a:avLst/>
            </a:prstGeom>
            <a:noFill/>
          </p:spPr>
          <p:txBody>
            <a:bodyPr wrap="square" rtlCol="0">
              <a:spAutoFit/>
            </a:bodyPr>
            <a:lstStyle/>
            <a:p>
              <a:r>
                <a:rPr lang="en-US" sz="1200" dirty="0" smtClean="0"/>
                <a:t>Total online HQ &amp; </a:t>
              </a:r>
              <a:r>
                <a:rPr lang="en-US" sz="1200" dirty="0" err="1" smtClean="0"/>
                <a:t>Mezz</a:t>
              </a:r>
              <a:r>
                <a:rPr lang="en-US" sz="1200" dirty="0" smtClean="0"/>
                <a:t> accumulation &lt; 15TB fixed cost</a:t>
              </a:r>
              <a:endParaRPr lang="en-US" sz="1200" dirty="0"/>
            </a:p>
          </p:txBody>
        </p:sp>
      </p:grpSp>
      <p:grpSp>
        <p:nvGrpSpPr>
          <p:cNvPr id="124" name="Group 123"/>
          <p:cNvGrpSpPr/>
          <p:nvPr/>
        </p:nvGrpSpPr>
        <p:grpSpPr>
          <a:xfrm>
            <a:off x="6226033" y="3953308"/>
            <a:ext cx="1090778" cy="1254904"/>
            <a:chOff x="4317048" y="1390887"/>
            <a:chExt cx="1090778" cy="1254904"/>
          </a:xfrm>
        </p:grpSpPr>
        <p:cxnSp>
          <p:nvCxnSpPr>
            <p:cNvPr id="125" name="Straight Arrow Connector 12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4317048" y="1390887"/>
              <a:ext cx="1090778" cy="1015663"/>
            </a:xfrm>
            <a:prstGeom prst="rect">
              <a:avLst/>
            </a:prstGeom>
            <a:noFill/>
          </p:spPr>
          <p:txBody>
            <a:bodyPr wrap="square" rtlCol="0">
              <a:spAutoFit/>
            </a:bodyPr>
            <a:lstStyle/>
            <a:p>
              <a:r>
                <a:rPr lang="en-US" sz="1200" dirty="0" smtClean="0"/>
                <a:t>Total online HQ &amp; </a:t>
              </a:r>
              <a:r>
                <a:rPr lang="en-US" sz="1200" dirty="0" err="1" smtClean="0"/>
                <a:t>Mezz</a:t>
              </a:r>
              <a:r>
                <a:rPr lang="en-US" sz="1200" dirty="0" smtClean="0"/>
                <a:t> accumulation &gt; 15TB fixed cost</a:t>
              </a:r>
              <a:endParaRPr lang="en-US" sz="1200" dirty="0"/>
            </a:p>
          </p:txBody>
        </p:sp>
      </p:grpSp>
      <p:grpSp>
        <p:nvGrpSpPr>
          <p:cNvPr id="127" name="Group 126"/>
          <p:cNvGrpSpPr/>
          <p:nvPr/>
        </p:nvGrpSpPr>
        <p:grpSpPr>
          <a:xfrm>
            <a:off x="8867421" y="4177018"/>
            <a:ext cx="1090778" cy="905733"/>
            <a:chOff x="4199216" y="1740058"/>
            <a:chExt cx="1090778" cy="905733"/>
          </a:xfrm>
        </p:grpSpPr>
        <p:cxnSp>
          <p:nvCxnSpPr>
            <p:cNvPr id="128" name="Straight Arrow Connector 127"/>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TextBox 128"/>
            <p:cNvSpPr txBox="1"/>
            <p:nvPr/>
          </p:nvSpPr>
          <p:spPr>
            <a:xfrm>
              <a:off x="4199216" y="1740058"/>
              <a:ext cx="1090778" cy="646331"/>
            </a:xfrm>
            <a:prstGeom prst="rect">
              <a:avLst/>
            </a:prstGeom>
            <a:noFill/>
          </p:spPr>
          <p:txBody>
            <a:bodyPr wrap="square" rtlCol="0">
              <a:spAutoFit/>
            </a:bodyPr>
            <a:lstStyle/>
            <a:p>
              <a:r>
                <a:rPr lang="en-US" sz="1200" dirty="0" smtClean="0"/>
                <a:t>Transcoding HQ to LT annual cost</a:t>
              </a:r>
              <a:endParaRPr lang="en-US" sz="1200" dirty="0"/>
            </a:p>
          </p:txBody>
        </p:sp>
      </p:grpSp>
      <p:cxnSp>
        <p:nvCxnSpPr>
          <p:cNvPr id="8" name="Straight Connector 7"/>
          <p:cNvCxnSpPr/>
          <p:nvPr/>
        </p:nvCxnSpPr>
        <p:spPr>
          <a:xfrm>
            <a:off x="7513861" y="5150977"/>
            <a:ext cx="403438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94756" y="3860234"/>
            <a:ext cx="2694052" cy="369332"/>
          </a:xfrm>
          <a:prstGeom prst="rect">
            <a:avLst/>
          </a:prstGeom>
          <a:noFill/>
        </p:spPr>
        <p:txBody>
          <a:bodyPr wrap="square" rtlCol="0">
            <a:spAutoFit/>
          </a:bodyPr>
          <a:lstStyle/>
          <a:p>
            <a:r>
              <a:rPr lang="en-US" dirty="0" smtClean="0"/>
              <a:t>Model B annual cost</a:t>
            </a:r>
            <a:endParaRPr lang="en-US" dirty="0"/>
          </a:p>
        </p:txBody>
      </p:sp>
      <p:sp>
        <p:nvSpPr>
          <p:cNvPr id="130" name="TextBox 129"/>
          <p:cNvSpPr txBox="1"/>
          <p:nvPr/>
        </p:nvSpPr>
        <p:spPr>
          <a:xfrm>
            <a:off x="494937" y="1192751"/>
            <a:ext cx="3040117" cy="369332"/>
          </a:xfrm>
          <a:prstGeom prst="rect">
            <a:avLst/>
          </a:prstGeom>
          <a:noFill/>
        </p:spPr>
        <p:txBody>
          <a:bodyPr wrap="square" rtlCol="0">
            <a:spAutoFit/>
          </a:bodyPr>
          <a:lstStyle/>
          <a:p>
            <a:r>
              <a:rPr lang="en-US" dirty="0" smtClean="0"/>
              <a:t>Up to 15 Petabytes</a:t>
            </a:r>
            <a:endParaRPr lang="en-US" dirty="0"/>
          </a:p>
        </p:txBody>
      </p:sp>
      <p:sp>
        <p:nvSpPr>
          <p:cNvPr id="131" name="TextBox 130"/>
          <p:cNvSpPr txBox="1"/>
          <p:nvPr/>
        </p:nvSpPr>
        <p:spPr>
          <a:xfrm>
            <a:off x="547643" y="2802572"/>
            <a:ext cx="9061440" cy="307777"/>
          </a:xfrm>
          <a:prstGeom prst="rect">
            <a:avLst/>
          </a:prstGeom>
          <a:noFill/>
        </p:spPr>
        <p:txBody>
          <a:bodyPr wrap="square" rtlCol="0">
            <a:spAutoFit/>
          </a:bodyPr>
          <a:lstStyle/>
          <a:p>
            <a:r>
              <a:rPr lang="it-IT" sz="1400" dirty="0"/>
              <a:t>=((C5-C4)*$K$21)+((D5-D4)*$K$21)+(C5*$K$24)+(D5*$K$23)+((C5-C4)*((100%-$D$30)*ConvertingVideoArchive!$B$21))</a:t>
            </a:r>
          </a:p>
        </p:txBody>
      </p:sp>
      <p:grpSp>
        <p:nvGrpSpPr>
          <p:cNvPr id="132" name="Group 131"/>
          <p:cNvGrpSpPr/>
          <p:nvPr/>
        </p:nvGrpSpPr>
        <p:grpSpPr>
          <a:xfrm>
            <a:off x="468815" y="1947037"/>
            <a:ext cx="1040524" cy="895134"/>
            <a:chOff x="4173921" y="1750657"/>
            <a:chExt cx="1040524" cy="895134"/>
          </a:xfrm>
        </p:grpSpPr>
        <p:cxnSp>
          <p:nvCxnSpPr>
            <p:cNvPr id="133" name="Straight Arrow Connector 132"/>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4" name="TextBox 133"/>
            <p:cNvSpPr txBox="1"/>
            <p:nvPr/>
          </p:nvSpPr>
          <p:spPr>
            <a:xfrm>
              <a:off x="4173921" y="1750657"/>
              <a:ext cx="1040524" cy="646331"/>
            </a:xfrm>
            <a:prstGeom prst="rect">
              <a:avLst/>
            </a:prstGeom>
            <a:noFill/>
          </p:spPr>
          <p:txBody>
            <a:bodyPr wrap="square" rtlCol="0">
              <a:spAutoFit/>
            </a:bodyPr>
            <a:lstStyle/>
            <a:p>
              <a:r>
                <a:rPr lang="en-US" sz="1200" dirty="0" smtClean="0"/>
                <a:t>New HQ backup accumulation</a:t>
              </a:r>
              <a:endParaRPr lang="en-US" sz="1200" dirty="0"/>
            </a:p>
          </p:txBody>
        </p:sp>
      </p:grpSp>
      <p:grpSp>
        <p:nvGrpSpPr>
          <p:cNvPr id="135" name="Group 134"/>
          <p:cNvGrpSpPr/>
          <p:nvPr/>
        </p:nvGrpSpPr>
        <p:grpSpPr>
          <a:xfrm>
            <a:off x="1353549" y="2142138"/>
            <a:ext cx="769316" cy="695252"/>
            <a:chOff x="4340422" y="1950539"/>
            <a:chExt cx="769316" cy="695252"/>
          </a:xfrm>
        </p:grpSpPr>
        <p:cxnSp>
          <p:nvCxnSpPr>
            <p:cNvPr id="136" name="Straight Arrow Connector 135"/>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7" name="TextBox 136"/>
            <p:cNvSpPr txBox="1"/>
            <p:nvPr/>
          </p:nvSpPr>
          <p:spPr>
            <a:xfrm>
              <a:off x="4340422" y="1950539"/>
              <a:ext cx="769316" cy="461665"/>
            </a:xfrm>
            <a:prstGeom prst="rect">
              <a:avLst/>
            </a:prstGeom>
            <a:noFill/>
          </p:spPr>
          <p:txBody>
            <a:bodyPr wrap="square" rtlCol="0">
              <a:spAutoFit/>
            </a:bodyPr>
            <a:lstStyle/>
            <a:p>
              <a:r>
                <a:rPr lang="en-US" sz="1200" dirty="0" smtClean="0"/>
                <a:t>Backup tape cost</a:t>
              </a:r>
              <a:endParaRPr lang="en-US" sz="1200" dirty="0"/>
            </a:p>
          </p:txBody>
        </p:sp>
      </p:grpSp>
      <p:grpSp>
        <p:nvGrpSpPr>
          <p:cNvPr id="138" name="Group 137"/>
          <p:cNvGrpSpPr/>
          <p:nvPr/>
        </p:nvGrpSpPr>
        <p:grpSpPr>
          <a:xfrm>
            <a:off x="1967285" y="1963396"/>
            <a:ext cx="1040524" cy="895134"/>
            <a:chOff x="4173921" y="1750657"/>
            <a:chExt cx="1040524" cy="895134"/>
          </a:xfrm>
        </p:grpSpPr>
        <p:cxnSp>
          <p:nvCxnSpPr>
            <p:cNvPr id="139" name="Straight Arrow Connector 138"/>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0" name="TextBox 139"/>
            <p:cNvSpPr txBox="1"/>
            <p:nvPr/>
          </p:nvSpPr>
          <p:spPr>
            <a:xfrm>
              <a:off x="4173921" y="1750657"/>
              <a:ext cx="1040524" cy="646331"/>
            </a:xfrm>
            <a:prstGeom prst="rect">
              <a:avLst/>
            </a:prstGeom>
            <a:noFill/>
          </p:spPr>
          <p:txBody>
            <a:bodyPr wrap="square" rtlCol="0">
              <a:spAutoFit/>
            </a:bodyPr>
            <a:lstStyle/>
            <a:p>
              <a:r>
                <a:rPr lang="en-US" sz="1200" dirty="0" smtClean="0"/>
                <a:t>New HQ online accumulation</a:t>
              </a:r>
              <a:endParaRPr lang="en-US" sz="1200" dirty="0"/>
            </a:p>
          </p:txBody>
        </p:sp>
      </p:grpSp>
      <p:grpSp>
        <p:nvGrpSpPr>
          <p:cNvPr id="141" name="Group 140"/>
          <p:cNvGrpSpPr/>
          <p:nvPr/>
        </p:nvGrpSpPr>
        <p:grpSpPr>
          <a:xfrm>
            <a:off x="2856647" y="2131703"/>
            <a:ext cx="617321" cy="695252"/>
            <a:chOff x="4461992" y="1950539"/>
            <a:chExt cx="617321" cy="695252"/>
          </a:xfrm>
        </p:grpSpPr>
        <p:cxnSp>
          <p:nvCxnSpPr>
            <p:cNvPr id="142" name="Straight Arrow Connector 141"/>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3" name="TextBox 142"/>
            <p:cNvSpPr txBox="1"/>
            <p:nvPr/>
          </p:nvSpPr>
          <p:spPr>
            <a:xfrm>
              <a:off x="4461992" y="1950539"/>
              <a:ext cx="617321" cy="461665"/>
            </a:xfrm>
            <a:prstGeom prst="rect">
              <a:avLst/>
            </a:prstGeom>
            <a:noFill/>
          </p:spPr>
          <p:txBody>
            <a:bodyPr wrap="square" rtlCol="0">
              <a:spAutoFit/>
            </a:bodyPr>
            <a:lstStyle/>
            <a:p>
              <a:r>
                <a:rPr lang="en-US" sz="1200" dirty="0" smtClean="0"/>
                <a:t>tape cost</a:t>
              </a:r>
              <a:endParaRPr lang="en-US" sz="1200" dirty="0"/>
            </a:p>
          </p:txBody>
        </p:sp>
      </p:grpSp>
      <p:grpSp>
        <p:nvGrpSpPr>
          <p:cNvPr id="144" name="Group 143"/>
          <p:cNvGrpSpPr/>
          <p:nvPr/>
        </p:nvGrpSpPr>
        <p:grpSpPr>
          <a:xfrm>
            <a:off x="3374520" y="2128326"/>
            <a:ext cx="1040524" cy="709526"/>
            <a:chOff x="4176285" y="1936265"/>
            <a:chExt cx="1040524" cy="709526"/>
          </a:xfrm>
        </p:grpSpPr>
        <p:cxnSp>
          <p:nvCxnSpPr>
            <p:cNvPr id="145" name="Straight Arrow Connector 14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6" name="TextBox 145"/>
            <p:cNvSpPr txBox="1"/>
            <p:nvPr/>
          </p:nvSpPr>
          <p:spPr>
            <a:xfrm>
              <a:off x="4176285" y="1936265"/>
              <a:ext cx="1040524" cy="461665"/>
            </a:xfrm>
            <a:prstGeom prst="rect">
              <a:avLst/>
            </a:prstGeom>
            <a:noFill/>
          </p:spPr>
          <p:txBody>
            <a:bodyPr wrap="square" rtlCol="0">
              <a:spAutoFit/>
            </a:bodyPr>
            <a:lstStyle/>
            <a:p>
              <a:r>
                <a:rPr lang="en-US" sz="1200" dirty="0" smtClean="0"/>
                <a:t>Annual backup cost</a:t>
              </a:r>
              <a:endParaRPr lang="en-US" sz="1200" dirty="0"/>
            </a:p>
          </p:txBody>
        </p:sp>
      </p:grpSp>
      <p:grpSp>
        <p:nvGrpSpPr>
          <p:cNvPr id="147" name="Group 146"/>
          <p:cNvGrpSpPr/>
          <p:nvPr/>
        </p:nvGrpSpPr>
        <p:grpSpPr>
          <a:xfrm>
            <a:off x="4462894" y="1586700"/>
            <a:ext cx="1090778" cy="1254904"/>
            <a:chOff x="4317048" y="1390887"/>
            <a:chExt cx="1090778" cy="1254904"/>
          </a:xfrm>
        </p:grpSpPr>
        <p:cxnSp>
          <p:nvCxnSpPr>
            <p:cNvPr id="148" name="Straight Arrow Connector 147"/>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9" name="TextBox 148"/>
            <p:cNvSpPr txBox="1"/>
            <p:nvPr/>
          </p:nvSpPr>
          <p:spPr>
            <a:xfrm>
              <a:off x="4317048" y="1390887"/>
              <a:ext cx="1090778" cy="1015663"/>
            </a:xfrm>
            <a:prstGeom prst="rect">
              <a:avLst/>
            </a:prstGeom>
            <a:noFill/>
          </p:spPr>
          <p:txBody>
            <a:bodyPr wrap="square" rtlCol="0">
              <a:spAutoFit/>
            </a:bodyPr>
            <a:lstStyle/>
            <a:p>
              <a:r>
                <a:rPr lang="en-US" sz="1200" dirty="0" smtClean="0"/>
                <a:t>Total online HQ &amp; </a:t>
              </a:r>
              <a:r>
                <a:rPr lang="en-US" sz="1200" dirty="0" err="1" smtClean="0"/>
                <a:t>Mezz</a:t>
              </a:r>
              <a:r>
                <a:rPr lang="en-US" sz="1200" dirty="0" smtClean="0"/>
                <a:t> accumulation &lt; 15TB fixed cost</a:t>
              </a:r>
              <a:endParaRPr lang="en-US" sz="1200" dirty="0"/>
            </a:p>
          </p:txBody>
        </p:sp>
      </p:grpSp>
      <p:grpSp>
        <p:nvGrpSpPr>
          <p:cNvPr id="153" name="Group 152"/>
          <p:cNvGrpSpPr/>
          <p:nvPr/>
        </p:nvGrpSpPr>
        <p:grpSpPr>
          <a:xfrm>
            <a:off x="6633832" y="1881001"/>
            <a:ext cx="1090778" cy="905733"/>
            <a:chOff x="4199216" y="1740058"/>
            <a:chExt cx="1090778" cy="905733"/>
          </a:xfrm>
        </p:grpSpPr>
        <p:cxnSp>
          <p:nvCxnSpPr>
            <p:cNvPr id="154" name="Straight Arrow Connector 153"/>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5" name="TextBox 154"/>
            <p:cNvSpPr txBox="1"/>
            <p:nvPr/>
          </p:nvSpPr>
          <p:spPr>
            <a:xfrm>
              <a:off x="4199216" y="1740058"/>
              <a:ext cx="1090778" cy="646331"/>
            </a:xfrm>
            <a:prstGeom prst="rect">
              <a:avLst/>
            </a:prstGeom>
            <a:noFill/>
          </p:spPr>
          <p:txBody>
            <a:bodyPr wrap="square" rtlCol="0">
              <a:spAutoFit/>
            </a:bodyPr>
            <a:lstStyle/>
            <a:p>
              <a:r>
                <a:rPr lang="en-US" sz="1200" dirty="0" smtClean="0"/>
                <a:t>Transcoding new HQ to LT annual cost</a:t>
              </a:r>
              <a:endParaRPr lang="en-US" sz="1200" dirty="0"/>
            </a:p>
          </p:txBody>
        </p:sp>
      </p:grpSp>
      <p:cxnSp>
        <p:nvCxnSpPr>
          <p:cNvPr id="156" name="Straight Connector 155"/>
          <p:cNvCxnSpPr/>
          <p:nvPr/>
        </p:nvCxnSpPr>
        <p:spPr>
          <a:xfrm flipV="1">
            <a:off x="5273566" y="2786734"/>
            <a:ext cx="3991407" cy="9433"/>
          </a:xfrm>
          <a:prstGeom prst="line">
            <a:avLst/>
          </a:prstGeom>
        </p:spPr>
        <p:style>
          <a:lnRef idx="1">
            <a:schemeClr val="accent1"/>
          </a:lnRef>
          <a:fillRef idx="0">
            <a:schemeClr val="accent1"/>
          </a:fillRef>
          <a:effectRef idx="0">
            <a:schemeClr val="accent1"/>
          </a:effectRef>
          <a:fontRef idx="minor">
            <a:schemeClr val="tx1"/>
          </a:fontRef>
        </p:style>
      </p:cxnSp>
      <p:sp>
        <p:nvSpPr>
          <p:cNvPr id="157" name="TextBox 156"/>
          <p:cNvSpPr txBox="1"/>
          <p:nvPr/>
        </p:nvSpPr>
        <p:spPr>
          <a:xfrm>
            <a:off x="494756" y="1489875"/>
            <a:ext cx="2694052" cy="369332"/>
          </a:xfrm>
          <a:prstGeom prst="rect">
            <a:avLst/>
          </a:prstGeom>
          <a:noFill/>
        </p:spPr>
        <p:txBody>
          <a:bodyPr wrap="square" rtlCol="0">
            <a:spAutoFit/>
          </a:bodyPr>
          <a:lstStyle/>
          <a:p>
            <a:r>
              <a:rPr lang="en-US" dirty="0" smtClean="0"/>
              <a:t>Model B annual cost</a:t>
            </a:r>
            <a:endParaRPr lang="en-US" dirty="0"/>
          </a:p>
        </p:txBody>
      </p:sp>
      <p:sp>
        <p:nvSpPr>
          <p:cNvPr id="159" name="TextBox 158"/>
          <p:cNvSpPr txBox="1"/>
          <p:nvPr/>
        </p:nvSpPr>
        <p:spPr>
          <a:xfrm>
            <a:off x="654269" y="6050858"/>
            <a:ext cx="10893972" cy="646331"/>
          </a:xfrm>
          <a:prstGeom prst="rect">
            <a:avLst/>
          </a:prstGeom>
          <a:noFill/>
        </p:spPr>
        <p:txBody>
          <a:bodyPr wrap="square" rtlCol="0">
            <a:spAutoFit/>
          </a:bodyPr>
          <a:lstStyle/>
          <a:p>
            <a:r>
              <a:rPr lang="en-US" dirty="0"/>
              <a:t>Calculate video annual cost </a:t>
            </a:r>
            <a:r>
              <a:rPr lang="en-US" dirty="0" smtClean="0"/>
              <a:t>4K model B: uses model A accumulation for backup cost and B accumulation for processed cost.</a:t>
            </a:r>
            <a:endParaRPr lang="en-US" dirty="0"/>
          </a:p>
        </p:txBody>
      </p:sp>
    </p:spTree>
    <p:extLst>
      <p:ext uri="{BB962C8B-B14F-4D97-AF65-F5344CB8AC3E}">
        <p14:creationId xmlns:p14="http://schemas.microsoft.com/office/powerpoint/2010/main" val="22266374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367" y="348634"/>
            <a:ext cx="10515600" cy="620220"/>
          </a:xfrm>
        </p:spPr>
        <p:txBody>
          <a:bodyPr>
            <a:normAutofit/>
          </a:bodyPr>
          <a:lstStyle/>
          <a:p>
            <a:r>
              <a:rPr lang="en-US" sz="3200" dirty="0" smtClean="0"/>
              <a:t>Calculations – Annual Storage Cost Model C</a:t>
            </a:r>
            <a:endParaRPr lang="en-US" sz="2000" dirty="0"/>
          </a:p>
        </p:txBody>
      </p:sp>
      <p:sp>
        <p:nvSpPr>
          <p:cNvPr id="130" name="TextBox 129"/>
          <p:cNvSpPr txBox="1"/>
          <p:nvPr/>
        </p:nvSpPr>
        <p:spPr>
          <a:xfrm>
            <a:off x="2584064" y="1936356"/>
            <a:ext cx="3040117" cy="369332"/>
          </a:xfrm>
          <a:prstGeom prst="rect">
            <a:avLst/>
          </a:prstGeom>
          <a:noFill/>
        </p:spPr>
        <p:txBody>
          <a:bodyPr wrap="square" rtlCol="0">
            <a:spAutoFit/>
          </a:bodyPr>
          <a:lstStyle/>
          <a:p>
            <a:r>
              <a:rPr lang="en-US" dirty="0" smtClean="0"/>
              <a:t>Up to 15 Petabytes</a:t>
            </a:r>
            <a:endParaRPr lang="en-US" dirty="0"/>
          </a:p>
        </p:txBody>
      </p:sp>
      <p:sp>
        <p:nvSpPr>
          <p:cNvPr id="131" name="TextBox 130"/>
          <p:cNvSpPr txBox="1"/>
          <p:nvPr/>
        </p:nvSpPr>
        <p:spPr>
          <a:xfrm>
            <a:off x="4613810" y="2327866"/>
            <a:ext cx="3794470" cy="369332"/>
          </a:xfrm>
          <a:prstGeom prst="rect">
            <a:avLst/>
          </a:prstGeom>
          <a:noFill/>
        </p:spPr>
        <p:txBody>
          <a:bodyPr wrap="square" rtlCol="0">
            <a:spAutoFit/>
          </a:bodyPr>
          <a:lstStyle/>
          <a:p>
            <a:r>
              <a:rPr lang="it-IT" dirty="0"/>
              <a:t>=((E5-E4)*$L$21)+(E5*($K$23+$K$24))</a:t>
            </a:r>
          </a:p>
        </p:txBody>
      </p:sp>
      <p:sp>
        <p:nvSpPr>
          <p:cNvPr id="157" name="TextBox 156"/>
          <p:cNvSpPr txBox="1"/>
          <p:nvPr/>
        </p:nvSpPr>
        <p:spPr>
          <a:xfrm>
            <a:off x="2535258" y="2313230"/>
            <a:ext cx="2694052" cy="369332"/>
          </a:xfrm>
          <a:prstGeom prst="rect">
            <a:avLst/>
          </a:prstGeom>
          <a:noFill/>
        </p:spPr>
        <p:txBody>
          <a:bodyPr wrap="square" rtlCol="0">
            <a:spAutoFit/>
          </a:bodyPr>
          <a:lstStyle/>
          <a:p>
            <a:r>
              <a:rPr lang="en-US" dirty="0" smtClean="0"/>
              <a:t>Model C annual cost</a:t>
            </a:r>
            <a:endParaRPr lang="en-US" dirty="0"/>
          </a:p>
        </p:txBody>
      </p:sp>
      <p:grpSp>
        <p:nvGrpSpPr>
          <p:cNvPr id="57" name="Group 56"/>
          <p:cNvGrpSpPr/>
          <p:nvPr/>
        </p:nvGrpSpPr>
        <p:grpSpPr>
          <a:xfrm>
            <a:off x="4749176" y="1648981"/>
            <a:ext cx="1056584" cy="706813"/>
            <a:chOff x="4194642" y="1938978"/>
            <a:chExt cx="1099288" cy="706813"/>
          </a:xfrm>
        </p:grpSpPr>
        <p:cxnSp>
          <p:nvCxnSpPr>
            <p:cNvPr id="58" name="Straight Arrow Connector 57"/>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4194642" y="1938978"/>
              <a:ext cx="1099288" cy="461665"/>
            </a:xfrm>
            <a:prstGeom prst="rect">
              <a:avLst/>
            </a:prstGeom>
            <a:noFill/>
          </p:spPr>
          <p:txBody>
            <a:bodyPr wrap="square" rtlCol="0">
              <a:spAutoFit/>
            </a:bodyPr>
            <a:lstStyle/>
            <a:p>
              <a:r>
                <a:rPr lang="en-US" sz="1200" dirty="0"/>
                <a:t>n</a:t>
              </a:r>
              <a:r>
                <a:rPr lang="en-US" sz="1200" dirty="0" smtClean="0"/>
                <a:t>ew accumulation</a:t>
              </a:r>
              <a:endParaRPr lang="en-US" sz="1200" dirty="0"/>
            </a:p>
          </p:txBody>
        </p:sp>
      </p:grpSp>
      <p:grpSp>
        <p:nvGrpSpPr>
          <p:cNvPr id="60" name="Group 59"/>
          <p:cNvGrpSpPr/>
          <p:nvPr/>
        </p:nvGrpSpPr>
        <p:grpSpPr>
          <a:xfrm>
            <a:off x="5857687" y="1489339"/>
            <a:ext cx="1000103" cy="897143"/>
            <a:chOff x="4495157" y="1748648"/>
            <a:chExt cx="1040524" cy="897143"/>
          </a:xfrm>
        </p:grpSpPr>
        <p:cxnSp>
          <p:nvCxnSpPr>
            <p:cNvPr id="61" name="Straight Arrow Connector 60"/>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4495157" y="1748648"/>
              <a:ext cx="1040524" cy="646331"/>
            </a:xfrm>
            <a:prstGeom prst="rect">
              <a:avLst/>
            </a:prstGeom>
            <a:noFill/>
          </p:spPr>
          <p:txBody>
            <a:bodyPr wrap="square" rtlCol="0">
              <a:spAutoFit/>
            </a:bodyPr>
            <a:lstStyle/>
            <a:p>
              <a:r>
                <a:rPr lang="en-US" sz="1200" dirty="0" smtClean="0"/>
                <a:t>Tape + backup tape cost</a:t>
              </a:r>
              <a:endParaRPr lang="en-US" sz="1200" dirty="0"/>
            </a:p>
          </p:txBody>
        </p:sp>
      </p:grpSp>
      <p:cxnSp>
        <p:nvCxnSpPr>
          <p:cNvPr id="64" name="Elbow Connector 63"/>
          <p:cNvCxnSpPr/>
          <p:nvPr/>
        </p:nvCxnSpPr>
        <p:spPr>
          <a:xfrm rot="5400000">
            <a:off x="6670656" y="1959898"/>
            <a:ext cx="428971" cy="4241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6673044" y="1524570"/>
            <a:ext cx="1041344" cy="461665"/>
          </a:xfrm>
          <a:prstGeom prst="rect">
            <a:avLst/>
          </a:prstGeom>
          <a:noFill/>
        </p:spPr>
        <p:txBody>
          <a:bodyPr wrap="square" rtlCol="0">
            <a:spAutoFit/>
          </a:bodyPr>
          <a:lstStyle/>
          <a:p>
            <a:r>
              <a:rPr lang="en-US" sz="1200" dirty="0" smtClean="0"/>
              <a:t>total accumulation</a:t>
            </a:r>
            <a:endParaRPr lang="en-US" sz="1200" dirty="0"/>
          </a:p>
        </p:txBody>
      </p:sp>
      <p:cxnSp>
        <p:nvCxnSpPr>
          <p:cNvPr id="66" name="Elbow Connector 65"/>
          <p:cNvCxnSpPr/>
          <p:nvPr/>
        </p:nvCxnSpPr>
        <p:spPr>
          <a:xfrm rot="5400000">
            <a:off x="7279517" y="1775439"/>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7528260" y="1302979"/>
            <a:ext cx="649523" cy="461665"/>
          </a:xfrm>
          <a:prstGeom prst="rect">
            <a:avLst/>
          </a:prstGeom>
          <a:noFill/>
        </p:spPr>
        <p:txBody>
          <a:bodyPr wrap="square" rtlCol="0">
            <a:spAutoFit/>
          </a:bodyPr>
          <a:lstStyle/>
          <a:p>
            <a:r>
              <a:rPr lang="en-US" sz="1200" dirty="0" smtClean="0"/>
              <a:t>fixed cost TB</a:t>
            </a:r>
            <a:endParaRPr lang="en-US" sz="1200" dirty="0"/>
          </a:p>
        </p:txBody>
      </p:sp>
      <p:cxnSp>
        <p:nvCxnSpPr>
          <p:cNvPr id="68" name="Elbow Connector 67"/>
          <p:cNvCxnSpPr/>
          <p:nvPr/>
        </p:nvCxnSpPr>
        <p:spPr>
          <a:xfrm rot="5400000">
            <a:off x="7970393" y="1758784"/>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8279913" y="1296482"/>
            <a:ext cx="729892" cy="461665"/>
          </a:xfrm>
          <a:prstGeom prst="rect">
            <a:avLst/>
          </a:prstGeom>
          <a:noFill/>
        </p:spPr>
        <p:txBody>
          <a:bodyPr wrap="square" rtlCol="0">
            <a:spAutoFit/>
          </a:bodyPr>
          <a:lstStyle/>
          <a:p>
            <a:r>
              <a:rPr lang="en-US" sz="1200" dirty="0" smtClean="0"/>
              <a:t>backup cost TB</a:t>
            </a:r>
            <a:endParaRPr lang="en-US" sz="1200" dirty="0"/>
          </a:p>
        </p:txBody>
      </p:sp>
      <p:grpSp>
        <p:nvGrpSpPr>
          <p:cNvPr id="70" name="Group 69"/>
          <p:cNvGrpSpPr/>
          <p:nvPr/>
        </p:nvGrpSpPr>
        <p:grpSpPr>
          <a:xfrm>
            <a:off x="4389069" y="4024085"/>
            <a:ext cx="1042518" cy="706813"/>
            <a:chOff x="4209277" y="1938978"/>
            <a:chExt cx="1084653" cy="706813"/>
          </a:xfrm>
        </p:grpSpPr>
        <p:cxnSp>
          <p:nvCxnSpPr>
            <p:cNvPr id="71" name="Straight Arrow Connector 70"/>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4209277" y="1938978"/>
              <a:ext cx="1084653" cy="461665"/>
            </a:xfrm>
            <a:prstGeom prst="rect">
              <a:avLst/>
            </a:prstGeom>
            <a:noFill/>
          </p:spPr>
          <p:txBody>
            <a:bodyPr wrap="square" rtlCol="0">
              <a:spAutoFit/>
            </a:bodyPr>
            <a:lstStyle/>
            <a:p>
              <a:r>
                <a:rPr lang="en-US" sz="1200" dirty="0"/>
                <a:t>n</a:t>
              </a:r>
              <a:r>
                <a:rPr lang="en-US" sz="1200" dirty="0" smtClean="0"/>
                <a:t>ew accumulation</a:t>
              </a:r>
              <a:endParaRPr lang="en-US" sz="1200" dirty="0"/>
            </a:p>
          </p:txBody>
        </p:sp>
      </p:grpSp>
      <p:sp>
        <p:nvSpPr>
          <p:cNvPr id="73" name="TextBox 72"/>
          <p:cNvSpPr txBox="1"/>
          <p:nvPr/>
        </p:nvSpPr>
        <p:spPr>
          <a:xfrm>
            <a:off x="258855" y="4723060"/>
            <a:ext cx="11247061" cy="369332"/>
          </a:xfrm>
          <a:prstGeom prst="rect">
            <a:avLst/>
          </a:prstGeom>
          <a:noFill/>
        </p:spPr>
        <p:txBody>
          <a:bodyPr wrap="square" rtlCol="0">
            <a:spAutoFit/>
          </a:bodyPr>
          <a:lstStyle/>
          <a:p>
            <a:r>
              <a:rPr lang="en-US" dirty="0"/>
              <a:t>Calculate video </a:t>
            </a:r>
            <a:r>
              <a:rPr lang="en-US" dirty="0" smtClean="0"/>
              <a:t>annual cost 4K model C: </a:t>
            </a:r>
            <a:r>
              <a:rPr lang="nn-NO" dirty="0"/>
              <a:t>=((E11-E10)*$L$21)+($E$10*($K$23+$K$24))+((E11-$E$10)*($K$26+$K$27))</a:t>
            </a:r>
            <a:endParaRPr lang="en-US" dirty="0"/>
          </a:p>
        </p:txBody>
      </p:sp>
      <p:grpSp>
        <p:nvGrpSpPr>
          <p:cNvPr id="74" name="Group 73"/>
          <p:cNvGrpSpPr/>
          <p:nvPr/>
        </p:nvGrpSpPr>
        <p:grpSpPr>
          <a:xfrm>
            <a:off x="5540482" y="3832783"/>
            <a:ext cx="1000103" cy="897143"/>
            <a:chOff x="4495157" y="1748648"/>
            <a:chExt cx="1040524" cy="897143"/>
          </a:xfrm>
        </p:grpSpPr>
        <p:cxnSp>
          <p:nvCxnSpPr>
            <p:cNvPr id="75" name="Straight Arrow Connector 7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4495157" y="1748648"/>
              <a:ext cx="1040524" cy="646331"/>
            </a:xfrm>
            <a:prstGeom prst="rect">
              <a:avLst/>
            </a:prstGeom>
            <a:noFill/>
          </p:spPr>
          <p:txBody>
            <a:bodyPr wrap="square" rtlCol="0">
              <a:spAutoFit/>
            </a:bodyPr>
            <a:lstStyle/>
            <a:p>
              <a:r>
                <a:rPr lang="en-US" sz="1200" dirty="0" smtClean="0"/>
                <a:t>Tape + backup tape cost</a:t>
              </a:r>
              <a:endParaRPr lang="en-US" sz="1200" dirty="0"/>
            </a:p>
          </p:txBody>
        </p:sp>
      </p:grpSp>
      <p:grpSp>
        <p:nvGrpSpPr>
          <p:cNvPr id="77" name="Group 76"/>
          <p:cNvGrpSpPr/>
          <p:nvPr/>
        </p:nvGrpSpPr>
        <p:grpSpPr>
          <a:xfrm>
            <a:off x="6529067" y="3860952"/>
            <a:ext cx="1039745" cy="861912"/>
            <a:chOff x="7575803" y="3749368"/>
            <a:chExt cx="1081768" cy="861912"/>
          </a:xfrm>
        </p:grpSpPr>
        <p:cxnSp>
          <p:nvCxnSpPr>
            <p:cNvPr id="78" name="Elbow Connector 77"/>
            <p:cNvCxnSpPr/>
            <p:nvPr/>
          </p:nvCxnSpPr>
          <p:spPr>
            <a:xfrm rot="5400000">
              <a:off x="7573416" y="4184696"/>
              <a:ext cx="428971" cy="4241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7575804" y="3749368"/>
              <a:ext cx="1081767" cy="461665"/>
            </a:xfrm>
            <a:prstGeom prst="rect">
              <a:avLst/>
            </a:prstGeom>
            <a:noFill/>
          </p:spPr>
          <p:txBody>
            <a:bodyPr wrap="square" rtlCol="0">
              <a:spAutoFit/>
            </a:bodyPr>
            <a:lstStyle/>
            <a:p>
              <a:r>
                <a:rPr lang="en-US" sz="1200" dirty="0" smtClean="0"/>
                <a:t>total &lt; 15 TB accumulation</a:t>
              </a:r>
              <a:endParaRPr lang="en-US" sz="1200" dirty="0"/>
            </a:p>
          </p:txBody>
        </p:sp>
      </p:grpSp>
      <p:sp>
        <p:nvSpPr>
          <p:cNvPr id="80" name="TextBox 79"/>
          <p:cNvSpPr txBox="1"/>
          <p:nvPr/>
        </p:nvSpPr>
        <p:spPr>
          <a:xfrm>
            <a:off x="7553385" y="3573098"/>
            <a:ext cx="649523" cy="646331"/>
          </a:xfrm>
          <a:prstGeom prst="rect">
            <a:avLst/>
          </a:prstGeom>
          <a:noFill/>
        </p:spPr>
        <p:txBody>
          <a:bodyPr wrap="square" rtlCol="0">
            <a:spAutoFit/>
          </a:bodyPr>
          <a:lstStyle/>
          <a:p>
            <a:r>
              <a:rPr lang="en-US" sz="1200" dirty="0" smtClean="0"/>
              <a:t>fixed cost &lt; 15 TB</a:t>
            </a:r>
            <a:endParaRPr lang="en-US" sz="1200" dirty="0"/>
          </a:p>
        </p:txBody>
      </p:sp>
      <p:cxnSp>
        <p:nvCxnSpPr>
          <p:cNvPr id="81" name="Elbow Connector 80"/>
          <p:cNvCxnSpPr/>
          <p:nvPr/>
        </p:nvCxnSpPr>
        <p:spPr>
          <a:xfrm rot="5400000">
            <a:off x="7916743" y="4355395"/>
            <a:ext cx="536244" cy="25478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8026937" y="3767097"/>
            <a:ext cx="729892" cy="461665"/>
          </a:xfrm>
          <a:prstGeom prst="rect">
            <a:avLst/>
          </a:prstGeom>
          <a:noFill/>
        </p:spPr>
        <p:txBody>
          <a:bodyPr wrap="square" rtlCol="0">
            <a:spAutoFit/>
          </a:bodyPr>
          <a:lstStyle/>
          <a:p>
            <a:r>
              <a:rPr lang="en-US" sz="1200" dirty="0" smtClean="0"/>
              <a:t>backup cost TB</a:t>
            </a:r>
            <a:endParaRPr lang="en-US" sz="1200" dirty="0"/>
          </a:p>
        </p:txBody>
      </p:sp>
      <p:sp>
        <p:nvSpPr>
          <p:cNvPr id="83" name="TextBox 82"/>
          <p:cNvSpPr txBox="1"/>
          <p:nvPr/>
        </p:nvSpPr>
        <p:spPr>
          <a:xfrm>
            <a:off x="1135449" y="4359176"/>
            <a:ext cx="2922018" cy="369332"/>
          </a:xfrm>
          <a:prstGeom prst="rect">
            <a:avLst/>
          </a:prstGeom>
          <a:noFill/>
        </p:spPr>
        <p:txBody>
          <a:bodyPr wrap="square" rtlCol="0">
            <a:spAutoFit/>
          </a:bodyPr>
          <a:lstStyle/>
          <a:p>
            <a:r>
              <a:rPr lang="en-US" dirty="0" smtClean="0"/>
              <a:t>Expansion after 15 Petabytes</a:t>
            </a:r>
            <a:endParaRPr lang="en-US" dirty="0"/>
          </a:p>
        </p:txBody>
      </p:sp>
      <p:cxnSp>
        <p:nvCxnSpPr>
          <p:cNvPr id="84" name="Elbow Connector 83"/>
          <p:cNvCxnSpPr/>
          <p:nvPr/>
        </p:nvCxnSpPr>
        <p:spPr>
          <a:xfrm rot="5400000">
            <a:off x="7283533" y="4237775"/>
            <a:ext cx="584859" cy="50957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85" name="Group 84"/>
          <p:cNvGrpSpPr/>
          <p:nvPr/>
        </p:nvGrpSpPr>
        <p:grpSpPr>
          <a:xfrm>
            <a:off x="9031206" y="3784786"/>
            <a:ext cx="1083757" cy="861912"/>
            <a:chOff x="7530011" y="3749368"/>
            <a:chExt cx="1127559" cy="861912"/>
          </a:xfrm>
        </p:grpSpPr>
        <p:cxnSp>
          <p:nvCxnSpPr>
            <p:cNvPr id="86" name="Elbow Connector 85"/>
            <p:cNvCxnSpPr/>
            <p:nvPr/>
          </p:nvCxnSpPr>
          <p:spPr>
            <a:xfrm rot="5400000">
              <a:off x="7573416" y="4184696"/>
              <a:ext cx="428971" cy="42419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7530011" y="3749368"/>
              <a:ext cx="1127559" cy="461665"/>
            </a:xfrm>
            <a:prstGeom prst="rect">
              <a:avLst/>
            </a:prstGeom>
            <a:noFill/>
          </p:spPr>
          <p:txBody>
            <a:bodyPr wrap="square" rtlCol="0">
              <a:spAutoFit/>
            </a:bodyPr>
            <a:lstStyle/>
            <a:p>
              <a:r>
                <a:rPr lang="en-US" sz="1200" dirty="0" smtClean="0"/>
                <a:t>total &gt; 15 TB accumulation</a:t>
              </a:r>
              <a:endParaRPr lang="en-US" sz="1200" dirty="0"/>
            </a:p>
          </p:txBody>
        </p:sp>
      </p:grpSp>
      <p:grpSp>
        <p:nvGrpSpPr>
          <p:cNvPr id="88" name="Group 87"/>
          <p:cNvGrpSpPr/>
          <p:nvPr/>
        </p:nvGrpSpPr>
        <p:grpSpPr>
          <a:xfrm>
            <a:off x="10818349" y="3693217"/>
            <a:ext cx="729892" cy="983815"/>
            <a:chOff x="10962257" y="4344456"/>
            <a:chExt cx="729892" cy="983815"/>
          </a:xfrm>
        </p:grpSpPr>
        <p:cxnSp>
          <p:nvCxnSpPr>
            <p:cNvPr id="89" name="Elbow Connector 88"/>
            <p:cNvCxnSpPr/>
            <p:nvPr/>
          </p:nvCxnSpPr>
          <p:spPr>
            <a:xfrm rot="5400000">
              <a:off x="10852063" y="4932754"/>
              <a:ext cx="536244" cy="25478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10962257" y="4344456"/>
              <a:ext cx="729892" cy="461665"/>
            </a:xfrm>
            <a:prstGeom prst="rect">
              <a:avLst/>
            </a:prstGeom>
            <a:noFill/>
          </p:spPr>
          <p:txBody>
            <a:bodyPr wrap="square" rtlCol="0">
              <a:spAutoFit/>
            </a:bodyPr>
            <a:lstStyle/>
            <a:p>
              <a:r>
                <a:rPr lang="en-US" sz="1200" dirty="0" smtClean="0"/>
                <a:t>backup cost TB</a:t>
              </a:r>
              <a:endParaRPr lang="en-US" sz="1200" dirty="0"/>
            </a:p>
          </p:txBody>
        </p:sp>
      </p:grpSp>
      <p:grpSp>
        <p:nvGrpSpPr>
          <p:cNvPr id="91" name="Group 90"/>
          <p:cNvGrpSpPr/>
          <p:nvPr/>
        </p:nvGrpSpPr>
        <p:grpSpPr>
          <a:xfrm>
            <a:off x="10114965" y="3586701"/>
            <a:ext cx="691719" cy="1160034"/>
            <a:chOff x="10256495" y="4202319"/>
            <a:chExt cx="691719" cy="1160034"/>
          </a:xfrm>
        </p:grpSpPr>
        <p:sp>
          <p:nvSpPr>
            <p:cNvPr id="92" name="TextBox 91"/>
            <p:cNvSpPr txBox="1"/>
            <p:nvPr/>
          </p:nvSpPr>
          <p:spPr>
            <a:xfrm>
              <a:off x="10298691" y="4202319"/>
              <a:ext cx="649523" cy="646331"/>
            </a:xfrm>
            <a:prstGeom prst="rect">
              <a:avLst/>
            </a:prstGeom>
            <a:noFill/>
          </p:spPr>
          <p:txBody>
            <a:bodyPr wrap="square" rtlCol="0">
              <a:spAutoFit/>
            </a:bodyPr>
            <a:lstStyle/>
            <a:p>
              <a:r>
                <a:rPr lang="en-US" sz="1200" dirty="0" smtClean="0"/>
                <a:t>fixed cost &gt; 15 TB</a:t>
              </a:r>
              <a:endParaRPr lang="en-US" sz="1200" dirty="0"/>
            </a:p>
          </p:txBody>
        </p:sp>
        <p:cxnSp>
          <p:nvCxnSpPr>
            <p:cNvPr id="93" name="Elbow Connector 92"/>
            <p:cNvCxnSpPr/>
            <p:nvPr/>
          </p:nvCxnSpPr>
          <p:spPr>
            <a:xfrm rot="5400000">
              <a:off x="10150072" y="4914367"/>
              <a:ext cx="554409" cy="34156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59154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367" y="348634"/>
            <a:ext cx="10515600" cy="620220"/>
          </a:xfrm>
        </p:spPr>
        <p:txBody>
          <a:bodyPr>
            <a:normAutofit/>
          </a:bodyPr>
          <a:lstStyle/>
          <a:p>
            <a:r>
              <a:rPr lang="en-US" sz="3200" dirty="0" smtClean="0"/>
              <a:t>Calculations – Annual Storage Cost Model D</a:t>
            </a:r>
            <a:endParaRPr lang="en-US" sz="2000" dirty="0"/>
          </a:p>
        </p:txBody>
      </p:sp>
      <p:sp>
        <p:nvSpPr>
          <p:cNvPr id="63" name="TextBox 62"/>
          <p:cNvSpPr txBox="1"/>
          <p:nvPr/>
        </p:nvSpPr>
        <p:spPr>
          <a:xfrm>
            <a:off x="1740413" y="3665441"/>
            <a:ext cx="3040117" cy="369332"/>
          </a:xfrm>
          <a:prstGeom prst="rect">
            <a:avLst/>
          </a:prstGeom>
          <a:noFill/>
        </p:spPr>
        <p:txBody>
          <a:bodyPr wrap="square" rtlCol="0">
            <a:spAutoFit/>
          </a:bodyPr>
          <a:lstStyle/>
          <a:p>
            <a:r>
              <a:rPr lang="en-US" dirty="0" smtClean="0"/>
              <a:t>Expansion after 15 Petabytes</a:t>
            </a:r>
            <a:endParaRPr lang="en-US" dirty="0"/>
          </a:p>
        </p:txBody>
      </p:sp>
      <p:sp>
        <p:nvSpPr>
          <p:cNvPr id="5" name="TextBox 4"/>
          <p:cNvSpPr txBox="1"/>
          <p:nvPr/>
        </p:nvSpPr>
        <p:spPr>
          <a:xfrm>
            <a:off x="1190297" y="5259423"/>
            <a:ext cx="8891751" cy="369332"/>
          </a:xfrm>
          <a:prstGeom prst="rect">
            <a:avLst/>
          </a:prstGeom>
          <a:noFill/>
        </p:spPr>
        <p:txBody>
          <a:bodyPr wrap="square" rtlCol="0">
            <a:spAutoFit/>
          </a:bodyPr>
          <a:lstStyle/>
          <a:p>
            <a:r>
              <a:rPr lang="en-US" dirty="0"/>
              <a:t>=((C11-C10)*$K$21)+((F11-F10)*$K$21)+(C11*$K$24)+($F$10*$K$23)+((F11-$F$10)*$K$26)</a:t>
            </a:r>
          </a:p>
        </p:txBody>
      </p:sp>
      <p:grpSp>
        <p:nvGrpSpPr>
          <p:cNvPr id="106" name="Group 105"/>
          <p:cNvGrpSpPr/>
          <p:nvPr/>
        </p:nvGrpSpPr>
        <p:grpSpPr>
          <a:xfrm>
            <a:off x="1714291" y="4419727"/>
            <a:ext cx="1040524" cy="895134"/>
            <a:chOff x="4173921" y="1750657"/>
            <a:chExt cx="1040524" cy="895134"/>
          </a:xfrm>
        </p:grpSpPr>
        <p:cxnSp>
          <p:nvCxnSpPr>
            <p:cNvPr id="107" name="Straight Arrow Connector 106"/>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4173921" y="1750657"/>
              <a:ext cx="1040524" cy="646331"/>
            </a:xfrm>
            <a:prstGeom prst="rect">
              <a:avLst/>
            </a:prstGeom>
            <a:noFill/>
          </p:spPr>
          <p:txBody>
            <a:bodyPr wrap="square" rtlCol="0">
              <a:spAutoFit/>
            </a:bodyPr>
            <a:lstStyle/>
            <a:p>
              <a:r>
                <a:rPr lang="en-US" sz="1200" dirty="0" smtClean="0"/>
                <a:t>New HQ + </a:t>
              </a:r>
              <a:r>
                <a:rPr lang="en-US" sz="1200" dirty="0" err="1" smtClean="0"/>
                <a:t>Mezz</a:t>
              </a:r>
              <a:r>
                <a:rPr lang="en-US" sz="1200" dirty="0" smtClean="0"/>
                <a:t> backup accumulation</a:t>
              </a:r>
              <a:endParaRPr lang="en-US" sz="1200" dirty="0"/>
            </a:p>
          </p:txBody>
        </p:sp>
      </p:grpSp>
      <p:grpSp>
        <p:nvGrpSpPr>
          <p:cNvPr id="109" name="Group 108"/>
          <p:cNvGrpSpPr/>
          <p:nvPr/>
        </p:nvGrpSpPr>
        <p:grpSpPr>
          <a:xfrm>
            <a:off x="2653882" y="4604393"/>
            <a:ext cx="769316" cy="695252"/>
            <a:chOff x="4340422" y="1950539"/>
            <a:chExt cx="769316" cy="695252"/>
          </a:xfrm>
        </p:grpSpPr>
        <p:cxnSp>
          <p:nvCxnSpPr>
            <p:cNvPr id="110" name="Straight Arrow Connector 109"/>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4340422" y="1950539"/>
              <a:ext cx="769316" cy="461665"/>
            </a:xfrm>
            <a:prstGeom prst="rect">
              <a:avLst/>
            </a:prstGeom>
            <a:noFill/>
          </p:spPr>
          <p:txBody>
            <a:bodyPr wrap="square" rtlCol="0">
              <a:spAutoFit/>
            </a:bodyPr>
            <a:lstStyle/>
            <a:p>
              <a:r>
                <a:rPr lang="en-US" sz="1200" dirty="0" smtClean="0"/>
                <a:t>Backup tape cost</a:t>
              </a:r>
              <a:endParaRPr lang="en-US" sz="1200" dirty="0"/>
            </a:p>
          </p:txBody>
        </p:sp>
      </p:grpSp>
      <p:grpSp>
        <p:nvGrpSpPr>
          <p:cNvPr id="112" name="Group 111"/>
          <p:cNvGrpSpPr/>
          <p:nvPr/>
        </p:nvGrpSpPr>
        <p:grpSpPr>
          <a:xfrm>
            <a:off x="3409755" y="4419727"/>
            <a:ext cx="1040524" cy="895134"/>
            <a:chOff x="4173921" y="1750657"/>
            <a:chExt cx="1040524" cy="895134"/>
          </a:xfrm>
        </p:grpSpPr>
        <p:cxnSp>
          <p:nvCxnSpPr>
            <p:cNvPr id="113" name="Straight Arrow Connector 112"/>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4173921" y="1750657"/>
              <a:ext cx="1040524" cy="646331"/>
            </a:xfrm>
            <a:prstGeom prst="rect">
              <a:avLst/>
            </a:prstGeom>
            <a:noFill/>
          </p:spPr>
          <p:txBody>
            <a:bodyPr wrap="square" rtlCol="0">
              <a:spAutoFit/>
            </a:bodyPr>
            <a:lstStyle/>
            <a:p>
              <a:r>
                <a:rPr lang="en-US" sz="1200" dirty="0" smtClean="0"/>
                <a:t>New HQ + </a:t>
              </a:r>
              <a:r>
                <a:rPr lang="en-US" sz="1200" dirty="0" err="1" smtClean="0"/>
                <a:t>Mezz</a:t>
              </a:r>
              <a:r>
                <a:rPr lang="en-US" sz="1200" dirty="0" smtClean="0"/>
                <a:t> online accumulation</a:t>
              </a:r>
              <a:endParaRPr lang="en-US" sz="1200" dirty="0"/>
            </a:p>
          </p:txBody>
        </p:sp>
      </p:grpSp>
      <p:grpSp>
        <p:nvGrpSpPr>
          <p:cNvPr id="115" name="Group 114"/>
          <p:cNvGrpSpPr/>
          <p:nvPr/>
        </p:nvGrpSpPr>
        <p:grpSpPr>
          <a:xfrm>
            <a:off x="4390845" y="4601016"/>
            <a:ext cx="734686" cy="698629"/>
            <a:chOff x="4469425" y="1947162"/>
            <a:chExt cx="734686" cy="698629"/>
          </a:xfrm>
        </p:grpSpPr>
        <p:cxnSp>
          <p:nvCxnSpPr>
            <p:cNvPr id="116" name="Straight Arrow Connector 115"/>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4469425" y="1947162"/>
              <a:ext cx="734686" cy="461665"/>
            </a:xfrm>
            <a:prstGeom prst="rect">
              <a:avLst/>
            </a:prstGeom>
            <a:noFill/>
          </p:spPr>
          <p:txBody>
            <a:bodyPr wrap="square" rtlCol="0">
              <a:spAutoFit/>
            </a:bodyPr>
            <a:lstStyle/>
            <a:p>
              <a:r>
                <a:rPr lang="en-US" sz="1200" dirty="0" smtClean="0"/>
                <a:t>tape cost</a:t>
              </a:r>
              <a:endParaRPr lang="en-US" sz="1200" dirty="0"/>
            </a:p>
          </p:txBody>
        </p:sp>
      </p:grpSp>
      <p:grpSp>
        <p:nvGrpSpPr>
          <p:cNvPr id="118" name="Group 117"/>
          <p:cNvGrpSpPr/>
          <p:nvPr/>
        </p:nvGrpSpPr>
        <p:grpSpPr>
          <a:xfrm>
            <a:off x="5073346" y="4604393"/>
            <a:ext cx="1040524" cy="709526"/>
            <a:chOff x="4176285" y="1936265"/>
            <a:chExt cx="1040524" cy="709526"/>
          </a:xfrm>
        </p:grpSpPr>
        <p:cxnSp>
          <p:nvCxnSpPr>
            <p:cNvPr id="119" name="Straight Arrow Connector 118"/>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4176285" y="1936265"/>
              <a:ext cx="1040524" cy="461665"/>
            </a:xfrm>
            <a:prstGeom prst="rect">
              <a:avLst/>
            </a:prstGeom>
            <a:noFill/>
          </p:spPr>
          <p:txBody>
            <a:bodyPr wrap="square" rtlCol="0">
              <a:spAutoFit/>
            </a:bodyPr>
            <a:lstStyle/>
            <a:p>
              <a:r>
                <a:rPr lang="en-US" sz="1200" dirty="0" smtClean="0"/>
                <a:t>Annual backup cost</a:t>
              </a:r>
              <a:endParaRPr lang="en-US" sz="1200" dirty="0"/>
            </a:p>
          </p:txBody>
        </p:sp>
      </p:grpSp>
      <p:grpSp>
        <p:nvGrpSpPr>
          <p:cNvPr id="121" name="Group 120"/>
          <p:cNvGrpSpPr/>
          <p:nvPr/>
        </p:nvGrpSpPr>
        <p:grpSpPr>
          <a:xfrm>
            <a:off x="6720627" y="4059015"/>
            <a:ext cx="1090778" cy="1254904"/>
            <a:chOff x="4317048" y="1390887"/>
            <a:chExt cx="1090778" cy="1254904"/>
          </a:xfrm>
        </p:grpSpPr>
        <p:cxnSp>
          <p:nvCxnSpPr>
            <p:cNvPr id="122" name="Straight Arrow Connector 121"/>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4317048" y="1390887"/>
              <a:ext cx="1090778" cy="1015663"/>
            </a:xfrm>
            <a:prstGeom prst="rect">
              <a:avLst/>
            </a:prstGeom>
            <a:noFill/>
          </p:spPr>
          <p:txBody>
            <a:bodyPr wrap="square" rtlCol="0">
              <a:spAutoFit/>
            </a:bodyPr>
            <a:lstStyle/>
            <a:p>
              <a:r>
                <a:rPr lang="en-US" sz="1200" dirty="0" smtClean="0"/>
                <a:t>Total online HQ &amp; </a:t>
              </a:r>
              <a:r>
                <a:rPr lang="en-US" sz="1200" dirty="0" err="1" smtClean="0"/>
                <a:t>Mezz</a:t>
              </a:r>
              <a:r>
                <a:rPr lang="en-US" sz="1200" dirty="0" smtClean="0"/>
                <a:t> accumulation &lt; 15TB fixed cost</a:t>
              </a:r>
              <a:endParaRPr lang="en-US" sz="1200" dirty="0"/>
            </a:p>
          </p:txBody>
        </p:sp>
      </p:grpSp>
      <p:grpSp>
        <p:nvGrpSpPr>
          <p:cNvPr id="124" name="Group 123"/>
          <p:cNvGrpSpPr/>
          <p:nvPr/>
        </p:nvGrpSpPr>
        <p:grpSpPr>
          <a:xfrm>
            <a:off x="8387147" y="4026513"/>
            <a:ext cx="1090778" cy="1254904"/>
            <a:chOff x="4317048" y="1390887"/>
            <a:chExt cx="1090778" cy="1254904"/>
          </a:xfrm>
        </p:grpSpPr>
        <p:cxnSp>
          <p:nvCxnSpPr>
            <p:cNvPr id="125" name="Straight Arrow Connector 12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4317048" y="1390887"/>
              <a:ext cx="1090778" cy="1015663"/>
            </a:xfrm>
            <a:prstGeom prst="rect">
              <a:avLst/>
            </a:prstGeom>
            <a:noFill/>
          </p:spPr>
          <p:txBody>
            <a:bodyPr wrap="square" rtlCol="0">
              <a:spAutoFit/>
            </a:bodyPr>
            <a:lstStyle/>
            <a:p>
              <a:r>
                <a:rPr lang="en-US" sz="1200" dirty="0" smtClean="0"/>
                <a:t>Total online HQ &amp; </a:t>
              </a:r>
              <a:r>
                <a:rPr lang="en-US" sz="1200" dirty="0" err="1" smtClean="0"/>
                <a:t>Mezz</a:t>
              </a:r>
              <a:r>
                <a:rPr lang="en-US" sz="1200" dirty="0" smtClean="0"/>
                <a:t> accumulation &gt; 15TB fixed cost</a:t>
              </a:r>
              <a:endParaRPr lang="en-US" sz="1200" dirty="0"/>
            </a:p>
          </p:txBody>
        </p:sp>
      </p:grpSp>
      <p:sp>
        <p:nvSpPr>
          <p:cNvPr id="9" name="TextBox 8"/>
          <p:cNvSpPr txBox="1"/>
          <p:nvPr/>
        </p:nvSpPr>
        <p:spPr>
          <a:xfrm>
            <a:off x="1740232" y="3962565"/>
            <a:ext cx="2694052" cy="369332"/>
          </a:xfrm>
          <a:prstGeom prst="rect">
            <a:avLst/>
          </a:prstGeom>
          <a:noFill/>
        </p:spPr>
        <p:txBody>
          <a:bodyPr wrap="square" rtlCol="0">
            <a:spAutoFit/>
          </a:bodyPr>
          <a:lstStyle/>
          <a:p>
            <a:r>
              <a:rPr lang="en-US" dirty="0" smtClean="0"/>
              <a:t>Model D annual cost</a:t>
            </a:r>
            <a:endParaRPr lang="en-US" dirty="0"/>
          </a:p>
        </p:txBody>
      </p:sp>
      <p:sp>
        <p:nvSpPr>
          <p:cNvPr id="57" name="TextBox 56"/>
          <p:cNvSpPr txBox="1"/>
          <p:nvPr/>
        </p:nvSpPr>
        <p:spPr>
          <a:xfrm>
            <a:off x="1740413" y="1491186"/>
            <a:ext cx="3040117" cy="369332"/>
          </a:xfrm>
          <a:prstGeom prst="rect">
            <a:avLst/>
          </a:prstGeom>
          <a:noFill/>
        </p:spPr>
        <p:txBody>
          <a:bodyPr wrap="square" rtlCol="0">
            <a:spAutoFit/>
          </a:bodyPr>
          <a:lstStyle/>
          <a:p>
            <a:r>
              <a:rPr lang="en-US" dirty="0" smtClean="0"/>
              <a:t>Up to 15 Petabytes</a:t>
            </a:r>
            <a:endParaRPr lang="en-US" dirty="0"/>
          </a:p>
        </p:txBody>
      </p:sp>
      <p:grpSp>
        <p:nvGrpSpPr>
          <p:cNvPr id="59" name="Group 58"/>
          <p:cNvGrpSpPr/>
          <p:nvPr/>
        </p:nvGrpSpPr>
        <p:grpSpPr>
          <a:xfrm>
            <a:off x="1628262" y="2245472"/>
            <a:ext cx="1126553" cy="895134"/>
            <a:chOff x="4087892" y="1750657"/>
            <a:chExt cx="1126553" cy="895134"/>
          </a:xfrm>
        </p:grpSpPr>
        <p:cxnSp>
          <p:nvCxnSpPr>
            <p:cNvPr id="60" name="Straight Arrow Connector 59"/>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4087892" y="1750657"/>
              <a:ext cx="1126553" cy="646331"/>
            </a:xfrm>
            <a:prstGeom prst="rect">
              <a:avLst/>
            </a:prstGeom>
            <a:noFill/>
          </p:spPr>
          <p:txBody>
            <a:bodyPr wrap="square" rtlCol="0">
              <a:spAutoFit/>
            </a:bodyPr>
            <a:lstStyle/>
            <a:p>
              <a:r>
                <a:rPr lang="en-US" sz="1200" dirty="0" smtClean="0"/>
                <a:t>New HQ + </a:t>
              </a:r>
              <a:r>
                <a:rPr lang="en-US" sz="1200" dirty="0" err="1" smtClean="0"/>
                <a:t>Mezz</a:t>
              </a:r>
              <a:r>
                <a:rPr lang="en-US" sz="1200" dirty="0" smtClean="0"/>
                <a:t> backup accumulation</a:t>
              </a:r>
              <a:endParaRPr lang="en-US" sz="1200" dirty="0"/>
            </a:p>
          </p:txBody>
        </p:sp>
      </p:grpSp>
      <p:grpSp>
        <p:nvGrpSpPr>
          <p:cNvPr id="62" name="Group 61"/>
          <p:cNvGrpSpPr/>
          <p:nvPr/>
        </p:nvGrpSpPr>
        <p:grpSpPr>
          <a:xfrm>
            <a:off x="2653882" y="2430138"/>
            <a:ext cx="769316" cy="695252"/>
            <a:chOff x="4340422" y="1950539"/>
            <a:chExt cx="769316" cy="695252"/>
          </a:xfrm>
        </p:grpSpPr>
        <p:cxnSp>
          <p:nvCxnSpPr>
            <p:cNvPr id="64" name="Straight Arrow Connector 63"/>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4340422" y="1950539"/>
              <a:ext cx="769316" cy="461665"/>
            </a:xfrm>
            <a:prstGeom prst="rect">
              <a:avLst/>
            </a:prstGeom>
            <a:noFill/>
          </p:spPr>
          <p:txBody>
            <a:bodyPr wrap="square" rtlCol="0">
              <a:spAutoFit/>
            </a:bodyPr>
            <a:lstStyle/>
            <a:p>
              <a:r>
                <a:rPr lang="en-US" sz="1200" dirty="0" smtClean="0"/>
                <a:t>Backup tape cost</a:t>
              </a:r>
              <a:endParaRPr lang="en-US" sz="1200" dirty="0"/>
            </a:p>
          </p:txBody>
        </p:sp>
      </p:grpSp>
      <p:grpSp>
        <p:nvGrpSpPr>
          <p:cNvPr id="66" name="Group 65"/>
          <p:cNvGrpSpPr/>
          <p:nvPr/>
        </p:nvGrpSpPr>
        <p:grpSpPr>
          <a:xfrm>
            <a:off x="3318782" y="2245472"/>
            <a:ext cx="1040524" cy="895134"/>
            <a:chOff x="4173921" y="1750657"/>
            <a:chExt cx="1040524" cy="895134"/>
          </a:xfrm>
        </p:grpSpPr>
        <p:cxnSp>
          <p:nvCxnSpPr>
            <p:cNvPr id="67" name="Straight Arrow Connector 66"/>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4173921" y="1750657"/>
              <a:ext cx="1040524" cy="646331"/>
            </a:xfrm>
            <a:prstGeom prst="rect">
              <a:avLst/>
            </a:prstGeom>
            <a:noFill/>
          </p:spPr>
          <p:txBody>
            <a:bodyPr wrap="square" rtlCol="0">
              <a:spAutoFit/>
            </a:bodyPr>
            <a:lstStyle/>
            <a:p>
              <a:r>
                <a:rPr lang="en-US" sz="1200" dirty="0" smtClean="0"/>
                <a:t>New HQ &amp; </a:t>
              </a:r>
              <a:r>
                <a:rPr lang="en-US" sz="1200" dirty="0" err="1" smtClean="0"/>
                <a:t>Mezz</a:t>
              </a:r>
              <a:r>
                <a:rPr lang="en-US" sz="1200" dirty="0" smtClean="0"/>
                <a:t> online accumulation</a:t>
              </a:r>
              <a:endParaRPr lang="en-US" sz="1200" dirty="0"/>
            </a:p>
          </p:txBody>
        </p:sp>
      </p:grpSp>
      <p:grpSp>
        <p:nvGrpSpPr>
          <p:cNvPr id="69" name="Group 68"/>
          <p:cNvGrpSpPr/>
          <p:nvPr/>
        </p:nvGrpSpPr>
        <p:grpSpPr>
          <a:xfrm>
            <a:off x="4263069" y="2426761"/>
            <a:ext cx="734686" cy="698629"/>
            <a:chOff x="4469425" y="1947162"/>
            <a:chExt cx="734686" cy="698629"/>
          </a:xfrm>
        </p:grpSpPr>
        <p:cxnSp>
          <p:nvCxnSpPr>
            <p:cNvPr id="70" name="Straight Arrow Connector 69"/>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4469425" y="1947162"/>
              <a:ext cx="734686" cy="461665"/>
            </a:xfrm>
            <a:prstGeom prst="rect">
              <a:avLst/>
            </a:prstGeom>
            <a:noFill/>
          </p:spPr>
          <p:txBody>
            <a:bodyPr wrap="square" rtlCol="0">
              <a:spAutoFit/>
            </a:bodyPr>
            <a:lstStyle/>
            <a:p>
              <a:r>
                <a:rPr lang="en-US" sz="1200" dirty="0" smtClean="0"/>
                <a:t>tape cost</a:t>
              </a:r>
              <a:endParaRPr lang="en-US" sz="1200" dirty="0"/>
            </a:p>
          </p:txBody>
        </p:sp>
      </p:grpSp>
      <p:grpSp>
        <p:nvGrpSpPr>
          <p:cNvPr id="72" name="Group 71"/>
          <p:cNvGrpSpPr/>
          <p:nvPr/>
        </p:nvGrpSpPr>
        <p:grpSpPr>
          <a:xfrm>
            <a:off x="4885419" y="2431080"/>
            <a:ext cx="1040524" cy="709526"/>
            <a:chOff x="4176285" y="1936265"/>
            <a:chExt cx="1040524" cy="709526"/>
          </a:xfrm>
        </p:grpSpPr>
        <p:cxnSp>
          <p:nvCxnSpPr>
            <p:cNvPr id="73" name="Straight Arrow Connector 72"/>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4176285" y="1936265"/>
              <a:ext cx="1040524" cy="461665"/>
            </a:xfrm>
            <a:prstGeom prst="rect">
              <a:avLst/>
            </a:prstGeom>
            <a:noFill/>
          </p:spPr>
          <p:txBody>
            <a:bodyPr wrap="square" rtlCol="0">
              <a:spAutoFit/>
            </a:bodyPr>
            <a:lstStyle/>
            <a:p>
              <a:r>
                <a:rPr lang="en-US" sz="1200" dirty="0" smtClean="0"/>
                <a:t>Annual backup cost</a:t>
              </a:r>
              <a:endParaRPr lang="en-US" sz="1200" dirty="0"/>
            </a:p>
          </p:txBody>
        </p:sp>
      </p:grpSp>
      <p:grpSp>
        <p:nvGrpSpPr>
          <p:cNvPr id="75" name="Group 74"/>
          <p:cNvGrpSpPr/>
          <p:nvPr/>
        </p:nvGrpSpPr>
        <p:grpSpPr>
          <a:xfrm>
            <a:off x="6296043" y="1894896"/>
            <a:ext cx="1090778" cy="1254904"/>
            <a:chOff x="4317048" y="1390887"/>
            <a:chExt cx="1090778" cy="1254904"/>
          </a:xfrm>
        </p:grpSpPr>
        <p:cxnSp>
          <p:nvCxnSpPr>
            <p:cNvPr id="76" name="Straight Arrow Connector 75"/>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4317048" y="1390887"/>
              <a:ext cx="1090778" cy="1015663"/>
            </a:xfrm>
            <a:prstGeom prst="rect">
              <a:avLst/>
            </a:prstGeom>
            <a:noFill/>
          </p:spPr>
          <p:txBody>
            <a:bodyPr wrap="square" rtlCol="0">
              <a:spAutoFit/>
            </a:bodyPr>
            <a:lstStyle/>
            <a:p>
              <a:r>
                <a:rPr lang="en-US" sz="1200" dirty="0" smtClean="0"/>
                <a:t>Total online HQ &amp; </a:t>
              </a:r>
              <a:r>
                <a:rPr lang="en-US" sz="1200" dirty="0" err="1" smtClean="0"/>
                <a:t>Mezz</a:t>
              </a:r>
              <a:r>
                <a:rPr lang="en-US" sz="1200" dirty="0" smtClean="0"/>
                <a:t> accumulation &lt; 15TB fixed cost</a:t>
              </a:r>
              <a:endParaRPr lang="en-US" sz="1200" dirty="0"/>
            </a:p>
          </p:txBody>
        </p:sp>
      </p:grpSp>
      <p:sp>
        <p:nvSpPr>
          <p:cNvPr id="81" name="TextBox 80"/>
          <p:cNvSpPr txBox="1"/>
          <p:nvPr/>
        </p:nvSpPr>
        <p:spPr>
          <a:xfrm>
            <a:off x="1740232" y="1788310"/>
            <a:ext cx="2694052" cy="369332"/>
          </a:xfrm>
          <a:prstGeom prst="rect">
            <a:avLst/>
          </a:prstGeom>
          <a:noFill/>
        </p:spPr>
        <p:txBody>
          <a:bodyPr wrap="square" rtlCol="0">
            <a:spAutoFit/>
          </a:bodyPr>
          <a:lstStyle/>
          <a:p>
            <a:r>
              <a:rPr lang="en-US" dirty="0" smtClean="0"/>
              <a:t>Model D annual cost</a:t>
            </a:r>
            <a:endParaRPr lang="en-US" dirty="0"/>
          </a:p>
        </p:txBody>
      </p:sp>
      <p:sp>
        <p:nvSpPr>
          <p:cNvPr id="4" name="TextBox 3"/>
          <p:cNvSpPr txBox="1"/>
          <p:nvPr/>
        </p:nvSpPr>
        <p:spPr>
          <a:xfrm>
            <a:off x="1628262" y="3122703"/>
            <a:ext cx="7177462" cy="369332"/>
          </a:xfrm>
          <a:prstGeom prst="rect">
            <a:avLst/>
          </a:prstGeom>
          <a:noFill/>
        </p:spPr>
        <p:txBody>
          <a:bodyPr wrap="square" rtlCol="0">
            <a:spAutoFit/>
          </a:bodyPr>
          <a:lstStyle/>
          <a:p>
            <a:r>
              <a:rPr lang="en-US" dirty="0"/>
              <a:t>=((C5-C4)*$K$21)+((F5-F4)*$K$21)+(C5*$K$24)+(F5*$K$23)</a:t>
            </a:r>
          </a:p>
        </p:txBody>
      </p:sp>
      <p:sp>
        <p:nvSpPr>
          <p:cNvPr id="83" name="TextBox 82"/>
          <p:cNvSpPr txBox="1"/>
          <p:nvPr/>
        </p:nvSpPr>
        <p:spPr>
          <a:xfrm>
            <a:off x="819808" y="5875099"/>
            <a:ext cx="10407836" cy="646331"/>
          </a:xfrm>
          <a:prstGeom prst="rect">
            <a:avLst/>
          </a:prstGeom>
          <a:noFill/>
        </p:spPr>
        <p:txBody>
          <a:bodyPr wrap="square" rtlCol="0">
            <a:spAutoFit/>
          </a:bodyPr>
          <a:lstStyle/>
          <a:p>
            <a:r>
              <a:rPr lang="en-US" dirty="0"/>
              <a:t>Calculate video annual cost </a:t>
            </a:r>
            <a:r>
              <a:rPr lang="en-US" dirty="0" smtClean="0"/>
              <a:t>4K model D: </a:t>
            </a:r>
            <a:r>
              <a:rPr lang="en-US" dirty="0"/>
              <a:t>uses model A accumulation for </a:t>
            </a:r>
            <a:r>
              <a:rPr lang="en-US" dirty="0" smtClean="0"/>
              <a:t>backup cost and D </a:t>
            </a:r>
            <a:r>
              <a:rPr lang="en-US" dirty="0"/>
              <a:t>accumulation for </a:t>
            </a:r>
            <a:r>
              <a:rPr lang="en-US" dirty="0" smtClean="0"/>
              <a:t>processed cost.</a:t>
            </a:r>
            <a:endParaRPr lang="en-US" dirty="0"/>
          </a:p>
        </p:txBody>
      </p:sp>
    </p:spTree>
    <p:extLst>
      <p:ext uri="{BB962C8B-B14F-4D97-AF65-F5344CB8AC3E}">
        <p14:creationId xmlns:p14="http://schemas.microsoft.com/office/powerpoint/2010/main" val="27986413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Calculations</a:t>
            </a:r>
            <a:r>
              <a:rPr lang="en-US" sz="3600" dirty="0" smtClean="0"/>
              <a:t> – Annual Storage Cost of Archival Footage</a:t>
            </a:r>
            <a:endParaRPr lang="en-US" sz="3600" dirty="0"/>
          </a:p>
        </p:txBody>
      </p:sp>
      <p:sp>
        <p:nvSpPr>
          <p:cNvPr id="4" name="TextBox 3"/>
          <p:cNvSpPr txBox="1"/>
          <p:nvPr/>
        </p:nvSpPr>
        <p:spPr>
          <a:xfrm>
            <a:off x="1666924" y="3590000"/>
            <a:ext cx="3040117" cy="369332"/>
          </a:xfrm>
          <a:prstGeom prst="rect">
            <a:avLst/>
          </a:prstGeom>
          <a:noFill/>
        </p:spPr>
        <p:txBody>
          <a:bodyPr wrap="square" rtlCol="0">
            <a:spAutoFit/>
          </a:bodyPr>
          <a:lstStyle/>
          <a:p>
            <a:r>
              <a:rPr lang="en-US" dirty="0" smtClean="0"/>
              <a:t>Expansion after 15 Petabytes</a:t>
            </a:r>
            <a:endParaRPr lang="en-US" dirty="0"/>
          </a:p>
        </p:txBody>
      </p:sp>
      <p:sp>
        <p:nvSpPr>
          <p:cNvPr id="5" name="TextBox 4"/>
          <p:cNvSpPr txBox="1"/>
          <p:nvPr/>
        </p:nvSpPr>
        <p:spPr>
          <a:xfrm>
            <a:off x="1190297" y="5259423"/>
            <a:ext cx="8891751" cy="369332"/>
          </a:xfrm>
          <a:prstGeom prst="rect">
            <a:avLst/>
          </a:prstGeom>
          <a:noFill/>
        </p:spPr>
        <p:txBody>
          <a:bodyPr wrap="square" rtlCol="0">
            <a:spAutoFit/>
          </a:bodyPr>
          <a:lstStyle/>
          <a:p>
            <a:r>
              <a:rPr lang="nn-NO" dirty="0"/>
              <a:t>=((I11-I10)*$L$21)+($I$10*($K$23+$K$24))+((I11-$I$10)*($K$26+$K$27))</a:t>
            </a:r>
            <a:endParaRPr lang="en-US" dirty="0"/>
          </a:p>
        </p:txBody>
      </p:sp>
      <p:grpSp>
        <p:nvGrpSpPr>
          <p:cNvPr id="21" name="Group 20"/>
          <p:cNvGrpSpPr/>
          <p:nvPr/>
        </p:nvGrpSpPr>
        <p:grpSpPr>
          <a:xfrm>
            <a:off x="3944147" y="4185927"/>
            <a:ext cx="1053647" cy="1126274"/>
            <a:chOff x="4348515" y="1519517"/>
            <a:chExt cx="1053647" cy="1126274"/>
          </a:xfrm>
        </p:grpSpPr>
        <p:cxnSp>
          <p:nvCxnSpPr>
            <p:cNvPr id="22" name="Straight Arrow Connector 21"/>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48515" y="1519517"/>
              <a:ext cx="1053647" cy="830997"/>
            </a:xfrm>
            <a:prstGeom prst="rect">
              <a:avLst/>
            </a:prstGeom>
            <a:noFill/>
          </p:spPr>
          <p:txBody>
            <a:bodyPr wrap="square" rtlCol="0">
              <a:spAutoFit/>
            </a:bodyPr>
            <a:lstStyle/>
            <a:p>
              <a:r>
                <a:rPr lang="en-US" sz="1200" dirty="0" smtClean="0"/>
                <a:t>On-line accumulation &lt; 15TB fixed cost</a:t>
              </a:r>
              <a:endParaRPr lang="en-US" sz="1200" dirty="0"/>
            </a:p>
          </p:txBody>
        </p:sp>
      </p:grpSp>
      <p:grpSp>
        <p:nvGrpSpPr>
          <p:cNvPr id="24" name="Group 23"/>
          <p:cNvGrpSpPr/>
          <p:nvPr/>
        </p:nvGrpSpPr>
        <p:grpSpPr>
          <a:xfrm>
            <a:off x="6611584" y="4160790"/>
            <a:ext cx="1090778" cy="1099921"/>
            <a:chOff x="4326999" y="1545870"/>
            <a:chExt cx="1090778" cy="1099921"/>
          </a:xfrm>
        </p:grpSpPr>
        <p:cxnSp>
          <p:nvCxnSpPr>
            <p:cNvPr id="25" name="Straight Arrow Connector 2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326999" y="1545870"/>
              <a:ext cx="1090778" cy="830997"/>
            </a:xfrm>
            <a:prstGeom prst="rect">
              <a:avLst/>
            </a:prstGeom>
            <a:noFill/>
          </p:spPr>
          <p:txBody>
            <a:bodyPr wrap="square" rtlCol="0">
              <a:spAutoFit/>
            </a:bodyPr>
            <a:lstStyle/>
            <a:p>
              <a:r>
                <a:rPr lang="en-US" sz="1200" dirty="0" smtClean="0"/>
                <a:t>Total on-line accumulation &gt; 15TB fixed cost</a:t>
              </a:r>
              <a:endParaRPr lang="en-US" sz="1200" dirty="0"/>
            </a:p>
          </p:txBody>
        </p:sp>
      </p:grpSp>
      <p:sp>
        <p:nvSpPr>
          <p:cNvPr id="27" name="TextBox 26"/>
          <p:cNvSpPr txBox="1"/>
          <p:nvPr/>
        </p:nvSpPr>
        <p:spPr>
          <a:xfrm>
            <a:off x="1666924" y="3873300"/>
            <a:ext cx="3123021" cy="369332"/>
          </a:xfrm>
          <a:prstGeom prst="rect">
            <a:avLst/>
          </a:prstGeom>
          <a:noFill/>
        </p:spPr>
        <p:txBody>
          <a:bodyPr wrap="square" rtlCol="0">
            <a:spAutoFit/>
          </a:bodyPr>
          <a:lstStyle/>
          <a:p>
            <a:r>
              <a:rPr lang="en-US" dirty="0"/>
              <a:t>Archival footage annual cost</a:t>
            </a:r>
          </a:p>
        </p:txBody>
      </p:sp>
      <p:sp>
        <p:nvSpPr>
          <p:cNvPr id="28" name="TextBox 27"/>
          <p:cNvSpPr txBox="1"/>
          <p:nvPr/>
        </p:nvSpPr>
        <p:spPr>
          <a:xfrm>
            <a:off x="1714291" y="1436881"/>
            <a:ext cx="3040117" cy="369332"/>
          </a:xfrm>
          <a:prstGeom prst="rect">
            <a:avLst/>
          </a:prstGeom>
          <a:noFill/>
        </p:spPr>
        <p:txBody>
          <a:bodyPr wrap="square" rtlCol="0">
            <a:spAutoFit/>
          </a:bodyPr>
          <a:lstStyle/>
          <a:p>
            <a:r>
              <a:rPr lang="en-US" dirty="0" smtClean="0"/>
              <a:t>Up to 15 Petabytes</a:t>
            </a:r>
            <a:endParaRPr lang="en-US" dirty="0"/>
          </a:p>
        </p:txBody>
      </p:sp>
      <p:grpSp>
        <p:nvGrpSpPr>
          <p:cNvPr id="29" name="Group 28"/>
          <p:cNvGrpSpPr/>
          <p:nvPr/>
        </p:nvGrpSpPr>
        <p:grpSpPr>
          <a:xfrm>
            <a:off x="1642122" y="2418046"/>
            <a:ext cx="1126553" cy="722560"/>
            <a:chOff x="4101752" y="1923231"/>
            <a:chExt cx="1126553" cy="722560"/>
          </a:xfrm>
        </p:grpSpPr>
        <p:cxnSp>
          <p:nvCxnSpPr>
            <p:cNvPr id="30" name="Straight Arrow Connector 29"/>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101752" y="1923231"/>
              <a:ext cx="1126553" cy="461665"/>
            </a:xfrm>
            <a:prstGeom prst="rect">
              <a:avLst/>
            </a:prstGeom>
            <a:noFill/>
          </p:spPr>
          <p:txBody>
            <a:bodyPr wrap="square" rtlCol="0">
              <a:spAutoFit/>
            </a:bodyPr>
            <a:lstStyle/>
            <a:p>
              <a:r>
                <a:rPr lang="en-US" sz="1200" dirty="0" smtClean="0"/>
                <a:t>New accumulation</a:t>
              </a:r>
              <a:endParaRPr lang="en-US" sz="1200" dirty="0"/>
            </a:p>
          </p:txBody>
        </p:sp>
      </p:grpSp>
      <p:grpSp>
        <p:nvGrpSpPr>
          <p:cNvPr id="32" name="Group 31"/>
          <p:cNvGrpSpPr/>
          <p:nvPr/>
        </p:nvGrpSpPr>
        <p:grpSpPr>
          <a:xfrm>
            <a:off x="2629011" y="2067141"/>
            <a:ext cx="769316" cy="1074040"/>
            <a:chOff x="4346670" y="1571751"/>
            <a:chExt cx="769316" cy="1074040"/>
          </a:xfrm>
        </p:grpSpPr>
        <p:cxnSp>
          <p:nvCxnSpPr>
            <p:cNvPr id="33" name="Straight Arrow Connector 32"/>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346670" y="1571751"/>
              <a:ext cx="769316" cy="830997"/>
            </a:xfrm>
            <a:prstGeom prst="rect">
              <a:avLst/>
            </a:prstGeom>
            <a:noFill/>
          </p:spPr>
          <p:txBody>
            <a:bodyPr wrap="square" rtlCol="0">
              <a:spAutoFit/>
            </a:bodyPr>
            <a:lstStyle/>
            <a:p>
              <a:r>
                <a:rPr lang="en-US" sz="1200" dirty="0" smtClean="0"/>
                <a:t>New tape + Backup tape cost</a:t>
              </a:r>
              <a:endParaRPr lang="en-US" sz="1200" dirty="0"/>
            </a:p>
          </p:txBody>
        </p:sp>
      </p:grpSp>
      <p:grpSp>
        <p:nvGrpSpPr>
          <p:cNvPr id="35" name="Group 34"/>
          <p:cNvGrpSpPr/>
          <p:nvPr/>
        </p:nvGrpSpPr>
        <p:grpSpPr>
          <a:xfrm>
            <a:off x="3285980" y="2431293"/>
            <a:ext cx="1040524" cy="718507"/>
            <a:chOff x="4205957" y="1917945"/>
            <a:chExt cx="1040524" cy="718507"/>
          </a:xfrm>
        </p:grpSpPr>
        <p:cxnSp>
          <p:nvCxnSpPr>
            <p:cNvPr id="36" name="Straight Arrow Connector 35"/>
            <p:cNvCxnSpPr/>
            <p:nvPr/>
          </p:nvCxnSpPr>
          <p:spPr>
            <a:xfrm>
              <a:off x="4592583" y="2358145"/>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205957" y="1917945"/>
              <a:ext cx="1040524" cy="461665"/>
            </a:xfrm>
            <a:prstGeom prst="rect">
              <a:avLst/>
            </a:prstGeom>
            <a:noFill/>
          </p:spPr>
          <p:txBody>
            <a:bodyPr wrap="square" rtlCol="0">
              <a:spAutoFit/>
            </a:bodyPr>
            <a:lstStyle/>
            <a:p>
              <a:r>
                <a:rPr lang="en-US" sz="1200" dirty="0" smtClean="0"/>
                <a:t>Total on-line accumulation</a:t>
              </a:r>
              <a:endParaRPr lang="en-US" sz="1200" dirty="0"/>
            </a:p>
          </p:txBody>
        </p:sp>
      </p:grpSp>
      <p:grpSp>
        <p:nvGrpSpPr>
          <p:cNvPr id="38" name="Group 37"/>
          <p:cNvGrpSpPr/>
          <p:nvPr/>
        </p:nvGrpSpPr>
        <p:grpSpPr>
          <a:xfrm>
            <a:off x="4287106" y="2241107"/>
            <a:ext cx="734686" cy="933165"/>
            <a:chOff x="4474697" y="1712626"/>
            <a:chExt cx="734686" cy="933165"/>
          </a:xfrm>
        </p:grpSpPr>
        <p:cxnSp>
          <p:nvCxnSpPr>
            <p:cNvPr id="39" name="Straight Arrow Connector 38"/>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474697" y="1712626"/>
              <a:ext cx="734686" cy="646331"/>
            </a:xfrm>
            <a:prstGeom prst="rect">
              <a:avLst/>
            </a:prstGeom>
            <a:noFill/>
          </p:spPr>
          <p:txBody>
            <a:bodyPr wrap="square" rtlCol="0">
              <a:spAutoFit/>
            </a:bodyPr>
            <a:lstStyle/>
            <a:p>
              <a:r>
                <a:rPr lang="en-US" sz="1200" dirty="0" smtClean="0"/>
                <a:t>On-line fixed cost</a:t>
              </a:r>
              <a:endParaRPr lang="en-US" sz="1200" dirty="0"/>
            </a:p>
          </p:txBody>
        </p:sp>
      </p:grpSp>
      <p:grpSp>
        <p:nvGrpSpPr>
          <p:cNvPr id="41" name="Group 40"/>
          <p:cNvGrpSpPr/>
          <p:nvPr/>
        </p:nvGrpSpPr>
        <p:grpSpPr>
          <a:xfrm>
            <a:off x="4780530" y="2391609"/>
            <a:ext cx="1040524" cy="731094"/>
            <a:chOff x="4177538" y="2057371"/>
            <a:chExt cx="1040524" cy="731094"/>
          </a:xfrm>
        </p:grpSpPr>
        <p:cxnSp>
          <p:nvCxnSpPr>
            <p:cNvPr id="42" name="Straight Arrow Connector 41"/>
            <p:cNvCxnSpPr/>
            <p:nvPr/>
          </p:nvCxnSpPr>
          <p:spPr>
            <a:xfrm>
              <a:off x="4522539" y="2510158"/>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177538" y="2057371"/>
              <a:ext cx="1040524" cy="461665"/>
            </a:xfrm>
            <a:prstGeom prst="rect">
              <a:avLst/>
            </a:prstGeom>
            <a:noFill/>
          </p:spPr>
          <p:txBody>
            <a:bodyPr wrap="square" rtlCol="0">
              <a:spAutoFit/>
            </a:bodyPr>
            <a:lstStyle/>
            <a:p>
              <a:r>
                <a:rPr lang="en-US" sz="1200" dirty="0" smtClean="0"/>
                <a:t>Annual backup cost</a:t>
              </a:r>
              <a:endParaRPr lang="en-US" sz="1200" dirty="0"/>
            </a:p>
          </p:txBody>
        </p:sp>
      </p:grpSp>
      <p:sp>
        <p:nvSpPr>
          <p:cNvPr id="47" name="TextBox 46"/>
          <p:cNvSpPr txBox="1"/>
          <p:nvPr/>
        </p:nvSpPr>
        <p:spPr>
          <a:xfrm>
            <a:off x="1702228" y="1679836"/>
            <a:ext cx="3040298" cy="369332"/>
          </a:xfrm>
          <a:prstGeom prst="rect">
            <a:avLst/>
          </a:prstGeom>
          <a:noFill/>
        </p:spPr>
        <p:txBody>
          <a:bodyPr wrap="square" rtlCol="0">
            <a:spAutoFit/>
          </a:bodyPr>
          <a:lstStyle/>
          <a:p>
            <a:r>
              <a:rPr lang="en-US" dirty="0" smtClean="0"/>
              <a:t>Archival footage annual cost</a:t>
            </a:r>
            <a:endParaRPr lang="en-US" dirty="0"/>
          </a:p>
        </p:txBody>
      </p:sp>
      <p:sp>
        <p:nvSpPr>
          <p:cNvPr id="48" name="TextBox 47"/>
          <p:cNvSpPr txBox="1"/>
          <p:nvPr/>
        </p:nvSpPr>
        <p:spPr>
          <a:xfrm>
            <a:off x="1628262" y="3122703"/>
            <a:ext cx="7177462" cy="369332"/>
          </a:xfrm>
          <a:prstGeom prst="rect">
            <a:avLst/>
          </a:prstGeom>
          <a:noFill/>
        </p:spPr>
        <p:txBody>
          <a:bodyPr wrap="square" rtlCol="0">
            <a:spAutoFit/>
          </a:bodyPr>
          <a:lstStyle/>
          <a:p>
            <a:r>
              <a:rPr lang="nn-NO" dirty="0"/>
              <a:t>=((I10-I9)*$L$21)+(I10*($K$23+$K$24))</a:t>
            </a:r>
            <a:endParaRPr lang="en-US" dirty="0"/>
          </a:p>
        </p:txBody>
      </p:sp>
      <p:grpSp>
        <p:nvGrpSpPr>
          <p:cNvPr id="49" name="Group 48"/>
          <p:cNvGrpSpPr/>
          <p:nvPr/>
        </p:nvGrpSpPr>
        <p:grpSpPr>
          <a:xfrm>
            <a:off x="1363122" y="4554766"/>
            <a:ext cx="1126553" cy="722560"/>
            <a:chOff x="4101752" y="1923231"/>
            <a:chExt cx="1126553" cy="722560"/>
          </a:xfrm>
        </p:grpSpPr>
        <p:cxnSp>
          <p:nvCxnSpPr>
            <p:cNvPr id="50" name="Straight Arrow Connector 49"/>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101752" y="1923231"/>
              <a:ext cx="1126553" cy="461665"/>
            </a:xfrm>
            <a:prstGeom prst="rect">
              <a:avLst/>
            </a:prstGeom>
            <a:noFill/>
          </p:spPr>
          <p:txBody>
            <a:bodyPr wrap="square" rtlCol="0">
              <a:spAutoFit/>
            </a:bodyPr>
            <a:lstStyle/>
            <a:p>
              <a:r>
                <a:rPr lang="en-US" sz="1200" dirty="0" smtClean="0"/>
                <a:t>New accumulation</a:t>
              </a:r>
              <a:endParaRPr lang="en-US" sz="1200" dirty="0"/>
            </a:p>
          </p:txBody>
        </p:sp>
      </p:grpSp>
      <p:grpSp>
        <p:nvGrpSpPr>
          <p:cNvPr id="52" name="Group 51"/>
          <p:cNvGrpSpPr/>
          <p:nvPr/>
        </p:nvGrpSpPr>
        <p:grpSpPr>
          <a:xfrm>
            <a:off x="2350011" y="4203861"/>
            <a:ext cx="769316" cy="1074040"/>
            <a:chOff x="4346670" y="1571751"/>
            <a:chExt cx="769316" cy="1074040"/>
          </a:xfrm>
        </p:grpSpPr>
        <p:cxnSp>
          <p:nvCxnSpPr>
            <p:cNvPr id="53" name="Straight Arrow Connector 52"/>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346670" y="1571751"/>
              <a:ext cx="769316" cy="830997"/>
            </a:xfrm>
            <a:prstGeom prst="rect">
              <a:avLst/>
            </a:prstGeom>
            <a:noFill/>
          </p:spPr>
          <p:txBody>
            <a:bodyPr wrap="square" rtlCol="0">
              <a:spAutoFit/>
            </a:bodyPr>
            <a:lstStyle/>
            <a:p>
              <a:r>
                <a:rPr lang="en-US" sz="1200" dirty="0" smtClean="0"/>
                <a:t>New tape + Backup tape cost</a:t>
              </a:r>
              <a:endParaRPr lang="en-US" sz="1200" dirty="0"/>
            </a:p>
          </p:txBody>
        </p:sp>
      </p:grpSp>
      <p:grpSp>
        <p:nvGrpSpPr>
          <p:cNvPr id="55" name="Group 54"/>
          <p:cNvGrpSpPr/>
          <p:nvPr/>
        </p:nvGrpSpPr>
        <p:grpSpPr>
          <a:xfrm>
            <a:off x="3006980" y="4568013"/>
            <a:ext cx="1040524" cy="718507"/>
            <a:chOff x="4205957" y="1917945"/>
            <a:chExt cx="1040524" cy="718507"/>
          </a:xfrm>
        </p:grpSpPr>
        <p:cxnSp>
          <p:nvCxnSpPr>
            <p:cNvPr id="56" name="Straight Arrow Connector 55"/>
            <p:cNvCxnSpPr/>
            <p:nvPr/>
          </p:nvCxnSpPr>
          <p:spPr>
            <a:xfrm>
              <a:off x="4592583" y="2358145"/>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205957" y="1917945"/>
              <a:ext cx="1040524" cy="461665"/>
            </a:xfrm>
            <a:prstGeom prst="rect">
              <a:avLst/>
            </a:prstGeom>
            <a:noFill/>
          </p:spPr>
          <p:txBody>
            <a:bodyPr wrap="square" rtlCol="0">
              <a:spAutoFit/>
            </a:bodyPr>
            <a:lstStyle/>
            <a:p>
              <a:r>
                <a:rPr lang="en-US" sz="1200" dirty="0" smtClean="0"/>
                <a:t>Total on-line accumulation</a:t>
              </a:r>
              <a:endParaRPr lang="en-US" sz="1200" dirty="0"/>
            </a:p>
          </p:txBody>
        </p:sp>
      </p:grpSp>
      <p:grpSp>
        <p:nvGrpSpPr>
          <p:cNvPr id="58" name="Group 57"/>
          <p:cNvGrpSpPr/>
          <p:nvPr/>
        </p:nvGrpSpPr>
        <p:grpSpPr>
          <a:xfrm>
            <a:off x="8809557" y="2147725"/>
            <a:ext cx="734686" cy="933165"/>
            <a:chOff x="4474697" y="1712626"/>
            <a:chExt cx="734686" cy="933165"/>
          </a:xfrm>
        </p:grpSpPr>
        <p:cxnSp>
          <p:nvCxnSpPr>
            <p:cNvPr id="59" name="Straight Arrow Connector 58"/>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4474697" y="1712626"/>
              <a:ext cx="734686" cy="646331"/>
            </a:xfrm>
            <a:prstGeom prst="rect">
              <a:avLst/>
            </a:prstGeom>
            <a:noFill/>
          </p:spPr>
          <p:txBody>
            <a:bodyPr wrap="square" rtlCol="0">
              <a:spAutoFit/>
            </a:bodyPr>
            <a:lstStyle/>
            <a:p>
              <a:r>
                <a:rPr lang="en-US" sz="1200" dirty="0" smtClean="0"/>
                <a:t>On-line fixed cost</a:t>
              </a:r>
              <a:endParaRPr lang="en-US" sz="1200" dirty="0"/>
            </a:p>
          </p:txBody>
        </p:sp>
      </p:grpSp>
      <p:grpSp>
        <p:nvGrpSpPr>
          <p:cNvPr id="61" name="Group 60"/>
          <p:cNvGrpSpPr/>
          <p:nvPr/>
        </p:nvGrpSpPr>
        <p:grpSpPr>
          <a:xfrm>
            <a:off x="4777695" y="4555426"/>
            <a:ext cx="1040524" cy="721900"/>
            <a:chOff x="4177538" y="2057371"/>
            <a:chExt cx="1040524" cy="721900"/>
          </a:xfrm>
        </p:grpSpPr>
        <p:cxnSp>
          <p:nvCxnSpPr>
            <p:cNvPr id="62" name="Straight Arrow Connector 61"/>
            <p:cNvCxnSpPr/>
            <p:nvPr/>
          </p:nvCxnSpPr>
          <p:spPr>
            <a:xfrm>
              <a:off x="4421635" y="250096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4177538" y="2057371"/>
              <a:ext cx="1040524" cy="461665"/>
            </a:xfrm>
            <a:prstGeom prst="rect">
              <a:avLst/>
            </a:prstGeom>
            <a:noFill/>
          </p:spPr>
          <p:txBody>
            <a:bodyPr wrap="square" rtlCol="0">
              <a:spAutoFit/>
            </a:bodyPr>
            <a:lstStyle/>
            <a:p>
              <a:r>
                <a:rPr lang="en-US" sz="1200" dirty="0" smtClean="0"/>
                <a:t>Annual backup cost</a:t>
              </a:r>
              <a:endParaRPr lang="en-US" sz="1200" dirty="0"/>
            </a:p>
          </p:txBody>
        </p:sp>
      </p:grpSp>
      <p:grpSp>
        <p:nvGrpSpPr>
          <p:cNvPr id="64" name="Group 63"/>
          <p:cNvGrpSpPr/>
          <p:nvPr/>
        </p:nvGrpSpPr>
        <p:grpSpPr>
          <a:xfrm>
            <a:off x="5659841" y="4554766"/>
            <a:ext cx="1126553" cy="722560"/>
            <a:chOff x="4101752" y="1923231"/>
            <a:chExt cx="1126553" cy="722560"/>
          </a:xfrm>
        </p:grpSpPr>
        <p:cxnSp>
          <p:nvCxnSpPr>
            <p:cNvPr id="65" name="Straight Arrow Connector 64"/>
            <p:cNvCxnSpPr/>
            <p:nvPr/>
          </p:nvCxnSpPr>
          <p:spPr>
            <a:xfrm>
              <a:off x="4694183" y="2367484"/>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4101752" y="1923231"/>
              <a:ext cx="1126553" cy="461665"/>
            </a:xfrm>
            <a:prstGeom prst="rect">
              <a:avLst/>
            </a:prstGeom>
            <a:noFill/>
          </p:spPr>
          <p:txBody>
            <a:bodyPr wrap="square" rtlCol="0">
              <a:spAutoFit/>
            </a:bodyPr>
            <a:lstStyle/>
            <a:p>
              <a:r>
                <a:rPr lang="en-US" sz="1200" dirty="0" smtClean="0"/>
                <a:t>New accumulation</a:t>
              </a:r>
              <a:endParaRPr lang="en-US" sz="1200" dirty="0"/>
            </a:p>
          </p:txBody>
        </p:sp>
      </p:grpSp>
      <p:grpSp>
        <p:nvGrpSpPr>
          <p:cNvPr id="67" name="Group 66"/>
          <p:cNvGrpSpPr/>
          <p:nvPr/>
        </p:nvGrpSpPr>
        <p:grpSpPr>
          <a:xfrm>
            <a:off x="7660757" y="4545507"/>
            <a:ext cx="1040524" cy="749231"/>
            <a:chOff x="4177538" y="2057371"/>
            <a:chExt cx="1040524" cy="749231"/>
          </a:xfrm>
        </p:grpSpPr>
        <p:cxnSp>
          <p:nvCxnSpPr>
            <p:cNvPr id="68" name="Straight Arrow Connector 67"/>
            <p:cNvCxnSpPr/>
            <p:nvPr/>
          </p:nvCxnSpPr>
          <p:spPr>
            <a:xfrm>
              <a:off x="4313261" y="2528295"/>
              <a:ext cx="0" cy="278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4177538" y="2057371"/>
              <a:ext cx="1040524" cy="461665"/>
            </a:xfrm>
            <a:prstGeom prst="rect">
              <a:avLst/>
            </a:prstGeom>
            <a:noFill/>
          </p:spPr>
          <p:txBody>
            <a:bodyPr wrap="square" rtlCol="0">
              <a:spAutoFit/>
            </a:bodyPr>
            <a:lstStyle/>
            <a:p>
              <a:r>
                <a:rPr lang="en-US" sz="1200" dirty="0" smtClean="0"/>
                <a:t>Annual backup cost</a:t>
              </a:r>
              <a:endParaRPr lang="en-US" sz="1200" dirty="0"/>
            </a:p>
          </p:txBody>
        </p:sp>
      </p:grpSp>
    </p:spTree>
    <p:extLst>
      <p:ext uri="{BB962C8B-B14F-4D97-AF65-F5344CB8AC3E}">
        <p14:creationId xmlns:p14="http://schemas.microsoft.com/office/powerpoint/2010/main" val="878831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5327"/>
            <a:ext cx="10776626" cy="572429"/>
          </a:xfrm>
        </p:spPr>
        <p:txBody>
          <a:bodyPr>
            <a:normAutofit fontScale="90000"/>
          </a:bodyPr>
          <a:lstStyle/>
          <a:p>
            <a:r>
              <a:rPr lang="en-US" dirty="0" smtClean="0"/>
              <a:t>Estimates of Volumes from Video Data Sources</a:t>
            </a:r>
            <a:endParaRPr lang="en-US" dirty="0"/>
          </a:p>
        </p:txBody>
      </p:sp>
      <p:pic>
        <p:nvPicPr>
          <p:cNvPr id="7" name="Picture 6"/>
          <p:cNvPicPr>
            <a:picLocks noChangeAspect="1"/>
          </p:cNvPicPr>
          <p:nvPr/>
        </p:nvPicPr>
        <p:blipFill>
          <a:blip r:embed="rId2"/>
          <a:stretch>
            <a:fillRect/>
          </a:stretch>
        </p:blipFill>
        <p:spPr>
          <a:xfrm>
            <a:off x="3181815" y="817756"/>
            <a:ext cx="4814202" cy="5664820"/>
          </a:xfrm>
          <a:prstGeom prst="rect">
            <a:avLst/>
          </a:prstGeom>
        </p:spPr>
      </p:pic>
    </p:spTree>
    <p:extLst>
      <p:ext uri="{BB962C8B-B14F-4D97-AF65-F5344CB8AC3E}">
        <p14:creationId xmlns:p14="http://schemas.microsoft.com/office/powerpoint/2010/main" val="28475440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Section – Converting Video Archive</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426018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880" y="344806"/>
            <a:ext cx="10515600" cy="698288"/>
          </a:xfrm>
        </p:spPr>
        <p:txBody>
          <a:bodyPr>
            <a:normAutofit/>
          </a:bodyPr>
          <a:lstStyle/>
          <a:p>
            <a:r>
              <a:rPr lang="en-US" sz="3200" dirty="0" smtClean="0"/>
              <a:t>Converting Video Archive</a:t>
            </a:r>
            <a:endParaRPr lang="en-US" sz="3200" dirty="0"/>
          </a:p>
        </p:txBody>
      </p:sp>
      <p:graphicFrame>
        <p:nvGraphicFramePr>
          <p:cNvPr id="5" name="Chart 4"/>
          <p:cNvGraphicFramePr>
            <a:graphicFrameLocks/>
          </p:cNvGraphicFramePr>
          <p:nvPr>
            <p:extLst>
              <p:ext uri="{D42A27DB-BD31-4B8C-83A1-F6EECF244321}">
                <p14:modId xmlns:p14="http://schemas.microsoft.com/office/powerpoint/2010/main" val="1319629579"/>
              </p:ext>
            </p:extLst>
          </p:nvPr>
        </p:nvGraphicFramePr>
        <p:xfrm>
          <a:off x="60961" y="1368214"/>
          <a:ext cx="6372648" cy="50347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115199579"/>
              </p:ext>
            </p:extLst>
          </p:nvPr>
        </p:nvGraphicFramePr>
        <p:xfrm>
          <a:off x="5391574" y="1463038"/>
          <a:ext cx="6515947" cy="48213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647928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8606"/>
          </a:xfrm>
        </p:spPr>
        <p:txBody>
          <a:bodyPr>
            <a:normAutofit fontScale="90000"/>
          </a:bodyPr>
          <a:lstStyle/>
          <a:p>
            <a:pPr algn="ctr"/>
            <a:r>
              <a:rPr lang="en-US" dirty="0" smtClean="0"/>
              <a:t>Cost Model A – Keep all 4K Video at Master Level</a:t>
            </a:r>
            <a:endParaRPr lang="en-US" dirty="0"/>
          </a:p>
        </p:txBody>
      </p:sp>
      <p:sp>
        <p:nvSpPr>
          <p:cNvPr id="4" name="Rectangle 3"/>
          <p:cNvSpPr/>
          <p:nvPr/>
        </p:nvSpPr>
        <p:spPr>
          <a:xfrm>
            <a:off x="1280947" y="333333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886809" y="336880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05050" y="4050664"/>
            <a:ext cx="1411014" cy="369332"/>
          </a:xfrm>
          <a:prstGeom prst="rect">
            <a:avLst/>
          </a:prstGeom>
          <a:noFill/>
        </p:spPr>
        <p:txBody>
          <a:bodyPr wrap="square" rtlCol="0">
            <a:spAutoFit/>
          </a:bodyPr>
          <a:lstStyle/>
          <a:p>
            <a:r>
              <a:rPr lang="en-US" dirty="0" smtClean="0"/>
              <a:t>4K Camera</a:t>
            </a:r>
            <a:endParaRPr lang="en-US" dirty="0"/>
          </a:p>
        </p:txBody>
      </p:sp>
      <p:grpSp>
        <p:nvGrpSpPr>
          <p:cNvPr id="17" name="Group 16"/>
          <p:cNvGrpSpPr/>
          <p:nvPr/>
        </p:nvGrpSpPr>
        <p:grpSpPr>
          <a:xfrm>
            <a:off x="2918836" y="2273609"/>
            <a:ext cx="2022492"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88835" y="3177323"/>
              <a:ext cx="983836" cy="981529"/>
            </a:xfrm>
            <a:prstGeom prst="rect">
              <a:avLst/>
            </a:prstGeom>
            <a:noFill/>
          </p:spPr>
          <p:txBody>
            <a:bodyPr wrap="square" rtlCol="0">
              <a:spAutoFit/>
            </a:bodyPr>
            <a:lstStyle/>
            <a:p>
              <a:pPr algn="ctr"/>
              <a:r>
                <a:rPr lang="en-US" dirty="0" smtClean="0"/>
                <a:t>Master and Mezzanine Level File Capture &amp; write LTO tape (MBARI M3 System)</a:t>
              </a:r>
              <a:endParaRPr lang="en-US" dirty="0"/>
            </a:p>
          </p:txBody>
        </p:sp>
      </p:grpSp>
      <p:sp>
        <p:nvSpPr>
          <p:cNvPr id="9" name="Right Arrow 8"/>
          <p:cNvSpPr/>
          <p:nvPr/>
        </p:nvSpPr>
        <p:spPr>
          <a:xfrm>
            <a:off x="2293757" y="349743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7481264" y="432580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smtClean="0"/>
              <a:t>Shipboard</a:t>
            </a:r>
            <a:endParaRPr lang="en-US" sz="2400" dirty="0"/>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smtClean="0"/>
              <a:t>On-shore</a:t>
            </a:r>
            <a:endParaRPr lang="en-US" sz="2400" dirty="0"/>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7079244"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689048"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298852" y="4433640"/>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908656"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518460"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121413" y="443272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a:off x="7481264" y="2308589"/>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79244"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689048"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298852" y="241642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908656"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518460"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121413" y="241551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p:nvPr/>
        </p:nvGrpSpPr>
        <p:grpSpPr>
          <a:xfrm>
            <a:off x="8134259" y="1597789"/>
            <a:ext cx="1344256" cy="1649544"/>
            <a:chOff x="8320006" y="1606035"/>
            <a:chExt cx="1344256" cy="1649544"/>
          </a:xfrm>
        </p:grpSpPr>
        <p:sp>
          <p:nvSpPr>
            <p:cNvPr id="73" name="Rectangle 72"/>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p:cNvGrpSpPr/>
          <p:nvPr/>
        </p:nvGrpSpPr>
        <p:grpSpPr>
          <a:xfrm>
            <a:off x="8134259" y="3656367"/>
            <a:ext cx="1344256" cy="1649544"/>
            <a:chOff x="8320006" y="1606035"/>
            <a:chExt cx="1344256" cy="1649544"/>
          </a:xfrm>
        </p:grpSpPr>
        <p:sp>
          <p:nvSpPr>
            <p:cNvPr id="94" name="Rectangle 93"/>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p:cNvGrpSpPr/>
          <p:nvPr/>
        </p:nvGrpSpPr>
        <p:grpSpPr>
          <a:xfrm>
            <a:off x="9652761" y="1619032"/>
            <a:ext cx="1804327" cy="1526404"/>
            <a:chOff x="10021620" y="1465422"/>
            <a:chExt cx="1804327" cy="1526404"/>
          </a:xfrm>
        </p:grpSpPr>
        <p:sp>
          <p:nvSpPr>
            <p:cNvPr id="36" name="TextBox 35"/>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4K Video Files</a:t>
              </a:r>
              <a:endParaRPr lang="en-US" dirty="0"/>
            </a:p>
          </p:txBody>
        </p:sp>
        <p:sp>
          <p:nvSpPr>
            <p:cNvPr id="114" name="TextBox 113"/>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16" name="Group 115"/>
          <p:cNvGrpSpPr/>
          <p:nvPr/>
        </p:nvGrpSpPr>
        <p:grpSpPr>
          <a:xfrm>
            <a:off x="9679442" y="3685773"/>
            <a:ext cx="1998363" cy="1526404"/>
            <a:chOff x="10021620" y="1465422"/>
            <a:chExt cx="1804327" cy="1526404"/>
          </a:xfrm>
        </p:grpSpPr>
        <p:sp>
          <p:nvSpPr>
            <p:cNvPr id="117" name="TextBox 116"/>
            <p:cNvSpPr txBox="1"/>
            <p:nvPr/>
          </p:nvSpPr>
          <p:spPr>
            <a:xfrm>
              <a:off x="10044444" y="2068496"/>
              <a:ext cx="1781503" cy="923330"/>
            </a:xfrm>
            <a:prstGeom prst="rect">
              <a:avLst/>
            </a:prstGeom>
            <a:noFill/>
          </p:spPr>
          <p:txBody>
            <a:bodyPr wrap="square" rtlCol="0">
              <a:spAutoFit/>
            </a:bodyPr>
            <a:lstStyle/>
            <a:p>
              <a:r>
                <a:rPr lang="en-US" dirty="0" smtClean="0"/>
                <a:t>All Master </a:t>
              </a:r>
              <a:r>
                <a:rPr lang="en-US" dirty="0"/>
                <a:t>and Mezzanine </a:t>
              </a:r>
              <a:r>
                <a:rPr lang="en-US" dirty="0" smtClean="0"/>
                <a:t>Level 4K Video Files</a:t>
              </a:r>
              <a:endParaRPr lang="en-US" dirty="0"/>
            </a:p>
          </p:txBody>
        </p:sp>
        <p:sp>
          <p:nvSpPr>
            <p:cNvPr id="118" name="TextBox 117"/>
            <p:cNvSpPr txBox="1"/>
            <p:nvPr/>
          </p:nvSpPr>
          <p:spPr>
            <a:xfrm>
              <a:off x="10021620" y="1465422"/>
              <a:ext cx="1804327" cy="923330"/>
            </a:xfrm>
            <a:prstGeom prst="rect">
              <a:avLst/>
            </a:prstGeom>
            <a:noFill/>
          </p:spPr>
          <p:txBody>
            <a:bodyPr wrap="square" rtlCol="0">
              <a:spAutoFit/>
            </a:bodyPr>
            <a:lstStyle/>
            <a:p>
              <a:r>
                <a:rPr lang="en-US" b="1" dirty="0"/>
                <a:t>On site Titan Disk and Tape store</a:t>
              </a:r>
            </a:p>
          </p:txBody>
        </p:sp>
      </p:grpSp>
      <p:sp>
        <p:nvSpPr>
          <p:cNvPr id="119" name="TextBox 118"/>
          <p:cNvSpPr txBox="1"/>
          <p:nvPr/>
        </p:nvSpPr>
        <p:spPr>
          <a:xfrm>
            <a:off x="5640602" y="2031252"/>
            <a:ext cx="1666416" cy="369332"/>
          </a:xfrm>
          <a:prstGeom prst="rect">
            <a:avLst/>
          </a:prstGeom>
          <a:noFill/>
        </p:spPr>
        <p:txBody>
          <a:bodyPr wrap="square" rtlCol="0">
            <a:spAutoFit/>
          </a:bodyPr>
          <a:lstStyle/>
          <a:p>
            <a:r>
              <a:rPr lang="en-US" dirty="0" smtClean="0"/>
              <a:t>848 GB + /hour</a:t>
            </a:r>
            <a:endParaRPr lang="en-US" dirty="0"/>
          </a:p>
        </p:txBody>
      </p:sp>
      <p:sp>
        <p:nvSpPr>
          <p:cNvPr id="121" name="TextBox 120"/>
          <p:cNvSpPr txBox="1"/>
          <p:nvPr/>
        </p:nvSpPr>
        <p:spPr>
          <a:xfrm>
            <a:off x="5605511" y="4085420"/>
            <a:ext cx="1666416" cy="369332"/>
          </a:xfrm>
          <a:prstGeom prst="rect">
            <a:avLst/>
          </a:prstGeom>
          <a:noFill/>
        </p:spPr>
        <p:txBody>
          <a:bodyPr wrap="square" rtlCol="0">
            <a:spAutoFit/>
          </a:bodyPr>
          <a:lstStyle/>
          <a:p>
            <a:r>
              <a:rPr lang="en-US" dirty="0" smtClean="0"/>
              <a:t>848 GB + /hour</a:t>
            </a:r>
            <a:endParaRPr lang="en-US" dirty="0"/>
          </a:p>
        </p:txBody>
      </p:sp>
      <p:sp>
        <p:nvSpPr>
          <p:cNvPr id="122" name="TextBox 121"/>
          <p:cNvSpPr txBox="1"/>
          <p:nvPr/>
        </p:nvSpPr>
        <p:spPr>
          <a:xfrm>
            <a:off x="780920" y="4543007"/>
            <a:ext cx="1635144" cy="461665"/>
          </a:xfrm>
          <a:prstGeom prst="rect">
            <a:avLst/>
          </a:prstGeom>
          <a:noFill/>
        </p:spPr>
        <p:txBody>
          <a:bodyPr wrap="square" rtlCol="0">
            <a:spAutoFit/>
          </a:bodyPr>
          <a:lstStyle/>
          <a:p>
            <a:r>
              <a:rPr lang="en-US" sz="2400" dirty="0" smtClean="0"/>
              <a:t>X 2 ROV’s !</a:t>
            </a:r>
            <a:endParaRPr lang="en-US" sz="2400" dirty="0"/>
          </a:p>
        </p:txBody>
      </p:sp>
      <p:grpSp>
        <p:nvGrpSpPr>
          <p:cNvPr id="113" name="Group 112"/>
          <p:cNvGrpSpPr/>
          <p:nvPr/>
        </p:nvGrpSpPr>
        <p:grpSpPr>
          <a:xfrm>
            <a:off x="567175" y="1619031"/>
            <a:ext cx="2062633" cy="646331"/>
            <a:chOff x="129300" y="1598703"/>
            <a:chExt cx="2062633" cy="646331"/>
          </a:xfrm>
        </p:grpSpPr>
        <p:sp>
          <p:nvSpPr>
            <p:cNvPr id="120" name="TextBox 119"/>
            <p:cNvSpPr txBox="1"/>
            <p:nvPr/>
          </p:nvSpPr>
          <p:spPr>
            <a:xfrm>
              <a:off x="129300" y="1598703"/>
              <a:ext cx="2062633" cy="646331"/>
            </a:xfrm>
            <a:prstGeom prst="rect">
              <a:avLst/>
            </a:prstGeom>
            <a:noFill/>
          </p:spPr>
          <p:txBody>
            <a:bodyPr wrap="square" rtlCol="0">
              <a:spAutoFit/>
            </a:bodyPr>
            <a:lstStyle/>
            <a:p>
              <a:r>
                <a:rPr lang="en-US" sz="1200" dirty="0" smtClean="0"/>
                <a:t>Video Clip Quality:</a:t>
              </a:r>
            </a:p>
            <a:p>
              <a:r>
                <a:rPr lang="en-US" sz="1200" dirty="0" smtClean="0"/>
                <a:t>Master</a:t>
              </a:r>
            </a:p>
            <a:p>
              <a:r>
                <a:rPr lang="en-US" sz="1200" dirty="0" smtClean="0"/>
                <a:t>Mezzanine</a:t>
              </a:r>
            </a:p>
          </p:txBody>
        </p:sp>
        <p:sp>
          <p:nvSpPr>
            <p:cNvPr id="123" name="Rectangle 122"/>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10103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838200" y="1579273"/>
            <a:ext cx="10515600" cy="4906251"/>
          </a:xfrm>
        </p:spPr>
        <p:txBody>
          <a:bodyPr>
            <a:normAutofit/>
          </a:bodyPr>
          <a:lstStyle/>
          <a:p>
            <a:r>
              <a:rPr lang="en-US" sz="2400" dirty="0" smtClean="0"/>
              <a:t>Want to advocate for 4K? Which science users would be the best advocates to lead the charge on justifying 4K?</a:t>
            </a:r>
          </a:p>
          <a:p>
            <a:r>
              <a:rPr lang="en-US" sz="2400" dirty="0" smtClean="0"/>
              <a:t>What are the top 10 VARS referencing science papers?</a:t>
            </a:r>
          </a:p>
          <a:p>
            <a:r>
              <a:rPr lang="en-US" sz="2400" dirty="0" smtClean="0"/>
              <a:t>What strategies could be used to reduce the accumulation of massive 4K data volumes over time?</a:t>
            </a:r>
          </a:p>
          <a:p>
            <a:pPr lvl="1"/>
            <a:r>
              <a:rPr lang="en-US" sz="2000" dirty="0" smtClean="0"/>
              <a:t>Save “highlights” only?</a:t>
            </a:r>
            <a:endParaRPr lang="en-US" sz="2000" dirty="0"/>
          </a:p>
          <a:p>
            <a:pPr lvl="2"/>
            <a:r>
              <a:rPr lang="en-US" sz="1800" dirty="0" smtClean="0"/>
              <a:t>By annotator or science request?</a:t>
            </a:r>
          </a:p>
          <a:p>
            <a:pPr lvl="1"/>
            <a:r>
              <a:rPr lang="en-US" sz="2000" dirty="0" smtClean="0"/>
              <a:t>Automate saving?</a:t>
            </a:r>
          </a:p>
          <a:p>
            <a:pPr lvl="2"/>
            <a:r>
              <a:rPr lang="en-US" sz="1800" dirty="0" smtClean="0"/>
              <a:t>1 minute before and after an annotation?</a:t>
            </a:r>
          </a:p>
          <a:p>
            <a:pPr lvl="1"/>
            <a:r>
              <a:rPr lang="en-US" sz="2000" dirty="0" smtClean="0"/>
              <a:t>Other ideas?</a:t>
            </a:r>
          </a:p>
          <a:p>
            <a:r>
              <a:rPr lang="en-US" sz="2400" dirty="0" smtClean="0"/>
              <a:t>How good is the 4K Mezzanine level going to be? Better than HD?</a:t>
            </a:r>
          </a:p>
          <a:p>
            <a:endParaRPr lang="en-US" sz="2400" dirty="0" smtClean="0"/>
          </a:p>
        </p:txBody>
      </p:sp>
    </p:spTree>
    <p:extLst>
      <p:ext uri="{BB962C8B-B14F-4D97-AF65-F5344CB8AC3E}">
        <p14:creationId xmlns:p14="http://schemas.microsoft.com/office/powerpoint/2010/main" val="26905621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OLD SLIDES FOLLOWING</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5686310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8870"/>
            <a:ext cx="10515600" cy="1325563"/>
          </a:xfrm>
        </p:spPr>
        <p:txBody>
          <a:bodyPr>
            <a:normAutofit/>
          </a:bodyPr>
          <a:lstStyle/>
          <a:p>
            <a:r>
              <a:rPr lang="en-US" sz="2800" dirty="0" smtClean="0"/>
              <a:t>Stay With Same </a:t>
            </a:r>
            <a:r>
              <a:rPr lang="en-US" sz="2800" dirty="0" err="1" smtClean="0"/>
              <a:t>O’le</a:t>
            </a:r>
            <a:r>
              <a:rPr lang="en-US" sz="2800" dirty="0" smtClean="0"/>
              <a:t> HD Format* for ROV’s (no Titan expansion needed)</a:t>
            </a:r>
            <a:endParaRPr lang="en-US" sz="2800" dirty="0"/>
          </a:p>
        </p:txBody>
      </p:sp>
      <p:graphicFrame>
        <p:nvGraphicFramePr>
          <p:cNvPr id="5" name="Chart 4"/>
          <p:cNvGraphicFramePr>
            <a:graphicFrameLocks/>
          </p:cNvGraphicFramePr>
          <p:nvPr>
            <p:extLst>
              <p:ext uri="{D42A27DB-BD31-4B8C-83A1-F6EECF244321}">
                <p14:modId xmlns:p14="http://schemas.microsoft.com/office/powerpoint/2010/main" val="1999835965"/>
              </p:ext>
            </p:extLst>
          </p:nvPr>
        </p:nvGraphicFramePr>
        <p:xfrm>
          <a:off x="335280" y="1690688"/>
          <a:ext cx="5760720" cy="46024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2833628130"/>
              </p:ext>
            </p:extLst>
          </p:nvPr>
        </p:nvGraphicFramePr>
        <p:xfrm>
          <a:off x="5449686" y="1690688"/>
          <a:ext cx="5760720" cy="460248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3011214" y="6293168"/>
            <a:ext cx="4611414" cy="369332"/>
          </a:xfrm>
          <a:prstGeom prst="rect">
            <a:avLst/>
          </a:prstGeom>
          <a:noFill/>
        </p:spPr>
        <p:txBody>
          <a:bodyPr wrap="square" rtlCol="0">
            <a:spAutoFit/>
          </a:bodyPr>
          <a:lstStyle/>
          <a:p>
            <a:r>
              <a:rPr lang="en-US" dirty="0" smtClean="0"/>
              <a:t>*1920 X 1080 60p using ProRes HQ CODEC</a:t>
            </a:r>
            <a:endParaRPr lang="en-US" dirty="0"/>
          </a:p>
        </p:txBody>
      </p:sp>
    </p:spTree>
    <p:extLst>
      <p:ext uri="{BB962C8B-B14F-4D97-AF65-F5344CB8AC3E}">
        <p14:creationId xmlns:p14="http://schemas.microsoft.com/office/powerpoint/2010/main" val="410196089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41401"/>
            <a:ext cx="9089010" cy="666954"/>
          </a:xfrm>
        </p:spPr>
        <p:txBody>
          <a:bodyPr>
            <a:normAutofit fontScale="90000"/>
          </a:bodyPr>
          <a:lstStyle/>
          <a:p>
            <a:r>
              <a:rPr lang="en-US" dirty="0" smtClean="0"/>
              <a:t>All Data Shares with Titan Expansion</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407864390"/>
              </p:ext>
            </p:extLst>
          </p:nvPr>
        </p:nvGraphicFramePr>
        <p:xfrm>
          <a:off x="-153304" y="808355"/>
          <a:ext cx="6578600" cy="5689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783995003"/>
              </p:ext>
            </p:extLst>
          </p:nvPr>
        </p:nvGraphicFramePr>
        <p:xfrm>
          <a:off x="5507492" y="724535"/>
          <a:ext cx="6545580" cy="58572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85238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708532" cy="1325563"/>
          </a:xfrm>
        </p:spPr>
        <p:txBody>
          <a:bodyPr/>
          <a:lstStyle/>
          <a:p>
            <a:pPr algn="ctr"/>
            <a:r>
              <a:rPr lang="en-US" dirty="0"/>
              <a:t>Estimates of Volumes from </a:t>
            </a:r>
            <a:r>
              <a:rPr lang="en-US" dirty="0" smtClean="0"/>
              <a:t>all Non-Video </a:t>
            </a:r>
            <a:r>
              <a:rPr lang="en-US" dirty="0"/>
              <a:t>Data Sources</a:t>
            </a:r>
          </a:p>
        </p:txBody>
      </p:sp>
      <p:pic>
        <p:nvPicPr>
          <p:cNvPr id="6" name="Picture 5"/>
          <p:cNvPicPr>
            <a:picLocks noChangeAspect="1"/>
          </p:cNvPicPr>
          <p:nvPr/>
        </p:nvPicPr>
        <p:blipFill>
          <a:blip r:embed="rId2"/>
          <a:stretch>
            <a:fillRect/>
          </a:stretch>
        </p:blipFill>
        <p:spPr>
          <a:xfrm>
            <a:off x="2220259" y="1802240"/>
            <a:ext cx="7944413" cy="4564964"/>
          </a:xfrm>
          <a:prstGeom prst="rect">
            <a:avLst/>
          </a:prstGeom>
        </p:spPr>
      </p:pic>
    </p:spTree>
    <p:extLst>
      <p:ext uri="{BB962C8B-B14F-4D97-AF65-F5344CB8AC3E}">
        <p14:creationId xmlns:p14="http://schemas.microsoft.com/office/powerpoint/2010/main" val="727747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normAutofit/>
          </a:bodyPr>
          <a:lstStyle/>
          <a:p>
            <a:pPr algn="ctr"/>
            <a:r>
              <a:rPr lang="en-US" sz="3200" dirty="0" smtClean="0"/>
              <a:t>Video files are bit dense but there is technical help using LTO Tape and data storage magic!</a:t>
            </a:r>
            <a:endParaRPr lang="en-US" sz="3200" dirty="0"/>
          </a:p>
        </p:txBody>
      </p:sp>
      <p:sp>
        <p:nvSpPr>
          <p:cNvPr id="3" name="Content Placeholder 2"/>
          <p:cNvSpPr>
            <a:spLocks noGrp="1"/>
          </p:cNvSpPr>
          <p:nvPr>
            <p:ph idx="1"/>
          </p:nvPr>
        </p:nvSpPr>
        <p:spPr>
          <a:xfrm>
            <a:off x="1025236" y="5985163"/>
            <a:ext cx="10515600" cy="1071563"/>
          </a:xfrm>
        </p:spPr>
        <p:txBody>
          <a:bodyPr>
            <a:normAutofit/>
          </a:bodyPr>
          <a:lstStyle/>
          <a:p>
            <a:pPr algn="ctr"/>
            <a:r>
              <a:rPr lang="en-US" sz="2000" dirty="0" smtClean="0"/>
              <a:t>LTO-8 cost shown is full fixed annual costs for hardware + maintenance + backup + tape. D5 is tape and backup tape cost only. </a:t>
            </a:r>
            <a:endParaRPr lang="en-US" sz="2000" dirty="0"/>
          </a:p>
        </p:txBody>
      </p:sp>
      <p:graphicFrame>
        <p:nvGraphicFramePr>
          <p:cNvPr id="5" name="Chart 4"/>
          <p:cNvGraphicFramePr>
            <a:graphicFrameLocks/>
          </p:cNvGraphicFramePr>
          <p:nvPr>
            <p:extLst>
              <p:ext uri="{D42A27DB-BD31-4B8C-83A1-F6EECF244321}">
                <p14:modId xmlns:p14="http://schemas.microsoft.com/office/powerpoint/2010/main" val="2820327787"/>
              </p:ext>
            </p:extLst>
          </p:nvPr>
        </p:nvGraphicFramePr>
        <p:xfrm>
          <a:off x="2680138" y="1371601"/>
          <a:ext cx="6043210" cy="46135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01378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Titan Network Store </a:t>
            </a:r>
            <a:r>
              <a:rPr lang="en-US" dirty="0" smtClean="0"/>
              <a:t>Storage Costs </a:t>
            </a:r>
            <a:r>
              <a:rPr lang="en-US" dirty="0"/>
              <a:t>- Annual</a:t>
            </a:r>
          </a:p>
        </p:txBody>
      </p:sp>
      <p:pic>
        <p:nvPicPr>
          <p:cNvPr id="5" name="Picture 4"/>
          <p:cNvPicPr>
            <a:picLocks noChangeAspect="1"/>
          </p:cNvPicPr>
          <p:nvPr/>
        </p:nvPicPr>
        <p:blipFill>
          <a:blip r:embed="rId2"/>
          <a:stretch>
            <a:fillRect/>
          </a:stretch>
        </p:blipFill>
        <p:spPr>
          <a:xfrm>
            <a:off x="104986" y="1866852"/>
            <a:ext cx="11982027" cy="3544243"/>
          </a:xfrm>
          <a:prstGeom prst="rect">
            <a:avLst/>
          </a:prstGeom>
        </p:spPr>
      </p:pic>
      <p:sp>
        <p:nvSpPr>
          <p:cNvPr id="6" name="Oval 5"/>
          <p:cNvSpPr/>
          <p:nvPr/>
        </p:nvSpPr>
        <p:spPr>
          <a:xfrm>
            <a:off x="7667413" y="4179146"/>
            <a:ext cx="4524587" cy="19371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6518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3755"/>
          </a:xfrm>
        </p:spPr>
        <p:txBody>
          <a:bodyPr/>
          <a:lstStyle/>
          <a:p>
            <a:r>
              <a:rPr lang="en-US" dirty="0" smtClean="0"/>
              <a:t>Titan Network Store Expansion Costs - Annual</a:t>
            </a:r>
            <a:endParaRPr lang="en-US" dirty="0"/>
          </a:p>
        </p:txBody>
      </p:sp>
      <p:pic>
        <p:nvPicPr>
          <p:cNvPr id="5" name="Picture 4"/>
          <p:cNvPicPr>
            <a:picLocks noChangeAspect="1"/>
          </p:cNvPicPr>
          <p:nvPr/>
        </p:nvPicPr>
        <p:blipFill>
          <a:blip r:embed="rId2"/>
          <a:stretch>
            <a:fillRect/>
          </a:stretch>
        </p:blipFill>
        <p:spPr>
          <a:xfrm>
            <a:off x="555414" y="1548529"/>
            <a:ext cx="10871200" cy="4358171"/>
          </a:xfrm>
          <a:prstGeom prst="rect">
            <a:avLst/>
          </a:prstGeom>
        </p:spPr>
      </p:pic>
      <p:sp>
        <p:nvSpPr>
          <p:cNvPr id="6" name="Oval 5"/>
          <p:cNvSpPr/>
          <p:nvPr/>
        </p:nvSpPr>
        <p:spPr>
          <a:xfrm>
            <a:off x="6755525" y="3958429"/>
            <a:ext cx="5121165" cy="27103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95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34563</TotalTime>
  <Words>3787</Words>
  <Application>Microsoft Office PowerPoint</Application>
  <PresentationFormat>Widescreen</PresentationFormat>
  <Paragraphs>507</Paragraphs>
  <Slides>56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Calibri</vt:lpstr>
      <vt:lpstr>Calibri Light</vt:lpstr>
      <vt:lpstr>Office Theme</vt:lpstr>
      <vt:lpstr>Video Strategic Plan Graphics …the 10 year Plan</vt:lpstr>
      <vt:lpstr>The Four Chapters of the Strategic Plan</vt:lpstr>
      <vt:lpstr>Calculation Assumptions</vt:lpstr>
      <vt:lpstr>PowerPoint Presentation</vt:lpstr>
      <vt:lpstr>Estimates of Volumes from Video Data Sources</vt:lpstr>
      <vt:lpstr>Estimates of Volumes from all Non-Video Data Sources</vt:lpstr>
      <vt:lpstr>Video files are bit dense but there is technical help using LTO Tape and data storage magic!</vt:lpstr>
      <vt:lpstr>Titan Network Store Storage Costs - Annual</vt:lpstr>
      <vt:lpstr>Titan Network Store Expansion Costs - Annual</vt:lpstr>
      <vt:lpstr>Titan Network Store Annual Costs</vt:lpstr>
      <vt:lpstr>Titan Network Store Annual Costs</vt:lpstr>
      <vt:lpstr>File Based Video - File Storage Costs</vt:lpstr>
      <vt:lpstr>Current HD System – Keep all HD Video at Master Level</vt:lpstr>
      <vt:lpstr>All Data + HD ROV Cameras (1080 60p) + Converting Archive to Files</vt:lpstr>
      <vt:lpstr>Video Storage Relative Storage Volumes – Keep HD</vt:lpstr>
      <vt:lpstr>What Happens if we Upgrade to 4K Main Cameras?</vt:lpstr>
      <vt:lpstr>Cost Models for Handling 4K Video Data from the MBARI ROV’s</vt:lpstr>
      <vt:lpstr>Four Different Cost Models for Handling 4K Video Data from the MBARI ROV’s, continued..</vt:lpstr>
      <vt:lpstr>Cost Model A – Keep all 4K Video at Master Level</vt:lpstr>
      <vt:lpstr>Cost Model B – Annotation Selects 4K Video at Master Level, All Else Transcode to ProRes 422 LT</vt:lpstr>
      <vt:lpstr>Cost Model B – Annotation Selects 4K Video at Master Level, All Else Transcode to ProRes 422 LT</vt:lpstr>
      <vt:lpstr>Cost Model C – Real-time Selects 4K Video at Master Level, All Else ProRes 422 LT</vt:lpstr>
      <vt:lpstr>Cost Model D – Annotation Selects 4K Video at Master Level, All Else Mezzanine (H.265?) Only</vt:lpstr>
      <vt:lpstr>Cost Model D – Annotation Selects 4K Video at Master Level, All Else Mezzanine (H.265?) Only</vt:lpstr>
      <vt:lpstr>PowerPoint Presentation</vt:lpstr>
      <vt:lpstr>PowerPoint Presentation</vt:lpstr>
      <vt:lpstr>Change % kept at Master Level?</vt:lpstr>
      <vt:lpstr>PowerPoint Presentation</vt:lpstr>
      <vt:lpstr>Model A Storage Volumes with All Data + 4K ROV Cameras</vt:lpstr>
      <vt:lpstr>Video Only Storage Cost Comparison – Model A, keep all 4K vs staying with HD</vt:lpstr>
      <vt:lpstr>Model B Storage Volumes with 20% 4K Annotation Selects, Transcode 80% to LT + Mezzanine </vt:lpstr>
      <vt:lpstr>Model B - Video Only Storage Costs with 20% 4K Selects 80% LT + Mezzanine</vt:lpstr>
      <vt:lpstr>Model B</vt:lpstr>
      <vt:lpstr>Model C - Video Only Storage Costs with 20% 4K Selects 80% LT + Mezzanine CHECK GRAPH DATA</vt:lpstr>
      <vt:lpstr>Model D Storage Volume Projection with 20% 4K Annotation Selects + Mezzanine </vt:lpstr>
      <vt:lpstr>Model D - Video Only Storage Costs with 20% 4K Selects 80% Mezzanine</vt:lpstr>
      <vt:lpstr>Model D - Video Only Storage Costs with 20% 4K Selects 80% Mezzanine vs. Model A – Keep All 4K Video</vt:lpstr>
      <vt:lpstr>PowerPoint Presentation</vt:lpstr>
      <vt:lpstr>PowerPoint Presentation</vt:lpstr>
      <vt:lpstr>PowerPoint Presentation</vt:lpstr>
      <vt:lpstr>PowerPoint Presentation</vt:lpstr>
      <vt:lpstr>PowerPoint Presentation</vt:lpstr>
      <vt:lpstr>2030 Storage Costs Model A, keep all 4K vs Model D, 4K selects </vt:lpstr>
      <vt:lpstr>Calculations – Video File Accumulation</vt:lpstr>
      <vt:lpstr>Calculations – Annual Storage Cost HD and Model A</vt:lpstr>
      <vt:lpstr>Calculations – Annual Storage Cost Model B</vt:lpstr>
      <vt:lpstr>Calculations – Annual Storage Cost Model C</vt:lpstr>
      <vt:lpstr>Calculations – Annual Storage Cost Model D</vt:lpstr>
      <vt:lpstr>Calculations – Annual Storage Cost of Archival Footage</vt:lpstr>
      <vt:lpstr>New Section – Converting Video Archive</vt:lpstr>
      <vt:lpstr>Converting Video Archive</vt:lpstr>
      <vt:lpstr>Cost Model A – Keep all 4K Video at Master Level</vt:lpstr>
      <vt:lpstr>Questions…</vt:lpstr>
      <vt:lpstr>OLD SLIDES FOLLOWING</vt:lpstr>
      <vt:lpstr>Stay With Same O’le HD Format* for ROV’s (no Titan expansion needed)</vt:lpstr>
      <vt:lpstr>All Data Shares with Titan Expansion</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Video Strategic Plan Graphics</dc:title>
  <dc:creator>Mark Chaffey</dc:creator>
  <cp:lastModifiedBy>Mark Chaffey</cp:lastModifiedBy>
  <cp:revision>373</cp:revision>
  <cp:lastPrinted>2019-03-11T22:00:41Z</cp:lastPrinted>
  <dcterms:created xsi:type="dcterms:W3CDTF">2019-03-06T22:49:47Z</dcterms:created>
  <dcterms:modified xsi:type="dcterms:W3CDTF">2019-09-04T00:33:04Z</dcterms:modified>
</cp:coreProperties>
</file>