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8" r:id="rId3"/>
    <p:sldId id="263" r:id="rId4"/>
    <p:sldId id="268" r:id="rId5"/>
    <p:sldId id="264" r:id="rId6"/>
    <p:sldId id="276" r:id="rId7"/>
    <p:sldId id="269" r:id="rId8"/>
    <p:sldId id="272" r:id="rId9"/>
    <p:sldId id="271" r:id="rId10"/>
    <p:sldId id="273" r:id="rId11"/>
    <p:sldId id="274" r:id="rId12"/>
    <p:sldId id="275" r:id="rId13"/>
    <p:sldId id="262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70" autoAdjust="0"/>
    <p:restoredTop sz="94660"/>
  </p:normalViewPr>
  <p:slideViewPr>
    <p:cSldViewPr snapToGrid="0" snapToObjects="1">
      <p:cViewPr varScale="1">
        <p:scale>
          <a:sx n="130" d="100"/>
          <a:sy n="130" d="100"/>
        </p:scale>
        <p:origin x="-46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8F09-FC51-2349-885E-8D14DA44C893}" type="datetimeFigureOut">
              <a:rPr lang="en-US" smtClean="0"/>
              <a:t>7/7/15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A9DB-5B71-0849-9E58-DE9B808030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8F09-FC51-2349-885E-8D14DA44C893}" type="datetimeFigureOut">
              <a:rPr lang="en-US" smtClean="0"/>
              <a:t>7/7/15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A9DB-5B71-0849-9E58-DE9B808030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8F09-FC51-2349-885E-8D14DA44C893}" type="datetimeFigureOut">
              <a:rPr lang="en-US" smtClean="0"/>
              <a:t>7/7/15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A9DB-5B71-0849-9E58-DE9B8080302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8F09-FC51-2349-885E-8D14DA44C893}" type="datetimeFigureOut">
              <a:rPr lang="en-US" smtClean="0"/>
              <a:t>7/7/15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A9DB-5B71-0849-9E58-DE9B808030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8F09-FC51-2349-885E-8D14DA44C893}" type="datetimeFigureOut">
              <a:rPr lang="en-US" smtClean="0"/>
              <a:t>7/7/15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A9DB-5B71-0849-9E58-DE9B808030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8F09-FC51-2349-885E-8D14DA44C893}" type="datetimeFigureOut">
              <a:rPr lang="en-US" smtClean="0"/>
              <a:t>7/7/15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A9DB-5B71-0849-9E58-DE9B808030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8F09-FC51-2349-885E-8D14DA44C893}" type="datetimeFigureOut">
              <a:rPr lang="en-US" smtClean="0"/>
              <a:t>7/7/15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A9DB-5B71-0849-9E58-DE9B808030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8F09-FC51-2349-885E-8D14DA44C893}" type="datetimeFigureOut">
              <a:rPr lang="en-US" smtClean="0"/>
              <a:t>7/7/15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A9DB-5B71-0849-9E58-DE9B808030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8F09-FC51-2349-885E-8D14DA44C893}" type="datetimeFigureOut">
              <a:rPr lang="en-US" smtClean="0"/>
              <a:t>7/7/15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A9DB-5B71-0849-9E58-DE9B808030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8F09-FC51-2349-885E-8D14DA44C893}" type="datetimeFigureOut">
              <a:rPr lang="en-US" smtClean="0"/>
              <a:t>7/7/15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A9DB-5B71-0849-9E58-DE9B8080302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8F09-FC51-2349-885E-8D14DA44C893}" type="datetimeFigureOut">
              <a:rPr lang="en-US" smtClean="0"/>
              <a:t>7/7/15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A9DB-5B71-0849-9E58-DE9B808030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8F09-FC51-2349-885E-8D14DA44C893}" type="datetimeFigureOut">
              <a:rPr lang="en-US" smtClean="0"/>
              <a:t>7/7/15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A9DB-5B71-0849-9E58-DE9B8080302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7E8F09-FC51-2349-885E-8D14DA44C893}" type="datetimeFigureOut">
              <a:rPr lang="en-US" smtClean="0"/>
              <a:t>7/7/15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CCF0A9DB-5B71-0849-9E58-DE9B8080302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4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emf"/><Relationship Id="rId3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Molecular Ecology of Marine and Aquatic Organisms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757332"/>
            <a:ext cx="6498159" cy="916641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Principal Investigator: Bob Vrijenhoek</a:t>
            </a:r>
          </a:p>
          <a:p>
            <a:r>
              <a:rPr lang="en-US" dirty="0" smtClean="0"/>
              <a:t>Project Manager: Shannon Johnson</a:t>
            </a:r>
          </a:p>
          <a:p>
            <a:r>
              <a:rPr lang="en-US" dirty="0" smtClean="0"/>
              <a:t>Technician: Julio Harvey</a:t>
            </a:r>
          </a:p>
          <a:p>
            <a:r>
              <a:rPr lang="en-US" dirty="0" smtClean="0"/>
              <a:t>Lead Engineer: Mike McCann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1688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1) </a:t>
            </a:r>
            <a:r>
              <a:rPr lang="en-US" i="1" dirty="0" smtClean="0"/>
              <a:t>MB</a:t>
            </a:r>
            <a:r>
              <a:rPr lang="en-US" i="1" baseline="30000" dirty="0" smtClean="0"/>
              <a:t>3</a:t>
            </a:r>
            <a:r>
              <a:rPr lang="en-US" dirty="0" smtClean="0"/>
              <a:t>: Molecular Biodiversity at the Benthic Boundary</a:t>
            </a:r>
            <a:endParaRPr lang="en-US" baseline="30000" dirty="0" smtClean="0"/>
          </a:p>
          <a:p>
            <a:r>
              <a:rPr lang="en-US" dirty="0" smtClean="0"/>
              <a:t>2) </a:t>
            </a:r>
            <a:r>
              <a:rPr lang="en-US" i="1" dirty="0"/>
              <a:t>SIMZ</a:t>
            </a:r>
            <a:r>
              <a:rPr lang="en-US" dirty="0"/>
              <a:t>: Sampling and Identifying Marine </a:t>
            </a:r>
            <a:r>
              <a:rPr lang="en-US" dirty="0" smtClean="0"/>
              <a:t>Zooplankton</a:t>
            </a:r>
          </a:p>
          <a:p>
            <a:r>
              <a:rPr lang="en-US" dirty="0" smtClean="0"/>
              <a:t>3) </a:t>
            </a:r>
            <a:r>
              <a:rPr lang="en-US" i="1" dirty="0" smtClean="0"/>
              <a:t>Succession Planning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8729632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Molecular Biodiversity at the Benthic Boundary</a:t>
            </a:r>
            <a:endParaRPr lang="en-US" sz="3200" baseline="30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1600" i="1" dirty="0" smtClean="0"/>
              <a:t>Relationship to Strategic Plan</a:t>
            </a:r>
            <a:r>
              <a:rPr lang="en-US" sz="1600" dirty="0" smtClean="0"/>
              <a:t>:</a:t>
            </a:r>
            <a:r>
              <a:rPr lang="en-US" sz="1600" i="1" dirty="0" smtClean="0"/>
              <a:t> </a:t>
            </a:r>
            <a:r>
              <a:rPr lang="en-US" sz="1600" dirty="0" smtClean="0"/>
              <a:t>Exploration and Discovery, Ecosystem </a:t>
            </a:r>
            <a:r>
              <a:rPr lang="en-US" sz="1600" dirty="0" smtClean="0"/>
              <a:t>Dynamics</a:t>
            </a:r>
          </a:p>
          <a:p>
            <a:pPr marL="336550" lvl="1" indent="0">
              <a:buNone/>
            </a:pPr>
            <a:r>
              <a:rPr lang="en-US" sz="1400" dirty="0" smtClean="0"/>
              <a:t>(baseline knowledge for design and management of sanctuaries and preserves)</a:t>
            </a:r>
            <a:endParaRPr lang="en-US" sz="1400" dirty="0" smtClean="0"/>
          </a:p>
          <a:p>
            <a:r>
              <a:rPr lang="en-US" sz="1600" i="1" dirty="0" smtClean="0"/>
              <a:t>Primary goal</a:t>
            </a:r>
            <a:r>
              <a:rPr lang="en-US" sz="1600" dirty="0" smtClean="0"/>
              <a:t>:</a:t>
            </a:r>
            <a:r>
              <a:rPr lang="en-US" sz="1600" i="1" dirty="0" smtClean="0"/>
              <a:t> </a:t>
            </a:r>
            <a:r>
              <a:rPr lang="en-US" sz="1600" dirty="0" smtClean="0"/>
              <a:t>compare connectivity and </a:t>
            </a:r>
            <a:r>
              <a:rPr lang="en-US" sz="1600" dirty="0" smtClean="0"/>
              <a:t>diversity </a:t>
            </a:r>
            <a:r>
              <a:rPr lang="en-US" sz="1600" dirty="0" smtClean="0"/>
              <a:t>of species inhabiting deep-sea habitats along N. America’s western margin</a:t>
            </a:r>
          </a:p>
          <a:p>
            <a:pPr lvl="1"/>
            <a:r>
              <a:rPr lang="en-US" sz="1400" dirty="0" smtClean="0"/>
              <a:t>focus on studies of connectivity for </a:t>
            </a:r>
            <a:r>
              <a:rPr lang="en-US" sz="1400" dirty="0" err="1" smtClean="0"/>
              <a:t>vesicomyid</a:t>
            </a:r>
            <a:r>
              <a:rPr lang="en-US" sz="1400" dirty="0" smtClean="0"/>
              <a:t> clams, </a:t>
            </a:r>
            <a:r>
              <a:rPr lang="en-US" sz="1400" i="1" dirty="0" err="1" smtClean="0"/>
              <a:t>Idas</a:t>
            </a:r>
            <a:r>
              <a:rPr lang="en-US" sz="1400" dirty="0" smtClean="0"/>
              <a:t> mussels, </a:t>
            </a:r>
            <a:r>
              <a:rPr lang="en-US" sz="1400" dirty="0" err="1" smtClean="0"/>
              <a:t>siboglinid</a:t>
            </a:r>
            <a:r>
              <a:rPr lang="en-US" sz="1400" dirty="0" smtClean="0"/>
              <a:t> tubeworms, and gastropods from Gulf of California and Southern California hydrocarbon seeps.</a:t>
            </a:r>
          </a:p>
          <a:p>
            <a:pPr lvl="1"/>
            <a:r>
              <a:rPr lang="en-US" sz="1400" dirty="0" smtClean="0"/>
              <a:t>contrast estimated rates of dispersal and genetic diversity with hydrothermal vent species.</a:t>
            </a:r>
          </a:p>
          <a:p>
            <a:pPr lvl="1"/>
            <a:r>
              <a:rPr lang="en-US" sz="1400" dirty="0" smtClean="0"/>
              <a:t>obtain fresh specimens of clams and tubeworms for genomic marker development to compare with recently collected specimens from </a:t>
            </a:r>
            <a:r>
              <a:rPr lang="en-US" sz="1400" dirty="0" err="1" smtClean="0"/>
              <a:t>Pescadero</a:t>
            </a:r>
            <a:r>
              <a:rPr lang="en-US" sz="1400" dirty="0" smtClean="0"/>
              <a:t> Basin</a:t>
            </a:r>
          </a:p>
          <a:p>
            <a:r>
              <a:rPr lang="en-US" sz="1600" i="1" dirty="0" smtClean="0"/>
              <a:t>Changes</a:t>
            </a:r>
            <a:r>
              <a:rPr lang="en-US" sz="1600" dirty="0" smtClean="0"/>
              <a:t>: none</a:t>
            </a:r>
          </a:p>
          <a:p>
            <a:r>
              <a:rPr lang="en-US" sz="1600" i="1" dirty="0" smtClean="0"/>
              <a:t>Ship time</a:t>
            </a:r>
            <a:r>
              <a:rPr lang="en-US" sz="1600" dirty="0" smtClean="0"/>
              <a:t>: add 3 dive days to </a:t>
            </a:r>
            <a:r>
              <a:rPr lang="en-US" sz="1600" dirty="0" err="1" smtClean="0"/>
              <a:t>Clague</a:t>
            </a:r>
            <a:r>
              <a:rPr lang="en-US" sz="1600" dirty="0" smtClean="0"/>
              <a:t> expedition to Axial Seamount</a:t>
            </a:r>
          </a:p>
          <a:p>
            <a:r>
              <a:rPr lang="en-US" sz="1600" i="1" dirty="0" smtClean="0"/>
              <a:t>Engineering time</a:t>
            </a:r>
            <a:r>
              <a:rPr lang="en-US" sz="1600" dirty="0" smtClean="0"/>
              <a:t>: none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3302026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236" y="980673"/>
            <a:ext cx="4456011" cy="1457503"/>
          </a:xfrm>
          <a:prstGeom prst="rect">
            <a:avLst/>
          </a:prstGeom>
          <a:solidFill>
            <a:schemeClr val="bg1"/>
          </a:solidFill>
          <a:ln w="3175" cmpd="sng"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49275" y="345189"/>
            <a:ext cx="8042276" cy="523327"/>
          </a:xfrm>
        </p:spPr>
        <p:txBody>
          <a:bodyPr/>
          <a:lstStyle/>
          <a:p>
            <a:r>
              <a:rPr lang="en-US" sz="2800" dirty="0" smtClean="0"/>
              <a:t>Vent metapopulations </a:t>
            </a:r>
            <a:endParaRPr lang="en-US" sz="2800" baseline="30000" dirty="0"/>
          </a:p>
        </p:txBody>
      </p:sp>
      <p:sp>
        <p:nvSpPr>
          <p:cNvPr id="9" name="Rectangle 8"/>
          <p:cNvSpPr/>
          <p:nvPr/>
        </p:nvSpPr>
        <p:spPr>
          <a:xfrm>
            <a:off x="5116247" y="997233"/>
            <a:ext cx="761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2010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236" y="2536104"/>
            <a:ext cx="4456011" cy="1808347"/>
          </a:xfrm>
          <a:prstGeom prst="rect">
            <a:avLst/>
          </a:prstGeom>
          <a:solidFill>
            <a:schemeClr val="bg1"/>
          </a:solidFill>
          <a:ln w="3175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5116247" y="2544810"/>
            <a:ext cx="761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2013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 flipH="1">
            <a:off x="373540" y="4617093"/>
            <a:ext cx="58289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smtClean="0"/>
              <a:t>subdivision due to ridge offsets, currents, etc. 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individual vent populations are highly ephemeral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are seep metapopulations more stable? 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need to know more about evolutionary rates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7993" y="868516"/>
            <a:ext cx="2713557" cy="3304264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7831835" y="2536104"/>
            <a:ext cx="109755" cy="113801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7776958" y="3665057"/>
            <a:ext cx="109755" cy="113801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own Arrow 4"/>
          <p:cNvSpPr/>
          <p:nvPr/>
        </p:nvSpPr>
        <p:spPr>
          <a:xfrm>
            <a:off x="7831835" y="4061096"/>
            <a:ext cx="188152" cy="555997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728665" y="4711813"/>
            <a:ext cx="20965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Monterey</a:t>
            </a:r>
          </a:p>
          <a:p>
            <a:r>
              <a:rPr lang="en-US" dirty="0" smtClean="0"/>
              <a:t>SoCal</a:t>
            </a:r>
          </a:p>
          <a:p>
            <a:r>
              <a:rPr lang="en-US" dirty="0" smtClean="0"/>
              <a:t>Ensenada</a:t>
            </a:r>
          </a:p>
          <a:p>
            <a:r>
              <a:rPr lang="en-US" dirty="0" smtClean="0"/>
              <a:t>Gulf of California</a:t>
            </a:r>
          </a:p>
        </p:txBody>
      </p:sp>
    </p:spTree>
    <p:extLst>
      <p:ext uri="{BB962C8B-B14F-4D97-AF65-F5344CB8AC3E}">
        <p14:creationId xmlns:p14="http://schemas.microsoft.com/office/powerpoint/2010/main" val="37925465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860384"/>
          </a:xfrm>
        </p:spPr>
        <p:txBody>
          <a:bodyPr/>
          <a:lstStyle/>
          <a:p>
            <a:r>
              <a:rPr lang="en-US" dirty="0" smtClean="0"/>
              <a:t>Project-2: SIMZ</a:t>
            </a:r>
            <a:endParaRPr lang="en-US" baseline="30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5" y="1065887"/>
            <a:ext cx="8042276" cy="4343400"/>
          </a:xfrm>
        </p:spPr>
        <p:txBody>
          <a:bodyPr>
            <a:noAutofit/>
          </a:bodyPr>
          <a:lstStyle/>
          <a:p>
            <a:r>
              <a:rPr lang="en-US" sz="1600" i="1" dirty="0" smtClean="0"/>
              <a:t>Relationship to Strategic Plan</a:t>
            </a:r>
            <a:r>
              <a:rPr lang="en-US" sz="1600" dirty="0" smtClean="0"/>
              <a:t>:</a:t>
            </a:r>
            <a:r>
              <a:rPr lang="en-US" sz="1600" i="1" dirty="0" smtClean="0"/>
              <a:t> </a:t>
            </a:r>
            <a:r>
              <a:rPr lang="en-US" sz="1600" dirty="0"/>
              <a:t>Ecosystem </a:t>
            </a:r>
            <a:r>
              <a:rPr lang="en-US" sz="1600" dirty="0" smtClean="0"/>
              <a:t>Dynamics, Ocean </a:t>
            </a:r>
            <a:r>
              <a:rPr lang="en-US" sz="1600" dirty="0" smtClean="0"/>
              <a:t>visualization</a:t>
            </a:r>
          </a:p>
          <a:p>
            <a:pPr marL="282575" lvl="2" indent="0">
              <a:buNone/>
            </a:pPr>
            <a:r>
              <a:rPr lang="en-US" sz="1200" dirty="0" smtClean="0"/>
              <a:t>(ocean health and productivity)</a:t>
            </a:r>
            <a:endParaRPr lang="en-US" sz="1200" dirty="0"/>
          </a:p>
          <a:p>
            <a:r>
              <a:rPr lang="en-US" sz="1600" i="1" dirty="0" smtClean="0"/>
              <a:t>Goals</a:t>
            </a:r>
            <a:r>
              <a:rPr lang="en-US" sz="1600" dirty="0" smtClean="0"/>
              <a:t>:</a:t>
            </a:r>
            <a:r>
              <a:rPr lang="en-US" sz="1600" i="1" dirty="0" smtClean="0"/>
              <a:t> </a:t>
            </a:r>
            <a:r>
              <a:rPr lang="en-US" sz="1600" dirty="0" smtClean="0"/>
              <a:t>explore new technologies for autonomous sampling and molecular identification of marine plankton (fits within larger CANON goals and complements MBON program)</a:t>
            </a:r>
          </a:p>
          <a:p>
            <a:r>
              <a:rPr lang="en-US" sz="1600" i="1" dirty="0" smtClean="0"/>
              <a:t>Accomplishments</a:t>
            </a:r>
            <a:r>
              <a:rPr lang="en-US" sz="1600" dirty="0" smtClean="0"/>
              <a:t>:</a:t>
            </a:r>
          </a:p>
          <a:p>
            <a:pPr lvl="1"/>
            <a:r>
              <a:rPr lang="en-US" sz="1600" dirty="0" smtClean="0"/>
              <a:t>Yanwu Zhang — improved algorithms for autonomous </a:t>
            </a:r>
            <a:r>
              <a:rPr lang="en-US" sz="1600" dirty="0"/>
              <a:t>s</a:t>
            </a:r>
            <a:r>
              <a:rPr lang="en-US" sz="1600" dirty="0" smtClean="0"/>
              <a:t>ampling</a:t>
            </a:r>
          </a:p>
          <a:p>
            <a:pPr lvl="1"/>
            <a:r>
              <a:rPr lang="en-US" sz="1600" dirty="0" smtClean="0"/>
              <a:t>Hans Thomas and AUV team — 20 sample bottle capacity</a:t>
            </a:r>
          </a:p>
          <a:p>
            <a:pPr lvl="1"/>
            <a:r>
              <a:rPr lang="en-US" sz="1600" dirty="0" smtClean="0"/>
              <a:t>Mike McCann — development and integration of STOQS database</a:t>
            </a:r>
          </a:p>
          <a:p>
            <a:pPr lvl="1"/>
            <a:r>
              <a:rPr lang="en-US" sz="1600" dirty="0" smtClean="0"/>
              <a:t>Molecular Ecology team (Shannon Johnson and Julio Harvey) — implementation of Next Generation </a:t>
            </a:r>
            <a:r>
              <a:rPr lang="en-US" sz="1600" dirty="0" smtClean="0"/>
              <a:t>Sequencing</a:t>
            </a: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3118329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860384"/>
          </a:xfrm>
        </p:spPr>
        <p:txBody>
          <a:bodyPr/>
          <a:lstStyle/>
          <a:p>
            <a:r>
              <a:rPr lang="en-US" dirty="0" smtClean="0"/>
              <a:t>Project-2: SIMZ</a:t>
            </a:r>
            <a:endParaRPr lang="en-US" baseline="30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5" y="1065887"/>
            <a:ext cx="8042276" cy="4343400"/>
          </a:xfrm>
        </p:spPr>
        <p:txBody>
          <a:bodyPr>
            <a:noAutofit/>
          </a:bodyPr>
          <a:lstStyle/>
          <a:p>
            <a:r>
              <a:rPr lang="en-US" sz="1600" i="1" dirty="0" smtClean="0"/>
              <a:t>Goals</a:t>
            </a:r>
            <a:r>
              <a:rPr lang="en-US" sz="1600" dirty="0" smtClean="0"/>
              <a:t>: </a:t>
            </a:r>
          </a:p>
          <a:p>
            <a:pPr lvl="1"/>
            <a:r>
              <a:rPr lang="en-US" sz="1600" dirty="0" smtClean="0"/>
              <a:t>develop STOQS to integrate </a:t>
            </a:r>
            <a:r>
              <a:rPr lang="en-US" sz="1600" dirty="0"/>
              <a:t>molecular data with size-frequency spectra obtained with LISST-100 and LOPC</a:t>
            </a:r>
          </a:p>
          <a:p>
            <a:pPr lvl="1"/>
            <a:r>
              <a:rPr lang="en-US" sz="1600" dirty="0" smtClean="0"/>
              <a:t>explore feasibility of PCR-free methods for library generation</a:t>
            </a:r>
          </a:p>
          <a:p>
            <a:r>
              <a:rPr lang="en-US" sz="1600" i="1" dirty="0" smtClean="0"/>
              <a:t>Ship time</a:t>
            </a:r>
            <a:r>
              <a:rPr lang="en-US" sz="1600" dirty="0" smtClean="0"/>
              <a:t>: two 2-day Carson expeditions during prime upwelling season (e.g., April)</a:t>
            </a:r>
          </a:p>
          <a:p>
            <a:pPr lvl="1"/>
            <a:r>
              <a:rPr lang="en-US" sz="1600" dirty="0" smtClean="0"/>
              <a:t>test sample-to-sample variance among Gulper bottles</a:t>
            </a:r>
          </a:p>
          <a:p>
            <a:pPr lvl="1"/>
            <a:r>
              <a:rPr lang="en-US" sz="1600" dirty="0" smtClean="0"/>
              <a:t>test methods for integrating temporal offsets between Gulper sample and intake streams for LISST-100 and LOPC</a:t>
            </a:r>
          </a:p>
          <a:p>
            <a:r>
              <a:rPr lang="en-US" sz="1600" i="1" dirty="0" smtClean="0"/>
              <a:t>Engineering time</a:t>
            </a:r>
            <a:r>
              <a:rPr lang="en-US" sz="1600" dirty="0" smtClean="0"/>
              <a:t>: Mike McCann, </a:t>
            </a:r>
            <a:r>
              <a:rPr lang="en-US" sz="1600" dirty="0" err="1" smtClean="0"/>
              <a:t>Danelle</a:t>
            </a:r>
            <a:r>
              <a:rPr lang="en-US" sz="1600" dirty="0" smtClean="0"/>
              <a:t> Cline, and Yanwu Zhang</a:t>
            </a:r>
          </a:p>
          <a:p>
            <a:r>
              <a:rPr lang="en-US" sz="1600" i="1" dirty="0" smtClean="0"/>
              <a:t>DMO time</a:t>
            </a:r>
            <a:r>
              <a:rPr lang="en-US" sz="1600" dirty="0" smtClean="0"/>
              <a:t>: involvement of Hans Thomas in redesigning intake for LISST-100 and LOPC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4917023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Screen Shot 2015-07-06 at 10.55.25 AM.png"/>
          <p:cNvPicPr>
            <a:picLocks noGrp="1" noChangeAspect="1"/>
          </p:cNvPicPr>
          <p:nvPr>
            <p:ph idx="1"/>
          </p:nvPr>
        </p:nvPicPr>
        <p:blipFill>
          <a:blip r:embed="rId2"/>
          <a:srcRect l="-16386" r="-16386"/>
          <a:stretch>
            <a:fillRect/>
          </a:stretch>
        </p:blipFill>
        <p:spPr>
          <a:xfrm>
            <a:off x="549275" y="1618681"/>
            <a:ext cx="8042276" cy="43434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001557"/>
          </a:xfrm>
        </p:spPr>
        <p:txBody>
          <a:bodyPr/>
          <a:lstStyle/>
          <a:p>
            <a:r>
              <a:rPr lang="en-US" dirty="0" smtClean="0"/>
              <a:t>STOQS</a:t>
            </a:r>
            <a:endParaRPr lang="en-US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701675" y="1261535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9250" lvl="0" indent="-349250" defTabSz="914400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</a:pP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STOQS – continuous integration on </a:t>
            </a:r>
            <a:r>
              <a:rPr lang="en-US" sz="16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GitHub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to support molecular work  </a:t>
            </a:r>
          </a:p>
        </p:txBody>
      </p:sp>
    </p:spTree>
    <p:extLst>
      <p:ext uri="{BB962C8B-B14F-4D97-AF65-F5344CB8AC3E}">
        <p14:creationId xmlns:p14="http://schemas.microsoft.com/office/powerpoint/2010/main" val="25873507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54066"/>
            <a:ext cx="8042276" cy="665416"/>
          </a:xfrm>
        </p:spPr>
        <p:txBody>
          <a:bodyPr/>
          <a:lstStyle/>
          <a:p>
            <a:r>
              <a:rPr lang="en-US" sz="3600" dirty="0" smtClean="0"/>
              <a:t>HTS of PCR </a:t>
            </a:r>
            <a:r>
              <a:rPr lang="en-US" sz="3600" dirty="0" err="1" smtClean="0"/>
              <a:t>amplicons</a:t>
            </a:r>
            <a:endParaRPr lang="en-US" sz="3600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 flipV="1">
            <a:off x="701675" y="950147"/>
            <a:ext cx="7548621" cy="3386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9250" lvl="0" indent="-349250" defTabSz="914400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</a:pPr>
            <a:endParaRPr lang="en-US" sz="1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6" name="Picture 5" descr="Fig3_NGS_Acartia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05" y="1468295"/>
            <a:ext cx="7049026" cy="4867184"/>
          </a:xfrm>
          <a:prstGeom prst="rect">
            <a:avLst/>
          </a:prstGeom>
          <a:solidFill>
            <a:srgbClr val="FFFFFF"/>
          </a:solidFill>
          <a:ln w="3175" cmpd="sng">
            <a:solidFill>
              <a:schemeClr val="tx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5466384" y="5179640"/>
            <a:ext cx="2524981" cy="646331"/>
          </a:xfrm>
          <a:prstGeom prst="rect">
            <a:avLst/>
          </a:prstGeom>
          <a:noFill/>
          <a:ln>
            <a:solidFill>
              <a:srgbClr val="2C7C9F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/>
              <a:t>COI </a:t>
            </a:r>
            <a:r>
              <a:rPr lang="en-US" dirty="0" smtClean="0"/>
              <a:t>worked poorly</a:t>
            </a:r>
          </a:p>
          <a:p>
            <a:r>
              <a:rPr lang="en-US" i="1" dirty="0" smtClean="0"/>
              <a:t>28S </a:t>
            </a:r>
            <a:r>
              <a:rPr lang="en-US" dirty="0" smtClean="0"/>
              <a:t>didn’t work at all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03111" y="919482"/>
            <a:ext cx="7539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Samples examined for </a:t>
            </a:r>
            <a:r>
              <a:rPr lang="en-US" i="1" dirty="0" smtClean="0"/>
              <a:t>28S</a:t>
            </a:r>
            <a:r>
              <a:rPr lang="en-US" dirty="0" smtClean="0"/>
              <a:t> </a:t>
            </a:r>
            <a:r>
              <a:rPr lang="en-US" dirty="0" err="1" smtClean="0"/>
              <a:t>rRNA</a:t>
            </a:r>
            <a:r>
              <a:rPr lang="en-US" dirty="0" smtClean="0"/>
              <a:t> and mitochondrial </a:t>
            </a:r>
            <a:r>
              <a:rPr lang="en-US" i="1" dirty="0" smtClean="0"/>
              <a:t>COI</a:t>
            </a:r>
            <a:r>
              <a:rPr lang="en-US" dirty="0" smtClean="0"/>
              <a:t> sequences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772773" y="1660770"/>
            <a:ext cx="2042459" cy="369332"/>
          </a:xfrm>
          <a:prstGeom prst="rect">
            <a:avLst/>
          </a:prstGeom>
          <a:solidFill>
            <a:srgbClr val="FFFFFF"/>
          </a:solidFill>
        </p:spPr>
        <p:txBody>
          <a:bodyPr wrap="none">
            <a:spAutoFit/>
          </a:bodyPr>
          <a:lstStyle/>
          <a:p>
            <a:r>
              <a:rPr lang="en-US" i="1" dirty="0" err="1" smtClean="0"/>
              <a:t>Acartia</a:t>
            </a:r>
            <a:r>
              <a:rPr lang="en-US" i="1" dirty="0" smtClean="0"/>
              <a:t> </a:t>
            </a:r>
            <a:r>
              <a:rPr lang="en-US" dirty="0" smtClean="0"/>
              <a:t>copepods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3071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7"/>
            <a:ext cx="8042276" cy="665416"/>
          </a:xfrm>
        </p:spPr>
        <p:txBody>
          <a:bodyPr/>
          <a:lstStyle/>
          <a:p>
            <a:r>
              <a:rPr lang="en-US" sz="3600" dirty="0" smtClean="0"/>
              <a:t>PCR-biases: </a:t>
            </a:r>
            <a:r>
              <a:rPr lang="en-US" sz="3600" i="1" dirty="0" err="1" smtClean="0"/>
              <a:t>Calanus</a:t>
            </a:r>
            <a:r>
              <a:rPr lang="en-US" sz="3600" dirty="0" smtClean="0"/>
              <a:t> copepods</a:t>
            </a:r>
            <a:endParaRPr lang="en-US" sz="3600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701675" y="1261535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9250" lvl="0" indent="-349250" defTabSz="914400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</a:pPr>
            <a:endParaRPr lang="en-US" sz="1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Picture 3" descr="Fig2_NGS_Calanus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05" y="847433"/>
            <a:ext cx="7049026" cy="5573649"/>
          </a:xfrm>
          <a:prstGeom prst="rect">
            <a:avLst/>
          </a:prstGeom>
          <a:solidFill>
            <a:schemeClr val="bg1"/>
          </a:solidFill>
          <a:ln w="3175" cmpd="sng">
            <a:solidFill>
              <a:schemeClr val="tx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5466384" y="5097443"/>
            <a:ext cx="2207824" cy="646331"/>
          </a:xfrm>
          <a:prstGeom prst="rect">
            <a:avLst/>
          </a:prstGeom>
          <a:noFill/>
          <a:ln>
            <a:solidFill>
              <a:srgbClr val="2C7C9F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/>
              <a:t>COI</a:t>
            </a:r>
            <a:r>
              <a:rPr lang="en-US" dirty="0" smtClean="0"/>
              <a:t> worked poorly</a:t>
            </a:r>
          </a:p>
          <a:p>
            <a:r>
              <a:rPr lang="en-US" i="1" dirty="0" smtClean="0"/>
              <a:t>28S</a:t>
            </a:r>
            <a:r>
              <a:rPr lang="en-US" dirty="0" smtClean="0"/>
              <a:t> worked well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96678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440285"/>
            <a:ext cx="8042276" cy="665416"/>
          </a:xfrm>
        </p:spPr>
        <p:txBody>
          <a:bodyPr/>
          <a:lstStyle/>
          <a:p>
            <a:r>
              <a:rPr lang="en-US" sz="3600" dirty="0" smtClean="0"/>
              <a:t>PCR-primer biases:</a:t>
            </a:r>
            <a:endParaRPr lang="en-US" sz="3600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701675" y="1261535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9250" lvl="0" indent="-349250" defTabSz="914400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</a:pPr>
            <a:endParaRPr lang="en-US" sz="1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0367" y="1252928"/>
            <a:ext cx="8263584" cy="4524316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No truly universal primers without amplification biases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Priming binding variation among taxa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Bias against GC-rich sequences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target stability (storage issues)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etc., etc.</a:t>
            </a:r>
          </a:p>
          <a:p>
            <a:r>
              <a:rPr lang="en-US" dirty="0" smtClean="0"/>
              <a:t>Problems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poor species identification capacity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course resolution of biological diversity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it is not quantitative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increased turn-around time in sample processing and analysis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reduced sampling scales and/or frequencies</a:t>
            </a:r>
          </a:p>
          <a:p>
            <a:r>
              <a:rPr lang="en-US" dirty="0" smtClean="0"/>
              <a:t>Solutions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reduce number of PCR cycles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reduce PCR annealing temperatures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increase degeneracy of primers (can generate false positives)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PCR-free HTS methods </a:t>
            </a:r>
          </a:p>
        </p:txBody>
      </p:sp>
    </p:spTree>
    <p:extLst>
      <p:ext uri="{BB962C8B-B14F-4D97-AF65-F5344CB8AC3E}">
        <p14:creationId xmlns:p14="http://schemas.microsoft.com/office/powerpoint/2010/main" val="10972853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342038"/>
            <a:ext cx="8042276" cy="665416"/>
          </a:xfrm>
        </p:spPr>
        <p:txBody>
          <a:bodyPr/>
          <a:lstStyle/>
          <a:p>
            <a:r>
              <a:rPr lang="en-US" sz="3600" dirty="0" smtClean="0"/>
              <a:t>PCR-free </a:t>
            </a:r>
            <a:r>
              <a:rPr lang="en-US" sz="3600" dirty="0" err="1" smtClean="0"/>
              <a:t>Metabarcoding</a:t>
            </a:r>
            <a:r>
              <a:rPr lang="en-US" sz="3600" dirty="0" smtClean="0"/>
              <a:t> methods</a:t>
            </a:r>
            <a:endParaRPr lang="en-US" sz="3600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701675" y="1261535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9250" lvl="0" indent="-349250" defTabSz="914400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</a:pPr>
            <a:endParaRPr lang="en-US" sz="1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38" y="1408074"/>
            <a:ext cx="5778777" cy="2456963"/>
          </a:xfrm>
          <a:prstGeom prst="rect">
            <a:avLst/>
          </a:prstGeom>
          <a:solidFill>
            <a:srgbClr val="FFFFFF"/>
          </a:solidFill>
          <a:ln>
            <a:solidFill>
              <a:srgbClr val="2C7C9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7280" y="1525304"/>
            <a:ext cx="3263900" cy="5003800"/>
          </a:xfrm>
          <a:prstGeom prst="rect">
            <a:avLst/>
          </a:prstGeom>
          <a:solidFill>
            <a:srgbClr val="FFFF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41923" y="4122615"/>
            <a:ext cx="518746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5425" indent="-225425">
              <a:buFont typeface="Arial"/>
              <a:buChar char="•"/>
            </a:pPr>
            <a:r>
              <a:rPr lang="en-US" sz="1400" dirty="0"/>
              <a:t>Microbes: </a:t>
            </a:r>
            <a:r>
              <a:rPr lang="en-US" sz="1400" dirty="0" err="1"/>
              <a:t>Huse</a:t>
            </a:r>
            <a:r>
              <a:rPr lang="en-US" sz="1400" dirty="0"/>
              <a:t> et al. 2008 </a:t>
            </a:r>
            <a:r>
              <a:rPr lang="en-US" sz="1400" i="1" dirty="0" err="1"/>
              <a:t>PLoS</a:t>
            </a:r>
            <a:r>
              <a:rPr lang="en-US" sz="1400" i="1" dirty="0"/>
              <a:t> Genet </a:t>
            </a:r>
            <a:r>
              <a:rPr lang="en-US" sz="1400" dirty="0"/>
              <a:t>4:e1000255</a:t>
            </a:r>
          </a:p>
          <a:p>
            <a:pPr marL="225425" indent="-225425">
              <a:buFont typeface="Arial"/>
              <a:buChar char="•"/>
            </a:pPr>
            <a:r>
              <a:rPr lang="en-US" sz="1400" dirty="0" err="1"/>
              <a:t>Caparaso</a:t>
            </a:r>
            <a:r>
              <a:rPr lang="en-US" sz="1400" dirty="0"/>
              <a:t> et al. 2011 </a:t>
            </a:r>
            <a:r>
              <a:rPr lang="en-US" sz="1400" i="1" dirty="0"/>
              <a:t>ISME J </a:t>
            </a:r>
            <a:r>
              <a:rPr lang="en-US" sz="1400" dirty="0"/>
              <a:t>6:1621—1624</a:t>
            </a:r>
          </a:p>
          <a:p>
            <a:pPr marL="225425" indent="-225425">
              <a:buFont typeface="Arial"/>
              <a:buChar char="•"/>
            </a:pPr>
            <a:r>
              <a:rPr lang="en-US" sz="1400" dirty="0" smtClean="0"/>
              <a:t>Deep-sea </a:t>
            </a:r>
            <a:r>
              <a:rPr lang="en-US" sz="1400" dirty="0" err="1" smtClean="0"/>
              <a:t>meiofauna</a:t>
            </a:r>
            <a:r>
              <a:rPr lang="en-US" sz="1400" dirty="0" smtClean="0"/>
              <a:t>: </a:t>
            </a:r>
            <a:r>
              <a:rPr lang="en-US" sz="1400" dirty="0" err="1" smtClean="0"/>
              <a:t>Lecroq</a:t>
            </a:r>
            <a:r>
              <a:rPr lang="en-US" sz="1400" dirty="0" smtClean="0"/>
              <a:t> et al. 2011 </a:t>
            </a:r>
            <a:r>
              <a:rPr lang="en-US" sz="1400" i="1" dirty="0" smtClean="0"/>
              <a:t>PNAS</a:t>
            </a:r>
            <a:r>
              <a:rPr lang="en-US" sz="1400" dirty="0" smtClean="0"/>
              <a:t> 108:13177–82</a:t>
            </a:r>
          </a:p>
          <a:p>
            <a:pPr marL="225425" indent="-225425">
              <a:buFont typeface="Arial"/>
              <a:buChar char="•"/>
            </a:pPr>
            <a:r>
              <a:rPr lang="en-US" sz="1400" dirty="0" smtClean="0"/>
              <a:t>Insects: Yu et al. 2012 </a:t>
            </a:r>
            <a:r>
              <a:rPr lang="en-US" sz="1400" i="1" dirty="0" smtClean="0"/>
              <a:t>Methods </a:t>
            </a:r>
            <a:r>
              <a:rPr lang="en-US" sz="1400" i="1" dirty="0" err="1" smtClean="0"/>
              <a:t>Ecol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Evol</a:t>
            </a:r>
            <a:r>
              <a:rPr lang="en-US" sz="1400" i="1" dirty="0" smtClean="0"/>
              <a:t> </a:t>
            </a:r>
            <a:r>
              <a:rPr lang="en-US" sz="1400" dirty="0" smtClean="0"/>
              <a:t>3:613–623</a:t>
            </a:r>
          </a:p>
        </p:txBody>
      </p:sp>
    </p:spTree>
    <p:extLst>
      <p:ext uri="{BB962C8B-B14F-4D97-AF65-F5344CB8AC3E}">
        <p14:creationId xmlns:p14="http://schemas.microsoft.com/office/powerpoint/2010/main" val="42783185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342038"/>
            <a:ext cx="8042276" cy="665416"/>
          </a:xfrm>
        </p:spPr>
        <p:txBody>
          <a:bodyPr/>
          <a:lstStyle/>
          <a:p>
            <a:r>
              <a:rPr lang="en-US" sz="3600" dirty="0" smtClean="0"/>
              <a:t>Will they be quantitative?</a:t>
            </a:r>
            <a:endParaRPr lang="en-US" sz="3600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701675" y="1261535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9250" lvl="0" indent="-349250" defTabSz="914400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Char char=""/>
            </a:pPr>
            <a:endParaRPr lang="en-US" sz="1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880" y="1525303"/>
            <a:ext cx="8069671" cy="3115081"/>
          </a:xfrm>
          <a:prstGeom prst="rect">
            <a:avLst/>
          </a:prstGeom>
          <a:solidFill>
            <a:srgbClr val="FFFFFF"/>
          </a:solidFill>
          <a:ln w="3175" cmpd="sng">
            <a:solidFill>
              <a:schemeClr val="tx1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945906" y="4853653"/>
            <a:ext cx="72378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smtClean="0"/>
              <a:t>potential exists for relative abundance estimation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need to know size frequency distributions of target organisms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857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07576"/>
            <a:ext cx="9143999" cy="968796"/>
          </a:xfrm>
        </p:spPr>
        <p:txBody>
          <a:bodyPr/>
          <a:lstStyle/>
          <a:p>
            <a:r>
              <a:rPr lang="en-US" dirty="0" smtClean="0"/>
              <a:t>Project-3: Succession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5" y="1414353"/>
            <a:ext cx="8042276" cy="3763339"/>
          </a:xfrm>
        </p:spPr>
        <p:txBody>
          <a:bodyPr>
            <a:normAutofit/>
          </a:bodyPr>
          <a:lstStyle/>
          <a:p>
            <a:r>
              <a:rPr lang="en-US" sz="1600" dirty="0" smtClean="0"/>
              <a:t>January: initiate NSF-funding collaboration with Greg Rouse to curate </a:t>
            </a:r>
            <a:r>
              <a:rPr lang="en-US" sz="1600" dirty="0"/>
              <a:t>and </a:t>
            </a:r>
            <a:r>
              <a:rPr lang="en-US" sz="1600" dirty="0" smtClean="0"/>
              <a:t>transfer frozen and preserved vent and seep samples </a:t>
            </a:r>
            <a:r>
              <a:rPr lang="en-US" sz="1600" dirty="0"/>
              <a:t>to </a:t>
            </a:r>
            <a:r>
              <a:rPr lang="en-US" sz="1600" dirty="0" smtClean="0"/>
              <a:t>Scripps/UCSD Museum</a:t>
            </a:r>
          </a:p>
          <a:p>
            <a:pPr lvl="1"/>
            <a:r>
              <a:rPr lang="en-US" sz="1400" dirty="0" smtClean="0"/>
              <a:t>Scripps to hire part-time worker (budgeted at ~$30k)</a:t>
            </a:r>
          </a:p>
          <a:p>
            <a:pPr lvl="1"/>
            <a:r>
              <a:rPr lang="en-US" sz="1400" dirty="0" smtClean="0"/>
              <a:t>my working collections will remain at MBARI until retirement</a:t>
            </a:r>
          </a:p>
          <a:p>
            <a:r>
              <a:rPr lang="en-US" sz="1600" dirty="0" smtClean="0"/>
              <a:t>NSF-funded vent samples already transferred to:</a:t>
            </a:r>
          </a:p>
          <a:p>
            <a:pPr lvl="1"/>
            <a:r>
              <a:rPr lang="en-US" sz="1400" dirty="0"/>
              <a:t>Robbie Young (NOC, Southampton, </a:t>
            </a:r>
            <a:r>
              <a:rPr lang="en-US" sz="1400" dirty="0" smtClean="0"/>
              <a:t>UK</a:t>
            </a:r>
          </a:p>
          <a:p>
            <a:pPr lvl="1"/>
            <a:r>
              <a:rPr lang="en-US" sz="1400" dirty="0" smtClean="0"/>
              <a:t>Yong</a:t>
            </a:r>
            <a:r>
              <a:rPr lang="en-US" sz="1400" dirty="0" smtClean="0"/>
              <a:t>-Jin Won (</a:t>
            </a:r>
            <a:r>
              <a:rPr lang="en-US" sz="1400" dirty="0" err="1" smtClean="0"/>
              <a:t>Ehwa</a:t>
            </a:r>
            <a:r>
              <a:rPr lang="en-US" sz="1400" dirty="0" smtClean="0"/>
              <a:t> </a:t>
            </a:r>
            <a:r>
              <a:rPr lang="en-US" sz="1400" dirty="0" err="1" smtClean="0"/>
              <a:t>Womens</a:t>
            </a:r>
            <a:r>
              <a:rPr lang="en-US" sz="1400" dirty="0" smtClean="0"/>
              <a:t> University, Seoul, Korea)</a:t>
            </a:r>
          </a:p>
          <a:p>
            <a:pPr lvl="1"/>
            <a:r>
              <a:rPr lang="en-US" sz="1400" dirty="0" err="1" smtClean="0"/>
              <a:t>Haibin</a:t>
            </a:r>
            <a:r>
              <a:rPr lang="en-US" sz="1400" dirty="0" smtClean="0"/>
              <a:t> Zhang (</a:t>
            </a:r>
            <a:r>
              <a:rPr lang="en-US" sz="1400" dirty="0" err="1" smtClean="0"/>
              <a:t>Sanya</a:t>
            </a:r>
            <a:r>
              <a:rPr lang="en-US" sz="1400" dirty="0" smtClean="0"/>
              <a:t> Inst. of Deep-Sea Science &amp; Engineering, </a:t>
            </a:r>
            <a:r>
              <a:rPr lang="en-US" sz="1400" dirty="0" err="1" smtClean="0"/>
              <a:t>Sanya</a:t>
            </a:r>
            <a:r>
              <a:rPr lang="en-US" sz="1400" dirty="0" smtClean="0"/>
              <a:t>, China</a:t>
            </a:r>
            <a:r>
              <a:rPr lang="en-US" sz="1400" dirty="0" smtClean="0"/>
              <a:t>)</a:t>
            </a:r>
          </a:p>
          <a:p>
            <a:pPr lvl="1"/>
            <a:r>
              <a:rPr lang="en-US" sz="1400" dirty="0" smtClean="0"/>
              <a:t>Shana Goffredi (Occidental College, Pasadena, CA)</a:t>
            </a:r>
            <a:endParaRPr lang="en-US" sz="1400" dirty="0" smtClean="0"/>
          </a:p>
          <a:p>
            <a:pPr marL="349250" lvl="1" indent="0">
              <a:buNone/>
            </a:pPr>
            <a:endParaRPr lang="en-US" dirty="0"/>
          </a:p>
          <a:p>
            <a:pPr marL="127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5702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577</TotalTime>
  <Words>748</Words>
  <Application>Microsoft Macintosh PowerPoint</Application>
  <PresentationFormat>On-screen Show (4:3)</PresentationFormat>
  <Paragraphs>92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Breeze</vt:lpstr>
      <vt:lpstr>Molecular Ecology of Marine and Aquatic Organisms</vt:lpstr>
      <vt:lpstr>Projects</vt:lpstr>
      <vt:lpstr>Molecular Biodiversity at the Benthic Boundary</vt:lpstr>
      <vt:lpstr>Vent metapopulations </vt:lpstr>
      <vt:lpstr>Project-2: SIMZ</vt:lpstr>
      <vt:lpstr>Project-2: SIMZ</vt:lpstr>
      <vt:lpstr>STOQS</vt:lpstr>
      <vt:lpstr>HTS of PCR amplicons</vt:lpstr>
      <vt:lpstr>PCR-biases: Calanus copepods</vt:lpstr>
      <vt:lpstr>PCR-primer biases:</vt:lpstr>
      <vt:lpstr>PCR-free Metabarcoding methods</vt:lpstr>
      <vt:lpstr>Will they be quantitative?</vt:lpstr>
      <vt:lpstr>Project-3: Succession Planning</vt:lpstr>
    </vt:vector>
  </TitlesOfParts>
  <Company>MBARI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Molecular Ecology of Marine and Aquatic Organisms</dc:title>
  <dc:creator>Robert Vrijenhoek</dc:creator>
  <cp:lastModifiedBy>Robert Vrijenhoek</cp:lastModifiedBy>
  <cp:revision>34</cp:revision>
  <dcterms:created xsi:type="dcterms:W3CDTF">2015-07-06T15:54:49Z</dcterms:created>
  <dcterms:modified xsi:type="dcterms:W3CDTF">2015-07-07T20:25:46Z</dcterms:modified>
</cp:coreProperties>
</file>